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9" r:id="rId3"/>
    <p:sldId id="266" r:id="rId4"/>
    <p:sldId id="268" r:id="rId5"/>
    <p:sldId id="267" r:id="rId6"/>
    <p:sldId id="260" r:id="rId7"/>
    <p:sldId id="261" r:id="rId8"/>
    <p:sldId id="272" r:id="rId9"/>
    <p:sldId id="271" r:id="rId10"/>
    <p:sldId id="262" r:id="rId11"/>
    <p:sldId id="264" r:id="rId12"/>
    <p:sldId id="263" r:id="rId13"/>
    <p:sldId id="269" r:id="rId14"/>
    <p:sldId id="270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E8497-F0C6-4C0C-A35D-125E20192A13}" type="datetimeFigureOut">
              <a:rPr lang="ru-RU" smtClean="0"/>
              <a:pPr/>
              <a:t>01.03.2023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10FD-299E-4EA5-A456-7C8E037C762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E8497-F0C6-4C0C-A35D-125E20192A13}" type="datetimeFigureOut">
              <a:rPr lang="ru-RU" smtClean="0"/>
              <a:pPr/>
              <a:t>01.03.2023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10FD-299E-4EA5-A456-7C8E037C762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E8497-F0C6-4C0C-A35D-125E20192A13}" type="datetimeFigureOut">
              <a:rPr lang="ru-RU" smtClean="0"/>
              <a:pPr/>
              <a:t>01.03.2023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10FD-299E-4EA5-A456-7C8E037C762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E8497-F0C6-4C0C-A35D-125E20192A13}" type="datetimeFigureOut">
              <a:rPr lang="ru-RU" smtClean="0"/>
              <a:pPr/>
              <a:t>01.03.2023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10FD-299E-4EA5-A456-7C8E037C762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E8497-F0C6-4C0C-A35D-125E20192A13}" type="datetimeFigureOut">
              <a:rPr lang="ru-RU" smtClean="0"/>
              <a:pPr/>
              <a:t>01.03.2023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10FD-299E-4EA5-A456-7C8E037C762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E8497-F0C6-4C0C-A35D-125E20192A13}" type="datetimeFigureOut">
              <a:rPr lang="ru-RU" smtClean="0"/>
              <a:pPr/>
              <a:t>01.03.2023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10FD-299E-4EA5-A456-7C8E037C762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E8497-F0C6-4C0C-A35D-125E20192A13}" type="datetimeFigureOut">
              <a:rPr lang="ru-RU" smtClean="0"/>
              <a:pPr/>
              <a:t>01.03.2023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10FD-299E-4EA5-A456-7C8E037C762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E8497-F0C6-4C0C-A35D-125E20192A13}" type="datetimeFigureOut">
              <a:rPr lang="ru-RU" smtClean="0"/>
              <a:pPr/>
              <a:t>01.03.2023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10FD-299E-4EA5-A456-7C8E037C762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E8497-F0C6-4C0C-A35D-125E20192A13}" type="datetimeFigureOut">
              <a:rPr lang="ru-RU" smtClean="0"/>
              <a:pPr/>
              <a:t>01.03.2023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10FD-299E-4EA5-A456-7C8E037C762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E8497-F0C6-4C0C-A35D-125E20192A13}" type="datetimeFigureOut">
              <a:rPr lang="ru-RU" smtClean="0"/>
              <a:pPr/>
              <a:t>01.03.2023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10FD-299E-4EA5-A456-7C8E037C762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E8497-F0C6-4C0C-A35D-125E20192A13}" type="datetimeFigureOut">
              <a:rPr lang="ru-RU" smtClean="0"/>
              <a:pPr/>
              <a:t>01.03.2023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10FD-299E-4EA5-A456-7C8E037C762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E8497-F0C6-4C0C-A35D-125E20192A13}" type="datetimeFigureOut">
              <a:rPr lang="ru-RU" smtClean="0"/>
              <a:pPr/>
              <a:t>01.03.2023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810FD-299E-4EA5-A456-7C8E037C762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 ÐµÐ·ÑÐ»ÑÑÐ°Ñ Ð¿Ð¾ÑÑÐºÑ Ð·Ð¾Ð±ÑÐ°Ð¶ÐµÐ½Ñ Ð·Ð° Ð·Ð°Ð¿Ð¸ÑÐ¾Ð¼ &quot;coal scraper conveyor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52" y="3905235"/>
            <a:ext cx="4429148" cy="2952765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500034" y="928670"/>
            <a:ext cx="778674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3600" dirty="0"/>
              <a:t>Принцип дії - переміщення вантажу волочінням в жолобі (в риштаку)  за допомогою скребків, прикріплених до тягового ланцюга, що приводиться в рух привідною станцією.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214290"/>
            <a:ext cx="81242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/>
              <a:t>ПІДЗЕМНІ СКРЕБКОВІ КОНВЕЄРИ</a:t>
            </a:r>
            <a:endParaRPr lang="uk-UA" sz="4400" b="1" dirty="0"/>
          </a:p>
        </p:txBody>
      </p:sp>
      <p:pic>
        <p:nvPicPr>
          <p:cNvPr id="1028" name="Picture 4" descr="Ð ÐµÐ·ÑÐ»ÑÑÐ°Ñ Ð¿Ð¾ÑÑÐºÑ Ð·Ð¾Ð±ÑÐ°Ð¶ÐµÐ½Ñ Ð·Ð° Ð·Ð°Ð¿Ð¸ÑÐ¾Ð¼ &quot;coal scraper conveyor&quot;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900510"/>
            <a:ext cx="4731984" cy="29574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642918"/>
            <a:ext cx="79296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b="1" dirty="0"/>
              <a:t>СКРЕБКОВІ КОНВЕЄРИ ЗАГАЛЬНОГО ПРИЗНАЧЕННЯ</a:t>
            </a:r>
          </a:p>
        </p:txBody>
      </p:sp>
      <p:pic>
        <p:nvPicPr>
          <p:cNvPr id="10244" name="Picture 4" descr="Ð ÐµÐ·ÑÐ»ÑÑÐ°Ñ Ð¿Ð¾ÑÑÐºÑ Ð·Ð¾Ð±ÑÐ°Ð¶ÐµÐ½Ñ Ð·Ð° Ð·Ð°Ð¿Ð¸ÑÐ¾Ð¼ &quot;ÑÐºÑÐµÐ±ÐºÐ¾Ð²Ñ ÐºÐ¾Ð½Ð²ÐµÑÑÐ¸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786058"/>
            <a:ext cx="4476781" cy="33575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571480"/>
            <a:ext cx="785818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dirty="0"/>
              <a:t>Конвеєри загального призначення класифікують: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14414" y="2428868"/>
            <a:ext cx="7394140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3200" i="1" dirty="0"/>
              <a:t>за видом робочої гілки</a:t>
            </a:r>
          </a:p>
          <a:p>
            <a:pPr>
              <a:buFont typeface="Wingdings" pitchFamily="2" charset="2"/>
              <a:buChar char="Ø"/>
            </a:pPr>
            <a:r>
              <a:rPr lang="uk-UA" sz="3200" i="1" dirty="0"/>
              <a:t>за характером переміщення вантажу</a:t>
            </a:r>
          </a:p>
          <a:p>
            <a:pPr>
              <a:buFont typeface="Wingdings" pitchFamily="2" charset="2"/>
              <a:buChar char="Ø"/>
            </a:pPr>
            <a:r>
              <a:rPr lang="uk-UA" sz="3200" i="1" dirty="0"/>
              <a:t>конструкцією жолоба</a:t>
            </a:r>
          </a:p>
          <a:p>
            <a:pPr>
              <a:buFont typeface="Wingdings" pitchFamily="2" charset="2"/>
              <a:buChar char="Ø"/>
            </a:pPr>
            <a:r>
              <a:rPr lang="uk-UA" sz="3200" i="1" dirty="0"/>
              <a:t>за місцем розвантаження</a:t>
            </a:r>
            <a:endParaRPr lang="uk-UA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Ð ÐµÐ·ÑÐ»ÑÑÐ°Ñ Ð¿Ð¾ÑÑÐºÑ Ð·Ð¾Ð±ÑÐ°Ð¶ÐµÐ½Ñ Ð·Ð° Ð·Ð°Ð¿Ð¸ÑÐ¾Ð¼ &quot;ÑÐºÑÐµÐ±ÐºÐ¾Ð²Ñ ÐºÐ¾Ð½Ð²ÐµÑÑÐ¸ Ð·Ð°Ð³Ð°Ð»ÑÐ½Ð¾Ð³Ð¾ Ð¿ÑÐ¸Ð·Ð½Ð°ÑÐµÐ½Ð½Ñ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643182"/>
            <a:ext cx="6139841" cy="386327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928662" y="285728"/>
            <a:ext cx="568617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i="1" dirty="0"/>
              <a:t>за видом робочої гілки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00166" y="1428736"/>
            <a:ext cx="704584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3200" dirty="0"/>
              <a:t>конвеєри з верхньою несучою гілкою</a:t>
            </a:r>
          </a:p>
          <a:p>
            <a:pPr>
              <a:buFont typeface="Wingdings" pitchFamily="2" charset="2"/>
              <a:buChar char="Ø"/>
            </a:pPr>
            <a:r>
              <a:rPr lang="uk-UA" sz="3200" dirty="0"/>
              <a:t>конвеєри з нижньою гілкою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42852"/>
            <a:ext cx="814393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i="1" dirty="0"/>
              <a:t>за характером переміщення вантажу</a:t>
            </a:r>
            <a:r>
              <a:rPr lang="uk-UA" sz="4400" dirty="0"/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14414" y="1500174"/>
            <a:ext cx="76438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uk-UA" sz="2400" dirty="0"/>
              <a:t>звичайного типу, тобто з порціонним волочінням або з високими скребками (рис. </a:t>
            </a:r>
            <a:r>
              <a:rPr lang="uk-UA" sz="2400" i="1" dirty="0"/>
              <a:t>а),</a:t>
            </a:r>
            <a:r>
              <a:rPr lang="uk-UA" sz="2400" dirty="0"/>
              <a:t> коли кожен скребок переміщає окрему порцію вантажу, називану «тілом волочіння»</a:t>
            </a:r>
          </a:p>
          <a:p>
            <a:pPr algn="just">
              <a:buFont typeface="Wingdings" pitchFamily="2" charset="2"/>
              <a:buChar char="Ø"/>
            </a:pPr>
            <a:r>
              <a:rPr lang="uk-UA" sz="2400" dirty="0"/>
              <a:t>суцільного волочіння або з низькими скребками (рис. б), коли вантаж рухається суцільним потоком</a:t>
            </a:r>
          </a:p>
        </p:txBody>
      </p:sp>
      <p:pic>
        <p:nvPicPr>
          <p:cNvPr id="4" name="Picture 2" descr="Ð ÐµÐ·ÑÐ»ÑÑÐ°Ñ Ð¿Ð¾ÑÑÐºÑ Ð·Ð¾Ð±ÑÐ°Ð¶ÐµÐ½Ñ Ð·Ð° Ð·Ð°Ð¿Ð¸ÑÐ¾Ð¼ &quot;ÑÐºÑÐµÐ±ÐºÐ¾Ð²Ñ ÐºÐ¾Ð½Ð²ÐµÑÑÐ¸ Ð·Ð°Ð³Ð°Ð»ÑÐ½Ð¾Ð³Ð¾ Ð¿ÑÐ¸Ð·Ð½Ð°ÑÐµÐ½Ð½Ñ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3891316"/>
            <a:ext cx="4714908" cy="29666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428604"/>
            <a:ext cx="62688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i="1" dirty="0"/>
              <a:t>за конструкцією жолоба</a:t>
            </a:r>
            <a:endParaRPr lang="uk-UA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00166" y="1285860"/>
            <a:ext cx="191270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3200" dirty="0"/>
              <a:t>закриті</a:t>
            </a:r>
          </a:p>
          <a:p>
            <a:pPr>
              <a:buFont typeface="Wingdings" pitchFamily="2" charset="2"/>
              <a:buChar char="Ø"/>
            </a:pPr>
            <a:r>
              <a:rPr lang="uk-UA" sz="3200" dirty="0"/>
              <a:t>відкриті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2571744"/>
            <a:ext cx="66455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i="1" dirty="0"/>
              <a:t>за місцем розвантаження</a:t>
            </a:r>
            <a:endParaRPr lang="uk-UA" sz="4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3500438"/>
            <a:ext cx="594624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3200" dirty="0"/>
              <a:t>з кінцевим розвантаженням</a:t>
            </a:r>
          </a:p>
          <a:p>
            <a:pPr>
              <a:buFont typeface="Wingdings" pitchFamily="2" charset="2"/>
              <a:buChar char="Ø"/>
            </a:pPr>
            <a:r>
              <a:rPr lang="uk-UA" sz="3200" dirty="0"/>
              <a:t>з проміжним розвантаженням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85786" y="642918"/>
            <a:ext cx="498828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dirty="0"/>
              <a:t>Основні параметри: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1428736"/>
            <a:ext cx="75724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2800" dirty="0"/>
              <a:t>Конвеєри застосовують для транспортування неабразивних вантажів малої і середньої твердості </a:t>
            </a:r>
            <a:r>
              <a:rPr lang="uk-UA" sz="2800" dirty="0" err="1"/>
              <a:t>дрібно-</a:t>
            </a:r>
            <a:r>
              <a:rPr lang="uk-UA" sz="2800" dirty="0"/>
              <a:t> і </a:t>
            </a:r>
            <a:r>
              <a:rPr lang="uk-UA" sz="2800" dirty="0" err="1"/>
              <a:t>середньокускуватих</a:t>
            </a:r>
            <a:endParaRPr lang="uk-UA" sz="2800" dirty="0"/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Продуктивність обмежується перетином жолоба та швидкістю ланцюга і доходить до 750 т/</a:t>
            </a:r>
            <a:r>
              <a:rPr lang="uk-UA" sz="2800" dirty="0" err="1"/>
              <a:t>год</a:t>
            </a:r>
            <a:endParaRPr lang="uk-UA" sz="2800" dirty="0"/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Довжина - до 80 м</a:t>
            </a:r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Траса конвеєра прямолінійна, без скривлень у горизонтальній і вертикальній площинах</a:t>
            </a:r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Найбільший кут нахилу, що обмежується пересипанням вантажу через скребки, складає 40-45°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357166"/>
            <a:ext cx="27649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dirty="0"/>
              <a:t>Перевага: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28728" y="1285860"/>
            <a:ext cx="7143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3200" dirty="0"/>
              <a:t>можливість розвантаження в будь-якому місці по довжині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2500306"/>
            <a:ext cx="275569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dirty="0"/>
              <a:t>Недоліки: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00166" y="3500438"/>
            <a:ext cx="678661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3200" dirty="0"/>
              <a:t>недосконалість принципу роботи (волочіння)</a:t>
            </a:r>
          </a:p>
          <a:p>
            <a:pPr>
              <a:buFont typeface="Wingdings" pitchFamily="2" charset="2"/>
              <a:buChar char="Ø"/>
            </a:pPr>
            <a:r>
              <a:rPr lang="uk-UA" sz="3200" dirty="0"/>
              <a:t>велика металоємність і вага</a:t>
            </a:r>
          </a:p>
          <a:p>
            <a:pPr>
              <a:buFont typeface="Wingdings" pitchFamily="2" charset="2"/>
              <a:buChar char="Ø"/>
            </a:pPr>
            <a:r>
              <a:rPr lang="uk-UA" sz="3200" dirty="0"/>
              <a:t>значне здрібнювання вантажу</a:t>
            </a:r>
          </a:p>
          <a:p>
            <a:pPr>
              <a:buFont typeface="Wingdings" pitchFamily="2" charset="2"/>
              <a:buChar char="Ø"/>
            </a:pPr>
            <a:r>
              <a:rPr lang="uk-UA" sz="3200" dirty="0"/>
              <a:t>інтенсивний знос ланцюгів, скребків та риштаків (жолоба)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Ð ÐµÐ·ÑÐ»ÑÑÐ°Ñ Ð¿Ð¾ÑÑÐºÑ Ð·Ð¾Ð±ÑÐ°Ð¶ÐµÐ½Ñ Ð·Ð° Ð·Ð°Ð¿Ð¸ÑÐ¾Ð¼ &quot;ÑÐºÑÐµÐ±ÐºÐ¾Ð²Ñ ÐºÐ¾Ð½Ð²ÐµÑÑÐ¸ Ð·Ð°Ð³Ð°Ð»ÑÐ½Ð¾Ð³Ð¾ Ð¿ÑÐ¸Ð·Ð½Ð°ÑÐµÐ½Ð½Ñ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857232"/>
            <a:ext cx="3686175" cy="4419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9" y="642918"/>
            <a:ext cx="785818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dirty="0"/>
              <a:t>Конвеєри класифікують за такими ознаками: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62547" y="2357430"/>
            <a:ext cx="7881453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4000" i="1" dirty="0"/>
              <a:t>за призначенням</a:t>
            </a:r>
          </a:p>
          <a:p>
            <a:pPr>
              <a:buFont typeface="Wingdings" pitchFamily="2" charset="2"/>
              <a:buChar char="Ø"/>
            </a:pPr>
            <a:r>
              <a:rPr lang="uk-UA" sz="4000" i="1" dirty="0"/>
              <a:t>за конструктивним виконанням</a:t>
            </a:r>
          </a:p>
          <a:p>
            <a:pPr>
              <a:buFont typeface="Wingdings" pitchFamily="2" charset="2"/>
              <a:buChar char="Ø"/>
            </a:pPr>
            <a:r>
              <a:rPr lang="ru-RU" sz="4000" i="1" dirty="0"/>
              <a:t>за </a:t>
            </a:r>
            <a:r>
              <a:rPr lang="ru-RU" sz="4000" i="1" dirty="0" err="1"/>
              <a:t>замиканням</a:t>
            </a:r>
            <a:r>
              <a:rPr lang="ru-RU" sz="4000" i="1" dirty="0"/>
              <a:t> </a:t>
            </a:r>
            <a:r>
              <a:rPr lang="ru-RU" sz="4000" i="1" dirty="0" err="1"/>
              <a:t>ланцюга</a:t>
            </a:r>
            <a:r>
              <a:rPr lang="ru-RU" sz="4000" dirty="0"/>
              <a:t> </a:t>
            </a:r>
            <a:endParaRPr lang="uk-UA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214290"/>
            <a:ext cx="431720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i="1" dirty="0"/>
              <a:t>за призначенням</a:t>
            </a:r>
            <a:endParaRPr lang="uk-UA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5679" y="1144960"/>
            <a:ext cx="8148321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3200" dirty="0"/>
              <a:t>для очисних робіт</a:t>
            </a:r>
          </a:p>
          <a:p>
            <a:pPr>
              <a:buFont typeface="Wingdings" pitchFamily="2" charset="2"/>
              <a:buChar char="Ø"/>
            </a:pPr>
            <a:r>
              <a:rPr lang="uk-UA" sz="3200" dirty="0"/>
              <a:t>проходки виробок</a:t>
            </a:r>
          </a:p>
          <a:p>
            <a:pPr>
              <a:buFont typeface="Wingdings" pitchFamily="2" charset="2"/>
              <a:buChar char="Ø"/>
            </a:pPr>
            <a:r>
              <a:rPr lang="uk-UA" sz="3200" dirty="0"/>
              <a:t>для перевантаження на стрічковий конвеєр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3000372"/>
            <a:ext cx="819884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i="1" dirty="0"/>
              <a:t>за конструктивним виконанням</a:t>
            </a:r>
            <a:endParaRPr lang="uk-UA" sz="4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95679" y="4171699"/>
            <a:ext cx="308866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3200" dirty="0"/>
              <a:t>пересувні</a:t>
            </a:r>
          </a:p>
          <a:p>
            <a:pPr>
              <a:buFont typeface="Wingdings" pitchFamily="2" charset="2"/>
              <a:buChar char="Ø"/>
            </a:pPr>
            <a:r>
              <a:rPr lang="uk-UA" sz="3200" dirty="0"/>
              <a:t>що згинаються</a:t>
            </a:r>
          </a:p>
          <a:p>
            <a:pPr>
              <a:buFont typeface="Wingdings" pitchFamily="2" charset="2"/>
              <a:buChar char="Ø"/>
            </a:pPr>
            <a:r>
              <a:rPr lang="uk-UA" sz="3200" dirty="0"/>
              <a:t>розбірні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500042"/>
            <a:ext cx="619111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i="1" dirty="0"/>
              <a:t>за замиканням ланцюга</a:t>
            </a:r>
            <a:r>
              <a:rPr lang="uk-UA" sz="4400" dirty="0"/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57290" y="1500174"/>
            <a:ext cx="590796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3200" dirty="0"/>
              <a:t>з вертикальним замиканням</a:t>
            </a:r>
          </a:p>
          <a:p>
            <a:pPr>
              <a:buFont typeface="Wingdings" pitchFamily="2" charset="2"/>
              <a:buChar char="Ø"/>
            </a:pPr>
            <a:r>
              <a:rPr lang="uk-UA" sz="3200" dirty="0"/>
              <a:t>з горизонтальним замиканням</a:t>
            </a:r>
          </a:p>
        </p:txBody>
      </p:sp>
      <p:pic>
        <p:nvPicPr>
          <p:cNvPr id="1026" name="Picture 2" descr="image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3071810"/>
            <a:ext cx="3742543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158230"/>
            <a:ext cx="5037896" cy="3342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642918"/>
            <a:ext cx="498828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dirty="0"/>
              <a:t>Основні параметри: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00167" y="1643050"/>
            <a:ext cx="721523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2800" dirty="0"/>
              <a:t>Продуктивність до 1000 т/</a:t>
            </a:r>
            <a:r>
              <a:rPr lang="uk-UA" sz="2800" dirty="0" err="1"/>
              <a:t>год</a:t>
            </a:r>
            <a:endParaRPr lang="uk-UA" sz="2800" dirty="0"/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Довжина в одному агрегаті визначається міцністю тягового органа і доходить до 300 м</a:t>
            </a:r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Траса в плані прямолінійна з місцевими вигинами (для пересувних конвеєрів)</a:t>
            </a:r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Особливі конструкції </a:t>
            </a:r>
            <a:r>
              <a:rPr lang="uk-UA" sz="2800" dirty="0" err="1"/>
              <a:t>одноланцюгових</a:t>
            </a:r>
            <a:r>
              <a:rPr lang="uk-UA" sz="2800" dirty="0"/>
              <a:t> конвеєрів з горизонтальним замиканням ланцюга можуть мати вигин до 90°</a:t>
            </a:r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Кут нахилу конвеєрів звичайного типу до 30°, гальмових - до 45°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500042"/>
            <a:ext cx="28055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dirty="0"/>
              <a:t>Переваги: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28728" y="1571612"/>
            <a:ext cx="707236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3600" dirty="0"/>
              <a:t>велика механічна міцність</a:t>
            </a:r>
          </a:p>
          <a:p>
            <a:pPr>
              <a:buFont typeface="Wingdings" pitchFamily="2" charset="2"/>
              <a:buChar char="Ø"/>
            </a:pPr>
            <a:r>
              <a:rPr lang="uk-UA" sz="3600" dirty="0"/>
              <a:t>малі розміри</a:t>
            </a:r>
          </a:p>
          <a:p>
            <a:pPr>
              <a:buFont typeface="Wingdings" pitchFamily="2" charset="2"/>
              <a:buChar char="Ø"/>
            </a:pPr>
            <a:r>
              <a:rPr lang="uk-UA" sz="3600" dirty="0"/>
              <a:t>простота складання і розбирання</a:t>
            </a:r>
          </a:p>
          <a:p>
            <a:pPr>
              <a:buFont typeface="Wingdings" pitchFamily="2" charset="2"/>
              <a:buChar char="Ø"/>
            </a:pPr>
            <a:r>
              <a:rPr lang="uk-UA" sz="3600" dirty="0"/>
              <a:t>можливість використання як опори для струга чи дороги для переміщення комбайна</a:t>
            </a:r>
          </a:p>
          <a:p>
            <a:pPr>
              <a:buFont typeface="Wingdings" pitchFamily="2" charset="2"/>
              <a:buChar char="Ø"/>
            </a:pPr>
            <a:r>
              <a:rPr lang="uk-UA" sz="3600" dirty="0"/>
              <a:t>можливість механічної пересувки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714356"/>
            <a:ext cx="275569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dirty="0"/>
              <a:t>Недоліки: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43042" y="1714488"/>
            <a:ext cx="678661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3200" dirty="0"/>
              <a:t>недосконалість принципу роботи (волочіння)</a:t>
            </a:r>
          </a:p>
          <a:p>
            <a:pPr>
              <a:buFont typeface="Wingdings" pitchFamily="2" charset="2"/>
              <a:buChar char="Ø"/>
            </a:pPr>
            <a:r>
              <a:rPr lang="uk-UA" sz="3200" dirty="0"/>
              <a:t>велика металоємність і вага</a:t>
            </a:r>
          </a:p>
          <a:p>
            <a:pPr>
              <a:buFont typeface="Wingdings" pitchFamily="2" charset="2"/>
              <a:buChar char="Ø"/>
            </a:pPr>
            <a:r>
              <a:rPr lang="uk-UA" sz="3200" dirty="0"/>
              <a:t>значне здрібнювання вантажу</a:t>
            </a:r>
          </a:p>
          <a:p>
            <a:pPr>
              <a:buFont typeface="Wingdings" pitchFamily="2" charset="2"/>
              <a:buChar char="Ø"/>
            </a:pPr>
            <a:r>
              <a:rPr lang="uk-UA" sz="3200" dirty="0"/>
              <a:t>інтенсивний знос ланцюгів, скребків і жолобів (риштаків)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Ð ÐµÐ·ÑÐ»ÑÑÐ°Ñ Ð¿Ð¾ÑÑÐºÑ Ð·Ð¾Ð±ÑÐ°Ð¶ÐµÐ½Ñ Ð·Ð° Ð·Ð°Ð¿Ð¸ÑÐ¾Ð¼ &quot;ÑÐºÑÐµÐ±ÐºÐ¾Ð²Ñ ÐºÐ¾Ð½Ð²ÐµÑÑÐ¸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13000"/>
            <a:ext cx="8013486" cy="6016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357166"/>
            <a:ext cx="807249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i="1" dirty="0"/>
              <a:t>Тяговий орган</a:t>
            </a:r>
            <a:r>
              <a:rPr lang="uk-UA" sz="2800" dirty="0"/>
              <a:t> реалізується у вигляді складання скребків за допомогою спеціальних ланок з одним чи двома ланцюгами</a:t>
            </a:r>
          </a:p>
        </p:txBody>
      </p:sp>
      <p:pic>
        <p:nvPicPr>
          <p:cNvPr id="2050" name="Picture 2" descr="image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0567" y="1785926"/>
            <a:ext cx="4607751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image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328828"/>
            <a:ext cx="4357718" cy="292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392</Words>
  <Application>Microsoft Office PowerPoint</Application>
  <PresentationFormat>Екран (4:3)</PresentationFormat>
  <Paragraphs>66</Paragraphs>
  <Slides>17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Home</cp:lastModifiedBy>
  <cp:revision>10</cp:revision>
  <dcterms:created xsi:type="dcterms:W3CDTF">2019-03-05T13:11:52Z</dcterms:created>
  <dcterms:modified xsi:type="dcterms:W3CDTF">2023-03-01T12:56:31Z</dcterms:modified>
</cp:coreProperties>
</file>