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1" r:id="rId2"/>
    <p:sldId id="256" r:id="rId3"/>
    <p:sldId id="257" r:id="rId4"/>
    <p:sldId id="258" r:id="rId5"/>
    <p:sldId id="259" r:id="rId6"/>
    <p:sldId id="263" r:id="rId7"/>
    <p:sldId id="264" r:id="rId8"/>
    <p:sldId id="268" r:id="rId9"/>
    <p:sldId id="262" r:id="rId10"/>
    <p:sldId id="267" r:id="rId11"/>
    <p:sldId id="270" r:id="rId12"/>
    <p:sldId id="265" r:id="rId13"/>
    <p:sldId id="260" r:id="rId14"/>
    <p:sldId id="273" r:id="rId15"/>
    <p:sldId id="269" r:id="rId16"/>
    <p:sldId id="275" r:id="rId17"/>
    <p:sldId id="272" r:id="rId18"/>
    <p:sldId id="276" r:id="rId19"/>
    <p:sldId id="271" r:id="rId20"/>
    <p:sldId id="278" r:id="rId21"/>
    <p:sldId id="274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61266-4235-4122-A348-1D45270B92E5}" type="datetimeFigureOut">
              <a:rPr lang="uk-UA" smtClean="0"/>
              <a:t>26.04.2023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83C6D-0D47-4061-905B-1170C3830D4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189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83C6D-0D47-4061-905B-1170C3830D40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9074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D9E6-0851-4BDB-8AA9-F8CB6DCA323A}" type="datetimeFigureOut">
              <a:rPr lang="ru-RU" smtClean="0"/>
              <a:pPr/>
              <a:t>26.04.2023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D2B2-6F39-446B-B44B-33BB986D3055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D9E6-0851-4BDB-8AA9-F8CB6DCA323A}" type="datetimeFigureOut">
              <a:rPr lang="ru-RU" smtClean="0"/>
              <a:pPr/>
              <a:t>26.04.2023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D2B2-6F39-446B-B44B-33BB986D3055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D9E6-0851-4BDB-8AA9-F8CB6DCA323A}" type="datetimeFigureOut">
              <a:rPr lang="ru-RU" smtClean="0"/>
              <a:pPr/>
              <a:t>26.04.2023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D2B2-6F39-446B-B44B-33BB986D3055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D9E6-0851-4BDB-8AA9-F8CB6DCA323A}" type="datetimeFigureOut">
              <a:rPr lang="ru-RU" smtClean="0"/>
              <a:pPr/>
              <a:t>26.04.2023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D2B2-6F39-446B-B44B-33BB986D3055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D9E6-0851-4BDB-8AA9-F8CB6DCA323A}" type="datetimeFigureOut">
              <a:rPr lang="ru-RU" smtClean="0"/>
              <a:pPr/>
              <a:t>26.04.2023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D2B2-6F39-446B-B44B-33BB986D3055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D9E6-0851-4BDB-8AA9-F8CB6DCA323A}" type="datetimeFigureOut">
              <a:rPr lang="ru-RU" smtClean="0"/>
              <a:pPr/>
              <a:t>26.04.2023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D2B2-6F39-446B-B44B-33BB986D3055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D9E6-0851-4BDB-8AA9-F8CB6DCA323A}" type="datetimeFigureOut">
              <a:rPr lang="ru-RU" smtClean="0"/>
              <a:pPr/>
              <a:t>26.04.2023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D2B2-6F39-446B-B44B-33BB986D3055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D9E6-0851-4BDB-8AA9-F8CB6DCA323A}" type="datetimeFigureOut">
              <a:rPr lang="ru-RU" smtClean="0"/>
              <a:pPr/>
              <a:t>26.04.2023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D2B2-6F39-446B-B44B-33BB986D3055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D9E6-0851-4BDB-8AA9-F8CB6DCA323A}" type="datetimeFigureOut">
              <a:rPr lang="ru-RU" smtClean="0"/>
              <a:pPr/>
              <a:t>26.04.2023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D2B2-6F39-446B-B44B-33BB986D3055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D9E6-0851-4BDB-8AA9-F8CB6DCA323A}" type="datetimeFigureOut">
              <a:rPr lang="ru-RU" smtClean="0"/>
              <a:pPr/>
              <a:t>26.04.2023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D2B2-6F39-446B-B44B-33BB986D3055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D9E6-0851-4BDB-8AA9-F8CB6DCA323A}" type="datetimeFigureOut">
              <a:rPr lang="ru-RU" smtClean="0"/>
              <a:pPr/>
              <a:t>26.04.2023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7D2B2-6F39-446B-B44B-33BB986D3055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9D9E6-0851-4BDB-8AA9-F8CB6DCA323A}" type="datetimeFigureOut">
              <a:rPr lang="ru-RU" smtClean="0"/>
              <a:pPr/>
              <a:t>26.04.2023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7D2B2-6F39-446B-B44B-33BB986D3055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00042"/>
            <a:ext cx="79296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dirty="0"/>
              <a:t>ШАХТНИЙ ЛОКОМОТИВНИЙ ТРАНСПОРТ</a:t>
            </a:r>
          </a:p>
        </p:txBody>
      </p:sp>
      <p:pic>
        <p:nvPicPr>
          <p:cNvPr id="1030" name="Picture 6" descr="Ð ÐµÐ·ÑÐ»ÑÑÐ°Ñ Ð¿Ð¾ÑÑÐºÑ Ð·Ð¾Ð±ÑÐ°Ð¶ÐµÐ½Ñ Ð·Ð° Ð·Ð°Ð¿Ð¸ÑÐ¾Ð¼ &quot;ÑÐ°ÑÑÐ½Ñ Ð»Ð¾ÐºÐ¾Ð¼Ð¾ÑÐ¸Ð²Ð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982356"/>
            <a:ext cx="6500858" cy="4875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71480"/>
            <a:ext cx="78581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600" b="1" i="1" dirty="0"/>
              <a:t>Акумуляторні електровози</a:t>
            </a:r>
            <a:r>
              <a:rPr lang="uk-UA" sz="3600" dirty="0"/>
              <a:t> у виконанні </a:t>
            </a:r>
            <a:r>
              <a:rPr lang="uk-UA" sz="3600" b="1" dirty="0"/>
              <a:t>РВ</a:t>
            </a:r>
            <a:r>
              <a:rPr lang="uk-UA" sz="3600" dirty="0"/>
              <a:t> (все устаткування вибухобезпечне, у тому числі й акумуляторної батареї) застосовуються у всіх виробках шахт, небезпечних щодо метану або пилу.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71480"/>
            <a:ext cx="72152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/>
              <a:t>Електровозним транспортом можна транспортувати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/>
              <a:t>будь-які вантажі (у тому чис­лі і людей)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/>
              <a:t>на будь-які відстані (до 5 - 10 км). </a:t>
            </a:r>
          </a:p>
          <a:p>
            <a:endParaRPr lang="uk-UA" sz="3200" dirty="0"/>
          </a:p>
          <a:p>
            <a:r>
              <a:rPr lang="uk-UA" sz="3200" dirty="0"/>
              <a:t>Звичайний подовжній ухил шляхів 0,003 - 0,005, найбільший до 0,040 - 0,050. </a:t>
            </a:r>
          </a:p>
          <a:p>
            <a:endParaRPr lang="uk-UA" sz="3200" dirty="0"/>
          </a:p>
          <a:p>
            <a:r>
              <a:rPr lang="uk-UA" sz="3200" dirty="0"/>
              <a:t>Мінімальні радіуси кривих до 10 - 20 м.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357166"/>
            <a:ext cx="771530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/>
              <a:t>Переваги</a:t>
            </a:r>
            <a:r>
              <a:rPr lang="uk-UA" sz="2800" b="1" dirty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uk-UA" sz="2800" dirty="0"/>
              <a:t>простота</a:t>
            </a:r>
          </a:p>
          <a:p>
            <a:pPr>
              <a:buFont typeface="Wingdings" pitchFamily="2" charset="2"/>
              <a:buChar char="Ø"/>
            </a:pPr>
            <a:r>
              <a:rPr lang="uk-UA" sz="2800" dirty="0"/>
              <a:t>надійність</a:t>
            </a:r>
          </a:p>
          <a:p>
            <a:pPr>
              <a:buFont typeface="Wingdings" pitchFamily="2" charset="2"/>
              <a:buChar char="Ø"/>
            </a:pPr>
            <a:r>
              <a:rPr lang="uk-UA" sz="2800" dirty="0"/>
              <a:t>економічність</a:t>
            </a:r>
          </a:p>
          <a:p>
            <a:pPr>
              <a:buFont typeface="Wingdings" pitchFamily="2" charset="2"/>
              <a:buChar char="Ø"/>
            </a:pPr>
            <a:r>
              <a:rPr lang="uk-UA" sz="2800" dirty="0"/>
              <a:t>маневреність</a:t>
            </a:r>
          </a:p>
          <a:p>
            <a:pPr>
              <a:buFont typeface="Wingdings" pitchFamily="2" charset="2"/>
              <a:buChar char="Ø"/>
            </a:pPr>
            <a:r>
              <a:rPr lang="uk-UA" sz="2800" dirty="0"/>
              <a:t>можливість застосування для перевезення людей</a:t>
            </a:r>
            <a:endParaRPr lang="uk-UA" sz="2800" i="1" dirty="0"/>
          </a:p>
          <a:p>
            <a:endParaRPr lang="uk-UA" sz="2800" b="1" i="1" dirty="0"/>
          </a:p>
          <a:p>
            <a:r>
              <a:rPr lang="uk-UA" sz="2800" b="1" i="1" dirty="0"/>
              <a:t>Недоліки</a:t>
            </a:r>
            <a:r>
              <a:rPr lang="uk-UA" sz="2800" b="1" dirty="0"/>
              <a:t>: </a:t>
            </a:r>
          </a:p>
          <a:p>
            <a:pPr>
              <a:buFont typeface="Wingdings" pitchFamily="2" charset="2"/>
              <a:buChar char="Ø"/>
            </a:pPr>
            <a:r>
              <a:rPr lang="uk-UA" sz="2800" dirty="0"/>
              <a:t>наявність складного акумуляторного господарства або контактної мережі </a:t>
            </a:r>
          </a:p>
          <a:p>
            <a:pPr>
              <a:buFont typeface="Wingdings" pitchFamily="2" charset="2"/>
              <a:buChar char="Ø"/>
            </a:pPr>
            <a:r>
              <a:rPr lang="uk-UA" sz="2800" dirty="0"/>
              <a:t>залежність продуктивності від рівня організації</a:t>
            </a:r>
          </a:p>
          <a:p>
            <a:pPr>
              <a:buFont typeface="Wingdings" pitchFamily="2" charset="2"/>
              <a:buChar char="Ø"/>
            </a:pPr>
            <a:r>
              <a:rPr lang="uk-UA" sz="2800" dirty="0"/>
              <a:t>обмежена галузь застосування по кутах нахилу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214290"/>
            <a:ext cx="757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ТРАНСПОРТ ЕЛЕКТРОВОЗАМИ</a:t>
            </a:r>
            <a:r>
              <a:rPr lang="en-US" sz="3600" dirty="0"/>
              <a:t> </a:t>
            </a:r>
            <a:r>
              <a:rPr lang="ru-RU" sz="3600" dirty="0"/>
              <a:t>І ТЯГОВИМИ АГРЕГАТАМИ НА КАР'ЄРАХ</a:t>
            </a:r>
            <a:endParaRPr lang="uk-UA" sz="3600" dirty="0"/>
          </a:p>
        </p:txBody>
      </p:sp>
      <p:pic>
        <p:nvPicPr>
          <p:cNvPr id="4098" name="Picture 2" descr="Ð ÐµÐ·ÑÐ»ÑÑÐ°Ñ Ð¿Ð¾ÑÑÐºÑ Ð·Ð¾Ð±ÑÐ°Ð¶ÐµÐ½Ñ Ð·Ð° Ð·Ð°Ð¿Ð¸ÑÐ¾Ð¼ &quot;ÑÐ»ÐµÐºÑÑÐ¾Ð²Ð¾Ð· ÐºÐ°ÑÑÐµÑÐ½ÑÐ¹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7686276" cy="46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7679090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b="1" dirty="0"/>
              <a:t>Основні складові частини </a:t>
            </a:r>
          </a:p>
          <a:p>
            <a:r>
              <a:rPr lang="uk-UA" sz="4800" b="1" dirty="0"/>
              <a:t>електровозів</a:t>
            </a:r>
            <a:r>
              <a:rPr lang="uk-UA" sz="4800" dirty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uk-UA" sz="4800" dirty="0"/>
              <a:t>механічна частина</a:t>
            </a:r>
          </a:p>
          <a:p>
            <a:pPr>
              <a:buFont typeface="Wingdings" pitchFamily="2" charset="2"/>
              <a:buChar char="Ø"/>
            </a:pPr>
            <a:r>
              <a:rPr lang="uk-UA" sz="4800" dirty="0"/>
              <a:t>пневматичне устаткування</a:t>
            </a:r>
          </a:p>
          <a:p>
            <a:pPr>
              <a:buFont typeface="Wingdings" pitchFamily="2" charset="2"/>
              <a:buChar char="Ø"/>
            </a:pPr>
            <a:r>
              <a:rPr lang="uk-UA" sz="4800" dirty="0"/>
              <a:t>електричне устаткування </a:t>
            </a:r>
          </a:p>
        </p:txBody>
      </p:sp>
      <p:pic>
        <p:nvPicPr>
          <p:cNvPr id="1028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934756"/>
            <a:ext cx="7715304" cy="29232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0"/>
            <a:ext cx="80010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/>
              <a:t>Механічна частина складається:</a:t>
            </a:r>
          </a:p>
          <a:p>
            <a:pPr>
              <a:buFont typeface="Wingdings" pitchFamily="2" charset="2"/>
              <a:buChar char="Ø"/>
            </a:pPr>
            <a:r>
              <a:rPr lang="uk-UA" sz="4000" dirty="0"/>
              <a:t>кузова</a:t>
            </a:r>
          </a:p>
          <a:p>
            <a:pPr>
              <a:buFont typeface="Wingdings" pitchFamily="2" charset="2"/>
              <a:buChar char="§"/>
            </a:pPr>
            <a:r>
              <a:rPr lang="uk-UA" sz="4000" dirty="0"/>
              <a:t>кабіна керування</a:t>
            </a:r>
          </a:p>
          <a:p>
            <a:pPr>
              <a:buFont typeface="Wingdings" pitchFamily="2" charset="2"/>
              <a:buChar char="§"/>
            </a:pPr>
            <a:r>
              <a:rPr lang="uk-UA" sz="4000" dirty="0"/>
              <a:t>електричне устаткування</a:t>
            </a:r>
          </a:p>
          <a:p>
            <a:pPr>
              <a:buFont typeface="Wingdings" pitchFamily="2" charset="2"/>
              <a:buChar char="§"/>
            </a:pPr>
            <a:r>
              <a:rPr lang="uk-UA" sz="4000" dirty="0"/>
              <a:t>пневматичне устаткування</a:t>
            </a:r>
          </a:p>
          <a:p>
            <a:pPr>
              <a:buFont typeface="Wingdings" pitchFamily="2" charset="2"/>
              <a:buChar char="Ø"/>
            </a:pPr>
            <a:r>
              <a:rPr lang="uk-UA" sz="4000" dirty="0"/>
              <a:t>візків </a:t>
            </a:r>
          </a:p>
          <a:p>
            <a:pPr>
              <a:buFont typeface="Wingdings" pitchFamily="2" charset="2"/>
              <a:buChar char="Ø"/>
            </a:pPr>
            <a:r>
              <a:rPr lang="uk-UA" sz="4000" dirty="0" err="1"/>
              <a:t>буферно</a:t>
            </a:r>
            <a:r>
              <a:rPr lang="uk-UA" sz="4000" dirty="0"/>
              <a:t>-тягових пристроїв</a:t>
            </a:r>
          </a:p>
        </p:txBody>
      </p:sp>
      <p:pic>
        <p:nvPicPr>
          <p:cNvPr id="3" name="Picture 2" descr="Ð ÐµÐ·ÑÐ»ÑÑÐ°Ñ Ð¿Ð¾ÑÑÐºÑ Ð·Ð¾Ð±ÑÐ°Ð¶ÐµÐ½Ñ Ð·Ð° Ð·Ð°Ð¿Ð¸ÑÐ¾Ð¼ &quot;ÑÐ»ÐµÐºÑÑÐ¾Ð²Ð¾Ð· ÐºÐ°ÑÑÐµÑÐ½ÑÐ¹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16" y="4571984"/>
            <a:ext cx="4857784" cy="2286016"/>
          </a:xfrm>
          <a:prstGeom prst="rect">
            <a:avLst/>
          </a:prstGeom>
          <a:noFill/>
        </p:spPr>
      </p:pic>
      <p:pic>
        <p:nvPicPr>
          <p:cNvPr id="5122" name="Picture 2" descr="Ð ÐµÐ·ÑÐ»ÑÑÐ°Ñ Ð¿Ð¾ÑÑÐºÑ Ð·Ð¾Ð±ÑÐ°Ð¶ÐµÐ½Ñ Ð·Ð° Ð·Ð°Ð¿Ð¸ÑÐ¾Ð¼ &quot;ÑÐ»ÐµÐºÑÑÐ¾Ð²Ð¾Ð· ÐºÐ°ÑÑÐµÑÐ½ÑÐ¹ ÑÑÐµÐ¼Ð°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4857760"/>
            <a:ext cx="4214810" cy="16437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357166"/>
            <a:ext cx="807249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/>
              <a:t>Пневматичне устаткування складається:</a:t>
            </a:r>
          </a:p>
          <a:p>
            <a:pPr>
              <a:buFont typeface="Wingdings" pitchFamily="2" charset="2"/>
              <a:buChar char="Ø"/>
            </a:pPr>
            <a:r>
              <a:rPr lang="uk-UA" sz="3200" dirty="0"/>
              <a:t>гальмової системи</a:t>
            </a:r>
          </a:p>
          <a:p>
            <a:pPr>
              <a:buFont typeface="Wingdings" pitchFamily="2" charset="2"/>
              <a:buChar char="Ø"/>
            </a:pPr>
            <a:r>
              <a:rPr lang="uk-UA" sz="3200" dirty="0"/>
              <a:t>ланцюгів керування </a:t>
            </a:r>
          </a:p>
          <a:p>
            <a:pPr>
              <a:buFont typeface="Wingdings" pitchFamily="2" charset="2"/>
              <a:buChar char="Ø"/>
            </a:pPr>
            <a:r>
              <a:rPr lang="uk-UA" sz="3200" dirty="0"/>
              <a:t>допоміжної системи</a:t>
            </a:r>
          </a:p>
        </p:txBody>
      </p:sp>
      <p:pic>
        <p:nvPicPr>
          <p:cNvPr id="31746" name="Picture 2" descr="image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428868"/>
            <a:ext cx="4839634" cy="267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7158" y="5214950"/>
            <a:ext cx="85725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dirty="0"/>
              <a:t>Принципова схема пневматичного устаткування: І - живильна магістраль; II - магістраль перекидання думпкарів; ПІ - гальмівна магістраль; 1 - компресор; 2 - зворотний клапан; 3 - головний резервуар; 4 - запобіжний клапан;5 - кран </a:t>
            </a:r>
            <a:r>
              <a:rPr lang="uk-UA" sz="1400" dirty="0" err="1"/>
              <a:t>прямодіючого</a:t>
            </a:r>
            <a:r>
              <a:rPr lang="uk-UA" sz="1400" dirty="0"/>
              <a:t> гальма; 6 - кран машиніста; 7 - розподільник повітря; 8 - запасний резервуар; 9 - електромагнітний вентиль пісочниць; 10 - редукційний клапан пісочниць; 11 - робочий циліндр гальма; 12 - перемикаючий клапан; 13 - допоміжний резервуар; 14 - редукційний клапан; 15.- ручний насос; 16 - циліндр центрального струмоприймача; 17 - циліндр бічного струмоприймача; 18 - електромагнітний вентиль; 19 - </a:t>
            </a:r>
            <a:r>
              <a:rPr lang="uk-UA" sz="1400" dirty="0" err="1"/>
              <a:t>тифон</a:t>
            </a:r>
            <a:r>
              <a:rPr lang="uk-UA" sz="1400" dirty="0"/>
              <a:t>; 20 - кнопка </a:t>
            </a:r>
            <a:r>
              <a:rPr lang="uk-UA" sz="1400" dirty="0" err="1"/>
              <a:t>тифона</a:t>
            </a:r>
            <a:r>
              <a:rPr lang="uk-UA" sz="1400" dirty="0"/>
              <a:t>; 21 - склоочисник; 22 - вимикач склоочисника;23 - гумовий рукав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6"/>
            <a:ext cx="807249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/>
              <a:t>Електроустаткування складається</a:t>
            </a:r>
            <a:r>
              <a:rPr lang="uk-UA" sz="320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uk-UA" sz="3200"/>
              <a:t>з тягових двигунів</a:t>
            </a:r>
          </a:p>
          <a:p>
            <a:pPr>
              <a:buFont typeface="Wingdings" pitchFamily="2" charset="2"/>
              <a:buChar char="Ø"/>
            </a:pPr>
            <a:r>
              <a:rPr lang="uk-UA" sz="3200"/>
              <a:t>тягової апаратури</a:t>
            </a:r>
          </a:p>
          <a:p>
            <a:pPr>
              <a:buFont typeface="Wingdings" pitchFamily="2" charset="2"/>
              <a:buChar char="Ø"/>
            </a:pPr>
            <a:r>
              <a:rPr lang="uk-UA" sz="3200"/>
              <a:t>допоміжних електричних машин і апаратів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3000372"/>
            <a:ext cx="57081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/>
              <a:t>Типи і параметри електровозів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3643314"/>
            <a:ext cx="74295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3200" dirty="0"/>
              <a:t>застосовують електровози постійного струму на напругу мережі 1500 В  і однофазного змінного струму - 10000 В</a:t>
            </a:r>
          </a:p>
          <a:p>
            <a:pPr>
              <a:buFont typeface="Wingdings" pitchFamily="2" charset="2"/>
              <a:buChar char="Ø"/>
            </a:pPr>
            <a:r>
              <a:rPr lang="uk-UA" sz="3200" dirty="0"/>
              <a:t>зчіпна маса 80 - 180 т</a:t>
            </a:r>
          </a:p>
          <a:p>
            <a:pPr>
              <a:buFont typeface="Wingdings" pitchFamily="2" charset="2"/>
              <a:buChar char="Ø"/>
            </a:pPr>
            <a:r>
              <a:rPr lang="uk-UA" sz="3200" dirty="0"/>
              <a:t>швидкість 20 - 30 км/год, максимальна 50 - 65 км/год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Ð ÐµÐ·ÑÐ»ÑÑÐ°Ñ Ð¿Ð¾ÑÑÐºÑ Ð·Ð¾Ð±ÑÐ°Ð¶ÐµÐ½Ñ Ð·Ð° Ð·Ð°Ð¿Ð¸ÑÐ¾Ð¼ &quot;ÑÐµÐ¿Ð»Ð¾Ð²Ð¾Ð· ÐºÐ°ÑÑÐµÑÐ½ÑÐ¹ ÑÑÐµÐ¼Ð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3357562"/>
            <a:ext cx="4912845" cy="3286148"/>
          </a:xfrm>
          <a:prstGeom prst="rect">
            <a:avLst/>
          </a:prstGeom>
          <a:noFill/>
        </p:spPr>
      </p:pic>
      <p:sp>
        <p:nvSpPr>
          <p:cNvPr id="34822" name="AutoShape 6" descr="Ð ÐµÐ·ÑÐ»ÑÑÐ°Ñ Ð¿Ð¾ÑÑÐºÑ Ð·Ð¾Ð±ÑÐ°Ð¶ÐµÐ½Ñ Ð·Ð° Ð·Ð°Ð¿Ð¸ÑÐ¾Ð¼ &quot;ÑÐµÐ¿Ð»Ð¾Ð²Ð¾Ð· ÐºÐ°ÑÑÐµÑÐ½ÑÐ¹ ÑÑÐµÐ¼Ð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" name="Picture 2" descr="Ð ÐµÐ·ÑÐ»ÑÑÐ°Ñ Ð¿Ð¾ÑÑÐºÑ Ð·Ð¾Ð±ÑÐ°Ð¶ÐµÐ½Ñ Ð·Ð° Ð·Ð°Ð¿Ð¸ÑÐ¾Ð¼ &quot;Ð·Ð°Ð»ÑÐ·Ð½Ð¸ÑÐ½Ñ Ð»Ð¾ÐºÐ¾Ð¼Ð¾ÑÐ¸Ð²Ð¸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643050"/>
            <a:ext cx="4214810" cy="316793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2440" y="285728"/>
            <a:ext cx="87415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/>
              <a:t>КАР'ЄРНИЙ ТЕПЛОВОЗНИЙ ТРАНСПОРТ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428604"/>
            <a:ext cx="83582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/>
              <a:t>Основними частинами тепловоза є:</a:t>
            </a:r>
          </a:p>
          <a:p>
            <a:pPr>
              <a:buFont typeface="Wingdings" pitchFamily="2" charset="2"/>
              <a:buChar char="Ø"/>
            </a:pPr>
            <a:r>
              <a:rPr lang="uk-UA" sz="4000" dirty="0"/>
              <a:t>механічна частина</a:t>
            </a:r>
          </a:p>
          <a:p>
            <a:pPr>
              <a:buFont typeface="Wingdings" pitchFamily="2" charset="2"/>
              <a:buChar char="Ø"/>
            </a:pPr>
            <a:r>
              <a:rPr lang="uk-UA" sz="4000" dirty="0"/>
              <a:t>двигун внутрішнього згоряння</a:t>
            </a:r>
          </a:p>
          <a:p>
            <a:pPr>
              <a:buFont typeface="Wingdings" pitchFamily="2" charset="2"/>
              <a:buChar char="Ø"/>
            </a:pPr>
            <a:r>
              <a:rPr lang="uk-UA" sz="4000" dirty="0"/>
              <a:t>передача</a:t>
            </a:r>
          </a:p>
          <a:p>
            <a:pPr>
              <a:buFont typeface="Wingdings" pitchFamily="2" charset="2"/>
              <a:buChar char="Ø"/>
            </a:pPr>
            <a:r>
              <a:rPr lang="uk-UA" sz="4000" dirty="0"/>
              <a:t>пневматичне</a:t>
            </a:r>
          </a:p>
          <a:p>
            <a:pPr>
              <a:buFont typeface="Wingdings" pitchFamily="2" charset="2"/>
              <a:buChar char="Ø"/>
            </a:pPr>
            <a:r>
              <a:rPr lang="uk-UA" sz="4000" dirty="0"/>
              <a:t>допоміжне устаткування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214290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/>
              <a:t>Як локомотиви в шахтах застосовують:</a:t>
            </a:r>
          </a:p>
        </p:txBody>
      </p:sp>
      <p:pic>
        <p:nvPicPr>
          <p:cNvPr id="16386" name="Picture 2" descr="Ð ÐµÐ·ÑÐ»ÑÑÐ°Ñ Ð¿Ð¾ÑÑÐºÑ Ð·Ð¾Ð±ÑÐ°Ð¶ÐµÐ½Ñ Ð·Ð° Ð·Ð°Ð¿Ð¸ÑÐ¾Ð¼ &quot;ÑÐ°ÑÑÐ½Ñ Ð»Ð¾ÐºÐ¾Ð¼Ð¾ÑÐ¸Ð²Ð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14620"/>
            <a:ext cx="4095752" cy="3071814"/>
          </a:xfrm>
          <a:prstGeom prst="rect">
            <a:avLst/>
          </a:prstGeom>
          <a:noFill/>
        </p:spPr>
      </p:pic>
      <p:pic>
        <p:nvPicPr>
          <p:cNvPr id="16388" name="Picture 4" descr="Ð ÐµÐ·ÑÐ»ÑÑÐ°Ñ Ð¿Ð¾ÑÑÐºÑ Ð·Ð¾Ð±ÑÐ°Ð¶ÐµÐ½Ñ Ð·Ð° Ð·Ð°Ð¿Ð¸ÑÐ¾Ð¼ &quot;ÑÐ°ÑÑÐ½Ñ Ð»Ð¾ÐºÐ¾Ð¼Ð¾ÑÐ¸Ð²Ð¸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785794"/>
            <a:ext cx="4929190" cy="37163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14414" y="5929330"/>
            <a:ext cx="22617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dirty="0" err="1">
                <a:solidFill>
                  <a:prstClr val="black"/>
                </a:solidFill>
              </a:rPr>
              <a:t>Дизелевози</a:t>
            </a:r>
            <a:endParaRPr lang="uk-UA" sz="32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57884" y="4500570"/>
            <a:ext cx="27797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3200" dirty="0">
                <a:solidFill>
                  <a:prstClr val="black"/>
                </a:solidFill>
              </a:rPr>
              <a:t>Електровози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>
            <a:extLst>
              <a:ext uri="{FF2B5EF4-FFF2-40B4-BE49-F238E27FC236}">
                <a16:creationId xmlns:a16="http://schemas.microsoft.com/office/drawing/2014/main" id="{F6DBE8EA-A42D-413D-ACF3-C3246A8DFDE3}"/>
              </a:ext>
            </a:extLst>
          </p:cNvPr>
          <p:cNvSpPr/>
          <p:nvPr/>
        </p:nvSpPr>
        <p:spPr>
          <a:xfrm>
            <a:off x="611560" y="836712"/>
            <a:ext cx="80010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/>
              <a:t>Механічна частина складається:</a:t>
            </a:r>
          </a:p>
          <a:p>
            <a:pPr>
              <a:buFont typeface="Wingdings" pitchFamily="2" charset="2"/>
              <a:buChar char="Ø"/>
            </a:pPr>
            <a:r>
              <a:rPr lang="uk-UA" sz="4000" dirty="0"/>
              <a:t>Кузова</a:t>
            </a:r>
          </a:p>
          <a:p>
            <a:pPr>
              <a:buFont typeface="Wingdings" pitchFamily="2" charset="2"/>
              <a:buChar char="§"/>
            </a:pPr>
            <a:r>
              <a:rPr lang="uk-UA" sz="4000" dirty="0"/>
              <a:t>кабіна керування</a:t>
            </a:r>
          </a:p>
          <a:p>
            <a:pPr>
              <a:buFont typeface="Wingdings" pitchFamily="2" charset="2"/>
              <a:buChar char="§"/>
            </a:pPr>
            <a:r>
              <a:rPr lang="uk-UA" sz="4000" dirty="0"/>
              <a:t>ДВЗ</a:t>
            </a:r>
          </a:p>
          <a:p>
            <a:pPr>
              <a:buFont typeface="Wingdings" pitchFamily="2" charset="2"/>
              <a:buChar char="§"/>
            </a:pPr>
            <a:r>
              <a:rPr lang="uk-UA" sz="4000" dirty="0"/>
              <a:t>електричне устаткування</a:t>
            </a:r>
          </a:p>
          <a:p>
            <a:pPr>
              <a:buFont typeface="Wingdings" pitchFamily="2" charset="2"/>
              <a:buChar char="§"/>
            </a:pPr>
            <a:r>
              <a:rPr lang="uk-UA" sz="4000" dirty="0"/>
              <a:t>пневматичне устаткування</a:t>
            </a:r>
          </a:p>
          <a:p>
            <a:pPr>
              <a:buFont typeface="Wingdings" pitchFamily="2" charset="2"/>
              <a:buChar char="Ø"/>
            </a:pPr>
            <a:r>
              <a:rPr lang="uk-UA" sz="4000" dirty="0"/>
              <a:t>візків </a:t>
            </a:r>
          </a:p>
          <a:p>
            <a:pPr>
              <a:buFont typeface="Wingdings" pitchFamily="2" charset="2"/>
              <a:buChar char="Ø"/>
            </a:pPr>
            <a:r>
              <a:rPr lang="uk-UA" sz="4000" dirty="0" err="1"/>
              <a:t>буферно</a:t>
            </a:r>
            <a:r>
              <a:rPr lang="uk-UA" sz="4000" dirty="0"/>
              <a:t>-тягових пристроїв</a:t>
            </a:r>
          </a:p>
        </p:txBody>
      </p:sp>
    </p:spTree>
    <p:extLst>
      <p:ext uri="{BB962C8B-B14F-4D97-AF65-F5344CB8AC3E}">
        <p14:creationId xmlns:p14="http://schemas.microsoft.com/office/powerpoint/2010/main" val="2779037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Ð ÐµÐ·ÑÐ»ÑÑÐ°Ñ Ð¿Ð¾ÑÑÐºÑ Ð·Ð¾Ð±ÑÐ°Ð¶ÐµÐ½Ñ Ð·Ð° Ð·Ð°Ð¿Ð¸ÑÐ¾Ð¼ &quot;ÑÐµÐ¿Ð»Ð¾Ð²Ð¾Ð· ÐºÐ°ÑÑÐµÑÐ½ÑÐ¹ ÑÑÐµÐ¼Ð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928934"/>
            <a:ext cx="8313510" cy="284322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785794"/>
            <a:ext cx="80724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dirty="0"/>
              <a:t>За механічною частиною і пневматичним устаткуванням тепловози аналогічні електровозам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428604"/>
            <a:ext cx="778674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/>
              <a:t>Застосовують три види передач:</a:t>
            </a:r>
          </a:p>
          <a:p>
            <a:pPr>
              <a:buFont typeface="Wingdings" pitchFamily="2" charset="2"/>
              <a:buChar char="Ø"/>
            </a:pPr>
            <a:r>
              <a:rPr lang="uk-UA" sz="4000" dirty="0"/>
              <a:t>механічну</a:t>
            </a:r>
          </a:p>
          <a:p>
            <a:pPr lvl="2">
              <a:buFont typeface="Arial" pitchFamily="34" charset="0"/>
              <a:buChar char="•"/>
            </a:pPr>
            <a:r>
              <a:rPr lang="uk-UA" sz="4000" dirty="0"/>
              <a:t>коробки швидкостей </a:t>
            </a:r>
          </a:p>
          <a:p>
            <a:pPr lvl="2">
              <a:buFont typeface="Arial" pitchFamily="34" charset="0"/>
              <a:buChar char="•"/>
            </a:pPr>
            <a:r>
              <a:rPr lang="uk-UA" sz="4000" dirty="0"/>
              <a:t>реверсора</a:t>
            </a:r>
          </a:p>
          <a:p>
            <a:pPr>
              <a:buFont typeface="Wingdings" pitchFamily="2" charset="2"/>
              <a:buChar char="Ø"/>
            </a:pPr>
            <a:r>
              <a:rPr lang="uk-UA" sz="4000" dirty="0"/>
              <a:t>електричну</a:t>
            </a:r>
          </a:p>
          <a:p>
            <a:pPr lvl="2">
              <a:buFont typeface="Arial" pitchFamily="34" charset="0"/>
              <a:buChar char="•"/>
            </a:pPr>
            <a:r>
              <a:rPr lang="uk-UA" sz="4000" dirty="0"/>
              <a:t>постійного</a:t>
            </a:r>
          </a:p>
          <a:p>
            <a:pPr lvl="2">
              <a:buFont typeface="Arial" pitchFamily="34" charset="0"/>
              <a:buChar char="•"/>
            </a:pPr>
            <a:r>
              <a:rPr lang="uk-UA" sz="4000" dirty="0"/>
              <a:t>змінно-постійного</a:t>
            </a:r>
          </a:p>
          <a:p>
            <a:pPr>
              <a:buFont typeface="Wingdings" pitchFamily="2" charset="2"/>
              <a:buChar char="Ø"/>
            </a:pPr>
            <a:r>
              <a:rPr lang="uk-UA" sz="4000" dirty="0"/>
              <a:t>гідродинамічну</a:t>
            </a:r>
          </a:p>
          <a:p>
            <a:pPr lvl="2">
              <a:buFont typeface="Arial" pitchFamily="34" charset="0"/>
              <a:buChar char="•"/>
            </a:pPr>
            <a:r>
              <a:rPr lang="uk-UA" sz="4000" dirty="0"/>
              <a:t>гідравлічна</a:t>
            </a:r>
          </a:p>
          <a:p>
            <a:pPr lvl="2">
              <a:buFont typeface="Arial" pitchFamily="34" charset="0"/>
              <a:buChar char="•"/>
            </a:pPr>
            <a:r>
              <a:rPr lang="uk-UA" sz="4000" dirty="0"/>
              <a:t>гідромеханічна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 ÐµÐ·ÑÐ»ÑÑÐ°Ñ Ð¿Ð¾ÑÑÐºÑ Ð·Ð¾Ð±ÑÐ°Ð¶ÐµÐ½Ñ Ð·Ð° Ð·Ð°Ð¿Ð¸ÑÐ¾Ð¼ &quot;ÑÐ°ÑÑÐ½ÑÐ¹ Ð³Ð¸ÑÐ¾Ð²Ð¾Ð·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4500594" cy="2747479"/>
          </a:xfrm>
          <a:prstGeom prst="rect">
            <a:avLst/>
          </a:prstGeom>
          <a:noFill/>
        </p:spPr>
      </p:pic>
      <p:pic>
        <p:nvPicPr>
          <p:cNvPr id="5124" name="Picture 4" descr="Ð ÐµÐ·ÑÐ»ÑÑÐ°Ñ Ð¿Ð¾ÑÑÐºÑ Ð·Ð¾Ð±ÑÐ°Ð¶ÐµÐ½Ñ Ð·Ð° Ð·Ð°Ð¿Ð¸ÑÐ¾Ð¼ &quot;ÑÐ°ÑÑÐ½ÑÐ¹ Ð³Ð¸ÑÐ¾Ð²Ð¾Ð·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4113725"/>
            <a:ext cx="5572132" cy="27442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929190" y="214290"/>
            <a:ext cx="348845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600" dirty="0"/>
              <a:t>Гіровози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28"/>
            <a:ext cx="39917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dirty="0"/>
              <a:t>Повітровози </a:t>
            </a:r>
          </a:p>
        </p:txBody>
      </p:sp>
      <p:pic>
        <p:nvPicPr>
          <p:cNvPr id="4098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7500990" cy="56257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00042"/>
            <a:ext cx="82519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/>
              <a:t>Шахтні електровози</a:t>
            </a:r>
            <a:r>
              <a:rPr lang="uk-UA" sz="4000" b="1" i="1" dirty="0"/>
              <a:t> класифікують:</a:t>
            </a:r>
            <a:endParaRPr lang="uk-UA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1500174"/>
            <a:ext cx="668824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4800" i="1" dirty="0"/>
              <a:t>за способом живлення</a:t>
            </a:r>
          </a:p>
          <a:p>
            <a:pPr>
              <a:buFont typeface="Wingdings" pitchFamily="2" charset="2"/>
              <a:buChar char="Ø"/>
            </a:pPr>
            <a:r>
              <a:rPr lang="uk-UA" sz="4800" i="1" dirty="0"/>
              <a:t>за родом струму</a:t>
            </a:r>
          </a:p>
          <a:p>
            <a:pPr>
              <a:buFont typeface="Wingdings" pitchFamily="2" charset="2"/>
              <a:buChar char="Ø"/>
            </a:pPr>
            <a:r>
              <a:rPr lang="uk-UA" sz="4800" i="1" dirty="0"/>
              <a:t>за виконанням</a:t>
            </a:r>
            <a:endParaRPr lang="uk-UA" sz="4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4"/>
            <a:ext cx="80724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i="1" dirty="0"/>
              <a:t>за способом живлення</a:t>
            </a:r>
            <a:r>
              <a:rPr lang="uk-UA" sz="4000" b="1" dirty="0"/>
              <a:t> :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/>
              <a:t>акумуляторні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/>
              <a:t>контактні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/>
              <a:t>безконтактні підвищеної частоти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/>
              <a:t>комбіновані (акумуляторно-контактні, контактно-кабельні тощо)</a:t>
            </a:r>
          </a:p>
        </p:txBody>
      </p:sp>
      <p:pic>
        <p:nvPicPr>
          <p:cNvPr id="20482" name="Picture 2" descr="Ð ÐµÐ·ÑÐ»ÑÑÐ°Ñ Ð¿Ð¾ÑÑÐºÑ Ð·Ð¾Ð±ÑÐ°Ð¶ÐµÐ½Ñ Ð·Ð° Ð·Ð°Ð¿Ð¸ÑÐ¾Ð¼ &quot;ÑÐ°ÑÑÐ½ÑÐ¹ Ð»Ð¾ÐºÐ¾Ð¼Ð¾ÑÐ¸Ð²Ð½ÑÐ¹ ÑÑÐ°Ð½ÑÐ¿Ð¾ÑÑ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69532"/>
            <a:ext cx="4572000" cy="3031236"/>
          </a:xfrm>
          <a:prstGeom prst="rect">
            <a:avLst/>
          </a:prstGeom>
          <a:noFill/>
        </p:spPr>
      </p:pic>
      <p:pic>
        <p:nvPicPr>
          <p:cNvPr id="20484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29001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428604"/>
            <a:ext cx="54292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i="1" dirty="0"/>
              <a:t>за родом струму:</a:t>
            </a:r>
          </a:p>
          <a:p>
            <a:pPr>
              <a:buFont typeface="Wingdings" pitchFamily="2" charset="2"/>
              <a:buChar char="Ø"/>
            </a:pPr>
            <a:r>
              <a:rPr lang="uk-UA" sz="3600" dirty="0"/>
              <a:t>постійного</a:t>
            </a:r>
          </a:p>
          <a:p>
            <a:pPr>
              <a:buFont typeface="Wingdings" pitchFamily="2" charset="2"/>
              <a:buChar char="Ø"/>
            </a:pPr>
            <a:r>
              <a:rPr lang="uk-UA" sz="3600" dirty="0"/>
              <a:t>змінного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2643182"/>
            <a:ext cx="77867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i="1" dirty="0"/>
              <a:t>за виконанням:</a:t>
            </a:r>
          </a:p>
          <a:p>
            <a:pPr>
              <a:buFont typeface="Wingdings" pitchFamily="2" charset="2"/>
              <a:buChar char="Ø"/>
            </a:pPr>
            <a:r>
              <a:rPr lang="uk-UA" sz="3600" dirty="0"/>
              <a:t>рудничного нормального </a:t>
            </a:r>
          </a:p>
          <a:p>
            <a:r>
              <a:rPr lang="uk-UA" sz="3600" dirty="0"/>
              <a:t>виконання (РН)</a:t>
            </a:r>
          </a:p>
          <a:p>
            <a:pPr>
              <a:buFont typeface="Wingdings" pitchFamily="2" charset="2"/>
              <a:buChar char="Ø"/>
            </a:pPr>
            <a:r>
              <a:rPr lang="uk-UA" sz="3600" dirty="0"/>
              <a:t>рудничного виконання підвищеної надійності (РП)</a:t>
            </a:r>
          </a:p>
          <a:p>
            <a:pPr>
              <a:buFont typeface="Wingdings" pitchFamily="2" charset="2"/>
              <a:buChar char="Ø"/>
            </a:pPr>
            <a:r>
              <a:rPr lang="uk-UA" sz="3600" dirty="0"/>
              <a:t>рудничного вибухобезпечного виконання (РВ)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71480"/>
            <a:ext cx="80010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i="1" dirty="0"/>
              <a:t>Контактні електровози</a:t>
            </a:r>
            <a:r>
              <a:rPr lang="uk-UA" sz="2800" b="1" dirty="0"/>
              <a:t> </a:t>
            </a:r>
            <a:r>
              <a:rPr lang="uk-UA" sz="2800" dirty="0"/>
              <a:t>мають виконання </a:t>
            </a:r>
            <a:r>
              <a:rPr lang="uk-UA" sz="2800" b="1" dirty="0"/>
              <a:t>РН</a:t>
            </a:r>
            <a:r>
              <a:rPr lang="uk-UA" sz="2800" dirty="0"/>
              <a:t> і застосовуються на негазових шахтах. На вугільних шахтах І і II категорії щодо метану або небезпечних щодо пилу допускається застосування їх у виробках зі свіжим струменем повітря з двома струмоприймачами (для зменшення іскроутворення). З дозволу відповідального керівника допускається робота з одним струмоприймачем, якщо установка другого не передбачена конструкцією електровоза.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71480"/>
            <a:ext cx="821537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b="1" i="1" dirty="0"/>
              <a:t>Акумуляторні електровози</a:t>
            </a:r>
            <a:r>
              <a:rPr lang="uk-UA" sz="3200" dirty="0"/>
              <a:t> у виконанні </a:t>
            </a:r>
            <a:r>
              <a:rPr lang="uk-UA" sz="3200" b="1" dirty="0"/>
              <a:t>РП</a:t>
            </a:r>
            <a:r>
              <a:rPr lang="uk-UA" sz="3200" dirty="0"/>
              <a:t> (все устаткування вибухобезпечне, за винятком акумуляторної батареї) допускаються до застосування у всіх відкотних виробках шахт І і II категорії щодо метану або небезпечних щодо пилу, а також у відкотних виробках зі свіжим струменем повітря шахт </a:t>
            </a:r>
            <a:r>
              <a:rPr lang="de-DE" sz="3200" dirty="0"/>
              <a:t>III </a:t>
            </a:r>
            <a:r>
              <a:rPr lang="uk-UA" sz="3200" dirty="0"/>
              <a:t>категорії і </a:t>
            </a:r>
            <a:r>
              <a:rPr lang="uk-UA" sz="3200" dirty="0" err="1"/>
              <a:t>надкатегорійних</a:t>
            </a:r>
            <a:r>
              <a:rPr lang="uk-UA" sz="3200" dirty="0"/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576</Words>
  <Application>Microsoft Office PowerPoint</Application>
  <PresentationFormat>Екран (4:3)</PresentationFormat>
  <Paragraphs>97</Paragraphs>
  <Slides>22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Home</cp:lastModifiedBy>
  <cp:revision>9</cp:revision>
  <dcterms:created xsi:type="dcterms:W3CDTF">2019-04-23T07:20:25Z</dcterms:created>
  <dcterms:modified xsi:type="dcterms:W3CDTF">2023-04-26T10:00:01Z</dcterms:modified>
</cp:coreProperties>
</file>