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6" r:id="rId4"/>
    <p:sldId id="259" r:id="rId5"/>
    <p:sldId id="262" r:id="rId6"/>
    <p:sldId id="261" r:id="rId7"/>
    <p:sldId id="260" r:id="rId8"/>
    <p:sldId id="264" r:id="rId9"/>
    <p:sldId id="263" r:id="rId10"/>
    <p:sldId id="265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D72010-51A1-496A-86B7-9EDC5BFB8D86}" type="datetimeFigureOut">
              <a:rPr lang="ru-RU" smtClean="0"/>
              <a:pPr/>
              <a:t>18.04.2023</a:t>
            </a:fld>
            <a:endParaRPr lang="uk-UA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2741167-63A4-4675-96A9-63937BCC37D0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uk-UA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2741167-63A4-4675-96A9-63937BCC37D0}" type="slidenum">
              <a:rPr lang="uk-UA" smtClean="0"/>
              <a:pPr/>
              <a:t>2</a:t>
            </a:fld>
            <a:endParaRPr lang="uk-U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741167-63A4-4675-96A9-63937BCC37D0}" type="slidenum">
              <a:rPr lang="uk-UA" smtClean="0"/>
              <a:pPr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896968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3D5-B428-4D54-BE7E-1790675F2A75}" type="datetimeFigureOut">
              <a:rPr lang="ru-RU" smtClean="0"/>
              <a:pPr/>
              <a:t>18.04.2023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2D5-A46B-4512-A9C5-4A7455C5A90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3D5-B428-4D54-BE7E-1790675F2A75}" type="datetimeFigureOut">
              <a:rPr lang="ru-RU" smtClean="0"/>
              <a:pPr/>
              <a:t>18.04.2023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2D5-A46B-4512-A9C5-4A7455C5A90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3D5-B428-4D54-BE7E-1790675F2A75}" type="datetimeFigureOut">
              <a:rPr lang="ru-RU" smtClean="0"/>
              <a:pPr/>
              <a:t>18.04.2023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2D5-A46B-4512-A9C5-4A7455C5A90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3D5-B428-4D54-BE7E-1790675F2A75}" type="datetimeFigureOut">
              <a:rPr lang="ru-RU" smtClean="0"/>
              <a:pPr/>
              <a:t>18.04.2023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2D5-A46B-4512-A9C5-4A7455C5A90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3D5-B428-4D54-BE7E-1790675F2A75}" type="datetimeFigureOut">
              <a:rPr lang="ru-RU" smtClean="0"/>
              <a:pPr/>
              <a:t>18.04.2023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2D5-A46B-4512-A9C5-4A7455C5A90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3D5-B428-4D54-BE7E-1790675F2A75}" type="datetimeFigureOut">
              <a:rPr lang="ru-RU" smtClean="0"/>
              <a:pPr/>
              <a:t>18.04.2023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2D5-A46B-4512-A9C5-4A7455C5A90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3D5-B428-4D54-BE7E-1790675F2A75}" type="datetimeFigureOut">
              <a:rPr lang="ru-RU" smtClean="0"/>
              <a:pPr/>
              <a:t>18.04.2023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2D5-A46B-4512-A9C5-4A7455C5A90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3D5-B428-4D54-BE7E-1790675F2A75}" type="datetimeFigureOut">
              <a:rPr lang="ru-RU" smtClean="0"/>
              <a:pPr/>
              <a:t>18.04.2023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2D5-A46B-4512-A9C5-4A7455C5A90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3D5-B428-4D54-BE7E-1790675F2A75}" type="datetimeFigureOut">
              <a:rPr lang="ru-RU" smtClean="0"/>
              <a:pPr/>
              <a:t>18.04.2023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2D5-A46B-4512-A9C5-4A7455C5A90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3D5-B428-4D54-BE7E-1790675F2A75}" type="datetimeFigureOut">
              <a:rPr lang="ru-RU" smtClean="0"/>
              <a:pPr/>
              <a:t>18.04.2023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2D5-A46B-4512-A9C5-4A7455C5A90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53D5-B428-4D54-BE7E-1790675F2A75}" type="datetimeFigureOut">
              <a:rPr lang="ru-RU" smtClean="0"/>
              <a:pPr/>
              <a:t>18.04.2023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692D5-A46B-4512-A9C5-4A7455C5A90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853D5-B428-4D54-BE7E-1790675F2A75}" type="datetimeFigureOut">
              <a:rPr lang="ru-RU" smtClean="0"/>
              <a:pPr/>
              <a:t>18.04.2023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692D5-A46B-4512-A9C5-4A7455C5A90E}" type="slidenum">
              <a:rPr lang="uk-UA" smtClean="0"/>
              <a:pPr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8" name="Picture 6" descr="Ð ÐµÐ·ÑÐ»ÑÑÐ°Ñ Ð¿Ð¾ÑÑÐºÑ Ð·Ð¾Ð±ÑÐ°Ð¶ÐµÐ½Ñ Ð·Ð° Ð·Ð°Ð¿Ð¸ÑÐ¾Ð¼ &quot;ÑÐµÐ¹ÐºÐ¾Ð²Ð¸Ð¹ ÑÐ»ÑÑ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7686" y="-16889"/>
            <a:ext cx="4786314" cy="687489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714348" y="357166"/>
            <a:ext cx="3215624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b="1" dirty="0"/>
              <a:t>РЕЙКОВІ </a:t>
            </a:r>
            <a:endParaRPr lang="en-US" sz="6000" b="1" dirty="0"/>
          </a:p>
          <a:p>
            <a:pPr algn="ctr"/>
            <a:r>
              <a:rPr lang="uk-UA" sz="6000" b="1" dirty="0"/>
              <a:t>ШЛЯХИ</a:t>
            </a:r>
          </a:p>
        </p:txBody>
      </p:sp>
      <p:pic>
        <p:nvPicPr>
          <p:cNvPr id="1331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568101"/>
            <a:ext cx="4357686" cy="4289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428604"/>
            <a:ext cx="4681666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6000" dirty="0"/>
              <a:t>Шахтні шляхи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720840"/>
            <a:ext cx="807249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/>
              <a:t>Шахтні шляхи розділяють за такими ознаками:</a:t>
            </a:r>
            <a:endParaRPr lang="ru-RU" sz="2800" dirty="0"/>
          </a:p>
          <a:p>
            <a:pPr algn="just">
              <a:buFont typeface="Wingdings" pitchFamily="2" charset="2"/>
              <a:buChar char="Ø"/>
            </a:pPr>
            <a:r>
              <a:rPr lang="uk-UA" sz="2800" b="1" i="1" dirty="0"/>
              <a:t>за кутом нахилу</a:t>
            </a:r>
            <a:r>
              <a:rPr lang="uk-UA" sz="2800" b="1" dirty="0"/>
              <a:t> </a:t>
            </a:r>
            <a:r>
              <a:rPr lang="ru-RU" sz="2800" dirty="0"/>
              <a:t>- </a:t>
            </a:r>
            <a:r>
              <a:rPr lang="uk-UA" sz="2800" b="1" dirty="0"/>
              <a:t>горизонтальні</a:t>
            </a:r>
            <a:r>
              <a:rPr lang="uk-UA" sz="2800" dirty="0"/>
              <a:t> (шляхи штреків, квершлагів та ін.);</a:t>
            </a:r>
            <a:r>
              <a:rPr lang="en-US" sz="2800" dirty="0"/>
              <a:t> </a:t>
            </a:r>
            <a:r>
              <a:rPr lang="uk-UA" sz="2800" b="1" i="1" dirty="0"/>
              <a:t>похил</a:t>
            </a:r>
            <a:r>
              <a:rPr lang="uk-UA" sz="2800" i="1" dirty="0"/>
              <a:t>і</a:t>
            </a:r>
            <a:r>
              <a:rPr lang="uk-UA" sz="2800" dirty="0"/>
              <a:t> (шляхи ухилів і бремсбергів);</a:t>
            </a:r>
            <a:endParaRPr lang="ru-RU" sz="2800" dirty="0"/>
          </a:p>
          <a:p>
            <a:pPr algn="just">
              <a:buFont typeface="Wingdings" pitchFamily="2" charset="2"/>
              <a:buChar char="Ø"/>
            </a:pPr>
            <a:r>
              <a:rPr lang="uk-UA" sz="2800" b="1" i="1" dirty="0"/>
              <a:t>за часом перебування на одному місці</a:t>
            </a:r>
            <a:r>
              <a:rPr lang="uk-UA" sz="2800" b="1" dirty="0"/>
              <a:t> </a:t>
            </a:r>
            <a:r>
              <a:rPr lang="ru-RU" sz="2800" dirty="0"/>
              <a:t>- </a:t>
            </a:r>
            <a:r>
              <a:rPr lang="uk-UA" sz="2800" dirty="0"/>
              <a:t>постійні, тимчасові (у вибоях підготовчих виробок);</a:t>
            </a:r>
            <a:endParaRPr lang="ru-RU" sz="2800" dirty="0"/>
          </a:p>
          <a:p>
            <a:pPr algn="just">
              <a:buFont typeface="Wingdings" pitchFamily="2" charset="2"/>
              <a:buChar char="Ø"/>
            </a:pPr>
            <a:r>
              <a:rPr lang="uk-UA" sz="2800" b="1" i="1" dirty="0"/>
              <a:t>за шириною колії </a:t>
            </a:r>
            <a:r>
              <a:rPr lang="uk-UA" sz="2800" i="1" dirty="0"/>
              <a:t>-</a:t>
            </a:r>
            <a:r>
              <a:rPr lang="uk-UA" sz="2800" dirty="0"/>
              <a:t> зі стандартною (900 і 600 мм - нові вугільні шахти; </a:t>
            </a:r>
            <a:r>
              <a:rPr lang="uk-UA" sz="2800" b="1" dirty="0"/>
              <a:t>900, 750, 600 </a:t>
            </a:r>
            <a:r>
              <a:rPr lang="uk-UA" sz="2800" dirty="0"/>
              <a:t>мм - нові рудні шахти) і нестандартною коліями (520, 550, 575, 1067 мм - старі шахти).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Ð ÐµÐ·ÑÐ»ÑÑÐ°Ñ Ð¿Ð¾ÑÑÐºÑ Ð·Ð¾Ð±ÑÐ°Ð¶ÐµÐ½Ñ Ð·Ð° Ð·Ð°Ð¿Ð¸ÑÐ¾Ð¼ &quot;Ð¿ÑÐ´Ð·ÐµÐ¼Ð½Ð¸Ð¹ ÑÐµÐ¹Ðº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>
            <a:lum bright="4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500034" y="571480"/>
            <a:ext cx="807249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3600" b="1" dirty="0"/>
              <a:t>Рейки або залізничні рейки — сталеві балки спеціального (як правило,  двотаврового) перерізу, які укладаються на шпали або  інші опори для утворення, зазвичай, двониткового шляху, по якому рухається рухомий склад залізничного транспорту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00034" y="357166"/>
            <a:ext cx="73521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2800" dirty="0"/>
              <a:t>Шлях складається з</a:t>
            </a:r>
            <a:r>
              <a:rPr lang="uk-UA" sz="2800" i="1" dirty="0"/>
              <a:t> </a:t>
            </a:r>
            <a:r>
              <a:rPr lang="uk-UA" sz="2800" b="1" i="1" dirty="0"/>
              <a:t>нижньої і верхньої будови</a:t>
            </a:r>
            <a:endParaRPr lang="uk-UA" sz="2800" b="1" dirty="0"/>
          </a:p>
        </p:txBody>
      </p:sp>
      <p:pic>
        <p:nvPicPr>
          <p:cNvPr id="14337" name="Picture 1" descr="image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1961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357158" y="1071546"/>
            <a:ext cx="378621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верхня будова 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3643314"/>
            <a:ext cx="914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1 - підкладка; 2 - костиль; 3 - болт; 4 - </a:t>
            </a:r>
            <a:r>
              <a:rPr lang="uk-UA" dirty="0" err="1"/>
              <a:t>рельс</a:t>
            </a:r>
            <a:r>
              <a:rPr lang="uk-UA" dirty="0"/>
              <a:t>; 5 - протиугін; 6 - шпала; 7 - баласт; 8 - накладка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8596" y="4071942"/>
            <a:ext cx="4572000" cy="206210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uk-UA" sz="3200" b="1" i="1" dirty="0"/>
              <a:t>нижня будова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земляне полотно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мости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підпірні стінки</a:t>
            </a:r>
          </a:p>
          <a:p>
            <a:pPr>
              <a:buFont typeface="Wingdings" pitchFamily="2" charset="2"/>
              <a:buChar char="Ø"/>
            </a:pPr>
            <a:r>
              <a:rPr lang="uk-UA" sz="2400" dirty="0"/>
              <a:t>ґрунт виробок (у шахтах)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00034" y="500042"/>
            <a:ext cx="807249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/>
              <a:t>Рейки</a:t>
            </a:r>
            <a:r>
              <a:rPr lang="uk-UA" sz="4000" b="1" dirty="0"/>
              <a:t> </a:t>
            </a:r>
            <a:r>
              <a:rPr lang="uk-UA" sz="4000" dirty="0"/>
              <a:t>виготовляють зі спеціальної рейкової сталі і термічно обробляють</a:t>
            </a: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0425878"/>
              </p:ext>
            </p:extLst>
          </p:nvPr>
        </p:nvGraphicFramePr>
        <p:xfrm>
          <a:off x="357158" y="3714752"/>
          <a:ext cx="8429683" cy="2133600"/>
        </p:xfrm>
        <a:graphic>
          <a:graphicData uri="http://schemas.openxmlformats.org/drawingml/2006/table">
            <a:tbl>
              <a:tblPr/>
              <a:tblGrid>
                <a:gridCol w="2636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645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05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841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6450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95841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7668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722896">
                <a:tc>
                  <a:txBody>
                    <a:bodyPr/>
                    <a:lstStyle/>
                    <a:p>
                      <a:pPr marL="63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Тип рейки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  <a:p>
                      <a:pPr marL="63500" algn="ctr">
                        <a:spcAft>
                          <a:spcPts val="0"/>
                        </a:spcAft>
                      </a:pPr>
                      <a:r>
                        <a:rPr lang="uk-UA" sz="28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р</a:t>
                      </a:r>
                      <a:r>
                        <a:rPr lang="ru-RU" sz="2800" b="0" i="0" u="none" strike="noStrike" spc="0" dirty="0" err="1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озміри</a:t>
                      </a:r>
                      <a:r>
                        <a:rPr lang="ru-RU" sz="28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 , мм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Р24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Р33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Р43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Р50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Р65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Р75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072">
                <a:tc>
                  <a:txBody>
                    <a:bodyPr/>
                    <a:lstStyle/>
                    <a:p>
                      <a:pPr marL="63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А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51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60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70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70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76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75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7072">
                <a:tc>
                  <a:txBody>
                    <a:bodyPr/>
                    <a:lstStyle/>
                    <a:p>
                      <a:pPr marL="63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Б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107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128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140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152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180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132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5580">
                <a:tc>
                  <a:txBody>
                    <a:bodyPr/>
                    <a:lstStyle/>
                    <a:p>
                      <a:pPr marL="63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В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92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110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114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132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150</a:t>
                      </a:r>
                      <a:endParaRPr lang="ru-RU" sz="280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90500" algn="ctr">
                        <a:spcAft>
                          <a:spcPts val="0"/>
                        </a:spcAft>
                      </a:pPr>
                      <a:r>
                        <a:rPr lang="ru-RU" sz="2800" b="0" i="0" u="none" strike="noStrike" spc="0" dirty="0">
                          <a:solidFill>
                            <a:srgbClr val="000000"/>
                          </a:solidFill>
                          <a:latin typeface="Times New Roman"/>
                          <a:ea typeface="Arial Unicode MS"/>
                          <a:cs typeface="Times New Roman"/>
                        </a:rPr>
                        <a:t>160</a:t>
                      </a:r>
                      <a:endParaRPr lang="ru-RU" sz="2800" dirty="0">
                        <a:solidFill>
                          <a:srgbClr val="000000"/>
                        </a:solidFill>
                        <a:latin typeface="Arial Unicode MS"/>
                        <a:ea typeface="Times New Roman"/>
                        <a:cs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5720" y="6000768"/>
            <a:ext cx="835824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Цифри в позначенні рейки означають округлену масу одного метра в кілограмах</a:t>
            </a:r>
          </a:p>
        </p:txBody>
      </p:sp>
      <p:pic>
        <p:nvPicPr>
          <p:cNvPr id="11265" name="Picture 1" descr="image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1220068"/>
            <a:ext cx="2214578" cy="2429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Ð ÐµÐ·ÑÐ»ÑÑÐ°Ñ Ð¿Ð¾ÑÑÐºÑ Ð·Ð¾Ð±ÑÐ°Ð¶ÐµÐ½Ñ Ð·Ð° Ð·Ð°Ð¿Ð¸ÑÐ¾Ð¼ &quot;ÐºÑÐµÐ¿Ð»ÐµÐ½Ð¸Ðµ ÑÐµÐ»ÑÑÐ° Ðº ÑÐ¿Ð°Ð»Ðµ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09" y="1318899"/>
            <a:ext cx="2952769" cy="2214578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57158" y="357166"/>
            <a:ext cx="814393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b="1" i="1" dirty="0"/>
              <a:t>Проміжні скріплення</a:t>
            </a:r>
            <a:r>
              <a:rPr lang="uk-UA" sz="2800" dirty="0"/>
              <a:t> служать для з'єднання рейок зі шпалами</a:t>
            </a:r>
          </a:p>
        </p:txBody>
      </p:sp>
      <p:pic>
        <p:nvPicPr>
          <p:cNvPr id="19460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3568705" cy="2428892"/>
          </a:xfrm>
          <a:prstGeom prst="rect">
            <a:avLst/>
          </a:prstGeom>
          <a:noFill/>
        </p:spPr>
      </p:pic>
      <p:pic>
        <p:nvPicPr>
          <p:cNvPr id="19464" name="Picture 8" descr="Ð ÐµÐ·ÑÐ»ÑÑÐ°Ñ Ð¿Ð¾ÑÑÐºÑ Ð·Ð¾Ð±ÑÐ°Ð¶ÐµÐ½Ñ Ð·Ð° Ð·Ð°Ð¿Ð¸ÑÐ¾Ð¼ &quot;ÐºÑÐµÐ¿Ð»ÐµÐ½Ð¸Ðµ ÑÐµÐ»ÑÑÐ° Ðº ÑÐ¿Ð°Ð»Ðµ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868" y="4240114"/>
            <a:ext cx="3071834" cy="2617886"/>
          </a:xfrm>
          <a:prstGeom prst="rect">
            <a:avLst/>
          </a:prstGeom>
          <a:noFill/>
        </p:spPr>
      </p:pic>
      <p:pic>
        <p:nvPicPr>
          <p:cNvPr id="19466" name="Picture 10" descr="Ð ÐµÐ·ÑÐ»ÑÑÐ°Ñ Ð¿Ð¾ÑÑÐºÑ Ð·Ð¾Ð±ÑÐ°Ð¶ÐµÐ½Ñ Ð·Ð° Ð·Ð°Ð¿Ð¸ÑÐ¾Ð¼ &quot;ÐºÑÐµÐ¿Ð»ÐµÐ½Ð¸Ðµ ÑÐµÐ»ÑÑÐ° Ðº ÑÐ¿Ð°Ð»Ðµ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19918" y="5044312"/>
            <a:ext cx="2500298" cy="1813688"/>
          </a:xfrm>
          <a:prstGeom prst="rect">
            <a:avLst/>
          </a:prstGeom>
          <a:noFill/>
        </p:spPr>
      </p:pic>
      <p:pic>
        <p:nvPicPr>
          <p:cNvPr id="19468" name="Picture 12" descr="Ð ÐµÐ·ÑÐ»ÑÑÐ°Ñ Ð¿Ð¾ÑÑÐºÑ Ð·Ð¾Ð±ÑÐ°Ð¶ÐµÐ½Ñ Ð·Ð° Ð·Ð°Ð¿Ð¸ÑÐ¾Ð¼ &quot;ÐºÑÐµÐ¿Ð»ÐµÐ½Ð¸Ðµ ÑÐµÐ»ÑÑÐ° Ðº ÑÐ¿Ð°Ð»Ðµ&quot;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28926" y="785794"/>
            <a:ext cx="3214710" cy="2411033"/>
          </a:xfrm>
          <a:prstGeom prst="rect">
            <a:avLst/>
          </a:prstGeom>
          <a:noFill/>
        </p:spPr>
      </p:pic>
      <p:pic>
        <p:nvPicPr>
          <p:cNvPr id="19470" name="Picture 14" descr="Ð ÐµÐ·ÑÐ»ÑÑÐ°Ñ Ð¿Ð¾ÑÑÐºÑ Ð·Ð¾Ð±ÑÐ°Ð¶ÐµÐ½Ñ Ð·Ð° Ð·Ð°Ð¿Ð¸ÑÐ¾Ð¼ &quot;ÐºÑÐµÐ¿Ð»ÐµÐ½Ð¸Ðµ ÑÐµÐ»ÑÑÐ° Ðº ÑÐ¿Ð°Ð»Ðµ&quot;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86445" y="2000240"/>
            <a:ext cx="3333771" cy="25003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21537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i="1" dirty="0"/>
              <a:t>Стикові</a:t>
            </a:r>
            <a:r>
              <a:rPr lang="uk-UA" sz="3200" dirty="0"/>
              <a:t> з'єднання можуть бути механічними і зварними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1285860"/>
            <a:ext cx="70008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Механічний стик здійснюється </a:t>
            </a:r>
          </a:p>
          <a:p>
            <a:r>
              <a:rPr lang="uk-UA" dirty="0"/>
              <a:t>болтами і накладками</a:t>
            </a:r>
          </a:p>
        </p:txBody>
      </p:sp>
      <p:pic>
        <p:nvPicPr>
          <p:cNvPr id="17410" name="Picture 2" descr="Ð ÐµÐ·ÑÐ»ÑÑÐ°Ñ Ð¿Ð¾ÑÑÐºÑ Ð·Ð¾Ð±ÑÐ°Ð¶ÐµÐ½Ñ Ð·Ð° Ð·Ð°Ð¿Ð¸ÑÐ¾Ð¼ &quot;Ð·'ÑÐ´Ð½Ð°Ð½Ð½Ñ Ð·Ð°Ð»ÑÐ·Ð½Ð¸ÑÐ½Ð¸Ñ ÑÐµÐ¹Ð¾Ðº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928670"/>
            <a:ext cx="4405363" cy="3304023"/>
          </a:xfrm>
          <a:prstGeom prst="rect">
            <a:avLst/>
          </a:prstGeom>
          <a:noFill/>
        </p:spPr>
      </p:pic>
      <p:pic>
        <p:nvPicPr>
          <p:cNvPr id="17412" name="Picture 4" descr="Ð ÐµÐ·ÑÐ»ÑÑÐ°Ñ Ð¿Ð¾ÑÑÐºÑ Ð·Ð¾Ð±ÑÐ°Ð¶ÐµÐ½Ñ Ð·Ð° Ð·Ð°Ð¿Ð¸ÑÐ¾Ð¼ &quot;Ð·'ÑÐ´Ð½Ð°Ð½Ð½Ñ Ð·Ð°Ð»ÑÐ·Ð½Ð¸ÑÐ½Ð¸Ñ ÑÐµÐ¹Ð¾Ðº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000240"/>
            <a:ext cx="2857500" cy="2857500"/>
          </a:xfrm>
          <a:prstGeom prst="rect">
            <a:avLst/>
          </a:prstGeom>
          <a:noFill/>
        </p:spPr>
      </p:pic>
      <p:pic>
        <p:nvPicPr>
          <p:cNvPr id="17413" name="Picture 5" descr="image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3" y="4786322"/>
            <a:ext cx="3117773" cy="2071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3571868" y="5214950"/>
            <a:ext cx="535785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/>
              <a:t>Накладки: </a:t>
            </a:r>
            <a:r>
              <a:rPr lang="uk-UA" b="1" i="1" dirty="0"/>
              <a:t>а</a:t>
            </a:r>
            <a:r>
              <a:rPr lang="uk-UA" dirty="0"/>
              <a:t> - плоска;</a:t>
            </a:r>
            <a:r>
              <a:rPr lang="uk-UA" b="1" i="1" dirty="0"/>
              <a:t> б -</a:t>
            </a:r>
            <a:r>
              <a:rPr lang="uk-UA" dirty="0"/>
              <a:t> </a:t>
            </a:r>
            <a:r>
              <a:rPr lang="uk-UA" dirty="0" err="1"/>
              <a:t>кутикова</a:t>
            </a:r>
            <a:r>
              <a:rPr lang="uk-UA" dirty="0"/>
              <a:t>;</a:t>
            </a:r>
            <a:r>
              <a:rPr lang="uk-UA" b="1" i="1" dirty="0"/>
              <a:t> в</a:t>
            </a:r>
            <a:r>
              <a:rPr lang="uk-UA" dirty="0"/>
              <a:t> - фартухова;</a:t>
            </a:r>
            <a:r>
              <a:rPr lang="uk-UA" b="1" i="1" dirty="0"/>
              <a:t> г -</a:t>
            </a:r>
            <a:r>
              <a:rPr lang="uk-UA" dirty="0"/>
              <a:t> посилена фартухова;</a:t>
            </a:r>
            <a:r>
              <a:rPr lang="uk-UA" b="1" i="1" dirty="0"/>
              <a:t> д -</a:t>
            </a:r>
            <a:r>
              <a:rPr lang="uk-UA" dirty="0"/>
              <a:t> двоголова;</a:t>
            </a:r>
            <a:r>
              <a:rPr lang="uk-UA" b="1" i="1" dirty="0"/>
              <a:t> е</a:t>
            </a:r>
            <a:r>
              <a:rPr lang="uk-UA" dirty="0"/>
              <a:t> - плоска посилена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71472" y="285728"/>
            <a:ext cx="807249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uk-UA" sz="2800" b="1" i="1" dirty="0"/>
              <a:t>Шпали є опорами для рейок</a:t>
            </a:r>
            <a:r>
              <a:rPr lang="uk-UA" sz="2800" i="1" dirty="0"/>
              <a:t>,</a:t>
            </a:r>
            <a:r>
              <a:rPr lang="uk-UA" sz="2800" dirty="0"/>
              <a:t> забезпечують незмінність взаємного положення рейкових ниток, сприймають тиск рейок і передають його на баласт. їх виготовляють з</a:t>
            </a:r>
            <a:r>
              <a:rPr lang="uk-UA" sz="2800" i="1" dirty="0"/>
              <a:t> </a:t>
            </a:r>
            <a:r>
              <a:rPr lang="uk-UA" sz="2800" b="1" i="1" dirty="0"/>
              <a:t>дерева, залізобетону або сталі</a:t>
            </a:r>
            <a:endParaRPr lang="uk-UA" sz="2800" b="1" dirty="0"/>
          </a:p>
        </p:txBody>
      </p:sp>
      <p:pic>
        <p:nvPicPr>
          <p:cNvPr id="18434" name="Picture 2" descr="Ð ÐµÐ·ÑÐ»ÑÑÐ°Ñ Ð¿Ð¾ÑÑÐºÑ Ð·Ð¾Ð±ÑÐ°Ð¶ÐµÐ½Ñ Ð·Ð° Ð·Ð°Ð¿Ð¸ÑÐ¾Ð¼ &quot;Ð·Ð°Ð»ÑÐ·Ð½Ð¸ÑÐ½Ñ ÑÐ¿Ð°Ð»Ð¸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2214554"/>
            <a:ext cx="2479665" cy="1785950"/>
          </a:xfrm>
          <a:prstGeom prst="rect">
            <a:avLst/>
          </a:prstGeom>
          <a:noFill/>
        </p:spPr>
      </p:pic>
      <p:pic>
        <p:nvPicPr>
          <p:cNvPr id="18436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4810" y="2143116"/>
            <a:ext cx="4095764" cy="2153201"/>
          </a:xfrm>
          <a:prstGeom prst="rect">
            <a:avLst/>
          </a:prstGeom>
          <a:noFill/>
        </p:spPr>
      </p:pic>
      <p:pic>
        <p:nvPicPr>
          <p:cNvPr id="18438" name="Picture 6" descr="Ð ÐµÐ·ÑÐ»ÑÑÐ°Ñ Ð¿Ð¾ÑÑÐºÑ Ð·Ð¾Ð±ÑÐ°Ð¶ÐµÐ½Ñ Ð·Ð° Ð·Ð°Ð¿Ð¸ÑÐ¾Ð¼ &quot;Ð·Ð°Ð»ÑÐ·Ð½Ð¸ÑÐ½Ñ ÑÐ¿Ð°Ð»Ð¸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1520" y="4113448"/>
            <a:ext cx="3857652" cy="2771080"/>
          </a:xfrm>
          <a:prstGeom prst="rect">
            <a:avLst/>
          </a:prstGeom>
          <a:noFill/>
        </p:spPr>
      </p:pic>
      <p:pic>
        <p:nvPicPr>
          <p:cNvPr id="18442" name="Picture 10" descr="Ð ÐµÐ·ÑÐ»ÑÑÐ°Ñ Ð¿Ð¾ÑÑÐºÑ Ð·Ð¾Ð±ÑÐ°Ð¶ÐµÐ½Ñ Ð·Ð° Ð·Ð°Ð¿Ð¸ÑÐ¾Ð¼ &quot;Ð·Ð°Ð»ÑÐ·Ð½Ð¸ÑÐ½Ñ ÑÐ¿Ð°Ð»Ð¸&quot;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29124" y="4436026"/>
            <a:ext cx="3500462" cy="2421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5702504" cy="2786082"/>
          </a:xfrm>
          <a:prstGeom prst="rect">
            <a:avLst/>
          </a:prstGeom>
          <a:noFill/>
        </p:spPr>
      </p:pic>
      <p:pic>
        <p:nvPicPr>
          <p:cNvPr id="23556" name="Picture 4" descr="Ð ÐµÐ·ÑÐ»ÑÑÐ°Ñ Ð¿Ð¾ÑÑÐºÑ Ð·Ð¾Ð±ÑÐ°Ð¶ÐµÐ½Ñ Ð·Ð° Ð·Ð°Ð¿Ð¸ÑÐ¾Ð¼ &quot;ÑÑÐ°Ð»ÐµÐ²Ñ Ð·Ð°Ð»ÑÐ·Ð½Ð¸ÑÐ½Ñ ÑÐ¿Ð°Ð»Ð¸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71802" y="3143248"/>
            <a:ext cx="5656981" cy="37147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57422" y="428604"/>
            <a:ext cx="46196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sz="5400" dirty="0"/>
              <a:t>Шляхи кар'єрів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500174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i="1" dirty="0"/>
              <a:t>Шляхи </a:t>
            </a:r>
            <a:r>
              <a:rPr lang="uk-UA" sz="3600" b="1" i="1" dirty="0"/>
              <a:t>розділяють</a:t>
            </a:r>
            <a:r>
              <a:rPr lang="uk-UA" sz="3600" i="1" dirty="0"/>
              <a:t> за такими ознаками:</a:t>
            </a:r>
            <a:endParaRPr lang="ru-RU" sz="3600" i="1" dirty="0"/>
          </a:p>
          <a:p>
            <a:pPr algn="just">
              <a:buFont typeface="Wingdings" pitchFamily="2" charset="2"/>
              <a:buChar char="Ø"/>
            </a:pPr>
            <a:r>
              <a:rPr lang="uk-UA" sz="3200" dirty="0"/>
              <a:t>за часом перебування на одному місці -</a:t>
            </a:r>
            <a:r>
              <a:rPr lang="uk-UA" sz="3200" i="1" dirty="0"/>
              <a:t> </a:t>
            </a:r>
            <a:r>
              <a:rPr lang="uk-UA" sz="3200" b="1" i="1" dirty="0"/>
              <a:t>постійні (рік і більше), пересувні</a:t>
            </a:r>
            <a:r>
              <a:rPr lang="uk-UA" sz="3200" i="1" dirty="0"/>
              <a:t>;</a:t>
            </a:r>
          </a:p>
          <a:p>
            <a:pPr algn="just">
              <a:buFont typeface="Wingdings" pitchFamily="2" charset="2"/>
              <a:buChar char="Ø"/>
            </a:pPr>
            <a:r>
              <a:rPr lang="uk-UA" sz="3200" b="1" i="1" dirty="0"/>
              <a:t>за шириною колії </a:t>
            </a:r>
            <a:r>
              <a:rPr lang="ru-RU" sz="3200" b="1" i="1" dirty="0"/>
              <a:t>- </a:t>
            </a:r>
            <a:r>
              <a:rPr lang="uk-UA" sz="3200" b="1" i="1" dirty="0"/>
              <a:t>широкої </a:t>
            </a:r>
            <a:r>
              <a:rPr lang="uk-UA" sz="3200" i="1" dirty="0"/>
              <a:t>-</a:t>
            </a:r>
            <a:r>
              <a:rPr lang="uk-UA" sz="3200" dirty="0"/>
              <a:t> </a:t>
            </a:r>
            <a:r>
              <a:rPr lang="ru-RU" sz="3200" dirty="0"/>
              <a:t>1524 </a:t>
            </a:r>
            <a:r>
              <a:rPr lang="uk-UA" sz="3200" dirty="0"/>
              <a:t>мм (для закордонного устаткування буває </a:t>
            </a:r>
            <a:r>
              <a:rPr lang="ru-RU" sz="3200" dirty="0"/>
              <a:t>1435 мм </a:t>
            </a:r>
            <a:r>
              <a:rPr lang="uk-UA" sz="3200" dirty="0"/>
              <a:t>та ін.); вузької </a:t>
            </a:r>
            <a:r>
              <a:rPr lang="ru-RU" sz="3200" dirty="0"/>
              <a:t>- 750 </a:t>
            </a:r>
            <a:r>
              <a:rPr lang="uk-UA" sz="3200" dirty="0"/>
              <a:t>мм (для закордонного устаткування </a:t>
            </a:r>
            <a:r>
              <a:rPr lang="ru-RU" sz="3200" dirty="0"/>
              <a:t>900 </a:t>
            </a:r>
            <a:r>
              <a:rPr lang="uk-UA" sz="3200" dirty="0"/>
              <a:t>мм та ін.);</a:t>
            </a:r>
            <a:endParaRPr lang="ru-RU" sz="3200" dirty="0"/>
          </a:p>
          <a:p>
            <a:pPr algn="just">
              <a:buFont typeface="Wingdings" pitchFamily="2" charset="2"/>
              <a:buChar char="Ø"/>
            </a:pPr>
            <a:r>
              <a:rPr lang="uk-UA" sz="3200" b="1" i="1" dirty="0"/>
              <a:t>за кількістю рейок</a:t>
            </a:r>
            <a:r>
              <a:rPr lang="uk-UA" sz="3200" i="1" dirty="0"/>
              <a:t> </a:t>
            </a:r>
            <a:r>
              <a:rPr lang="ru-RU" sz="3200" i="1" dirty="0"/>
              <a:t>-</a:t>
            </a:r>
            <a:r>
              <a:rPr lang="ru-RU" sz="3200" dirty="0"/>
              <a:t> </a:t>
            </a:r>
            <a:r>
              <a:rPr lang="uk-UA" sz="3200" dirty="0"/>
              <a:t>двоколійні; </a:t>
            </a:r>
            <a:r>
              <a:rPr lang="uk-UA" sz="3200" dirty="0" err="1"/>
              <a:t>багаторейкові</a:t>
            </a:r>
            <a:r>
              <a:rPr lang="uk-UA" sz="3200" dirty="0"/>
              <a:t> (для відвальних мостів, екскаваторів та ін., може бути до </a:t>
            </a:r>
            <a:r>
              <a:rPr lang="ru-RU" sz="3200" dirty="0"/>
              <a:t>8 </a:t>
            </a:r>
            <a:r>
              <a:rPr lang="uk-UA" sz="3200" dirty="0"/>
              <a:t>рейок).</a:t>
            </a:r>
            <a:endParaRPr lang="ru-RU" sz="3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390</Words>
  <Application>Microsoft Office PowerPoint</Application>
  <PresentationFormat>Екран (4:3)</PresentationFormat>
  <Paragraphs>60</Paragraphs>
  <Slides>11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7" baseType="lpstr">
      <vt:lpstr>Arial Unicode MS</vt:lpstr>
      <vt:lpstr>Arial</vt:lpstr>
      <vt:lpstr>Calibri</vt:lpstr>
      <vt:lpstr>Times New Roman</vt:lpstr>
      <vt:lpstr>Wingdings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 Windows</dc:creator>
  <cp:lastModifiedBy>Home</cp:lastModifiedBy>
  <cp:revision>8</cp:revision>
  <dcterms:created xsi:type="dcterms:W3CDTF">2019-04-09T10:21:33Z</dcterms:created>
  <dcterms:modified xsi:type="dcterms:W3CDTF">2023-04-18T07:57:01Z</dcterms:modified>
</cp:coreProperties>
</file>