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264" r:id="rId4"/>
    <p:sldId id="267" r:id="rId5"/>
    <p:sldId id="266" r:id="rId6"/>
    <p:sldId id="270" r:id="rId7"/>
    <p:sldId id="268" r:id="rId8"/>
    <p:sldId id="271" r:id="rId9"/>
    <p:sldId id="269" r:id="rId10"/>
    <p:sldId id="272" r:id="rId11"/>
    <p:sldId id="274" r:id="rId12"/>
    <p:sldId id="273" r:id="rId13"/>
    <p:sldId id="275" r:id="rId14"/>
    <p:sldId id="276" r:id="rId15"/>
    <p:sldId id="278" r:id="rId16"/>
    <p:sldId id="280" r:id="rId17"/>
    <p:sldId id="279" r:id="rId18"/>
    <p:sldId id="277" r:id="rId19"/>
    <p:sldId id="281" r:id="rId20"/>
    <p:sldId id="282" r:id="rId21"/>
    <p:sldId id="284" r:id="rId22"/>
    <p:sldId id="286" r:id="rId23"/>
    <p:sldId id="283" r:id="rId24"/>
    <p:sldId id="285" r:id="rId25"/>
    <p:sldId id="287" r:id="rId26"/>
    <p:sldId id="257" r:id="rId27"/>
    <p:sldId id="258" r:id="rId28"/>
    <p:sldId id="259" r:id="rId29"/>
    <p:sldId id="261" r:id="rId30"/>
    <p:sldId id="260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AB69-1034-43A1-96ED-154A66543304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20517-DC96-46E2-83B4-8F4347A550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0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20517-DC96-46E2-83B4-8F4347A550B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3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058F-3030-479F-AB16-6ECD23CCD926}" type="datetimeFigureOut">
              <a:rPr lang="ru-RU" smtClean="0"/>
              <a:t>17.04.2023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E2C3-E02C-40D7-9218-4A187162ED5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14356"/>
            <a:ext cx="80368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/>
              <a:t>ШАХТНІ ВАГОНЕТКИ</a:t>
            </a:r>
            <a:endParaRPr lang="uk-UA" sz="7200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²Ð°Ð³Ð¾Ð½ÐµÑÐºÐ° ÑÐ°ÑÑÐ½Ð°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9758"/>
            <a:ext cx="4357686" cy="3268265"/>
          </a:xfrm>
          <a:prstGeom prst="rect">
            <a:avLst/>
          </a:prstGeom>
          <a:noFill/>
        </p:spPr>
      </p:pic>
      <p:pic>
        <p:nvPicPr>
          <p:cNvPr id="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16" y="2143116"/>
            <a:ext cx="4714884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щодо кута нахилу, де застосовуються</a:t>
            </a:r>
            <a:r>
              <a:rPr lang="uk-UA" sz="4000" b="1" dirty="0"/>
              <a:t> пасажирські вагонетки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для горизонтальних виробок</a:t>
            </a:r>
          </a:p>
          <a:p>
            <a:pPr>
              <a:buFont typeface="Wingdings" pitchFamily="2" charset="2"/>
              <a:buChar char="Ø"/>
            </a:pPr>
            <a:r>
              <a:rPr lang="uk-UA" sz="4000" dirty="0"/>
              <a:t>для похилих виробок</a:t>
            </a:r>
          </a:p>
        </p:txBody>
      </p:sp>
      <p:pic>
        <p:nvPicPr>
          <p:cNvPr id="30722" name="Picture 2" descr="Ð ÐµÐ·ÑÐ»ÑÑÐ°Ñ Ð¿Ð¾ÑÑÐºÑ Ð·Ð¾Ð±ÑÐ°Ð¶ÐµÐ½Ñ Ð·Ð° Ð·Ð°Ð¿Ð¸ÑÐ¾Ð¼ &quot;Ð²Ð°Ð³Ð¾Ð½ÐµÑÐºÐ° ÑÐ°ÑÑÐ½Ð°Ñ Ð¿Ð°ÑÑÐ°Ð¶Ð¸ÑÑÐºÐ°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914900" cy="2371726"/>
          </a:xfrm>
          <a:prstGeom prst="rect">
            <a:avLst/>
          </a:prstGeom>
          <a:noFill/>
        </p:spPr>
      </p:pic>
      <p:pic>
        <p:nvPicPr>
          <p:cNvPr id="30724" name="Picture 4" descr="Ð ÐµÐ·ÑÐ»ÑÑÐ°Ñ Ð¿Ð¾ÑÑÐºÑ Ð·Ð¾Ð±ÑÐ°Ð¶ÐµÐ½Ñ Ð·Ð° Ð·Ð°Ð¿Ð¸ÑÐ¾Ð¼ &quot;Ð²Ð°Ð³Ð¾Ð½ÐµÑÐºÐ° ÑÐ°ÑÑÐ½Ð°Ñ Ð¿Ð°ÑÑÐ°Ð¶Ð¸ÑÑÐºÐ°Ñ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71" y="371472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Основні елементи вантажної вагонетки: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кузов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рама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колісні пари, тобто вісь із двома вільно обертовими на ній на підшипниках кочення колесами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err="1"/>
              <a:t>підвагонний</a:t>
            </a:r>
            <a:r>
              <a:rPr lang="uk-UA" sz="2400" dirty="0"/>
              <a:t> упор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буфер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зчіпка</a:t>
            </a:r>
          </a:p>
        </p:txBody>
      </p:sp>
      <p:pic>
        <p:nvPicPr>
          <p:cNvPr id="31746" name="Picture 2" descr="Ð ÐµÐ·ÑÐ»ÑÑÐ°Ñ Ð¿Ð¾ÑÑÐºÑ Ð·Ð¾Ð±ÑÐ°Ð¶ÐµÐ½Ñ Ð·Ð° Ð·Ð°Ð¿Ð¸ÑÐ¾Ð¼ &quot;Ð²Ð°Ð³Ð¾Ð½ÐµÑÐºÐ° ÑÐ°ÑÑÐ½Ð°Ñ ÑÑÑÑÐ¾Ð¹ÑÑÐ²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857" y="3571876"/>
            <a:ext cx="694614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Основні параметри</a:t>
            </a:r>
            <a:r>
              <a:rPr lang="uk-UA" sz="4000" b="1" dirty="0"/>
              <a:t> вагонетки: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місткість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тара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вантажопідйомність (маса корисного вантажу) 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коефіцієнт тари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коефіцієнти стійкості 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питомий опір рухові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ширина колії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Вагонетки з глухим неперекидним кузовом</a:t>
            </a:r>
            <a:r>
              <a:rPr lang="uk-UA" sz="2800" dirty="0"/>
              <a:t>  - тип ВГ</a:t>
            </a:r>
          </a:p>
          <a:p>
            <a:r>
              <a:rPr lang="uk-UA" sz="2800" i="1" dirty="0"/>
              <a:t>Вагонетки з відкидним бортом</a:t>
            </a:r>
            <a:r>
              <a:rPr lang="uk-UA" sz="2800" dirty="0"/>
              <a:t>  -  тип ВБ</a:t>
            </a:r>
          </a:p>
          <a:p>
            <a:r>
              <a:rPr lang="uk-UA" sz="2800" i="1" dirty="0"/>
              <a:t>Вагонетки з відкидними днищами</a:t>
            </a:r>
            <a:r>
              <a:rPr lang="uk-UA" sz="2800" dirty="0"/>
              <a:t>  - тип ВД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90671"/>
              </p:ext>
            </p:extLst>
          </p:nvPr>
        </p:nvGraphicFramePr>
        <p:xfrm>
          <a:off x="500034" y="1785926"/>
          <a:ext cx="5714707" cy="4755858"/>
        </p:xfrm>
        <a:graphic>
          <a:graphicData uri="http://schemas.openxmlformats.org/drawingml/2006/table">
            <a:tbl>
              <a:tblPr/>
              <a:tblGrid>
                <a:gridCol w="44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1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5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1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939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Основні розміри, мм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Тип вагонетки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Міс­ткість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м</a:t>
                      </a:r>
                      <a:r>
                        <a:rPr lang="ru-RU" sz="1200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Колія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мм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Довжи­на по бу­ферах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Ширина ку­зова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Висота головок рейок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Діаметр колеса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Жорстка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 база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Висота осі зчіпки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Коеф. тари, не більше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ВГ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290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0,28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ІД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1800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600;750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0,26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1,3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880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1,4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1230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750; 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3070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335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600; 750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2950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2975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3625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750; 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3950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335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0,35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750;900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7850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335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750; 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1800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1600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600,750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ВБ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600;750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3150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4590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1250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3,3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3575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0,52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ВД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5,6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6300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1550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450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1950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0,45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52622" y="3500438"/>
            <a:ext cx="26913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/>
              <a:t>Характеристики </a:t>
            </a:r>
          </a:p>
          <a:p>
            <a:r>
              <a:rPr lang="uk-UA" sz="2800"/>
              <a:t>шахтних</a:t>
            </a:r>
          </a:p>
          <a:p>
            <a:r>
              <a:rPr lang="uk-UA" sz="2800"/>
              <a:t>вагонеток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ВАГОНИ ЗАГАЛЬНОСІТЬОВІ І ДЛЯ КАР'ЄРНОГО ТРАНСПОРТУ</a:t>
            </a:r>
            <a:endParaRPr lang="uk-UA" sz="4000" b="1" dirty="0"/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dump-car trai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9167833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Вагони класифікують за такими ознаками:</a:t>
            </a:r>
          </a:p>
          <a:p>
            <a:pPr>
              <a:buFont typeface="Arial" pitchFamily="34" charset="0"/>
              <a:buChar char="•"/>
            </a:pPr>
            <a:r>
              <a:rPr lang="uk-UA" sz="4400" i="1" dirty="0"/>
              <a:t>за конструкцією кузова</a:t>
            </a:r>
          </a:p>
          <a:p>
            <a:pPr>
              <a:buFont typeface="Arial" pitchFamily="34" charset="0"/>
              <a:buChar char="•"/>
            </a:pPr>
            <a:r>
              <a:rPr lang="uk-UA" sz="4400" i="1" dirty="0"/>
              <a:t>за способом розвантаження</a:t>
            </a:r>
            <a:endParaRPr lang="uk-UA" sz="4400" dirty="0"/>
          </a:p>
          <a:p>
            <a:pPr>
              <a:buFont typeface="Arial" pitchFamily="34" charset="0"/>
              <a:buChar char="•"/>
            </a:pPr>
            <a:r>
              <a:rPr lang="uk-UA" sz="4400" i="1" dirty="0"/>
              <a:t>за способом пересування</a:t>
            </a:r>
          </a:p>
          <a:p>
            <a:pPr>
              <a:buFont typeface="Arial" pitchFamily="34" charset="0"/>
              <a:buChar char="•"/>
            </a:pPr>
            <a:r>
              <a:rPr lang="uk-UA" sz="4400" i="1" dirty="0"/>
              <a:t>за шириною колії</a:t>
            </a:r>
            <a:endParaRPr lang="uk-UA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за конструкцією кузова</a:t>
            </a:r>
            <a:r>
              <a:rPr lang="uk-UA" sz="2800" b="1" dirty="0"/>
              <a:t> </a:t>
            </a:r>
            <a:r>
              <a:rPr lang="uk-UA" sz="2800" dirty="0"/>
              <a:t>вантажних вагонів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криті вагони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відкриті вагони (піввагони)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платформи</a:t>
            </a:r>
          </a:p>
        </p:txBody>
      </p:sp>
      <p:pic>
        <p:nvPicPr>
          <p:cNvPr id="34818" name="Picture 2" descr="Ð ÐµÐ·ÑÐ»ÑÑÐ°Ñ Ð¿Ð¾ÑÑÐºÑ Ð·Ð¾Ð±ÑÐ°Ð¶ÐµÐ½Ñ Ð·Ð° Ð·Ð°Ð¿Ð¸ÑÐ¾Ð¼ &quot;Ð²Ð°Ð³Ð¾Ð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63" y="2292870"/>
            <a:ext cx="3714776" cy="2159315"/>
          </a:xfrm>
          <a:prstGeom prst="rect">
            <a:avLst/>
          </a:prstGeom>
          <a:noFill/>
        </p:spPr>
      </p:pic>
      <p:pic>
        <p:nvPicPr>
          <p:cNvPr id="3482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736221" cy="2143140"/>
          </a:xfrm>
          <a:prstGeom prst="rect">
            <a:avLst/>
          </a:prstGeom>
          <a:noFill/>
        </p:spPr>
      </p:pic>
      <p:pic>
        <p:nvPicPr>
          <p:cNvPr id="34824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643446"/>
            <a:ext cx="5150121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способом розвантаження</a:t>
            </a:r>
            <a:r>
              <a:rPr lang="uk-UA" sz="3600" b="1" dirty="0"/>
              <a:t> піввагонів</a:t>
            </a:r>
            <a:r>
              <a:rPr lang="uk-UA" sz="3200" dirty="0"/>
              <a:t> </a:t>
            </a:r>
          </a:p>
          <a:p>
            <a:r>
              <a:rPr lang="uk-UA" sz="3200" b="1" i="1" dirty="0"/>
              <a:t>гондоли</a:t>
            </a:r>
            <a:r>
              <a:rPr lang="uk-UA" sz="3200" dirty="0"/>
              <a:t>, що розвантажуються через люки в днищі або перекиданням у вагоноперекидачах</a:t>
            </a:r>
          </a:p>
        </p:txBody>
      </p:sp>
      <p:pic>
        <p:nvPicPr>
          <p:cNvPr id="35842" name="Picture 2" descr="Ð ÐµÐ·ÑÐ»ÑÑÐ°Ñ Ð¿Ð¾ÑÑÐºÑ Ð·Ð¾Ð±ÑÐ°Ð¶ÐµÐ½Ñ Ð·Ð° Ð·Ð°Ð¿Ð¸ÑÐ¾Ð¼ &quot;Ð³Ð¾Ð½Ð´Ð¾Ð»Ð° Ð²Ð°Ð³Ð¾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4366599"/>
            <a:ext cx="3429024" cy="2491401"/>
          </a:xfrm>
          <a:prstGeom prst="rect">
            <a:avLst/>
          </a:prstGeom>
          <a:noFill/>
        </p:spPr>
      </p:pic>
      <p:pic>
        <p:nvPicPr>
          <p:cNvPr id="35844" name="Picture 4" descr="Ð ÐµÐ·ÑÐ»ÑÑÐ°Ñ Ð¿Ð¾ÑÑÐºÑ Ð·Ð¾Ð±ÑÐ°Ð¶ÐµÐ½Ñ Ð·Ð° Ð·Ð°Ð¿Ð¸ÑÐ¾Ð¼ &quot;Ð³Ð¾Ð½Ð´Ð¾Ð»Ð° Ð²Ð°Ð³Ð¾Ð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071678"/>
            <a:ext cx="551450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Хопери</a:t>
            </a:r>
            <a:r>
              <a:rPr lang="uk-UA" sz="3600" dirty="0"/>
              <a:t>, що відрізняються похилими </a:t>
            </a:r>
            <a:r>
              <a:rPr lang="uk-UA" sz="3600" dirty="0" err="1"/>
              <a:t>стійками</a:t>
            </a:r>
            <a:r>
              <a:rPr lang="uk-UA" sz="3600" dirty="0"/>
              <a:t> кузова і розвантажуються через люки</a:t>
            </a:r>
          </a:p>
        </p:txBody>
      </p:sp>
      <p:pic>
        <p:nvPicPr>
          <p:cNvPr id="37890" name="Picture 2" descr="Ð ÐµÐ·ÑÐ»ÑÑÐ°Ñ Ð¿Ð¾ÑÑÐºÑ Ð·Ð¾Ð±ÑÐ°Ð¶ÐµÐ½Ñ Ð·Ð° Ð·Ð°Ð¿Ð¸ÑÐ¾Ð¼ &quot;ÑÐ¾Ð¿Ð¿ÐµÑ Ð²Ð°Ð³Ð¾Ð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1428736"/>
            <a:ext cx="6343650" cy="3133726"/>
          </a:xfrm>
          <a:prstGeom prst="rect">
            <a:avLst/>
          </a:prstGeom>
          <a:noFill/>
        </p:spPr>
      </p:pic>
      <p:pic>
        <p:nvPicPr>
          <p:cNvPr id="37892" name="Picture 4" descr="Ð ÐµÐ·ÑÐ»ÑÑÐ°Ñ Ð¿Ð¾ÑÑÐºÑ Ð·Ð¾Ð±ÑÐ°Ð¶ÐµÐ½Ñ Ð·Ð° Ð·Ð°Ð¿Ð¸ÑÐ¾Ð¼ &quot;ÑÐ¾Ð¿Ð¿ÐµÑ Ð²Ð°Ð³Ð¾Ð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483"/>
            <a:ext cx="3714776" cy="247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 ÐµÐ·ÑÐ»ÑÑÐ°Ñ Ð¿Ð¾ÑÑÐºÑ Ð·Ð¾Ð±ÑÐ°Ð¶ÐµÐ½Ñ Ð·Ð° Ð·Ð°Ð¿Ð¸ÑÐ¾Ð¼ &quot;dump-car trai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9167833" cy="5000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Думпкари</a:t>
            </a:r>
            <a:r>
              <a:rPr lang="uk-UA" sz="3600" dirty="0"/>
              <a:t>, що мають перекидний кузов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5716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/>
              <a:t>Вагонетки класифікують за такими ознаками: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9" y="2143116"/>
            <a:ext cx="678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4000" i="1" dirty="0"/>
              <a:t>за призначенням</a:t>
            </a:r>
          </a:p>
          <a:p>
            <a:pPr>
              <a:buFont typeface="Wingdings" pitchFamily="2" charset="2"/>
              <a:buChar char="Ø"/>
            </a:pPr>
            <a:r>
              <a:rPr lang="uk-UA" sz="4000" i="1" dirty="0"/>
              <a:t>за конструкцією кузова і способом розвантаження</a:t>
            </a:r>
          </a:p>
          <a:p>
            <a:pPr>
              <a:buFont typeface="Wingdings" pitchFamily="2" charset="2"/>
              <a:buChar char="Ø"/>
            </a:pPr>
            <a:r>
              <a:rPr lang="uk-UA" sz="4000" i="1" dirty="0"/>
              <a:t>за місткістю кузова</a:t>
            </a:r>
          </a:p>
          <a:p>
            <a:pPr>
              <a:buFont typeface="Wingdings" pitchFamily="2" charset="2"/>
              <a:buChar char="Ø"/>
            </a:pPr>
            <a:r>
              <a:rPr lang="uk-UA" sz="4000" i="1" dirty="0"/>
              <a:t>щодо кута нахилу, де застосовуються</a:t>
            </a:r>
            <a:r>
              <a:rPr lang="en-GB" sz="4000" i="1" dirty="0"/>
              <a:t> </a:t>
            </a:r>
            <a:r>
              <a:rPr lang="uk-UA" sz="4000" i="1" dirty="0"/>
              <a:t>пасажирські вагонетки</a:t>
            </a:r>
            <a:endParaRPr 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 ÐµÐ·ÑÐ»ÑÑÐ°Ñ Ð¿Ð¾ÑÑÐºÑ Ð·Ð¾Ð±ÑÐ°Ð¶ÐµÐ½Ñ Ð·Ð° Ð·Ð°Ð¿Ð¸ÑÐ¾Ð¼ &quot;Ð´ÑÐ¼Ð¿ÐºÐ°Ñ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94808" cy="3571876"/>
          </a:xfrm>
          <a:prstGeom prst="rect">
            <a:avLst/>
          </a:prstGeom>
          <a:noFill/>
        </p:spPr>
      </p:pic>
      <p:pic>
        <p:nvPicPr>
          <p:cNvPr id="38916" name="Picture 4" descr="Ð ÐµÐ·ÑÐ»ÑÑÐ°Ñ Ð¿Ð¾ÑÑÐºÑ Ð·Ð¾Ð±ÑÐ°Ð¶ÐµÐ½Ñ Ð·Ð° Ð·Ð°Ð¿Ð¸ÑÐ¾Ð¼ &quot;Ð´ÑÐ¼Ð¿ÐºÐ°Ñ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24250"/>
            <a:ext cx="7620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за способом пересування</a:t>
            </a:r>
            <a:r>
              <a:rPr lang="uk-UA" sz="4000" b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переміщувані локомотивом</a:t>
            </a:r>
          </a:p>
          <a:p>
            <a:pPr>
              <a:buFont typeface="Arial" pitchFamily="34" charset="0"/>
              <a:buChar char="•"/>
            </a:pPr>
            <a:r>
              <a:rPr lang="uk-UA" sz="4000" dirty="0"/>
              <a:t>такі, що мають власні двигуни (моторні вагони)</a:t>
            </a:r>
          </a:p>
        </p:txBody>
      </p:sp>
      <p:pic>
        <p:nvPicPr>
          <p:cNvPr id="41986" name="Picture 2" descr="Ð ÐµÐ·ÑÐ»ÑÑÐ°Ñ Ð¿Ð¾ÑÑÐºÑ Ð·Ð¾Ð±ÑÐ°Ð¶ÐµÐ½Ñ Ð·Ð° Ð·Ð°Ð¿Ð¸ÑÐ¾Ð¼ &quot;Ð²Ð°Ð³Ð¾Ð½ Ñ ÑÐ¾Ð±ÑÑÐ²ÐµÐ½Ð½ÑÐ¼ Ð´Ð²Ð¸Ð³Ð°ÑÐµÐ»ÐµÐ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5484409" cy="332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/>
              <a:t>за колією</a:t>
            </a:r>
            <a:r>
              <a:rPr lang="uk-UA" sz="3200" b="1"/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3200"/>
              <a:t>широкою (1524 мм)</a:t>
            </a:r>
          </a:p>
          <a:p>
            <a:pPr>
              <a:buFont typeface="Arial" pitchFamily="34" charset="0"/>
              <a:buChar char="•"/>
            </a:pPr>
            <a:r>
              <a:rPr lang="uk-UA" sz="3200"/>
              <a:t>вузькою колією (750,900, 1000 мм)</a:t>
            </a:r>
          </a:p>
        </p:txBody>
      </p:sp>
      <p:pic>
        <p:nvPicPr>
          <p:cNvPr id="43010" name="Picture 2" descr="Ð ÐµÐ·ÑÐ»ÑÑÐ°Ñ Ð¿Ð¾ÑÑÐºÑ Ð·Ð¾Ð±ÑÐ°Ð¶ÐµÐ½Ñ Ð·Ð° Ð·Ð°Ð¿Ð¸ÑÐ¾Ð¼ &quot;ÑÐ·ÐºÐ¾ÐºÐ¾Ð»ÐµÐ¹Ð½Ð°Ñ Ð¶ÐµÐ»ÐµÐ·Ð½Ð°Ñ Ð´Ð¾ÑÐ¾Ð³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4"/>
            <a:ext cx="3704894" cy="2786082"/>
          </a:xfrm>
          <a:prstGeom prst="rect">
            <a:avLst/>
          </a:prstGeom>
          <a:noFill/>
        </p:spPr>
      </p:pic>
      <p:pic>
        <p:nvPicPr>
          <p:cNvPr id="43014" name="Picture 6" descr="Ð ÐµÐ·ÑÐ»ÑÑÐ°Ñ Ð¿Ð¾ÑÑÐºÑ Ð·Ð¾Ð±ÑÐ°Ð¶ÐµÐ½Ñ Ð·Ð° Ð·Ð°Ð¿Ð¸ÑÐ¾Ð¼ &quot;ÑÐ¸ÑÐ¾ÐºÐ¾ÐºÐ¾Ð»ÐµÐ¹Ð½Ð°Ñ Ð¶ÐµÐ»ÐµÐ·Ð½Ð°Ñ Ð´Ð¾ÑÐ¾Ð³Ð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6" y="3143248"/>
            <a:ext cx="3514900" cy="2643206"/>
          </a:xfrm>
          <a:prstGeom prst="rect">
            <a:avLst/>
          </a:prstGeom>
          <a:noFill/>
        </p:spPr>
      </p:pic>
      <p:pic>
        <p:nvPicPr>
          <p:cNvPr id="43016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14771"/>
            <a:ext cx="2357422" cy="3143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Вагон має такі основні елементи:</a:t>
            </a:r>
            <a:r>
              <a:rPr lang="uk-UA" sz="36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ходову частину, до якої належать:</a:t>
            </a:r>
          </a:p>
          <a:p>
            <a:pPr marL="324000">
              <a:buFont typeface="Arial" pitchFamily="34" charset="0"/>
              <a:buChar char="•"/>
            </a:pPr>
            <a:r>
              <a:rPr lang="uk-UA" sz="3600" dirty="0"/>
              <a:t>колісні пари</a:t>
            </a:r>
          </a:p>
          <a:p>
            <a:pPr marL="324000">
              <a:buFont typeface="Arial" pitchFamily="34" charset="0"/>
              <a:buChar char="•"/>
            </a:pPr>
            <a:r>
              <a:rPr lang="uk-UA" sz="3600" dirty="0"/>
              <a:t>букси</a:t>
            </a:r>
          </a:p>
          <a:p>
            <a:pPr marL="324000">
              <a:buFont typeface="Arial" pitchFamily="34" charset="0"/>
              <a:buChar char="•"/>
            </a:pPr>
            <a:r>
              <a:rPr lang="uk-UA" sz="3600" dirty="0"/>
              <a:t>ресори</a:t>
            </a:r>
          </a:p>
          <a:p>
            <a:pPr marL="324000">
              <a:buFont typeface="Arial" pitchFamily="34" charset="0"/>
              <a:buChar char="•"/>
            </a:pPr>
            <a:r>
              <a:rPr lang="uk-UA" sz="3600" dirty="0"/>
              <a:t>візки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рама і кузов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ударно-тягові прилади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гальмові пристрої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 ÐµÐ·ÑÐ»ÑÑÐ°Ñ Ð¿Ð¾ÑÑÐºÑ Ð·Ð¾Ð±ÑÐ°Ð¶ÐµÐ½Ñ Ð·Ð° Ð·Ð°Ð¿Ð¸ÑÐ¾Ð¼ &quot;Ð²Ð°Ð³Ð¾Ð½ ÑÑÑÑÐ¾Ð¹ÑÑÐ²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15404" cy="3829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Основними параметрами</a:t>
            </a:r>
            <a:r>
              <a:rPr lang="uk-UA" sz="4400" dirty="0"/>
              <a:t> вагонів є: 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вантажопідйомність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ємність кузова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коефіцієнт тари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кількість осей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навантаження на вісь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колія</a:t>
            </a:r>
          </a:p>
          <a:p>
            <a:pPr marL="432000">
              <a:buFont typeface="Wingdings" pitchFamily="2" charset="2"/>
              <a:buChar char="Ø"/>
            </a:pPr>
            <a:r>
              <a:rPr lang="uk-UA" sz="4400" dirty="0"/>
              <a:t>габарити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Администратор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01" y="206625"/>
            <a:ext cx="8028818" cy="5937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14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You Can Make Up Whole Trains Using The Cars And Lootives From Railroad Names Colors Activ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524"/>
            <a:ext cx="5715000" cy="684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5929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за призначенням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вантажні (для вугілля, для руди);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пасажирські (людські);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для матеріалів;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спеціальні (пожежні тощо)</a:t>
            </a:r>
          </a:p>
        </p:txBody>
      </p:sp>
      <p:pic>
        <p:nvPicPr>
          <p:cNvPr id="21510" name="Picture 6" descr="Ð ÐµÐ·ÑÐ»ÑÑÐ°Ñ Ð¿Ð¾ÑÑÐºÑ Ð·Ð¾Ð±ÑÐ°Ð¶ÐµÐ½Ñ Ð·Ð° Ð·Ð°Ð¿Ð¸ÑÐ¾Ð¼ &quot;Ð²Ð°Ð³Ð¾Ð½ÐµÑÐºÐ° ÑÐ°ÑÑÐ½Ð°Ñ Ð³ÑÑÐ·Ð¾Ð²Ð°Ñ ÑÐ³Ð¾Ð»ÑÐ½Ð°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2818" y="785794"/>
            <a:ext cx="3101182" cy="2000264"/>
          </a:xfrm>
          <a:prstGeom prst="rect">
            <a:avLst/>
          </a:prstGeom>
          <a:noFill/>
        </p:spPr>
      </p:pic>
      <p:pic>
        <p:nvPicPr>
          <p:cNvPr id="21512" name="Picture 8" descr="Ð ÐµÐ·ÑÐ»ÑÑÐ°Ñ Ð¿Ð¾ÑÑÐºÑ Ð·Ð¾Ð±ÑÐ°Ð¶ÐµÐ½Ñ Ð·Ð° Ð·Ð°Ð¿Ð¸ÑÐ¾Ð¼ &quot;Ð²Ð°Ð³Ð¾Ð½ÐµÑÐºÐ° ÑÐ°ÑÑÐ½Ð°Ñ Ð³ÑÑÐ·Ð¾Ð²Ð°Ñ ÑÐ³Ð¾Ð»ÑÐ½Ð°Ñ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638550" cy="2324101"/>
          </a:xfrm>
          <a:prstGeom prst="rect">
            <a:avLst/>
          </a:prstGeom>
          <a:noFill/>
        </p:spPr>
      </p:pic>
      <p:pic>
        <p:nvPicPr>
          <p:cNvPr id="21514" name="Picture 10" descr="Ð ÐµÐ·ÑÐ»ÑÑÐ°Ñ Ð¿Ð¾ÑÑÐºÑ Ð·Ð¾Ð±ÑÐ°Ð¶ÐµÐ½Ñ Ð·Ð° Ð·Ð°Ð¿Ð¸ÑÐ¾Ð¼ &quot;Ð²Ð°Ð³Ð¾Ð½ÐµÑÐºÐ° ÑÐ°ÑÑÐ½Ð°Ñ ÑÐ³Ð¾Ð»ÑÐ½Ð°Ñ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929190" y="357187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types of railcars gondol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78600"/>
            <a:ext cx="7072362" cy="35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 ÐµÐ·ÑÐ»ÑÑÐ°Ñ Ð¿Ð¾ÑÑÐºÑ Ð·Ð¾Ð±ÑÐ°Ð¶ÐµÐ½Ñ Ð·Ð° Ð·Ð°Ð¿Ð¸ÑÐ¾Ð¼ &quot;railcar typ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59" y="533385"/>
            <a:ext cx="7293465" cy="532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 ÐµÐ·ÑÐ»ÑÑÐ°Ñ Ð¿Ð¾ÑÑÐºÑ Ð·Ð¾Ð±ÑÐ°Ð¶ÐµÐ½Ñ Ð·Ð° Ð·Ð°Ð¿Ð¸ÑÐ¾Ð¼ &quot;Ð²Ð°Ð³Ð¾Ð½ÐµÑÐºÐ° ÑÐ°ÑÑÐ½Ð°Ñ Ð¿Ð¾Ð¶Ð°ÑÐ½Ð°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171160" cy="537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/>
              <a:t>за конструкцією кузова і способом розвантаження</a:t>
            </a:r>
            <a:r>
              <a:rPr lang="uk-UA" sz="4400" b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uk-UA" sz="3600" dirty="0"/>
              <a:t>із глухим кузовом, що розвантажуються перекиданням</a:t>
            </a:r>
          </a:p>
        </p:txBody>
      </p:sp>
      <p:pic>
        <p:nvPicPr>
          <p:cNvPr id="24578" name="Picture 2" descr="Ð ÐµÐ·ÑÐ»ÑÑÐ°Ñ Ð¿Ð¾ÑÑÐºÑ Ð·Ð¾Ð±ÑÐ°Ð¶ÐµÐ½Ñ Ð·Ð° Ð·Ð°Ð¿Ð¸ÑÐ¾Ð¼ &quot;Ð²Ð°Ð³Ð¾Ð½ÐµÑÐºÐ° ÑÐ°ÑÑÐ½Ð°Ñ Ð³ÑÑÐ·Ð¾Ð²Ð°Ñ ÑÐ³Ð¾Ð»ÑÐ½Ð°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117" y="3214686"/>
            <a:ext cx="503286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/>
              <a:t>із шарнірно закріпленим на рамі кузовом і відкидним бортом, що розвантажуються нахилом кузова</a:t>
            </a:r>
          </a:p>
        </p:txBody>
      </p:sp>
      <p:sp>
        <p:nvSpPr>
          <p:cNvPr id="27650" name="AutoShape 2" descr="Ð ÐµÐ·ÑÐ»ÑÑÐ°Ñ Ð¿Ð¾ÑÑÐºÑ Ð·Ð¾Ð±ÑÐ°Ð¶ÐµÐ½Ñ Ð·Ð° Ð·Ð°Ð¿Ð¸ÑÐ¾Ð¼ &quot;Ð²Ð°Ð³Ð¾Ð½ÐµÑÐºÐ¸ Ñ Ð¾ÑÐºÐ¸Ð´Ð½ÑÐ¼ Ð±Ð¾ÑÑÐ¾Ð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2" name="AutoShape 4" descr="Ð ÐµÐ·ÑÐ»ÑÑÐ°Ñ Ð¿Ð¾ÑÑÐºÑ Ð·Ð¾Ð±ÑÐ°Ð¶ÐµÐ½Ñ Ð·Ð° Ð·Ð°Ð¿Ð¸ÑÐ¾Ð¼ &quot;Ð²Ð°Ð³Ð¾Ð½ÐµÑÐºÐ¸ Ñ Ð¾ÑÐºÐ¸Ð´Ð½ÑÐ¼ Ð±Ð¾ÑÑÐ¾Ð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4" name="Picture 6" descr="Ð ÐµÐ·ÑÐ»ÑÑÐ°Ñ Ð¿Ð¾ÑÑÐºÑ Ð·Ð¾Ð±ÑÐ°Ð¶ÐµÐ½Ñ Ð·Ð° Ð·Ð°Ð¿Ð¸ÑÐ¾Ð¼ &quot;Ð²Ð°Ð³Ð¾Ð½ÐµÑÐºÐ¸ Ñ Ð¾ÑÐºÐ¸Ð´Ð½ÑÐ¼ Ð±Ð¾ÑÑÐ¾Ð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357694"/>
            <a:ext cx="5924550" cy="2219326"/>
          </a:xfrm>
          <a:prstGeom prst="rect">
            <a:avLst/>
          </a:prstGeom>
          <a:noFill/>
        </p:spPr>
      </p:pic>
      <p:sp>
        <p:nvSpPr>
          <p:cNvPr id="27656" name="AutoShape 8" descr="Ð ÐµÐ·ÑÐ»ÑÑÐ°Ñ Ð¿Ð¾ÑÑÐºÑ Ð·Ð¾Ð±ÑÐ°Ð¶ÐµÐ½Ñ Ð·Ð° Ð·Ð°Ð¿Ð¸ÑÐ¾Ð¼ &quot;Ð²Ð°Ð³Ð¾Ð½ÐµÑÐºÐ¸ Ñ Ð¾ÑÐºÐ¸Ð´Ð½ÑÐ¼ Ð±Ð¾ÑÑÐ¾Ð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8" name="Picture 10" descr="Ð ÐµÐ·ÑÐ»ÑÑÐ°Ñ Ð¿Ð¾ÑÑÐºÑ Ð·Ð¾Ð±ÑÐ°Ð¶ÐµÐ½Ñ Ð·Ð° Ð·Ð°Ð¿Ð¸ÑÐ¾Ð¼ &quot;Ð²Ð°Ð³Ð¾Ð½ÐµÑÐºÐ¸ Ñ Ð¾ÑÐºÐ¸Ð´Ð½ÑÐ¼ Ð±Ð¾ÑÑÐ¾Ð¼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4419600" cy="2409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2643182"/>
            <a:ext cx="2492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Вагонетка з відкидним</a:t>
            </a:r>
          </a:p>
          <a:p>
            <a:r>
              <a:rPr lang="ru-RU" b="1" dirty="0"/>
              <a:t> бортом ВБ 2,5</a:t>
            </a:r>
            <a:endParaRPr lang="uk-U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000"/>
              <a:t>з кузовом, що має відкидні днища, що розвантажуються через дно</a:t>
            </a:r>
          </a:p>
        </p:txBody>
      </p:sp>
      <p:pic>
        <p:nvPicPr>
          <p:cNvPr id="26628" name="Picture 4" descr="ÐÐ°Ð³Ð¾Ð½ÐµÑÐºÐ¸ ÑÐ°ÑÑÐ½ÑÐµ ÐÐ Ð¸ ÐÐÐ (Ñ Ð¾ÑÐºÑÑÐ²Ð°ÑÑÐ¸Ð¼ÑÑ Ð´Ð½Ð¸ÑÐµÐ¼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357718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2071678"/>
            <a:ext cx="323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Вагонетки шахтні ВГ і ВДК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571744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Технічні характеристики:</a:t>
            </a:r>
          </a:p>
          <a:p>
            <a:r>
              <a:rPr lang="uk-UA" dirty="0"/>
              <a:t>- ширина вагонетки залежить від ширини шляхів (600, 750, 900 мм);</a:t>
            </a:r>
          </a:p>
          <a:p>
            <a:r>
              <a:rPr lang="uk-UA" dirty="0"/>
              <a:t>- ємність від 0,8 м³ до 3,3 м³;</a:t>
            </a:r>
          </a:p>
          <a:p>
            <a:r>
              <a:rPr lang="uk-UA" dirty="0"/>
              <a:t>- </a:t>
            </a:r>
            <a:r>
              <a:rPr lang="uk-UA" dirty="0" err="1"/>
              <a:t>вантажопідємність</a:t>
            </a:r>
            <a:r>
              <a:rPr lang="uk-UA" dirty="0"/>
              <a:t> від 1,5 тони до 6 тон;</a:t>
            </a:r>
          </a:p>
          <a:p>
            <a:r>
              <a:rPr lang="uk-UA" dirty="0"/>
              <a:t>- вага від 560 кг до 1640 кг.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600" dirty="0"/>
              <a:t>із глухим перекидним кузовом, що розвантажуються перекиданням кузова </a:t>
            </a:r>
          </a:p>
        </p:txBody>
      </p:sp>
      <p:pic>
        <p:nvPicPr>
          <p:cNvPr id="28674" name="Picture 2" descr="Ð ÐµÐ·ÑÐ»ÑÑÐ°Ñ Ð¿Ð¾ÑÑÐºÑ Ð·Ð¾Ð±ÑÐ°Ð¶ÐµÐ½Ñ Ð·Ð° Ð·Ð°Ð¿Ð¸ÑÐ¾Ð¼ &quot;Ð²Ð°Ð³Ð¾Ð½ÐµÑÐºÐ° ÑÐ°ÑÑÐ½Ð°Ñ ÑÐ³Ð¾Ð»ÑÐ½Ð°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572000" cy="3562351"/>
          </a:xfrm>
          <a:prstGeom prst="rect">
            <a:avLst/>
          </a:prstGeom>
          <a:noFill/>
        </p:spPr>
      </p:pic>
      <p:pic>
        <p:nvPicPr>
          <p:cNvPr id="28676" name="Picture 4" descr="ÐÐ°Ð³Ð¾Ð½ÐµÑÐºÐ° ÑÐ°ÑÑÐ½Ð°Ñ Ð£ÐÐ-0,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99" y="3714749"/>
            <a:ext cx="4191001" cy="314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86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i="1" dirty="0"/>
              <a:t>за місткістю кузова</a:t>
            </a:r>
          </a:p>
          <a:p>
            <a:pPr>
              <a:buFont typeface="Arial" pitchFamily="34" charset="0"/>
              <a:buChar char="•"/>
            </a:pPr>
            <a:r>
              <a:rPr lang="uk-UA" sz="4800" dirty="0"/>
              <a:t>малої (до 1,25 м</a:t>
            </a:r>
            <a:r>
              <a:rPr lang="uk-UA" sz="4800" baseline="30000" dirty="0"/>
              <a:t>3</a:t>
            </a:r>
            <a:r>
              <a:rPr lang="uk-UA" sz="48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uk-UA" sz="4800" dirty="0"/>
              <a:t>середньої (від 1,25 до 2,8м</a:t>
            </a:r>
            <a:r>
              <a:rPr lang="uk-UA" sz="4800" baseline="30000" dirty="0"/>
              <a:t>3</a:t>
            </a:r>
            <a:r>
              <a:rPr lang="uk-UA" sz="4800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uk-UA" sz="4800" dirty="0"/>
              <a:t>великої місткості (більше 2,8 м</a:t>
            </a:r>
            <a:r>
              <a:rPr lang="uk-UA" sz="4800" baseline="30000" dirty="0"/>
              <a:t>3</a:t>
            </a:r>
            <a:r>
              <a:rPr lang="uk-UA" sz="4800"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Екран (4:3)</PresentationFormat>
  <Paragraphs>293</Paragraphs>
  <Slides>31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Home</cp:lastModifiedBy>
  <cp:revision>10</cp:revision>
  <dcterms:created xsi:type="dcterms:W3CDTF">2019-04-15T15:02:12Z</dcterms:created>
  <dcterms:modified xsi:type="dcterms:W3CDTF">2023-04-17T11:19:32Z</dcterms:modified>
</cp:coreProperties>
</file>