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58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6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6D4C-A4D8-4F7C-80A1-BB48324C7B87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8B81-135A-4619-BBC1-7E4E1723262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6D4C-A4D8-4F7C-80A1-BB48324C7B87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8B81-135A-4619-BBC1-7E4E1723262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6D4C-A4D8-4F7C-80A1-BB48324C7B87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8B81-135A-4619-BBC1-7E4E1723262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6D4C-A4D8-4F7C-80A1-BB48324C7B87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8B81-135A-4619-BBC1-7E4E1723262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6D4C-A4D8-4F7C-80A1-BB48324C7B87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8B81-135A-4619-BBC1-7E4E1723262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6D4C-A4D8-4F7C-80A1-BB48324C7B87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8B81-135A-4619-BBC1-7E4E1723262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6D4C-A4D8-4F7C-80A1-BB48324C7B87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8B81-135A-4619-BBC1-7E4E1723262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6D4C-A4D8-4F7C-80A1-BB48324C7B87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8B81-135A-4619-BBC1-7E4E1723262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6D4C-A4D8-4F7C-80A1-BB48324C7B87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8B81-135A-4619-BBC1-7E4E1723262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6D4C-A4D8-4F7C-80A1-BB48324C7B87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8B81-135A-4619-BBC1-7E4E1723262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6D4C-A4D8-4F7C-80A1-BB48324C7B87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8B81-135A-4619-BBC1-7E4E1723262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D6D4C-A4D8-4F7C-80A1-BB48324C7B87}" type="datetimeFigureOut">
              <a:rPr lang="uk-UA" smtClean="0"/>
              <a:pPr/>
              <a:t>15.02.2023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F8B81-135A-4619-BBC1-7E4E1723262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571472" y="357166"/>
            <a:ext cx="80010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9600" b="1" dirty="0"/>
              <a:t>СТРІЧКОВІ КОНВЕЄРИ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57158" y="785794"/>
            <a:ext cx="80129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400" i="1" dirty="0"/>
              <a:t>за типом траси конвеєра</a:t>
            </a:r>
            <a:endParaRPr lang="uk-UA" sz="5400" dirty="0"/>
          </a:p>
        </p:txBody>
      </p:sp>
      <p:sp>
        <p:nvSpPr>
          <p:cNvPr id="3" name="Прямокутник 2"/>
          <p:cNvSpPr/>
          <p:nvPr/>
        </p:nvSpPr>
        <p:spPr>
          <a:xfrm>
            <a:off x="1643042" y="2143116"/>
            <a:ext cx="5956246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4400" dirty="0"/>
              <a:t>прямолінійні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криволінійні в профілі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криволінійні в плані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500034" y="889844"/>
            <a:ext cx="828680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600" dirty="0"/>
              <a:t>Кут нахилу конвеєра обмежується силами тертя між стрічкою і вантажем, що транспортується</a:t>
            </a:r>
          </a:p>
          <a:p>
            <a:pPr marL="360000" indent="576000">
              <a:buFont typeface="Arial" pitchFamily="34" charset="0"/>
              <a:buChar char="•"/>
            </a:pPr>
            <a:r>
              <a:rPr lang="uk-UA" sz="2600" dirty="0"/>
              <a:t>при гладких стрічках він складає 18 - 22°</a:t>
            </a:r>
          </a:p>
          <a:p>
            <a:pPr marL="360000" indent="576000">
              <a:buFont typeface="Arial" pitchFamily="34" charset="0"/>
              <a:buChar char="•"/>
            </a:pPr>
            <a:r>
              <a:rPr lang="uk-UA" sz="2600" dirty="0"/>
              <a:t>при спеціальних підвищується на 5 - 15°</a:t>
            </a:r>
          </a:p>
          <a:p>
            <a:pPr>
              <a:buFont typeface="Wingdings" pitchFamily="2" charset="2"/>
              <a:buChar char="Ø"/>
            </a:pPr>
            <a:r>
              <a:rPr lang="uk-UA" sz="2600" dirty="0"/>
              <a:t>Максимальна довжина конвеєра залежить від міцності матеріалу, з якого виготовлена стрічка</a:t>
            </a:r>
          </a:p>
          <a:p>
            <a:pPr marL="360000" indent="576000">
              <a:buFont typeface="Arial" pitchFamily="34" charset="0"/>
              <a:buChar char="•"/>
            </a:pPr>
            <a:r>
              <a:rPr lang="uk-UA" sz="2600" dirty="0"/>
              <a:t>для горизонтальних конвеєрів до 3 - 5 км (тросова стрічка)</a:t>
            </a:r>
          </a:p>
          <a:p>
            <a:pPr marL="360000" indent="576000">
              <a:buFont typeface="Arial" pitchFamily="34" charset="0"/>
              <a:buChar char="•"/>
            </a:pPr>
            <a:r>
              <a:rPr lang="uk-UA" sz="2600" dirty="0"/>
              <a:t>довжина похилих конвеєрів у 3 - 5 разів менше горизонтальних</a:t>
            </a:r>
          </a:p>
          <a:p>
            <a:pPr>
              <a:buFont typeface="Wingdings" pitchFamily="2" charset="2"/>
              <a:buChar char="Ø"/>
            </a:pPr>
            <a:r>
              <a:rPr lang="uk-UA" sz="2600" dirty="0"/>
              <a:t>Продуктивність</a:t>
            </a:r>
          </a:p>
          <a:p>
            <a:pPr marL="360000" indent="576000">
              <a:buFont typeface="Arial" pitchFamily="34" charset="0"/>
              <a:buChar char="•"/>
            </a:pPr>
            <a:r>
              <a:rPr lang="uk-UA" sz="2600" dirty="0"/>
              <a:t>підземних конвеєрів до 1000 т/</a:t>
            </a:r>
            <a:r>
              <a:rPr lang="uk-UA" sz="2600" dirty="0" err="1"/>
              <a:t>год</a:t>
            </a:r>
            <a:endParaRPr lang="uk-UA" sz="2600" dirty="0"/>
          </a:p>
          <a:p>
            <a:pPr marL="360000" indent="576000">
              <a:buFont typeface="Arial" pitchFamily="34" charset="0"/>
              <a:buChar char="•"/>
            </a:pPr>
            <a:r>
              <a:rPr lang="uk-UA" sz="2600" dirty="0"/>
              <a:t>кар'єрних - до 20000 т/</a:t>
            </a:r>
            <a:r>
              <a:rPr lang="uk-UA" sz="2600" dirty="0" err="1"/>
              <a:t>год</a:t>
            </a:r>
            <a:endParaRPr lang="uk-UA" sz="2600" dirty="0"/>
          </a:p>
          <a:p>
            <a:r>
              <a:rPr lang="uk-UA" sz="2600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57224" y="285728"/>
            <a:ext cx="74203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/>
              <a:t>ОСНОВНІ ПАРАМЕТРИ СТРІЧКОВИХ КОНВЕЄРІВ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428596" y="285728"/>
            <a:ext cx="821537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Переваги</a:t>
            </a:r>
            <a:r>
              <a:rPr lang="uk-UA" sz="2800" b="1" dirty="0"/>
              <a:t>:</a:t>
            </a:r>
          </a:p>
          <a:p>
            <a:pPr marL="540000">
              <a:buFont typeface="Wingdings" pitchFamily="2" charset="2"/>
              <a:buChar char="Ø"/>
            </a:pPr>
            <a:r>
              <a:rPr lang="uk-UA" sz="2400" dirty="0"/>
              <a:t>можливе транспортування практично всіх насипних вантажів, за винятком дуже липких</a:t>
            </a:r>
          </a:p>
          <a:p>
            <a:pPr marL="540000">
              <a:buFont typeface="Wingdings" pitchFamily="2" charset="2"/>
              <a:buChar char="Ø"/>
            </a:pPr>
            <a:r>
              <a:rPr lang="uk-UA" sz="2400" dirty="0"/>
              <a:t>висока продуктивність</a:t>
            </a:r>
          </a:p>
          <a:p>
            <a:pPr marL="540000">
              <a:buFont typeface="Wingdings" pitchFamily="2" charset="2"/>
              <a:buChar char="Ø"/>
            </a:pPr>
            <a:r>
              <a:rPr lang="uk-UA" sz="2400" dirty="0"/>
              <a:t>можливість транспортування як по горизонталі, так і під кутом нагору чи вниз</a:t>
            </a:r>
          </a:p>
          <a:p>
            <a:pPr marL="540000">
              <a:buFont typeface="Wingdings" pitchFamily="2" charset="2"/>
              <a:buChar char="Ø"/>
            </a:pPr>
            <a:r>
              <a:rPr lang="uk-UA" sz="2400" dirty="0"/>
              <a:t>невелика енергоємність при повному завантаженні</a:t>
            </a:r>
          </a:p>
          <a:p>
            <a:pPr marL="540000">
              <a:buFont typeface="Wingdings" pitchFamily="2" charset="2"/>
              <a:buChar char="Ø"/>
            </a:pPr>
            <a:r>
              <a:rPr lang="uk-UA" sz="2400" dirty="0"/>
              <a:t>довжина в одному агрегаті</a:t>
            </a:r>
          </a:p>
          <a:p>
            <a:pPr marL="540000">
              <a:buFont typeface="Wingdings" pitchFamily="2" charset="2"/>
              <a:buChar char="Ø"/>
            </a:pPr>
            <a:r>
              <a:rPr lang="uk-UA" sz="2400" dirty="0"/>
              <a:t>можливість автоматизації</a:t>
            </a:r>
          </a:p>
          <a:p>
            <a:r>
              <a:rPr lang="uk-UA" sz="2800" b="1" i="1" dirty="0"/>
              <a:t>Недоліки:</a:t>
            </a:r>
          </a:p>
          <a:p>
            <a:pPr marL="540000">
              <a:buFont typeface="Wingdings" pitchFamily="2" charset="2"/>
              <a:buChar char="Ø"/>
            </a:pPr>
            <a:r>
              <a:rPr lang="uk-UA" sz="2400" dirty="0"/>
              <a:t>неможливість транспортування при кутах нахилу більш 18 - 22°</a:t>
            </a:r>
          </a:p>
          <a:p>
            <a:pPr marL="540000">
              <a:buFont typeface="Wingdings" pitchFamily="2" charset="2"/>
              <a:buChar char="Ø"/>
            </a:pPr>
            <a:r>
              <a:rPr lang="uk-UA" sz="2400" dirty="0"/>
              <a:t>малий термін служби роликів і стрічки і висока їхня вартість</a:t>
            </a:r>
          </a:p>
          <a:p>
            <a:pPr marL="540000">
              <a:buFont typeface="Wingdings" pitchFamily="2" charset="2"/>
              <a:buChar char="Ø"/>
            </a:pPr>
            <a:r>
              <a:rPr lang="uk-UA" sz="2400" dirty="0"/>
              <a:t>залежність роботи від кліматичних умов (для конвеєрів відкритих розробок) необхідність попереднього дроблення </a:t>
            </a:r>
            <a:r>
              <a:rPr lang="uk-UA" sz="2400" dirty="0" err="1"/>
              <a:t>крупногрудкуватого</a:t>
            </a:r>
            <a:r>
              <a:rPr lang="uk-UA" sz="2400" dirty="0"/>
              <a:t> матеріалу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Ð ÐµÐ·ÑÐ»ÑÑÐ°Ñ Ð¿Ð¾ÑÑÐºÑ Ð·Ð¾Ð±ÑÐ°Ð¶ÐµÐ½Ñ Ð·Ð° Ð·Ð°Ð¿Ð¸ÑÐ¾Ð¼ &quot;belt conveyor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4472" cy="6858000"/>
          </a:xfrm>
          <a:prstGeom prst="rect">
            <a:avLst/>
          </a:prstGeom>
          <a:noFill/>
        </p:spPr>
      </p:pic>
      <p:sp>
        <p:nvSpPr>
          <p:cNvPr id="3" name="Прямокутник 2"/>
          <p:cNvSpPr/>
          <p:nvPr/>
        </p:nvSpPr>
        <p:spPr>
          <a:xfrm>
            <a:off x="3147443" y="3244334"/>
            <a:ext cx="2849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i="1" dirty="0"/>
              <a:t>за типом траси конвеєра</a:t>
            </a:r>
            <a:r>
              <a:rPr lang="uk-UA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428596" y="571480"/>
            <a:ext cx="82153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6000" b="1" dirty="0"/>
              <a:t>Принцип дії - переміщення вантажу на стрічці, щодо якої вантаж нерухомий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857472"/>
            <a:ext cx="6443964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кутник 2"/>
          <p:cNvSpPr/>
          <p:nvPr/>
        </p:nvSpPr>
        <p:spPr>
          <a:xfrm>
            <a:off x="2000232" y="0"/>
            <a:ext cx="5742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/>
              <a:t>СКЛАДОВІ ЧАСТИНИ КОНВЕЄРА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1285852" y="642918"/>
            <a:ext cx="3327449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dirty="0"/>
              <a:t>стрічка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err="1"/>
              <a:t>роликоопори</a:t>
            </a:r>
            <a:r>
              <a:rPr lang="uk-UA" dirty="0"/>
              <a:t> верхньої гілки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опорна конструкція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привідна станція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err="1"/>
              <a:t>роликоопори</a:t>
            </a:r>
            <a:r>
              <a:rPr lang="uk-UA" dirty="0"/>
              <a:t> нижньої гілки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натяжна станція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завантажувальний пристрій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785786" y="357166"/>
            <a:ext cx="79251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/>
              <a:t>КЛАСИФІКАЦІЯ СТРІЧКОВИХ КОНВЕЄРІВ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285720" y="1357298"/>
            <a:ext cx="85725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4000" i="1" dirty="0"/>
              <a:t>за призначенням</a:t>
            </a:r>
          </a:p>
          <a:p>
            <a:pPr>
              <a:buFont typeface="Wingdings" pitchFamily="2" charset="2"/>
              <a:buChar char="Ø"/>
            </a:pPr>
            <a:r>
              <a:rPr lang="uk-UA" sz="4000" i="1" dirty="0"/>
              <a:t>за видом вантажів</a:t>
            </a:r>
          </a:p>
          <a:p>
            <a:pPr>
              <a:buFont typeface="Wingdings" pitchFamily="2" charset="2"/>
              <a:buChar char="Ø"/>
            </a:pPr>
            <a:r>
              <a:rPr lang="uk-UA" sz="4000" i="1" dirty="0"/>
              <a:t>за видом несучої гілки</a:t>
            </a:r>
          </a:p>
          <a:p>
            <a:pPr>
              <a:buFont typeface="Wingdings" pitchFamily="2" charset="2"/>
              <a:buChar char="Ø"/>
            </a:pPr>
            <a:r>
              <a:rPr lang="uk-UA" sz="4000" i="1" dirty="0"/>
              <a:t>за розташуванням холостої гілки</a:t>
            </a:r>
          </a:p>
          <a:p>
            <a:pPr>
              <a:buFont typeface="Wingdings" pitchFamily="2" charset="2"/>
              <a:buChar char="Ø"/>
            </a:pPr>
            <a:r>
              <a:rPr lang="uk-UA" sz="4000" i="1" dirty="0"/>
              <a:t>за формою поперечного перерізу несучої гілки</a:t>
            </a:r>
          </a:p>
          <a:p>
            <a:pPr>
              <a:buFont typeface="Wingdings" pitchFamily="2" charset="2"/>
              <a:buChar char="Ø"/>
            </a:pPr>
            <a:r>
              <a:rPr lang="uk-UA" sz="4000" i="1" dirty="0"/>
              <a:t>за типом траси конвеєра</a:t>
            </a:r>
            <a:r>
              <a:rPr lang="uk-UA" sz="4000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571472" y="357166"/>
            <a:ext cx="52613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400" i="1" dirty="0"/>
              <a:t>за призначенням</a:t>
            </a:r>
            <a:endParaRPr lang="uk-UA" sz="5400" dirty="0"/>
          </a:p>
        </p:txBody>
      </p:sp>
      <p:sp>
        <p:nvSpPr>
          <p:cNvPr id="4" name="Прямокутник 3"/>
          <p:cNvSpPr/>
          <p:nvPr/>
        </p:nvSpPr>
        <p:spPr>
          <a:xfrm>
            <a:off x="1714480" y="1928802"/>
            <a:ext cx="6792950" cy="3477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4400" dirty="0"/>
              <a:t>на поверхні шахт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збагачувальних фабриках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підземні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для відкритих робіт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спеціальні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571472" y="785794"/>
            <a:ext cx="683873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i="1" dirty="0"/>
              <a:t>за видом вантажів</a:t>
            </a:r>
            <a:r>
              <a:rPr lang="uk-UA" sz="6000" dirty="0"/>
              <a:t> 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1571604" y="1928802"/>
            <a:ext cx="700092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4400" dirty="0"/>
              <a:t>для звичайних сипучих вантажів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для скельних грудкуватих вантажів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571472" y="285728"/>
            <a:ext cx="556594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i="1" dirty="0"/>
              <a:t>за видом несучої гілки</a:t>
            </a:r>
            <a:endParaRPr lang="uk-UA" sz="4400" dirty="0"/>
          </a:p>
        </p:txBody>
      </p:sp>
      <p:sp>
        <p:nvSpPr>
          <p:cNvPr id="4" name="Прямокутник 3"/>
          <p:cNvSpPr/>
          <p:nvPr/>
        </p:nvSpPr>
        <p:spPr>
          <a:xfrm>
            <a:off x="214282" y="1285860"/>
            <a:ext cx="2143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з верхньою несучою гілкою</a:t>
            </a:r>
          </a:p>
        </p:txBody>
      </p:sp>
      <p:sp>
        <p:nvSpPr>
          <p:cNvPr id="5" name="Прямокутник 4"/>
          <p:cNvSpPr/>
          <p:nvPr/>
        </p:nvSpPr>
        <p:spPr>
          <a:xfrm>
            <a:off x="142844" y="3286124"/>
            <a:ext cx="29289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підземні стрічкові конвеєри з нижньою несучою гілкою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285860"/>
            <a:ext cx="5346318" cy="148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3071810"/>
            <a:ext cx="487680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кутник 7"/>
          <p:cNvSpPr/>
          <p:nvPr/>
        </p:nvSpPr>
        <p:spPr>
          <a:xfrm>
            <a:off x="214282" y="4786322"/>
            <a:ext cx="2821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із двома несучими гілками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4643446"/>
            <a:ext cx="2945858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642910" y="428604"/>
            <a:ext cx="62696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i="1" dirty="0"/>
              <a:t>за розташуванням холостої гілки</a:t>
            </a:r>
            <a:endParaRPr lang="uk-UA" sz="3200" dirty="0"/>
          </a:p>
        </p:txBody>
      </p:sp>
      <p:sp>
        <p:nvSpPr>
          <p:cNvPr id="3" name="Прямокутник 2"/>
          <p:cNvSpPr/>
          <p:nvPr/>
        </p:nvSpPr>
        <p:spPr>
          <a:xfrm>
            <a:off x="571472" y="1214422"/>
            <a:ext cx="690900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/>
              <a:t>з нормальним розташуванням</a:t>
            </a:r>
          </a:p>
          <a:p>
            <a:r>
              <a:rPr lang="uk-UA" sz="2000" dirty="0"/>
              <a:t>(коли холоста гілка спирається на ролики брудною стороною)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642910" y="2214554"/>
            <a:ext cx="678661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з перевернутим розташуванням</a:t>
            </a:r>
          </a:p>
          <a:p>
            <a:r>
              <a:rPr lang="uk-UA" sz="2000" dirty="0"/>
              <a:t>(коли холоста гілка перевертається на обох кінцях конвеєра і спирається на ролики чистою стороною)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500438"/>
            <a:ext cx="4677325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714348" y="428604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i="1" dirty="0"/>
              <a:t>за формою поперечного перерізу несучої гілки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1142976" y="1714488"/>
            <a:ext cx="3245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із плоскою стрічкою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714488"/>
            <a:ext cx="2447927" cy="124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кутник 6"/>
          <p:cNvSpPr/>
          <p:nvPr/>
        </p:nvSpPr>
        <p:spPr>
          <a:xfrm>
            <a:off x="1142976" y="3286124"/>
            <a:ext cx="39052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з жолобчастою стрічкою</a:t>
            </a:r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3429000"/>
            <a:ext cx="2033397" cy="720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0338" y="4286256"/>
            <a:ext cx="430817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324</Words>
  <Application>Microsoft Office PowerPoint</Application>
  <PresentationFormat>Екран (4:3)</PresentationFormat>
  <Paragraphs>65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Home</cp:lastModifiedBy>
  <cp:revision>13</cp:revision>
  <dcterms:created xsi:type="dcterms:W3CDTF">2019-02-13T15:06:06Z</dcterms:created>
  <dcterms:modified xsi:type="dcterms:W3CDTF">2023-02-15T09:43:25Z</dcterms:modified>
</cp:coreProperties>
</file>