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9" r:id="rId12"/>
    <p:sldId id="268" r:id="rId13"/>
    <p:sldId id="267" r:id="rId14"/>
    <p:sldId id="264" r:id="rId15"/>
    <p:sldId id="270" r:id="rId16"/>
    <p:sldId id="274" r:id="rId17"/>
    <p:sldId id="275" r:id="rId18"/>
    <p:sldId id="277" r:id="rId19"/>
    <p:sldId id="276" r:id="rId20"/>
    <p:sldId id="272" r:id="rId21"/>
    <p:sldId id="273" r:id="rId22"/>
    <p:sldId id="279" r:id="rId23"/>
    <p:sldId id="282" r:id="rId24"/>
    <p:sldId id="280" r:id="rId25"/>
    <p:sldId id="281" r:id="rId26"/>
    <p:sldId id="283" r:id="rId27"/>
    <p:sldId id="285" r:id="rId28"/>
    <p:sldId id="284" r:id="rId29"/>
    <p:sldId id="286" r:id="rId30"/>
    <p:sldId id="287" r:id="rId31"/>
    <p:sldId id="289" r:id="rId32"/>
    <p:sldId id="288" r:id="rId33"/>
    <p:sldId id="290" r:id="rId34"/>
    <p:sldId id="278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E0568C-B56A-4761-826A-032E31FEF72D}" type="datetimeFigureOut">
              <a:rPr lang="ru-RU" smtClean="0"/>
              <a:pPr/>
              <a:t>10.05.2023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B3B827-39FD-49BD-9A7A-AF89C37A9EBE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3B827-39FD-49BD-9A7A-AF89C37A9EBE}" type="slidenum">
              <a:rPr lang="uk-UA" smtClean="0"/>
              <a:pPr/>
              <a:t>2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3B827-39FD-49BD-9A7A-AF89C37A9EBE}" type="slidenum">
              <a:rPr lang="uk-UA" smtClean="0"/>
              <a:pPr/>
              <a:t>19</a:t>
            </a:fld>
            <a:endParaRPr lang="uk-U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B3B827-39FD-49BD-9A7A-AF89C37A9EBE}" type="slidenum">
              <a:rPr lang="uk-UA" smtClean="0"/>
              <a:pPr/>
              <a:t>22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3710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6118E-0FB0-479A-AF6C-FB56FA49F57A}" type="datetimeFigureOut">
              <a:rPr lang="ru-RU" smtClean="0"/>
              <a:pPr/>
              <a:t>10.05.2023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B1A2A-B4F0-4260-8042-4D7EE9DC1006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6118E-0FB0-479A-AF6C-FB56FA49F57A}" type="datetimeFigureOut">
              <a:rPr lang="ru-RU" smtClean="0"/>
              <a:pPr/>
              <a:t>10.05.2023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B1A2A-B4F0-4260-8042-4D7EE9DC1006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6118E-0FB0-479A-AF6C-FB56FA49F57A}" type="datetimeFigureOut">
              <a:rPr lang="ru-RU" smtClean="0"/>
              <a:pPr/>
              <a:t>10.05.2023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B1A2A-B4F0-4260-8042-4D7EE9DC1006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6118E-0FB0-479A-AF6C-FB56FA49F57A}" type="datetimeFigureOut">
              <a:rPr lang="ru-RU" smtClean="0"/>
              <a:pPr/>
              <a:t>10.05.2023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B1A2A-B4F0-4260-8042-4D7EE9DC1006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6118E-0FB0-479A-AF6C-FB56FA49F57A}" type="datetimeFigureOut">
              <a:rPr lang="ru-RU" smtClean="0"/>
              <a:pPr/>
              <a:t>10.05.2023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B1A2A-B4F0-4260-8042-4D7EE9DC1006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6118E-0FB0-479A-AF6C-FB56FA49F57A}" type="datetimeFigureOut">
              <a:rPr lang="ru-RU" smtClean="0"/>
              <a:pPr/>
              <a:t>10.05.2023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B1A2A-B4F0-4260-8042-4D7EE9DC1006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6118E-0FB0-479A-AF6C-FB56FA49F57A}" type="datetimeFigureOut">
              <a:rPr lang="ru-RU" smtClean="0"/>
              <a:pPr/>
              <a:t>10.05.2023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B1A2A-B4F0-4260-8042-4D7EE9DC1006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6118E-0FB0-479A-AF6C-FB56FA49F57A}" type="datetimeFigureOut">
              <a:rPr lang="ru-RU" smtClean="0"/>
              <a:pPr/>
              <a:t>10.05.2023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B1A2A-B4F0-4260-8042-4D7EE9DC1006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6118E-0FB0-479A-AF6C-FB56FA49F57A}" type="datetimeFigureOut">
              <a:rPr lang="ru-RU" smtClean="0"/>
              <a:pPr/>
              <a:t>10.05.2023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B1A2A-B4F0-4260-8042-4D7EE9DC1006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6118E-0FB0-479A-AF6C-FB56FA49F57A}" type="datetimeFigureOut">
              <a:rPr lang="ru-RU" smtClean="0"/>
              <a:pPr/>
              <a:t>10.05.2023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B1A2A-B4F0-4260-8042-4D7EE9DC1006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6118E-0FB0-479A-AF6C-FB56FA49F57A}" type="datetimeFigureOut">
              <a:rPr lang="ru-RU" smtClean="0"/>
              <a:pPr/>
              <a:t>10.05.2023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B1A2A-B4F0-4260-8042-4D7EE9DC1006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6118E-0FB0-479A-AF6C-FB56FA49F57A}" type="datetimeFigureOut">
              <a:rPr lang="ru-RU" smtClean="0"/>
              <a:pPr/>
              <a:t>10.05.2023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B1A2A-B4F0-4260-8042-4D7EE9DC1006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Ð ÐµÐ·ÑÐ»ÑÑÐ°Ñ Ð¿Ð¾ÑÑÐºÑ Ð·Ð¾Ð±ÑÐ°Ð¶ÐµÐ½Ñ Ð·Ð° Ð·Ð°Ð¿Ð¸ÑÐ¾Ð¼ &quot;ÐºÐ°Ñ'ÑÑ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28728" y="357166"/>
            <a:ext cx="664373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6600" dirty="0"/>
              <a:t>АВТОМОБІЛЬНІ ДОРОГИ КАР'ЄРІВ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1138182"/>
            <a:ext cx="778674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i="1" dirty="0"/>
              <a:t>за способом розвантаження:</a:t>
            </a:r>
          </a:p>
          <a:p>
            <a:pPr>
              <a:buFont typeface="Wingdings" pitchFamily="2" charset="2"/>
              <a:buChar char="Ø"/>
            </a:pPr>
            <a:r>
              <a:rPr lang="uk-UA" sz="3600" dirty="0"/>
              <a:t>з розвантаженням назад</a:t>
            </a:r>
          </a:p>
          <a:p>
            <a:pPr>
              <a:buFont typeface="Wingdings" pitchFamily="2" charset="2"/>
              <a:buChar char="Ø"/>
            </a:pPr>
            <a:r>
              <a:rPr lang="uk-UA" sz="3600" dirty="0"/>
              <a:t>уперед</a:t>
            </a:r>
          </a:p>
          <a:p>
            <a:pPr>
              <a:buFont typeface="Wingdings" pitchFamily="2" charset="2"/>
              <a:buChar char="Ø"/>
            </a:pPr>
            <a:r>
              <a:rPr lang="uk-UA" sz="3600" dirty="0"/>
              <a:t>на обидві сторони і назад</a:t>
            </a:r>
          </a:p>
          <a:p>
            <a:pPr>
              <a:buFont typeface="Wingdings" pitchFamily="2" charset="2"/>
              <a:buChar char="Ø"/>
            </a:pPr>
            <a:r>
              <a:rPr lang="uk-UA" sz="3600" dirty="0"/>
              <a:t>на одну сторону або на дві сторони</a:t>
            </a:r>
          </a:p>
          <a:p>
            <a:pPr>
              <a:buFont typeface="Wingdings" pitchFamily="2" charset="2"/>
              <a:buChar char="Ø"/>
            </a:pPr>
            <a:r>
              <a:rPr lang="uk-UA" sz="3600" dirty="0"/>
              <a:t>під кузов </a:t>
            </a:r>
          </a:p>
          <a:p>
            <a:pPr>
              <a:buFont typeface="Wingdings" pitchFamily="2" charset="2"/>
              <a:buChar char="Ø"/>
            </a:pPr>
            <a:r>
              <a:rPr lang="uk-UA" sz="3600" dirty="0"/>
              <a:t>зі знімним кузовом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Ð ÐµÐ·ÑÐ»ÑÑÐ°Ñ Ð¿Ð¾ÑÑÐºÑ Ð·Ð¾Ð±ÑÐ°Ð¶ÐµÐ½Ñ Ð·Ð° Ð·Ð°Ð¿Ð¸ÑÐ¾Ð¼ &quot;ÐºÐ°ÑÑÐµÑÐ½ÑÐ¹ Ð°Ð²ÑÐ¾Ð¼Ð¾Ð±Ð¸Ð»ÑÐ½ÑÐ¹ ÑÑÐ°Ð½ÑÐ¿Ð¾ÑÑ ÑÐ°Ð·Ð³ÑÑÐ·ÐºÐ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3" y="928670"/>
            <a:ext cx="3816551" cy="2786082"/>
          </a:xfrm>
          <a:prstGeom prst="rect">
            <a:avLst/>
          </a:prstGeom>
          <a:noFill/>
        </p:spPr>
      </p:pic>
      <p:pic>
        <p:nvPicPr>
          <p:cNvPr id="28676" name="Picture 4" descr="Ð ÐµÐ·ÑÐ»ÑÑÐ°Ñ Ð¿Ð¾ÑÑÐºÑ Ð·Ð¾Ð±ÑÐ°Ð¶ÐµÐ½Ñ Ð·Ð° Ð·Ð°Ð¿Ð¸ÑÐ¾Ð¼ &quot;ÐºÐ°ÑÑÐµÑÐ½ÑÐ¹ Ð°Ð²ÑÐ¾Ð¼Ð¾Ð±Ð¸Ð»ÑÐ½ÑÐ¹ ÑÑÐ°Ð½ÑÐ¿Ð¾ÑÑ ÑÐ°Ð·Ð³ÑÑÐ·ÐºÐ°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20726" y="1214422"/>
            <a:ext cx="3670794" cy="3357586"/>
          </a:xfrm>
          <a:prstGeom prst="rect">
            <a:avLst/>
          </a:prstGeom>
          <a:noFill/>
        </p:spPr>
      </p:pic>
      <p:pic>
        <p:nvPicPr>
          <p:cNvPr id="28678" name="Picture 6" descr="Ð ÐµÐ·ÑÐ»ÑÑÐ°Ñ Ð¿Ð¾ÑÑÐºÑ Ð·Ð¾Ð±ÑÐ°Ð¶ÐµÐ½Ñ Ð·Ð° Ð·Ð°Ð¿Ð¸ÑÐ¾Ð¼ &quot;ÐºÐ°ÑÑÐµÑÐ½ÑÐ¹ Ð°Ð²ÑÐ¾Ð¼Ð¾Ð±Ð¸Ð»ÑÐ½ÑÐ¹ ÑÑÐ°Ð½ÑÐ¿Ð¾ÑÑ ÑÐ°Ð·Ð³ÑÑÐ·ÐºÐ°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4019987"/>
            <a:ext cx="3929090" cy="23217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71480"/>
            <a:ext cx="3357586" cy="2514950"/>
          </a:xfrm>
          <a:prstGeom prst="rect">
            <a:avLst/>
          </a:prstGeom>
          <a:noFill/>
        </p:spPr>
      </p:pic>
      <p:pic>
        <p:nvPicPr>
          <p:cNvPr id="3" name="Picture 2" descr="Ð ÐµÐ·ÑÐ»ÑÑÐ°Ñ Ð¿Ð¾ÑÑÐºÑ Ð·Ð¾Ð±ÑÐ°Ð¶ÐµÐ½Ñ Ð·Ð° Ð·Ð°Ð¿Ð¸ÑÐ¾Ð¼ &quot;ÐºÐ°ÑÑÐµÑÐ½ÑÐ¹ Ð°Ð²ÑÐ¾Ð¼Ð¾Ð±Ð¸Ð»ÑÐ½ÑÐ¹ ÑÑÐ°Ð½ÑÐ¿Ð¾ÑÑ ÑÐ°Ð·Ð³ÑÑÐ·ÐºÐ°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785794"/>
            <a:ext cx="3857652" cy="2411033"/>
          </a:xfrm>
          <a:prstGeom prst="rect">
            <a:avLst/>
          </a:prstGeom>
          <a:noFill/>
        </p:spPr>
      </p:pic>
      <p:pic>
        <p:nvPicPr>
          <p:cNvPr id="26628" name="Picture 4" descr="ÐÐµÐ»Ð¸ÐºÐ°Ñ ÑÐ°Ð¼Ð¾ÑÐ²Ð°Ð»ÑÐ½Ð¾-Ð°Ð»Ð¼Ð°Ð·Ð½Ð°Ñ Ð±Ð¸ÑÐ²Ð°. Ð­Ð¿Ð¸Ð·Ð¾Ð´ 1. Scania Ð¿ÑÐ¾ÑÐ¸Ð² Volvo, Meusburger ÐÐ¾Ð²ÑÑÐ°Ðº Ð¿ÑÐ¾ÑÐ¸Ð² IPV, Ð¢Ð¾Ð½Ð°Ñ Ð¿ÑÐ¾ÑÐ¸Ð² Ð²ÑÐµÑ. &quot;Ð¡ÑÐ°Ð¶ÐµÐ½Ð¸Ñ&quot; Ð½Ð°ÑÐ°Ð»ÑÐ½Ð¾Ð³Ð¾ Ð¿ÐµÑÐ¸Ð¾Ð´Ð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500438"/>
            <a:ext cx="3545519" cy="2286016"/>
          </a:xfrm>
          <a:prstGeom prst="rect">
            <a:avLst/>
          </a:prstGeom>
          <a:noFill/>
        </p:spPr>
      </p:pic>
      <p:pic>
        <p:nvPicPr>
          <p:cNvPr id="26630" name="Picture 6" descr="https://mpark.pro/uploads/posts/2017-05/1493818740_18-alros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4214818"/>
            <a:ext cx="4480408" cy="2214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785794"/>
            <a:ext cx="78581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i="1" dirty="0"/>
              <a:t>за джерелом і видом енергії</a:t>
            </a:r>
            <a:r>
              <a:rPr lang="uk-UA" sz="2800" b="1" dirty="0"/>
              <a:t> :</a:t>
            </a:r>
          </a:p>
          <a:p>
            <a:pPr>
              <a:buFont typeface="Wingdings" pitchFamily="2" charset="2"/>
              <a:buChar char="Ø"/>
            </a:pPr>
            <a:r>
              <a:rPr lang="uk-UA" sz="2800" dirty="0"/>
              <a:t>з автономним тепловим двигуном</a:t>
            </a:r>
          </a:p>
          <a:p>
            <a:pPr>
              <a:buFont typeface="Wingdings" pitchFamily="2" charset="2"/>
              <a:buChar char="Ø"/>
            </a:pPr>
            <a:r>
              <a:rPr lang="uk-UA" sz="2800" dirty="0"/>
              <a:t>з живленням електроенергією від тягової мережі або автономного генератора</a:t>
            </a:r>
          </a:p>
          <a:p>
            <a:pPr>
              <a:buFont typeface="Wingdings" pitchFamily="2" charset="2"/>
              <a:buChar char="Ø"/>
            </a:pPr>
            <a:r>
              <a:rPr lang="uk-UA" sz="2800" dirty="0"/>
              <a:t>з живленням від автономного генератора, що обертається тепловим двигуном</a:t>
            </a:r>
          </a:p>
        </p:txBody>
      </p:sp>
      <p:pic>
        <p:nvPicPr>
          <p:cNvPr id="27650" name="Picture 2" descr="Ð ÐµÐ·ÑÐ»ÑÑÐ°Ñ Ð¿Ð¾ÑÑÐºÑ Ð·Ð¾Ð±ÑÐ°Ð¶ÐµÐ½Ñ Ð·Ð° Ð·Ð°Ð¿Ð¸ÑÐ¾Ð¼ &quot;ÐºÐ°ÑÑÐµÑÐ½ÑÐ¹ Ð°Ð²ÑÐ¾Ð¼Ð¾Ð±Ð¸Ð»ÑÐ½ÑÐ¹ ÑÑÐ°Ð½ÑÐ¿Ð¾ÑÑ ÑÑÑÐ¾ÐµÐ½Ð¸Ðµ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8191" y="3500438"/>
            <a:ext cx="4476749" cy="3357562"/>
          </a:xfrm>
          <a:prstGeom prst="rect">
            <a:avLst/>
          </a:prstGeom>
          <a:noFill/>
        </p:spPr>
      </p:pic>
      <p:pic>
        <p:nvPicPr>
          <p:cNvPr id="27652" name="Picture 4" descr="Ð ÐµÐ·ÑÐ»ÑÑÐ°Ñ Ð¿Ð¾ÑÑÐºÑ Ð·Ð¾Ð±ÑÐ°Ð¶ÐµÐ½Ñ Ð·Ð° Ð·Ð°Ð¿Ð¸ÑÐ¾Ð¼ &quot;ÐºÐ°ÑÑÐµÑÐ½ÑÐ¹ ÑÑÐ°Ð½ÑÐ¿Ð¾ÑÑ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429132"/>
            <a:ext cx="2857520" cy="2143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prokarier.com.ua/images/home/avtotransport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14356"/>
            <a:ext cx="3810000" cy="4114801"/>
          </a:xfrm>
          <a:prstGeom prst="rect">
            <a:avLst/>
          </a:prstGeom>
          <a:noFill/>
        </p:spPr>
      </p:pic>
      <p:pic>
        <p:nvPicPr>
          <p:cNvPr id="21508" name="Picture 4" descr="Ð ÐµÐ·ÑÐ»ÑÑÐ°Ñ Ð¿Ð¾ÑÑÐºÑ Ð·Ð¾Ð±ÑÐ°Ð¶ÐµÐ½Ñ Ð·Ð° Ð·Ð°Ð¿Ð¸ÑÐ¾Ð¼ &quot;ÐºÐ°ÑÑÐµÑÐ½ÑÐ¹ Ð°Ð²ÑÐ¾Ð¼Ð¾Ð±Ð¸Ð»ÑÐ½ÑÐ¹ ÑÑÐ°Ð½ÑÐ¿Ð¾ÑÑ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000372"/>
            <a:ext cx="3929090" cy="2946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928670"/>
            <a:ext cx="721523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800" b="1" dirty="0"/>
              <a:t>Автомобіль складається з:</a:t>
            </a:r>
          </a:p>
          <a:p>
            <a:pPr>
              <a:buFont typeface="Wingdings" pitchFamily="2" charset="2"/>
              <a:buChar char="Ø"/>
            </a:pPr>
            <a:r>
              <a:rPr lang="uk-UA" sz="4800" dirty="0"/>
              <a:t>двигуна</a:t>
            </a:r>
          </a:p>
          <a:p>
            <a:pPr>
              <a:buFont typeface="Wingdings" pitchFamily="2" charset="2"/>
              <a:buChar char="Ø"/>
            </a:pPr>
            <a:r>
              <a:rPr lang="uk-UA" sz="4800" dirty="0"/>
              <a:t>шасі</a:t>
            </a:r>
          </a:p>
          <a:p>
            <a:pPr>
              <a:buFont typeface="Wingdings" pitchFamily="2" charset="2"/>
              <a:buChar char="Ø"/>
            </a:pPr>
            <a:r>
              <a:rPr lang="uk-UA" sz="4800" dirty="0"/>
              <a:t>кузова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535753" y="458956"/>
            <a:ext cx="8072493" cy="59400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17500" fontAlgn="base">
              <a:spcBef>
                <a:spcPct val="0"/>
              </a:spcBef>
              <a:spcAft>
                <a:spcPct val="0"/>
              </a:spcAft>
            </a:pPr>
            <a:r>
              <a:rPr lang="uk-UA" sz="2000" dirty="0">
                <a:ea typeface="Times New Roman" pitchFamily="18" charset="0"/>
                <a:cs typeface="Times New Roman" pitchFamily="18" charset="0"/>
              </a:rPr>
              <a:t>Застосовують </a:t>
            </a:r>
            <a:r>
              <a:rPr lang="uk-UA" sz="2000" b="1" i="1" dirty="0">
                <a:ea typeface="Times New Roman" pitchFamily="18" charset="0"/>
                <a:cs typeface="Times New Roman" pitchFamily="18" charset="0"/>
              </a:rPr>
              <a:t>теплові</a:t>
            </a:r>
            <a:r>
              <a:rPr lang="uk-UA" sz="2000" dirty="0">
                <a:ea typeface="Times New Roman" pitchFamily="18" charset="0"/>
                <a:cs typeface="Times New Roman" pitchFamily="18" charset="0"/>
              </a:rPr>
              <a:t> або </a:t>
            </a:r>
            <a:r>
              <a:rPr lang="uk-UA" sz="2000" b="1" i="1" dirty="0">
                <a:ea typeface="Times New Roman" pitchFamily="18" charset="0"/>
                <a:cs typeface="Times New Roman" pitchFamily="18" charset="0"/>
              </a:rPr>
              <a:t>електричні</a:t>
            </a:r>
            <a:r>
              <a:rPr lang="uk-UA" sz="2000" dirty="0">
                <a:ea typeface="Times New Roman" pitchFamily="18" charset="0"/>
                <a:cs typeface="Times New Roman" pitchFamily="18" charset="0"/>
              </a:rPr>
              <a:t> двигуни (постійного струму з послідовним збудженням або асинхронні змінного струму з короткозамкненим ротором)</a:t>
            </a:r>
          </a:p>
          <a:p>
            <a:pPr indent="317500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Теплові класифікують:</a:t>
            </a:r>
          </a:p>
          <a:p>
            <a:pPr marL="0" marR="0" lvl="0" indent="317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uk-UA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за способом сумішоутворення</a:t>
            </a:r>
            <a:r>
              <a:rPr kumimoji="0" lang="uk-UA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-</a:t>
            </a: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з безпосереднім упорскуванням палива через форсунку і з </a:t>
            </a:r>
            <a:r>
              <a:rPr kumimoji="0" lang="uk-UA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вихорокамерним</a:t>
            </a: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сумішоутворенням (за допомогою додаткової кулястої камери згоряння в голівці циліндра і каналу, розташованого по дотичній до окружності додаткової камери);</a:t>
            </a:r>
            <a:endParaRPr kumimoji="0" lang="uk-U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uk-UA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за розташуванням циліндрів</a:t>
            </a: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- в одну лінію (рядні двигуни) або в два ряди з де­яким кутом між ними (V-подібні двигуни);</a:t>
            </a:r>
            <a:endParaRPr kumimoji="0" lang="uk-U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uk-UA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за кількістю циліндрів</a:t>
            </a:r>
            <a:r>
              <a:rPr kumimoji="0" lang="uk-UA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 чотири-, </a:t>
            </a:r>
            <a:r>
              <a:rPr kumimoji="0" lang="uk-UA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шети</a:t>
            </a: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-, восьми- і </a:t>
            </a:r>
            <a:r>
              <a:rPr kumimoji="0" lang="uk-UA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дванадцятициліндрові</a:t>
            </a: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двигуни;</a:t>
            </a:r>
            <a:endParaRPr kumimoji="0" lang="uk-U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uk-UA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за кількістю тактів</a:t>
            </a: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за час яких здійснюється повний робочий цикл, - двотактні, чотиритактні;</a:t>
            </a:r>
            <a:endParaRPr kumimoji="0" lang="uk-UA" sz="2000" b="0" i="1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ea typeface="Arial Unicode MS" pitchFamily="34" charset="-128"/>
              <a:cs typeface="Times New Roman" pitchFamily="18" charset="0"/>
            </a:endParaRPr>
          </a:p>
          <a:p>
            <a:pPr marL="0" marR="0" lvl="0" indent="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uk-UA" sz="2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Arial Unicode MS" pitchFamily="34" charset="-128"/>
                <a:cs typeface="Times New Roman" pitchFamily="18" charset="0"/>
              </a:rPr>
              <a:t>за способом здійснення робочого цикл</a:t>
            </a:r>
            <a:r>
              <a:rPr kumimoji="0" lang="uk-UA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Arial Unicode MS" pitchFamily="34" charset="-128"/>
                <a:cs typeface="Times New Roman" pitchFamily="18" charset="0"/>
              </a:rPr>
              <a:t>у</a:t>
            </a: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Arial Unicode MS" pitchFamily="34" charset="-128"/>
                <a:cs typeface="Arial Unicode MS" pitchFamily="34" charset="-128"/>
              </a:rPr>
              <a:t> - без наддування (впуск повітря з атмосфери) і з наддуванням (впуск свіжого заряду під тиском, створюваним газотурбінною установкою або компресором), що дозволяє збільшити потужність дизеля на 25 - 30 % і знизити витрату палива на 10 - 12 %.</a:t>
            </a: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714356"/>
            <a:ext cx="71438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/>
              <a:t>Шасі включає:</a:t>
            </a:r>
          </a:p>
          <a:p>
            <a:pPr>
              <a:buFont typeface="Wingdings" pitchFamily="2" charset="2"/>
              <a:buChar char="Ø"/>
            </a:pPr>
            <a:r>
              <a:rPr lang="uk-UA" sz="3200" dirty="0"/>
              <a:t>раму</a:t>
            </a:r>
            <a:endParaRPr lang="en-US" sz="3200" dirty="0"/>
          </a:p>
          <a:p>
            <a:pPr>
              <a:buFont typeface="Wingdings" pitchFamily="2" charset="2"/>
              <a:buChar char="Ø"/>
            </a:pPr>
            <a:r>
              <a:rPr lang="uk-UA" sz="3200" dirty="0"/>
              <a:t>колеса</a:t>
            </a:r>
            <a:endParaRPr lang="en-US" sz="3200" dirty="0"/>
          </a:p>
          <a:p>
            <a:pPr>
              <a:buFont typeface="Wingdings" pitchFamily="2" charset="2"/>
              <a:buChar char="Ø"/>
            </a:pPr>
            <a:r>
              <a:rPr lang="uk-UA" sz="3200" dirty="0"/>
              <a:t>підвіску</a:t>
            </a:r>
            <a:endParaRPr lang="en-US" sz="3200" dirty="0"/>
          </a:p>
          <a:p>
            <a:pPr>
              <a:buFont typeface="Wingdings" pitchFamily="2" charset="2"/>
              <a:buChar char="Ø"/>
            </a:pPr>
            <a:r>
              <a:rPr lang="uk-UA" sz="3200" dirty="0"/>
              <a:t>трансмісію (силову передачу)</a:t>
            </a:r>
            <a:endParaRPr lang="en-US" sz="3200" dirty="0"/>
          </a:p>
          <a:p>
            <a:pPr>
              <a:buFont typeface="Wingdings" pitchFamily="2" charset="2"/>
              <a:buChar char="Ø"/>
            </a:pPr>
            <a:r>
              <a:rPr lang="uk-UA" sz="3200" dirty="0"/>
              <a:t>гальмову систему</a:t>
            </a:r>
            <a:endParaRPr lang="en-US" sz="3200" dirty="0"/>
          </a:p>
          <a:p>
            <a:pPr>
              <a:buFont typeface="Wingdings" pitchFamily="2" charset="2"/>
              <a:buChar char="Ø"/>
            </a:pPr>
            <a:r>
              <a:rPr lang="uk-UA" sz="3200" dirty="0"/>
              <a:t>рульове керування</a:t>
            </a:r>
            <a:endParaRPr lang="en-US" sz="3200" dirty="0"/>
          </a:p>
          <a:p>
            <a:pPr>
              <a:buFont typeface="Wingdings" pitchFamily="2" charset="2"/>
              <a:buChar char="Ø"/>
            </a:pPr>
            <a:r>
              <a:rPr lang="uk-UA" sz="3200" dirty="0"/>
              <a:t>кабіну керування</a:t>
            </a:r>
          </a:p>
        </p:txBody>
      </p:sp>
      <p:pic>
        <p:nvPicPr>
          <p:cNvPr id="33793" name="Picture 1" descr="imag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4044410"/>
            <a:ext cx="4325950" cy="2592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563612"/>
            <a:ext cx="792961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/>
              <a:t>Кузови самоскидів виконують:</a:t>
            </a:r>
          </a:p>
          <a:p>
            <a:pPr>
              <a:buFont typeface="Wingdings" pitchFamily="2" charset="2"/>
              <a:buChar char="Ø"/>
            </a:pPr>
            <a:r>
              <a:rPr lang="uk-UA" sz="3600" dirty="0" err="1"/>
              <a:t>ківшеподібної</a:t>
            </a:r>
            <a:r>
              <a:rPr lang="uk-UA" sz="3600" dirty="0"/>
              <a:t> форми</a:t>
            </a:r>
          </a:p>
          <a:p>
            <a:pPr>
              <a:buFont typeface="Wingdings" pitchFamily="2" charset="2"/>
              <a:buChar char="Ø"/>
            </a:pPr>
            <a:r>
              <a:rPr lang="uk-UA" sz="3600" dirty="0"/>
              <a:t>без заднього борту і тільки з розвантаженням назад</a:t>
            </a:r>
          </a:p>
          <a:p>
            <a:pPr>
              <a:buFont typeface="Wingdings" pitchFamily="2" charset="2"/>
              <a:buChar char="Ø"/>
            </a:pPr>
            <a:r>
              <a:rPr lang="uk-UA" sz="3600" dirty="0"/>
              <a:t>кут перекидання 55 - 65°</a:t>
            </a:r>
          </a:p>
        </p:txBody>
      </p:sp>
      <p:pic>
        <p:nvPicPr>
          <p:cNvPr id="35842" name="Picture 2" descr="Ð ÐµÐ·ÑÐ»ÑÑÐ°Ñ Ð¿Ð¾ÑÑÐºÑ Ð·Ð¾Ð±ÑÐ°Ð¶ÐµÐ½Ñ Ð·Ð° Ð·Ð°Ð¿Ð¸ÑÐ¾Ð¼ &quot;ÐºÐ°ÑÑÐµÑÐ½ÑÐ¹ ÑÑÐ°Ð½ÑÐ¿Ð¾ÑÑ ÐºÑÐ·Ð¾Ð²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893347"/>
            <a:ext cx="3857652" cy="2893239"/>
          </a:xfrm>
          <a:prstGeom prst="rect">
            <a:avLst/>
          </a:prstGeom>
          <a:noFill/>
        </p:spPr>
      </p:pic>
      <p:pic>
        <p:nvPicPr>
          <p:cNvPr id="35844" name="Picture 4" descr="Ð ÐµÐ·ÑÐ»ÑÑÐ°Ñ Ð¿Ð¾ÑÑÐºÑ Ð·Ð¾Ð±ÑÐ°Ð¶ÐµÐ½Ñ Ð·Ð° Ð·Ð°Ð¿Ð¸ÑÐ¾Ð¼ &quot;ÐºÐ°ÑÑÐµÑÐ½ÑÐ¹ ÑÑÐ°Ð½ÑÐ¿Ð¾ÑÑ ÐºÑÐ·Ð¾Ð²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857628"/>
            <a:ext cx="4779352" cy="30003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428596" y="285728"/>
            <a:ext cx="7858148" cy="366254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17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Основні параметри автомобіля:</a:t>
            </a:r>
          </a:p>
          <a:p>
            <a:pPr marL="0" marR="0" lvl="0" indent="317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uk-UA" sz="2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uk-UA" sz="2000" b="0" i="1" u="none" strike="noStrike" cap="none" normalizeH="0" baseline="-3000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ном</a:t>
            </a:r>
            <a:r>
              <a:rPr kumimoji="0" lang="uk-UA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-</a:t>
            </a: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номінальна ємність кузова, м</a:t>
            </a:r>
            <a:r>
              <a:rPr kumimoji="0" lang="uk-UA" sz="20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;</a:t>
            </a:r>
            <a:r>
              <a:rPr kumimoji="0" lang="uk-UA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endParaRPr lang="uk-UA" sz="2000" i="1" dirty="0">
              <a:ea typeface="Times New Roman" pitchFamily="18" charset="0"/>
              <a:cs typeface="Times New Roman" pitchFamily="18" charset="0"/>
            </a:endParaRPr>
          </a:p>
          <a:p>
            <a:pPr marL="0" marR="0" lvl="0" indent="317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uk-UA" sz="2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</a:t>
            </a:r>
            <a:r>
              <a:rPr kumimoji="0" lang="uk-UA" sz="2000" b="0" i="1" u="none" strike="noStrike" cap="none" normalizeH="0" baseline="-3000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ном</a:t>
            </a:r>
            <a:r>
              <a:rPr kumimoji="0" lang="uk-UA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номінальна вантажопідйомність, т;</a:t>
            </a:r>
          </a:p>
          <a:p>
            <a:pPr marL="0" marR="0" lvl="0" indent="317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uk-UA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</a:t>
            </a:r>
            <a:r>
              <a:rPr kumimoji="0" lang="uk-UA" sz="2000" b="0" i="1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- тара, т. </a:t>
            </a:r>
            <a:endParaRPr kumimoji="0" lang="uk-UA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ea typeface="Arial Unicode MS" pitchFamily="34" charset="-128"/>
              <a:cs typeface="Times New Roman" pitchFamily="18" charset="0"/>
            </a:endParaRPr>
          </a:p>
          <a:p>
            <a:pPr marL="0" marR="0" lvl="0" indent="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Arial Unicode MS" pitchFamily="34" charset="-128"/>
                <a:cs typeface="Times New Roman" pitchFamily="18" charset="0"/>
              </a:rPr>
              <a:t>Геометричні параметри, що визначають прохідність :</a:t>
            </a: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Arial Unicode MS" pitchFamily="34" charset="-128"/>
                <a:cs typeface="Times New Roman" pitchFamily="18" charset="0"/>
              </a:rPr>
              <a:t> </a:t>
            </a:r>
          </a:p>
          <a:p>
            <a:pPr marL="0" marR="0" lvl="0" indent="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Arial Unicode MS" pitchFamily="34" charset="-128"/>
                <a:cs typeface="Times New Roman" pitchFamily="18" charset="0"/>
              </a:rPr>
              <a:t>R</a:t>
            </a:r>
            <a:r>
              <a:rPr kumimoji="0" lang="uk-UA" sz="20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ea typeface="Arial Unicode MS" pitchFamily="34" charset="-128"/>
                <a:cs typeface="Times New Roman" pitchFamily="18" charset="0"/>
              </a:rPr>
              <a:t>2</a:t>
            </a: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Arial Unicode MS" pitchFamily="34" charset="-128"/>
                <a:cs typeface="Times New Roman" pitchFamily="18" charset="0"/>
              </a:rPr>
              <a:t> і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Arial Unicode MS" pitchFamily="34" charset="-128"/>
                <a:cs typeface="Times New Roman" pitchFamily="18" charset="0"/>
              </a:rPr>
              <a:t>R</a:t>
            </a:r>
            <a:r>
              <a:rPr kumimoji="0" lang="en-US" sz="20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ea typeface="Arial Unicode MS" pitchFamily="34" charset="-128"/>
                <a:cs typeface="Times New Roman" pitchFamily="18" charset="0"/>
              </a:rPr>
              <a:t>3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Arial Unicode MS" pitchFamily="34" charset="-128"/>
                <a:cs typeface="Times New Roman" pitchFamily="18" charset="0"/>
              </a:rPr>
              <a:t>- радіуси повороту по колії зовнішнього і внутрішнього коліс; </a:t>
            </a:r>
          </a:p>
          <a:p>
            <a:pPr marL="0" marR="0" lvl="0" indent="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Arial Unicode MS" pitchFamily="34" charset="-128"/>
                <a:cs typeface="Times New Roman" pitchFamily="18" charset="0"/>
              </a:rPr>
              <a:t>R</a:t>
            </a:r>
            <a:r>
              <a:rPr kumimoji="0" lang="en-US" sz="20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ea typeface="Arial Unicode MS" pitchFamily="34" charset="-128"/>
                <a:cs typeface="Times New Roman" pitchFamily="18" charset="0"/>
              </a:rPr>
              <a:t>1</a:t>
            </a: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Arial Unicode MS" pitchFamily="34" charset="-128"/>
                <a:cs typeface="Times New Roman" pitchFamily="18" charset="0"/>
              </a:rPr>
              <a:t> і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Arial Unicode MS" pitchFamily="34" charset="-128"/>
                <a:cs typeface="Times New Roman" pitchFamily="18" charset="0"/>
              </a:rPr>
              <a:t>R</a:t>
            </a:r>
            <a:r>
              <a:rPr kumimoji="0" lang="uk-UA" sz="20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ea typeface="Arial Unicode MS" pitchFamily="34" charset="-128"/>
                <a:cs typeface="Times New Roman" pitchFamily="18" charset="0"/>
              </a:rPr>
              <a:t>4</a:t>
            </a: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Arial Unicode MS" pitchFamily="34" charset="-128"/>
                <a:cs typeface="Times New Roman" pitchFamily="18" charset="0"/>
              </a:rPr>
              <a:t> - радіуси повороту по зовнішньому і внутрішньому габаритах; </a:t>
            </a:r>
          </a:p>
          <a:p>
            <a:pPr marL="0" marR="0" lvl="0" indent="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Arial Unicode MS" pitchFamily="34" charset="-128"/>
                <a:cs typeface="Times New Roman" pitchFamily="18" charset="0"/>
              </a:rPr>
              <a:t>α</a:t>
            </a:r>
            <a:r>
              <a:rPr kumimoji="0" lang="uk-UA" sz="20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ea typeface="Arial Unicode MS" pitchFamily="34" charset="-128"/>
                <a:cs typeface="Times New Roman" pitchFamily="18" charset="0"/>
              </a:rPr>
              <a:t>1</a:t>
            </a: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Arial Unicode MS" pitchFamily="34" charset="-128"/>
                <a:cs typeface="Times New Roman" pitchFamily="18" charset="0"/>
              </a:rPr>
              <a:t> і α</a:t>
            </a:r>
            <a:r>
              <a:rPr kumimoji="0" lang="uk-UA" sz="20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ea typeface="Arial Unicode MS" pitchFamily="34" charset="-128"/>
                <a:cs typeface="Times New Roman" pitchFamily="18" charset="0"/>
              </a:rPr>
              <a:t>2</a:t>
            </a: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Arial Unicode MS" pitchFamily="34" charset="-128"/>
                <a:cs typeface="Times New Roman" pitchFamily="18" charset="0"/>
              </a:rPr>
              <a:t> - кути звисів передній і задній; </a:t>
            </a:r>
          </a:p>
          <a:p>
            <a:pPr marL="0" marR="0" lvl="0" indent="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Arial Unicode MS" pitchFamily="34" charset="-128"/>
                <a:cs typeface="Times New Roman" pitchFamily="18" charset="0"/>
              </a:rPr>
              <a:t>h</a:t>
            </a: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Arial Unicode MS" pitchFamily="34" charset="-128"/>
                <a:cs typeface="Times New Roman" pitchFamily="18" charset="0"/>
              </a:rPr>
              <a:t> - кліренс (дорожній просвіт).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</p:txBody>
      </p:sp>
      <p:pic>
        <p:nvPicPr>
          <p:cNvPr id="36868" name="Picture 4" descr="image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154506"/>
            <a:ext cx="2319338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5" descr="image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9323" y="4071942"/>
            <a:ext cx="5707519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500034" y="357166"/>
            <a:ext cx="8215370" cy="458587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Дороги класифікують:</a:t>
            </a:r>
            <a:endParaRPr kumimoji="0" lang="ru-RU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за призначенням -</a:t>
            </a:r>
            <a:r>
              <a:rPr kumimoji="0" lang="uk-UA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технологічні, господарські;</a:t>
            </a:r>
            <a:endParaRPr kumimoji="0" lang="ru-RU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за умовами експлуатації</a:t>
            </a:r>
            <a:r>
              <a:rPr kumimoji="0" lang="uk-UA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- постійні, тимчасові;</a:t>
            </a:r>
            <a:endParaRPr kumimoji="0" lang="uk-UA" sz="3600" b="1" i="1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j-lt"/>
              <a:ea typeface="Arial Unicode MS" pitchFamily="34" charset="-128"/>
              <a:cs typeface="Times New Roman" pitchFamily="18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Arial Unicode MS" pitchFamily="34" charset="-128"/>
                <a:cs typeface="Times New Roman" pitchFamily="18" charset="0"/>
              </a:rPr>
              <a:t>за конструкцією</a:t>
            </a:r>
            <a:r>
              <a:rPr kumimoji="0" lang="uk-UA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Arial Unicode MS" pitchFamily="34" charset="-128"/>
                <a:cs typeface="Arial Unicode MS" pitchFamily="34" charset="-128"/>
              </a:rPr>
              <a:t> - удосконалені капітальні, удосконалені полегшені, спрощені, без покриття.</a:t>
            </a: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428604"/>
            <a:ext cx="74891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/>
              <a:t>ШАХТНИЙ АВТОМОБІЛЬНИЙ ТРАНСПОРТ</a:t>
            </a:r>
          </a:p>
        </p:txBody>
      </p:sp>
      <p:pic>
        <p:nvPicPr>
          <p:cNvPr id="31746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13"/>
            <a:ext cx="4476781" cy="3357586"/>
          </a:xfrm>
          <a:prstGeom prst="rect">
            <a:avLst/>
          </a:prstGeom>
          <a:noFill/>
        </p:spPr>
      </p:pic>
      <p:pic>
        <p:nvPicPr>
          <p:cNvPr id="31748" name="Picture 4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1500" y="3286125"/>
            <a:ext cx="4762500" cy="3571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285728"/>
            <a:ext cx="75724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i="1" dirty="0"/>
              <a:t>Шахтні автомобілі класифікують:</a:t>
            </a:r>
          </a:p>
          <a:p>
            <a:pPr>
              <a:buFont typeface="Wingdings" pitchFamily="2" charset="2"/>
              <a:buChar char="Ø"/>
            </a:pPr>
            <a:r>
              <a:rPr lang="uk-UA" sz="3200" i="1" dirty="0"/>
              <a:t>за призначенням </a:t>
            </a:r>
          </a:p>
          <a:p>
            <a:pPr>
              <a:buFont typeface="Wingdings" pitchFamily="2" charset="2"/>
              <a:buChar char="Ø"/>
            </a:pPr>
            <a:r>
              <a:rPr lang="uk-UA" sz="3200" i="1" dirty="0"/>
              <a:t>за вантажопідйомністю</a:t>
            </a:r>
          </a:p>
          <a:p>
            <a:pPr>
              <a:buFont typeface="Wingdings" pitchFamily="2" charset="2"/>
              <a:buChar char="Ø"/>
            </a:pPr>
            <a:r>
              <a:rPr lang="uk-UA" sz="3200" i="1" dirty="0"/>
              <a:t>за величиною максимальної швидкості пересування</a:t>
            </a:r>
          </a:p>
          <a:p>
            <a:pPr>
              <a:buFont typeface="Wingdings" pitchFamily="2" charset="2"/>
              <a:buChar char="Ø"/>
            </a:pPr>
            <a:r>
              <a:rPr lang="uk-UA" sz="3200" i="1" dirty="0"/>
              <a:t>за конструкцією </a:t>
            </a:r>
            <a:r>
              <a:rPr lang="uk-UA" sz="3200" i="1" dirty="0" err="1"/>
              <a:t>вантажонесучого</a:t>
            </a:r>
            <a:r>
              <a:rPr lang="uk-UA" sz="3200" i="1" dirty="0"/>
              <a:t> кузова</a:t>
            </a:r>
          </a:p>
          <a:p>
            <a:pPr>
              <a:buFont typeface="Wingdings" pitchFamily="2" charset="2"/>
              <a:buChar char="Ø"/>
            </a:pPr>
            <a:r>
              <a:rPr lang="uk-UA" sz="3200" i="1" dirty="0"/>
              <a:t>за типом приводу</a:t>
            </a:r>
          </a:p>
          <a:p>
            <a:pPr>
              <a:buFont typeface="Wingdings" pitchFamily="2" charset="2"/>
              <a:buChar char="Ø"/>
            </a:pPr>
            <a:r>
              <a:rPr lang="uk-UA" sz="3200" i="1" dirty="0"/>
              <a:t>за виконанням</a:t>
            </a:r>
            <a:r>
              <a:rPr lang="uk-UA" sz="3200" dirty="0"/>
              <a:t>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596" y="142852"/>
            <a:ext cx="785818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i="1" dirty="0"/>
              <a:t>за призначенням </a:t>
            </a:r>
          </a:p>
          <a:p>
            <a:pPr>
              <a:buFont typeface="Wingdings" pitchFamily="2" charset="2"/>
              <a:buChar char="Ø"/>
            </a:pPr>
            <a:r>
              <a:rPr lang="uk-UA" sz="2800" dirty="0"/>
              <a:t>для перевезення: </a:t>
            </a:r>
          </a:p>
          <a:p>
            <a:pPr>
              <a:buFont typeface="Arial" pitchFamily="34" charset="0"/>
              <a:buChar char="•"/>
            </a:pPr>
            <a:r>
              <a:rPr lang="uk-UA" sz="2800" dirty="0"/>
              <a:t>м'яких порід (вугілля, сланці, сіль, гіпс тощо);</a:t>
            </a:r>
          </a:p>
          <a:p>
            <a:pPr>
              <a:buFont typeface="Arial" pitchFamily="34" charset="0"/>
              <a:buChar char="•"/>
            </a:pPr>
            <a:r>
              <a:rPr lang="uk-UA" sz="2800" dirty="0"/>
              <a:t>абразивних порід (руди кольорових і чорних металів, скельні породи)</a:t>
            </a:r>
          </a:p>
          <a:p>
            <a:pPr>
              <a:buFont typeface="Arial" pitchFamily="34" charset="0"/>
              <a:buChar char="•"/>
            </a:pPr>
            <a:r>
              <a:rPr lang="uk-UA" sz="2800" dirty="0"/>
              <a:t> устаткування </a:t>
            </a:r>
          </a:p>
          <a:p>
            <a:pPr>
              <a:buFont typeface="Arial" pitchFamily="34" charset="0"/>
              <a:buChar char="•"/>
            </a:pPr>
            <a:r>
              <a:rPr lang="uk-UA" sz="2800" dirty="0"/>
              <a:t>матеріалів </a:t>
            </a:r>
          </a:p>
          <a:p>
            <a:pPr>
              <a:buFont typeface="Arial" pitchFamily="34" charset="0"/>
              <a:buChar char="•"/>
            </a:pPr>
            <a:r>
              <a:rPr lang="uk-UA" sz="2800" dirty="0"/>
              <a:t>людей</a:t>
            </a:r>
          </a:p>
          <a:p>
            <a:pPr>
              <a:buFont typeface="Wingdings" pitchFamily="2" charset="2"/>
              <a:buChar char="Ø"/>
            </a:pPr>
            <a:r>
              <a:rPr lang="uk-UA" sz="2800" dirty="0"/>
              <a:t>для виконання допоміжних робіт: </a:t>
            </a:r>
          </a:p>
          <a:p>
            <a:pPr>
              <a:buFont typeface="Arial" pitchFamily="34" charset="0"/>
              <a:buChar char="•"/>
            </a:pPr>
            <a:r>
              <a:rPr lang="uk-UA" sz="2800" dirty="0"/>
              <a:t>оборки покрівлі і кріплення</a:t>
            </a:r>
          </a:p>
          <a:p>
            <a:pPr>
              <a:buFont typeface="Arial" pitchFamily="34" charset="0"/>
              <a:buChar char="•"/>
            </a:pPr>
            <a:r>
              <a:rPr lang="uk-UA" sz="2800" dirty="0"/>
              <a:t>заряджання шпурів </a:t>
            </a:r>
          </a:p>
          <a:p>
            <a:pPr>
              <a:buFont typeface="Arial" pitchFamily="34" charset="0"/>
              <a:buChar char="•"/>
            </a:pPr>
            <a:r>
              <a:rPr lang="uk-UA" sz="2800" dirty="0"/>
              <a:t>дорожніх, будівельних і ремонтних робіт</a:t>
            </a:r>
          </a:p>
        </p:txBody>
      </p:sp>
      <p:pic>
        <p:nvPicPr>
          <p:cNvPr id="6" name="Picture 6" descr="Ð ÐµÐ·ÑÐ»ÑÑÐ°Ñ Ð¿Ð¾ÑÑÐºÑ Ð·Ð¾Ð±ÑÐ°Ð¶ÐµÐ½Ñ Ð·Ð° Ð·Ð°Ð¿Ð¸ÑÐ¾Ð¼ &quot;ÑÐ°ÑÑÐ½Ð¸Ð¹ Ð°Ð²ÑÐ¾ÑÑÐ°Ð½ÑÐ¿Ð¾ÑÑ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2143116"/>
            <a:ext cx="3381388" cy="1632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428604"/>
            <a:ext cx="62151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i="1" dirty="0"/>
              <a:t>за вантажопідйомністю:</a:t>
            </a:r>
            <a:r>
              <a:rPr lang="uk-UA" sz="3600" i="1" dirty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uk-UA" sz="3600" dirty="0"/>
              <a:t>легкі (до 5 т);</a:t>
            </a:r>
          </a:p>
          <a:p>
            <a:pPr>
              <a:buFont typeface="Wingdings" pitchFamily="2" charset="2"/>
              <a:buChar char="Ø"/>
            </a:pPr>
            <a:r>
              <a:rPr lang="uk-UA" sz="3600" dirty="0"/>
              <a:t>середні (5-15 т); </a:t>
            </a:r>
          </a:p>
          <a:p>
            <a:pPr>
              <a:buFont typeface="Wingdings" pitchFamily="2" charset="2"/>
              <a:buChar char="Ø"/>
            </a:pPr>
            <a:r>
              <a:rPr lang="uk-UA" sz="3600" dirty="0"/>
              <a:t>важкі (понад 15 т).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3621006"/>
            <a:ext cx="80010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i="1" dirty="0"/>
              <a:t>за величиною максимальної швидкості пересування</a:t>
            </a:r>
            <a:r>
              <a:rPr lang="uk-UA" sz="3600" b="1" dirty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uk-UA" sz="3600" dirty="0"/>
              <a:t>тихохідні (до 10 км/</a:t>
            </a:r>
            <a:r>
              <a:rPr lang="uk-UA" sz="3600" dirty="0" err="1"/>
              <a:t>год</a:t>
            </a:r>
            <a:r>
              <a:rPr lang="uk-UA" sz="3600" dirty="0"/>
              <a:t>); </a:t>
            </a:r>
          </a:p>
          <a:p>
            <a:pPr>
              <a:buFont typeface="Wingdings" pitchFamily="2" charset="2"/>
              <a:buChar char="Ø"/>
            </a:pPr>
            <a:r>
              <a:rPr lang="uk-UA" sz="3600" dirty="0"/>
              <a:t>швидкохідні (10 - 45 км/</a:t>
            </a:r>
            <a:r>
              <a:rPr lang="uk-UA" sz="3600" dirty="0" err="1"/>
              <a:t>год</a:t>
            </a:r>
            <a:r>
              <a:rPr lang="uk-UA" sz="3600" dirty="0"/>
              <a:t>).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4061" y="2564904"/>
            <a:ext cx="7531833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642910" y="428604"/>
            <a:ext cx="80010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2800" b="1" i="1" dirty="0"/>
              <a:t>за конструкцією </a:t>
            </a:r>
            <a:r>
              <a:rPr lang="uk-UA" sz="2800" b="1" i="1" dirty="0" err="1"/>
              <a:t>вантажонесучого</a:t>
            </a:r>
            <a:r>
              <a:rPr lang="uk-UA" sz="2800" b="1" i="1" dirty="0"/>
              <a:t> кузова</a:t>
            </a:r>
            <a:r>
              <a:rPr lang="uk-UA" sz="2800" b="1" dirty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uk-UA" sz="2800" dirty="0"/>
              <a:t>самоскиди з перекидним кузовом (рис. </a:t>
            </a:r>
            <a:r>
              <a:rPr lang="uk-UA" sz="2800" i="1" dirty="0"/>
              <a:t> а);</a:t>
            </a:r>
            <a:r>
              <a:rPr lang="uk-UA" sz="2800" dirty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uk-UA" sz="2800" dirty="0"/>
              <a:t>з телескопічним кузовом (що розвантажуються виштовхуванням - рис.  б); </a:t>
            </a:r>
          </a:p>
          <a:p>
            <a:pPr>
              <a:buFont typeface="Wingdings" pitchFamily="2" charset="2"/>
              <a:buChar char="Ø"/>
            </a:pPr>
            <a:r>
              <a:rPr lang="uk-UA" sz="2800" dirty="0"/>
              <a:t>з донним конвеєром - (рис.  в)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285728"/>
            <a:ext cx="78581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i="1" dirty="0"/>
              <a:t>за типом приводу:</a:t>
            </a:r>
          </a:p>
          <a:p>
            <a:pPr>
              <a:buFont typeface="Wingdings" pitchFamily="2" charset="2"/>
              <a:buChar char="Ø"/>
            </a:pPr>
            <a:r>
              <a:rPr lang="uk-UA" sz="3200" dirty="0"/>
              <a:t>дизельний; </a:t>
            </a:r>
          </a:p>
          <a:p>
            <a:pPr>
              <a:buFont typeface="Wingdings" pitchFamily="2" charset="2"/>
              <a:buChar char="Ø"/>
            </a:pPr>
            <a:r>
              <a:rPr lang="uk-UA" sz="3200" dirty="0"/>
              <a:t>електричний (живлення від акумуляторної батареї або за допомогою кабелю);</a:t>
            </a:r>
          </a:p>
          <a:p>
            <a:pPr>
              <a:buFont typeface="Wingdings" pitchFamily="2" charset="2"/>
              <a:buChar char="Ø"/>
            </a:pPr>
            <a:r>
              <a:rPr lang="uk-UA" sz="3200" dirty="0"/>
              <a:t>пневматичний (живлення за допомогою шланга).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4071942"/>
            <a:ext cx="67151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i="1" dirty="0"/>
              <a:t>за виконанням:</a:t>
            </a:r>
          </a:p>
          <a:p>
            <a:pPr>
              <a:buFont typeface="Wingdings" pitchFamily="2" charset="2"/>
              <a:buChar char="Ø"/>
            </a:pPr>
            <a:r>
              <a:rPr lang="uk-UA" sz="3200" dirty="0"/>
              <a:t>рудникове нормальне; </a:t>
            </a:r>
          </a:p>
          <a:p>
            <a:pPr>
              <a:buFont typeface="Wingdings" pitchFamily="2" charset="2"/>
              <a:buChar char="Ø"/>
            </a:pPr>
            <a:r>
              <a:rPr lang="uk-UA" sz="3200" dirty="0"/>
              <a:t>рудникове вибухобезпечне.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571480"/>
            <a:ext cx="792961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2400" dirty="0"/>
              <a:t>перевозять будь-які вантажі крупністю до 0,6 - 1 м</a:t>
            </a:r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uk-UA" sz="2400" dirty="0"/>
              <a:t>продуктивність залежить від відстані перевезення:</a:t>
            </a:r>
          </a:p>
          <a:p>
            <a:pPr lvl="1">
              <a:buFont typeface="Wingdings" pitchFamily="2" charset="2"/>
              <a:buChar char="Ø"/>
            </a:pPr>
            <a:r>
              <a:rPr lang="uk-UA" sz="2400" dirty="0"/>
              <a:t>для кабельних 500 - 400 т/зміну при відстанях 300 - 500 м</a:t>
            </a:r>
          </a:p>
          <a:p>
            <a:pPr lvl="1">
              <a:buFont typeface="Wingdings" pitchFamily="2" charset="2"/>
              <a:buChar char="Ø"/>
            </a:pPr>
            <a:r>
              <a:rPr lang="uk-UA" sz="2400" dirty="0"/>
              <a:t>для пневматичних 150 - 100 т/зміну при 25 - 100 м</a:t>
            </a:r>
          </a:p>
          <a:p>
            <a:pPr lvl="1">
              <a:buFont typeface="Wingdings" pitchFamily="2" charset="2"/>
              <a:buChar char="Ø"/>
            </a:pPr>
            <a:r>
              <a:rPr lang="uk-UA" sz="2400" dirty="0"/>
              <a:t>для дизельних 1200 - 800 т/зміну при 800 - 1000 м</a:t>
            </a:r>
          </a:p>
          <a:p>
            <a:pPr>
              <a:buFont typeface="Arial" pitchFamily="34" charset="0"/>
              <a:buChar char="•"/>
            </a:pPr>
            <a:r>
              <a:rPr lang="uk-UA" sz="2400" dirty="0"/>
              <a:t>граничні кути підйому доріг до 12 - 28° (звичайно 8)</a:t>
            </a:r>
          </a:p>
          <a:p>
            <a:pPr>
              <a:buFont typeface="Arial" pitchFamily="34" charset="0"/>
              <a:buChar char="•"/>
            </a:pPr>
            <a:r>
              <a:rPr lang="uk-UA" sz="2400" dirty="0"/>
              <a:t>мінімальні радіуси повороту 5 - 10 м</a:t>
            </a:r>
          </a:p>
          <a:p>
            <a:pPr>
              <a:buFont typeface="Arial" pitchFamily="34" charset="0"/>
              <a:buChar char="•"/>
            </a:pPr>
            <a:r>
              <a:rPr lang="uk-UA" sz="2400" dirty="0"/>
              <a:t>мінімальна висота виробок :</a:t>
            </a:r>
          </a:p>
          <a:p>
            <a:pPr lvl="1">
              <a:buFont typeface="Wingdings" pitchFamily="2" charset="2"/>
              <a:buChar char="Ø"/>
            </a:pPr>
            <a:r>
              <a:rPr lang="uk-UA" sz="2400" dirty="0"/>
              <a:t>0,8 м для машин з донним конвеєром</a:t>
            </a:r>
          </a:p>
          <a:p>
            <a:pPr lvl="1">
              <a:buFont typeface="Wingdings" pitchFamily="2" charset="2"/>
              <a:buChar char="Ø"/>
            </a:pPr>
            <a:r>
              <a:rPr lang="uk-UA" sz="2400" dirty="0"/>
              <a:t>1,8 м для машин з розвантаженням виштовхуванням</a:t>
            </a:r>
          </a:p>
          <a:p>
            <a:pPr lvl="1">
              <a:buFont typeface="Wingdings" pitchFamily="2" charset="2"/>
              <a:buChar char="Ø"/>
            </a:pPr>
            <a:r>
              <a:rPr lang="uk-UA" sz="2400" dirty="0"/>
              <a:t>3,2 м для самоскидів з розвантаженням перекиданням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357166"/>
            <a:ext cx="78581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/>
              <a:t>Переваги:</a:t>
            </a:r>
          </a:p>
          <a:p>
            <a:pPr>
              <a:buFont typeface="Wingdings" pitchFamily="2" charset="2"/>
              <a:buChar char="Ø"/>
            </a:pPr>
            <a:r>
              <a:rPr lang="uk-UA" sz="2400" dirty="0"/>
              <a:t>висока маневреність</a:t>
            </a:r>
          </a:p>
          <a:p>
            <a:pPr>
              <a:buFont typeface="Wingdings" pitchFamily="2" charset="2"/>
              <a:buChar char="Ø"/>
            </a:pPr>
            <a:r>
              <a:rPr lang="uk-UA" sz="2400" dirty="0"/>
              <a:t>відсутність стаціонарного транспортного устаткування у виробках (рейки, лебідки, канати і тощо)</a:t>
            </a:r>
          </a:p>
          <a:p>
            <a:pPr>
              <a:buFont typeface="Wingdings" pitchFamily="2" charset="2"/>
              <a:buChar char="Ø"/>
            </a:pPr>
            <a:r>
              <a:rPr lang="uk-UA" sz="2400" dirty="0"/>
              <a:t>велика продуктивність навантажувального устаткування (навантажувальні машини, екскаватори)</a:t>
            </a:r>
          </a:p>
          <a:p>
            <a:r>
              <a:rPr lang="uk-UA" sz="2400" b="1" dirty="0"/>
              <a:t>Недоліки:</a:t>
            </a:r>
          </a:p>
          <a:p>
            <a:pPr>
              <a:buFont typeface="Wingdings" pitchFamily="2" charset="2"/>
              <a:buChar char="Ø"/>
            </a:pPr>
            <a:r>
              <a:rPr lang="uk-UA" sz="2400" dirty="0"/>
              <a:t>висока вартість</a:t>
            </a:r>
          </a:p>
          <a:p>
            <a:pPr>
              <a:buFont typeface="Wingdings" pitchFamily="2" charset="2"/>
              <a:buChar char="Ø"/>
            </a:pPr>
            <a:r>
              <a:rPr lang="uk-UA" sz="2400" dirty="0"/>
              <a:t>складність конструкції</a:t>
            </a:r>
          </a:p>
          <a:p>
            <a:pPr>
              <a:buFont typeface="Wingdings" pitchFamily="2" charset="2"/>
              <a:buChar char="Ø"/>
            </a:pPr>
            <a:r>
              <a:rPr lang="uk-UA" sz="2400" dirty="0"/>
              <a:t>трудомісткість ремонту</a:t>
            </a:r>
          </a:p>
          <a:p>
            <a:pPr>
              <a:buFont typeface="Wingdings" pitchFamily="2" charset="2"/>
              <a:buChar char="Ø"/>
            </a:pPr>
            <a:r>
              <a:rPr lang="uk-UA" sz="2400" dirty="0"/>
              <a:t>швидкий знос шин</a:t>
            </a:r>
          </a:p>
          <a:p>
            <a:pPr>
              <a:buFont typeface="Wingdings" pitchFamily="2" charset="2"/>
              <a:buChar char="Ø"/>
            </a:pPr>
            <a:r>
              <a:rPr lang="uk-UA" sz="2400" dirty="0"/>
              <a:t>дизельні машини вимагають улаштування заправних і ремонтних пунктів, виконання заходів щодо знешкодження відпрацьованих газів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5059" y="1571612"/>
            <a:ext cx="8281783" cy="2087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142976" y="357166"/>
            <a:ext cx="70009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/>
              <a:t>Схема очищення відпрацьованих газів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392906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1 - гази з двигуна</a:t>
            </a:r>
          </a:p>
          <a:p>
            <a:r>
              <a:rPr lang="uk-UA" dirty="0"/>
              <a:t>2 - каталітичний нейтралізатор</a:t>
            </a:r>
          </a:p>
          <a:p>
            <a:r>
              <a:rPr lang="uk-UA" dirty="0"/>
              <a:t>3 - рідинний нейтралізатор</a:t>
            </a:r>
          </a:p>
        </p:txBody>
      </p:sp>
      <p:pic>
        <p:nvPicPr>
          <p:cNvPr id="5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786" y="3964078"/>
            <a:ext cx="3786214" cy="28939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357166"/>
            <a:ext cx="58333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dirty="0"/>
              <a:t>Схеми повороту машин</a:t>
            </a:r>
          </a:p>
        </p:txBody>
      </p:sp>
      <p:pic>
        <p:nvPicPr>
          <p:cNvPr id="2050" name="Picture 2" descr="image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415153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571612"/>
            <a:ext cx="3432637" cy="2714644"/>
          </a:xfrm>
          <a:prstGeom prst="rect">
            <a:avLst/>
          </a:prstGeom>
          <a:noFill/>
        </p:spPr>
      </p:pic>
      <p:pic>
        <p:nvPicPr>
          <p:cNvPr id="2056" name="Picture 8" descr="Ð ÐµÐ·ÑÐ»ÑÑÐ°Ñ Ð¿Ð¾ÑÑÐºÑ Ð·Ð¾Ð±ÑÐ°Ð¶ÐµÐ½Ñ Ð·Ð° Ð·Ð°Ð¿Ð¸ÑÐ¾Ð¼ &quot;ÑÐ°ÑÑÐ½ÑÐµ Ð°Ð²ÑÐ¾ÑÐ°Ð¼Ð¾ÑÐ²Ð°Ð»Ñ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03307" y="4714884"/>
            <a:ext cx="2897767" cy="1714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 descr="imag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285860"/>
            <a:ext cx="7120185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285852" y="0"/>
            <a:ext cx="66437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/>
              <a:t>Поперечний профіль автомобільної дороги: </a:t>
            </a:r>
            <a:endParaRPr lang="en-US" sz="2400" b="1" dirty="0"/>
          </a:p>
          <a:p>
            <a:pPr algn="ctr"/>
            <a:r>
              <a:rPr lang="uk-UA" sz="2400" i="1" dirty="0"/>
              <a:t>а</a:t>
            </a:r>
            <a:r>
              <a:rPr lang="uk-UA" sz="2400" dirty="0"/>
              <a:t> - в траншеї (ліва частина - для м'яких порід, права - для скельних);</a:t>
            </a:r>
            <a:r>
              <a:rPr lang="uk-UA" sz="2400" i="1" dirty="0"/>
              <a:t> б-</a:t>
            </a:r>
            <a:r>
              <a:rPr lang="uk-UA" sz="2400" dirty="0"/>
              <a:t> на з'їзді в кар'єр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4500570"/>
            <a:ext cx="71438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/>
              <a:t>Автомобільна дорога складається з:</a:t>
            </a:r>
            <a:endParaRPr lang="en-US" sz="2800" b="1" dirty="0"/>
          </a:p>
          <a:p>
            <a:r>
              <a:rPr lang="en-US" dirty="0"/>
              <a:t>1 - </a:t>
            </a:r>
            <a:r>
              <a:rPr lang="uk-UA" dirty="0"/>
              <a:t>водовідвідних споруджень</a:t>
            </a:r>
            <a:endParaRPr lang="en-US" dirty="0"/>
          </a:p>
          <a:p>
            <a:r>
              <a:rPr lang="en-US" dirty="0"/>
              <a:t>2</a:t>
            </a:r>
            <a:r>
              <a:rPr lang="uk-UA" dirty="0"/>
              <a:t>  - земляного полотна</a:t>
            </a:r>
            <a:endParaRPr lang="en-US" dirty="0"/>
          </a:p>
          <a:p>
            <a:r>
              <a:rPr lang="en-US" dirty="0"/>
              <a:t>3 – </a:t>
            </a:r>
            <a:r>
              <a:rPr lang="uk-UA" dirty="0"/>
              <a:t>узбіч </a:t>
            </a:r>
            <a:endParaRPr lang="en-US" dirty="0"/>
          </a:p>
          <a:p>
            <a:r>
              <a:rPr lang="en-US" dirty="0"/>
              <a:t>4- </a:t>
            </a:r>
            <a:r>
              <a:rPr lang="uk-UA" dirty="0"/>
              <a:t> дорожнього покриття</a:t>
            </a:r>
            <a:endParaRPr lang="en-US" dirty="0"/>
          </a:p>
          <a:p>
            <a:r>
              <a:rPr lang="en-US" dirty="0"/>
              <a:t>5 - </a:t>
            </a:r>
            <a:r>
              <a:rPr lang="uk-UA" dirty="0"/>
              <a:t>огороджувальних споруд</a:t>
            </a:r>
            <a:endParaRPr lang="en-US" dirty="0"/>
          </a:p>
          <a:p>
            <a:r>
              <a:rPr lang="en-US" dirty="0"/>
              <a:t>6 - </a:t>
            </a:r>
            <a:r>
              <a:rPr lang="uk-UA" dirty="0"/>
              <a:t>берм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1142984"/>
            <a:ext cx="58700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/>
              <a:t>Шахтні автомобільні дороги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2071678"/>
            <a:ext cx="735811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/>
              <a:t>За призначенням розрізняють дороги :</a:t>
            </a:r>
          </a:p>
          <a:p>
            <a:pPr>
              <a:buFont typeface="Wingdings" pitchFamily="2" charset="2"/>
              <a:buChar char="Ø"/>
            </a:pPr>
            <a:r>
              <a:rPr lang="uk-UA" sz="2800" dirty="0"/>
              <a:t>транспортних виробок (розкривних похилих з'їздів, квершлагів, основних штреків)</a:t>
            </a:r>
          </a:p>
          <a:p>
            <a:pPr>
              <a:buFont typeface="Wingdings" pitchFamily="2" charset="2"/>
              <a:buChar char="Ø"/>
            </a:pPr>
            <a:r>
              <a:rPr lang="uk-UA" sz="2800" dirty="0"/>
              <a:t>вантажно-транспортних виробок</a:t>
            </a:r>
          </a:p>
          <a:p>
            <a:pPr>
              <a:buFont typeface="Wingdings" pitchFamily="2" charset="2"/>
              <a:buChar char="Ø"/>
            </a:pPr>
            <a:r>
              <a:rPr lang="uk-UA" sz="2800" dirty="0"/>
              <a:t>бурових </a:t>
            </a:r>
            <a:r>
              <a:rPr lang="uk-UA" sz="2800" dirty="0" err="1"/>
              <a:t>підповерхових</a:t>
            </a:r>
            <a:r>
              <a:rPr lang="uk-UA" sz="2800" dirty="0"/>
              <a:t> виробок</a:t>
            </a:r>
          </a:p>
          <a:p>
            <a:pPr>
              <a:buFont typeface="Wingdings" pitchFamily="2" charset="2"/>
              <a:buChar char="Ø"/>
            </a:pPr>
            <a:r>
              <a:rPr lang="uk-UA" sz="2800" dirty="0"/>
              <a:t>допоміжних виробок (горизонтальних і похилих)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image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2162" y="214290"/>
            <a:ext cx="5784929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214414" y="478632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dirty="0"/>
              <a:t>Переріз транспортної виробки: </a:t>
            </a:r>
          </a:p>
          <a:p>
            <a:r>
              <a:rPr lang="uk-UA" dirty="0"/>
              <a:t>1 - магістраль стиснутого повітря і води;</a:t>
            </a:r>
          </a:p>
          <a:p>
            <a:r>
              <a:rPr lang="uk-UA" dirty="0"/>
              <a:t>2 - підвіска кабелів</a:t>
            </a:r>
          </a:p>
          <a:p>
            <a:r>
              <a:rPr lang="uk-UA" dirty="0"/>
              <a:t>З – світильники</a:t>
            </a:r>
          </a:p>
          <a:p>
            <a:r>
              <a:rPr lang="uk-UA" dirty="0"/>
              <a:t>4 - вентиляційна труба</a:t>
            </a:r>
          </a:p>
          <a:p>
            <a:r>
              <a:rPr lang="uk-UA" dirty="0"/>
              <a:t>5 - габарит автомобіля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 descr="http://www.strongminers.com/Resources/Products/big/27eca19633ba467f813feb9ba683920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3786182" cy="2839637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071935" y="0"/>
          <a:ext cx="4857780" cy="6328807"/>
        </p:xfrm>
        <a:graphic>
          <a:graphicData uri="http://schemas.openxmlformats.org/drawingml/2006/table">
            <a:tbl>
              <a:tblPr/>
              <a:tblGrid>
                <a:gridCol w="9715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15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15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15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15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8358">
                <a:tc rowSpan="2" gridSpan="3">
                  <a:txBody>
                    <a:bodyPr/>
                    <a:lstStyle/>
                    <a:p>
                      <a:r>
                        <a:rPr lang="ru-RU" sz="1400" dirty="0"/>
                        <a:t>Наименование</a:t>
                      </a:r>
                    </a:p>
                  </a:txBody>
                  <a:tcPr marL="26458" marR="26458" marT="37798" marB="37798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400"/>
                        <a:t>Ед. изм.</a:t>
                      </a:r>
                    </a:p>
                  </a:txBody>
                  <a:tcPr marL="26458" marR="26458" marT="37798" marB="37798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Шахтный самосвал</a:t>
                      </a:r>
                    </a:p>
                  </a:txBody>
                  <a:tcPr marL="26458" marR="26458" marT="37798" marB="37798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647">
                <a:tc gridSpan="3"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UK-12</a:t>
                      </a:r>
                    </a:p>
                  </a:txBody>
                  <a:tcPr marL="26458" marR="26458" marT="37798" marB="37798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1647">
                <a:tc rowSpan="2" gridSpan="2">
                  <a:txBody>
                    <a:bodyPr/>
                    <a:lstStyle/>
                    <a:p>
                      <a:r>
                        <a:rPr lang="ru-RU" sz="1400"/>
                        <a:t>Емкость кузова</a:t>
                      </a:r>
                    </a:p>
                  </a:txBody>
                  <a:tcPr marL="26458" marR="26458" marT="37798" marB="37798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загрузка</a:t>
                      </a:r>
                    </a:p>
                  </a:txBody>
                  <a:tcPr marL="26458" marR="26458" marT="37798" marB="37798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м</a:t>
                      </a:r>
                      <a:r>
                        <a:rPr lang="ru-RU" sz="1400" baseline="30000"/>
                        <a:t>3</a:t>
                      </a:r>
                      <a:endParaRPr lang="ru-RU" sz="1400"/>
                    </a:p>
                  </a:txBody>
                  <a:tcPr marL="26458" marR="26458" marT="37798" marB="37798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6</a:t>
                      </a:r>
                    </a:p>
                  </a:txBody>
                  <a:tcPr marL="26458" marR="26458" marT="37798" marB="37798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067">
                <a:tc gridSpan="2"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Вне поверхности</a:t>
                      </a:r>
                    </a:p>
                  </a:txBody>
                  <a:tcPr marL="26458" marR="26458" marT="37798" marB="37798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м</a:t>
                      </a:r>
                      <a:r>
                        <a:rPr lang="ru-RU" sz="1400" baseline="30000"/>
                        <a:t>3</a:t>
                      </a:r>
                      <a:endParaRPr lang="ru-RU" sz="1400"/>
                    </a:p>
                  </a:txBody>
                  <a:tcPr marL="26458" marR="26458" marT="37798" marB="37798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5</a:t>
                      </a:r>
                    </a:p>
                  </a:txBody>
                  <a:tcPr marL="26458" marR="26458" marT="37798" marB="37798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1647">
                <a:tc gridSpan="3">
                  <a:txBody>
                    <a:bodyPr/>
                    <a:lstStyle/>
                    <a:p>
                      <a:r>
                        <a:rPr lang="ru-RU" sz="1400"/>
                        <a:t>Грузоподъемность</a:t>
                      </a:r>
                    </a:p>
                  </a:txBody>
                  <a:tcPr marL="26458" marR="26458" marT="37798" marB="37798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т</a:t>
                      </a:r>
                    </a:p>
                  </a:txBody>
                  <a:tcPr marL="26458" marR="26458" marT="37798" marB="37798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10-12</a:t>
                      </a:r>
                    </a:p>
                  </a:txBody>
                  <a:tcPr marL="26458" marR="26458" marT="37798" marB="37798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1647">
                <a:tc gridSpan="3">
                  <a:txBody>
                    <a:bodyPr/>
                    <a:lstStyle/>
                    <a:p>
                      <a:r>
                        <a:rPr lang="ru-RU" sz="1400"/>
                        <a:t>Уклон</a:t>
                      </a:r>
                    </a:p>
                  </a:txBody>
                  <a:tcPr marL="26458" marR="26458" marT="37798" marB="37798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%</a:t>
                      </a:r>
                    </a:p>
                  </a:txBody>
                  <a:tcPr marL="26458" marR="26458" marT="37798" marB="37798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30</a:t>
                      </a:r>
                    </a:p>
                  </a:txBody>
                  <a:tcPr marL="26458" marR="26458" marT="37798" marB="37798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1647">
                <a:tc rowSpan="3">
                  <a:txBody>
                    <a:bodyPr/>
                    <a:lstStyle/>
                    <a:p>
                      <a:r>
                        <a:rPr lang="ru-RU" sz="1400"/>
                        <a:t>Скорость передвижения (вперед/назад)</a:t>
                      </a:r>
                    </a:p>
                  </a:txBody>
                  <a:tcPr marL="26458" marR="26458" marT="37798" marB="37798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400"/>
                        <a:t>Первая передача</a:t>
                      </a:r>
                    </a:p>
                  </a:txBody>
                  <a:tcPr marL="26458" marR="26458" marT="37798" marB="37798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ru-RU" sz="1400"/>
                        <a:t>Км/ч</a:t>
                      </a:r>
                    </a:p>
                  </a:txBody>
                  <a:tcPr marL="26458" marR="26458" marT="37798" marB="37798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6.5</a:t>
                      </a:r>
                    </a:p>
                  </a:txBody>
                  <a:tcPr marL="26458" marR="26458" marT="37798" marB="37798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1647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400"/>
                        <a:t>Вторая передача</a:t>
                      </a:r>
                    </a:p>
                  </a:txBody>
                  <a:tcPr marL="26458" marR="26458" marT="37798" marB="37798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13</a:t>
                      </a:r>
                    </a:p>
                  </a:txBody>
                  <a:tcPr marL="26458" marR="26458" marT="37798" marB="37798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5192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400" dirty="0"/>
                        <a:t>Третья передача</a:t>
                      </a:r>
                    </a:p>
                  </a:txBody>
                  <a:tcPr marL="26458" marR="26458" marT="37798" marB="37798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20</a:t>
                      </a:r>
                    </a:p>
                  </a:txBody>
                  <a:tcPr marL="26458" marR="26458" marT="37798" marB="37798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5067">
                <a:tc rowSpan="4" gridSpan="2">
                  <a:txBody>
                    <a:bodyPr/>
                    <a:lstStyle/>
                    <a:p>
                      <a:r>
                        <a:rPr lang="ru-RU" sz="1400" dirty="0"/>
                        <a:t>Источник питания</a:t>
                      </a:r>
                    </a:p>
                  </a:txBody>
                  <a:tcPr marL="26458" marR="26458" marT="37798" marB="37798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Привод</a:t>
                      </a:r>
                    </a:p>
                  </a:txBody>
                  <a:tcPr marL="26458" marR="26458" marT="37798" marB="37798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　</a:t>
                      </a:r>
                    </a:p>
                  </a:txBody>
                  <a:tcPr marL="26458" marR="26458" marT="37798" marB="37798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Дизельный двигатель</a:t>
                      </a:r>
                    </a:p>
                  </a:txBody>
                  <a:tcPr marL="26458" marR="26458" marT="37798" marB="37798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41777">
                <a:tc gridSpan="2"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M</a:t>
                      </a:r>
                      <a:r>
                        <a:rPr lang="ru-RU" sz="1400"/>
                        <a:t>одель</a:t>
                      </a:r>
                    </a:p>
                  </a:txBody>
                  <a:tcPr marL="26458" marR="26458" marT="37798" marB="37798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Стандартная комплектация</a:t>
                      </a:r>
                    </a:p>
                  </a:txBody>
                  <a:tcPr marL="26458" marR="26458" marT="37798" marB="37798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BF4M1013C/Deutz</a:t>
                      </a:r>
                    </a:p>
                  </a:txBody>
                  <a:tcPr marL="26458" marR="26458" marT="37798" marB="37798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8358">
                <a:tc gridSpan="2"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Мощность</a:t>
                      </a:r>
                    </a:p>
                  </a:txBody>
                  <a:tcPr marL="26458" marR="26458" marT="37798" marB="37798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кВт/об/мин</a:t>
                      </a:r>
                    </a:p>
                  </a:txBody>
                  <a:tcPr marL="26458" marR="26458" marT="37798" marB="37798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112/2500</a:t>
                      </a:r>
                    </a:p>
                  </a:txBody>
                  <a:tcPr marL="26458" marR="26458" marT="37798" marB="37798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05067">
                <a:tc gridSpan="2"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Способ очистки выхлопа</a:t>
                      </a:r>
                    </a:p>
                  </a:txBody>
                  <a:tcPr marL="26458" marR="26458" marT="37798" marB="37798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　</a:t>
                      </a:r>
                    </a:p>
                  </a:txBody>
                  <a:tcPr marL="26458" marR="26458" marT="37798" marB="37798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Катализ и глушитель</a:t>
                      </a:r>
                    </a:p>
                  </a:txBody>
                  <a:tcPr marL="26458" marR="26458" marT="37798" marB="37798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05067">
                <a:tc gridSpan="2">
                  <a:txBody>
                    <a:bodyPr/>
                    <a:lstStyle/>
                    <a:p>
                      <a:r>
                        <a:rPr lang="ru-RU" sz="1400"/>
                        <a:t>Трансмиссия</a:t>
                      </a:r>
                    </a:p>
                  </a:txBody>
                  <a:tcPr marL="26458" marR="26458" marT="37798" marB="37798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Тип</a:t>
                      </a:r>
                    </a:p>
                  </a:txBody>
                  <a:tcPr marL="26458" marR="26458" marT="37798" marB="37798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　</a:t>
                      </a:r>
                    </a:p>
                  </a:txBody>
                  <a:tcPr marL="26458" marR="26458" marT="37798" marB="37798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Гидравлика и механика</a:t>
                      </a:r>
                    </a:p>
                  </a:txBody>
                  <a:tcPr marL="26458" marR="26458" marT="37798" marB="37798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Ð ÐµÐ·ÑÐ»ÑÑÐ°Ñ Ð¿Ð¾ÑÑÐºÑ Ð·Ð¾Ð±ÑÐ°Ð¶ÐµÐ½Ñ Ð·Ð° Ð·Ð°Ð¿Ð¸ÑÐ¾Ð¼ &quot;ÑÐ°ÑÑÐ½ÑÐµ Ð°Ð²ÑÐ¾ÑÐ°Ð¼Ð¾ÑÐ²Ð°Ð»Ñ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5095875" cy="5514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00042"/>
            <a:ext cx="3786214" cy="2893922"/>
          </a:xfrm>
          <a:prstGeom prst="rect">
            <a:avLst/>
          </a:prstGeom>
          <a:noFill/>
        </p:spPr>
      </p:pic>
      <p:pic>
        <p:nvPicPr>
          <p:cNvPr id="38916" name="Picture 4" descr="Ð ÐµÐ·ÑÐ»ÑÑÐ°Ñ Ð¿Ð¾ÑÑÐºÑ Ð·Ð¾Ð±ÑÐ°Ð¶ÐµÐ½Ñ Ð·Ð° Ð·Ð°Ð¿Ð¸ÑÐ¾Ð¼ &quot;ÑÐ°ÑÑÐ½Ð¸Ð¹ Ð°Ð²ÑÐ¾ÑÑÐ°Ð½ÑÐ¿Ð¾ÑÑ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785794"/>
            <a:ext cx="3143304" cy="1768109"/>
          </a:xfrm>
          <a:prstGeom prst="rect">
            <a:avLst/>
          </a:prstGeom>
          <a:noFill/>
        </p:spPr>
      </p:pic>
      <p:pic>
        <p:nvPicPr>
          <p:cNvPr id="6" name="Picture 4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5" y="3524250"/>
            <a:ext cx="5000625" cy="3333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Ð ÐµÐ·ÑÐ»ÑÑÐ°Ñ Ð¿Ð¾ÑÑÐºÑ Ð·Ð¾Ð±ÑÐ°Ð¶ÐµÐ½Ñ Ð·Ð° Ð·Ð°Ð¿Ð¸ÑÐ¾Ð¼ &quot;ÐºÐ°Ñ'ÑÑÐ½Ñ Ð°Ð²ÑÐ¾Ð¼Ð¾Ð±ÑÐ»Ñ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785795"/>
            <a:ext cx="9108307" cy="607220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139463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КАР'ЄРНИЙ АВТОМОБІЛЬНИЙ ТРАНСПОРТ</a:t>
            </a:r>
            <a:endParaRPr lang="uk-UA" sz="3600" b="1" dirty="0"/>
          </a:p>
        </p:txBody>
      </p:sp>
      <p:sp>
        <p:nvSpPr>
          <p:cNvPr id="3074" name="AutoShape 2" descr="Ð ÐµÐ·ÑÐ»ÑÑÐ°Ñ Ð¿Ð¾ÑÑÐºÑ Ð·Ð¾Ð±ÑÐ°Ð¶ÐµÐ½Ñ Ð·Ð° Ð·Ð°Ð¿Ð¸ÑÐ¾Ð¼ &quot;ÐºÐ°Ñ'ÑÑÐ½Ñ Ð°Ð²ÑÐ¾Ð¼Ð¾Ð±ÑÐ»Ñ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76" name="AutoShape 4" descr="Ð ÐµÐ·ÑÐ»ÑÑÐ°Ñ Ð¿Ð¾ÑÑÐºÑ Ð·Ð¾Ð±ÑÐ°Ð¶ÐµÐ½Ñ Ð·Ð° Ð·Ð°Ð¿Ð¸ÑÐ¾Ð¼ &quot;ÐºÐ°Ñ'ÑÑÐ½Ñ Ð°Ð²ÑÐ¾Ð¼Ð¾Ð±ÑÐ»Ñ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642918"/>
            <a:ext cx="821537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dirty="0"/>
              <a:t>Засоби автомобільного транспорту кар'єрів класифікують:</a:t>
            </a:r>
          </a:p>
          <a:p>
            <a:pPr>
              <a:buFont typeface="Wingdings" pitchFamily="2" charset="2"/>
              <a:buChar char="Ø"/>
            </a:pPr>
            <a:r>
              <a:rPr lang="uk-UA" sz="2800" i="1" dirty="0"/>
              <a:t>за розміщенням і компонуванням </a:t>
            </a:r>
            <a:r>
              <a:rPr lang="uk-UA" sz="2800" i="1" dirty="0" err="1"/>
              <a:t>вантажонесучого</a:t>
            </a:r>
            <a:r>
              <a:rPr lang="uk-UA" sz="2800" i="1" dirty="0"/>
              <a:t> кузова </a:t>
            </a:r>
          </a:p>
          <a:p>
            <a:pPr>
              <a:buFont typeface="Wingdings" pitchFamily="2" charset="2"/>
              <a:buChar char="Ø"/>
            </a:pPr>
            <a:r>
              <a:rPr lang="uk-UA" sz="2800" i="1" dirty="0"/>
              <a:t>родом вантажу</a:t>
            </a:r>
            <a:r>
              <a:rPr lang="uk-UA" sz="2800" dirty="0"/>
              <a:t>, що перевозиться</a:t>
            </a:r>
          </a:p>
          <a:p>
            <a:pPr>
              <a:buFont typeface="Wingdings" pitchFamily="2" charset="2"/>
              <a:buChar char="Ø"/>
            </a:pPr>
            <a:r>
              <a:rPr lang="uk-UA" sz="2800" i="1" dirty="0"/>
              <a:t>за вантажопідйомністю</a:t>
            </a:r>
            <a:r>
              <a:rPr lang="uk-UA" sz="2800" dirty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uk-UA" sz="2800" i="1" dirty="0"/>
              <a:t>за колісною формулою</a:t>
            </a:r>
          </a:p>
          <a:p>
            <a:pPr>
              <a:buFont typeface="Wingdings" pitchFamily="2" charset="2"/>
              <a:buChar char="Ø"/>
            </a:pPr>
            <a:r>
              <a:rPr lang="uk-UA" sz="2800" i="1" dirty="0"/>
              <a:t>за способом розвантаження</a:t>
            </a:r>
          </a:p>
          <a:p>
            <a:pPr>
              <a:buFont typeface="Wingdings" pitchFamily="2" charset="2"/>
              <a:buChar char="Ø"/>
            </a:pPr>
            <a:r>
              <a:rPr lang="uk-UA" sz="2800" i="1" dirty="0"/>
              <a:t>за джерелом і видом енергії</a:t>
            </a:r>
            <a:r>
              <a:rPr lang="uk-UA" sz="2800" dirty="0"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14290"/>
            <a:ext cx="8001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i="1" dirty="0"/>
              <a:t>за розміщенням і компонуванням </a:t>
            </a:r>
            <a:r>
              <a:rPr lang="uk-UA" sz="3600" b="1" i="1" dirty="0" err="1"/>
              <a:t>вантажонесучого</a:t>
            </a:r>
            <a:r>
              <a:rPr lang="uk-UA" sz="3600" b="1" i="1" dirty="0"/>
              <a:t> кузова</a:t>
            </a:r>
            <a:endParaRPr lang="uk-UA" sz="3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2143116"/>
            <a:ext cx="471490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2400" dirty="0"/>
              <a:t>самоскиди, у яких кузов розміщений на шасі автомобіля і вся вага передається на колеса автомобіля;</a:t>
            </a:r>
          </a:p>
          <a:p>
            <a:pPr>
              <a:buFont typeface="Wingdings" pitchFamily="2" charset="2"/>
              <a:buChar char="Ø"/>
            </a:pPr>
            <a:r>
              <a:rPr lang="uk-UA" sz="2400" dirty="0"/>
              <a:t>причепи, у яких кузов розміщений на власних колесах і вага кузова не передається колесам автомобіля;</a:t>
            </a:r>
          </a:p>
          <a:p>
            <a:pPr>
              <a:buFont typeface="Wingdings" pitchFamily="2" charset="2"/>
              <a:buChar char="Ø"/>
            </a:pPr>
            <a:r>
              <a:rPr lang="uk-UA" sz="2400" dirty="0"/>
              <a:t>напівпричепи, у яких на колеса автомобіля передається частина ваги кузова.</a:t>
            </a:r>
          </a:p>
        </p:txBody>
      </p:sp>
      <p:pic>
        <p:nvPicPr>
          <p:cNvPr id="1026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357298"/>
            <a:ext cx="3615815" cy="2714643"/>
          </a:xfrm>
          <a:prstGeom prst="rect">
            <a:avLst/>
          </a:prstGeom>
          <a:noFill/>
        </p:spPr>
      </p:pic>
      <p:sp>
        <p:nvSpPr>
          <p:cNvPr id="1028" name="AutoShape 4" descr="Ð ÐµÐ·ÑÐ»ÑÑÐ°Ñ Ð¿Ð¾ÑÑÐºÑ Ð·Ð¾Ð±ÑÐ°Ð¶ÐµÐ½Ñ Ð·Ð° Ð·Ð°Ð¿Ð¸ÑÐ¾Ð¼ &quot;ÐºÐ°Ñ'ÑÑÐ½Ñ Ð°Ð²ÑÐ¾Ð¼Ð¾Ð±ÑÐ»ÑÐ½Ñ Ð¿ÑÐ¸ÑÐµÐ¿Ð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30" name="Picture 6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4143379"/>
            <a:ext cx="3595680" cy="26967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89710"/>
            <a:ext cx="5072098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i="1" dirty="0"/>
              <a:t>за вантажопідйомністю:</a:t>
            </a:r>
          </a:p>
          <a:p>
            <a:pPr>
              <a:buFont typeface="Wingdings" pitchFamily="2" charset="2"/>
              <a:buChar char="Ø"/>
            </a:pPr>
            <a:r>
              <a:rPr lang="uk-UA" sz="2800" dirty="0"/>
              <a:t>малої (до 20 т)</a:t>
            </a:r>
          </a:p>
          <a:p>
            <a:pPr>
              <a:buFont typeface="Wingdings" pitchFamily="2" charset="2"/>
              <a:buChar char="Ø"/>
            </a:pPr>
            <a:r>
              <a:rPr lang="uk-UA" sz="2800" dirty="0"/>
              <a:t>середньої (20-75 т)</a:t>
            </a:r>
          </a:p>
          <a:p>
            <a:pPr>
              <a:buFont typeface="Wingdings" pitchFamily="2" charset="2"/>
              <a:buChar char="Ø"/>
            </a:pPr>
            <a:r>
              <a:rPr lang="uk-UA" sz="2800" dirty="0"/>
              <a:t>великої (75-200 т)</a:t>
            </a:r>
          </a:p>
          <a:p>
            <a:pPr>
              <a:buFont typeface="Wingdings" pitchFamily="2" charset="2"/>
              <a:buChar char="Ø"/>
            </a:pPr>
            <a:r>
              <a:rPr lang="uk-UA" sz="2800" dirty="0"/>
              <a:t>особливо великої (200-400 т)</a:t>
            </a:r>
          </a:p>
          <a:p>
            <a:pPr>
              <a:buFont typeface="Wingdings" pitchFamily="2" charset="2"/>
              <a:buChar char="Ø"/>
            </a:pPr>
            <a:r>
              <a:rPr lang="uk-UA" sz="2800" dirty="0"/>
              <a:t>унікальної (400-1000 т)</a:t>
            </a:r>
          </a:p>
        </p:txBody>
      </p:sp>
      <p:pic>
        <p:nvPicPr>
          <p:cNvPr id="23554" name="Picture 2" descr="http://prokarier.com.ua/images/home/avtotransport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285728"/>
            <a:ext cx="2286016" cy="1514487"/>
          </a:xfrm>
          <a:prstGeom prst="rect">
            <a:avLst/>
          </a:prstGeom>
          <a:noFill/>
        </p:spPr>
      </p:pic>
      <p:pic>
        <p:nvPicPr>
          <p:cNvPr id="23556" name="Picture 4" descr="http://prokarier.com.ua/images/home/avtotransport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1928802"/>
            <a:ext cx="2352664" cy="1513243"/>
          </a:xfrm>
          <a:prstGeom prst="rect">
            <a:avLst/>
          </a:prstGeom>
          <a:noFill/>
        </p:spPr>
      </p:pic>
      <p:pic>
        <p:nvPicPr>
          <p:cNvPr id="23558" name="Picture 6" descr="http://prokarier.com.ua/images/home/avtotransport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3857628"/>
            <a:ext cx="3762375" cy="2524126"/>
          </a:xfrm>
          <a:prstGeom prst="rect">
            <a:avLst/>
          </a:prstGeom>
          <a:noFill/>
        </p:spPr>
      </p:pic>
      <p:pic>
        <p:nvPicPr>
          <p:cNvPr id="23560" name="Picture 8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8" y="3286124"/>
            <a:ext cx="4714876" cy="32751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6"/>
            <a:ext cx="850112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i="1" dirty="0"/>
              <a:t>за колісною формуло</a:t>
            </a:r>
            <a:r>
              <a:rPr lang="uk-UA" sz="2800" i="1" dirty="0"/>
              <a:t>ю</a:t>
            </a:r>
            <a:r>
              <a:rPr lang="uk-UA" sz="2800" dirty="0"/>
              <a:t> (загальна кількість коліс і в тому числі привідних):</a:t>
            </a:r>
          </a:p>
          <a:p>
            <a:pPr>
              <a:buFont typeface="Wingdings" pitchFamily="2" charset="2"/>
              <a:buChar char="Ø"/>
            </a:pPr>
            <a:r>
              <a:rPr lang="uk-UA" sz="2800" dirty="0"/>
              <a:t>4x2 (найбільш часто);</a:t>
            </a:r>
          </a:p>
          <a:p>
            <a:pPr>
              <a:buFont typeface="Wingdings" pitchFamily="2" charset="2"/>
              <a:buChar char="Ø"/>
            </a:pPr>
            <a:r>
              <a:rPr lang="uk-UA" sz="2800" dirty="0"/>
              <a:t>4x4 (звичайно в автосамоскидів з мотор-колісьми); </a:t>
            </a:r>
          </a:p>
          <a:p>
            <a:pPr>
              <a:buFont typeface="Wingdings" pitchFamily="2" charset="2"/>
              <a:buChar char="Ø"/>
            </a:pPr>
            <a:r>
              <a:rPr lang="uk-UA" sz="2800" dirty="0"/>
              <a:t>6x4 та ін.</a:t>
            </a:r>
          </a:p>
        </p:txBody>
      </p:sp>
      <p:pic>
        <p:nvPicPr>
          <p:cNvPr id="22530" name="Picture 2" descr="Ð ÐµÐ·ÑÐ»ÑÑÐ°Ñ Ð¿Ð¾ÑÑÐºÑ Ð·Ð¾Ð±ÑÐ°Ð¶ÐµÐ½Ñ Ð·Ð° Ð·Ð°Ð¿Ð¸ÑÐ¾Ð¼ &quot;ÐºÐ°ÑÑÐµÑÐ½ÑÐ¹ Ð°Ð²ÑÐ¾Ð¼Ð¾Ð±Ð¸Ð»ÑÐ½ÑÐ¹ ÑÑÐ°Ð½ÑÐ¿Ð¾ÑÑ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90590" y="2571744"/>
            <a:ext cx="3553409" cy="2000264"/>
          </a:xfrm>
          <a:prstGeom prst="rect">
            <a:avLst/>
          </a:prstGeom>
          <a:noFill/>
        </p:spPr>
      </p:pic>
      <p:pic>
        <p:nvPicPr>
          <p:cNvPr id="22532" name="Picture 4" descr="Ð ÐµÐ·ÑÐ»ÑÑÐ°Ñ Ð¿Ð¾ÑÑÐºÑ Ð·Ð¾Ð±ÑÐ°Ð¶ÐµÐ½Ñ Ð·Ð° Ð·Ð°Ð¿Ð¸ÑÐ¾Ð¼ &quot;ÐºÐ°ÑÑÐµÑÐ½ÑÐ¹ Ð°Ð²ÑÐ¾Ð¼Ð¾Ð±Ð¸Ð»ÑÐ½ÑÐ¹ ÑÑÐ°Ð½ÑÐ¿Ð¾ÑÑ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290" y="4761742"/>
            <a:ext cx="3214710" cy="2096258"/>
          </a:xfrm>
          <a:prstGeom prst="rect">
            <a:avLst/>
          </a:prstGeom>
          <a:noFill/>
        </p:spPr>
      </p:pic>
      <p:pic>
        <p:nvPicPr>
          <p:cNvPr id="22534" name="Picture 6" descr="Ð ÐµÐ·ÑÐ»ÑÑÐ°Ñ Ð¿Ð¾ÑÑÐºÑ Ð·Ð¾Ð±ÑÐ°Ð¶ÐµÐ½Ñ Ð·Ð° Ð·Ð°Ð¿Ð¸ÑÐ¾Ð¼ &quot;ÐºÐ°ÑÑÐµÑÐ½ÑÐ¹ Ð°Ð²ÑÐ¾Ð¼Ð¾Ð±Ð¸Ð»ÑÐ½ÑÐ¹ ÑÑÐ°Ð½ÑÐ¿Ð¾ÑÑ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72642" y="4379949"/>
            <a:ext cx="3342366" cy="2478051"/>
          </a:xfrm>
          <a:prstGeom prst="rect">
            <a:avLst/>
          </a:prstGeom>
          <a:noFill/>
        </p:spPr>
      </p:pic>
      <p:pic>
        <p:nvPicPr>
          <p:cNvPr id="22536" name="Picture 8" descr="Ð ÐµÐ·ÑÐ»ÑÑÐ°Ñ Ð¿Ð¾ÑÑÐºÑ Ð·Ð¾Ð±ÑÐ°Ð¶ÐµÐ½Ñ Ð·Ð° Ð·Ð°Ð¿Ð¸ÑÐ¾Ð¼ &quot;ÐºÐ°ÑÑÐµÑÐ½ÑÐ¹ Ð°Ð²ÑÐ¾Ð¼Ð¾Ð±Ð¸Ð»ÑÐ½ÑÐ¹ ÑÑÐ°Ð½ÑÐ¿Ð¾ÑÑ&quot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643182"/>
            <a:ext cx="4030547" cy="2071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120676"/>
            <a:ext cx="81439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i="1" dirty="0"/>
              <a:t>за родом вантажу</a:t>
            </a:r>
            <a:r>
              <a:rPr lang="uk-UA" sz="3600" b="1" dirty="0"/>
              <a:t>, що перевозиться</a:t>
            </a:r>
          </a:p>
          <a:p>
            <a:pPr>
              <a:buFont typeface="Wingdings" pitchFamily="2" charset="2"/>
              <a:buChar char="Ø"/>
            </a:pPr>
            <a:r>
              <a:rPr lang="uk-UA" sz="3600" dirty="0"/>
              <a:t>вуглевози</a:t>
            </a:r>
          </a:p>
          <a:p>
            <a:pPr>
              <a:buFont typeface="Wingdings" pitchFamily="2" charset="2"/>
              <a:buChar char="Ø"/>
            </a:pPr>
            <a:r>
              <a:rPr lang="uk-UA" sz="3600" dirty="0"/>
              <a:t>рудовози</a:t>
            </a:r>
          </a:p>
          <a:p>
            <a:pPr>
              <a:buFont typeface="Wingdings" pitchFamily="2" charset="2"/>
              <a:buChar char="Ø"/>
            </a:pPr>
            <a:r>
              <a:rPr lang="uk-UA" sz="3600" dirty="0"/>
              <a:t>загального призначення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1076</Words>
  <Application>Microsoft Office PowerPoint</Application>
  <PresentationFormat>Екран (4:3)</PresentationFormat>
  <Paragraphs>203</Paragraphs>
  <Slides>34</Slides>
  <Notes>3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34</vt:i4>
      </vt:variant>
    </vt:vector>
  </HeadingPairs>
  <TitlesOfParts>
    <vt:vector size="38" baseType="lpstr">
      <vt:lpstr>Arial</vt:lpstr>
      <vt:lpstr>Calibri</vt:lpstr>
      <vt:lpstr>Wingdings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Home</cp:lastModifiedBy>
  <cp:revision>16</cp:revision>
  <dcterms:created xsi:type="dcterms:W3CDTF">2019-05-07T10:20:12Z</dcterms:created>
  <dcterms:modified xsi:type="dcterms:W3CDTF">2023-05-10T08:56:33Z</dcterms:modified>
</cp:coreProperties>
</file>