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0" r:id="rId9"/>
    <p:sldId id="264" r:id="rId10"/>
    <p:sldId id="261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FFB21-7C43-4269-9901-CEDCFDFFB639}" type="datetimeFigureOut">
              <a:rPr lang="ru-RU" smtClean="0"/>
              <a:pPr/>
              <a:t>29.03.2023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67541-0BB0-4CCC-A116-8AB8326D74BF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214290"/>
            <a:ext cx="803155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/>
              <a:t>ГІДРОТРАНСПОРТНІ УСТАНОВКИ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571612"/>
            <a:ext cx="807249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i="1" dirty="0"/>
              <a:t>Принцип дії</a:t>
            </a:r>
            <a:r>
              <a:rPr lang="uk-UA" sz="4400" b="1" dirty="0"/>
              <a:t> </a:t>
            </a:r>
            <a:r>
              <a:rPr lang="ru-RU" sz="4400" dirty="0"/>
              <a:t>- </a:t>
            </a:r>
            <a:r>
              <a:rPr lang="uk-UA" sz="4400" dirty="0"/>
              <a:t>переміщення вантажу в струмені води.</a:t>
            </a:r>
            <a:endParaRPr lang="en-US" sz="4400" dirty="0"/>
          </a:p>
          <a:p>
            <a:endParaRPr lang="uk-UA" sz="4400" dirty="0"/>
          </a:p>
          <a:p>
            <a:r>
              <a:rPr lang="uk-UA" sz="4400" dirty="0"/>
              <a:t>Суміш води з вантажем називають</a:t>
            </a:r>
            <a:r>
              <a:rPr lang="uk-UA" sz="4400" i="1" dirty="0"/>
              <a:t> </a:t>
            </a:r>
            <a:r>
              <a:rPr lang="uk-UA" sz="4400" b="1" i="1" dirty="0"/>
              <a:t>пульпою</a:t>
            </a:r>
            <a:endParaRPr lang="uk-UA" sz="4400" b="1" dirty="0"/>
          </a:p>
        </p:txBody>
      </p:sp>
      <p:pic>
        <p:nvPicPr>
          <p:cNvPr id="16386" name="Picture 2" descr="Ð ÐµÐ·ÑÐ»ÑÑÐ°Ñ Ð¿Ð¾ÑÑÐºÑ Ð·Ð¾Ð±ÑÐ°Ð¶ÐµÐ½Ñ Ð·Ð° Ð·Ð°Ð¿Ð¸ÑÐ¾Ð¼ &quot;Ð³Ð¸Ð´ÑÐ¾ÑÑÐ°Ð½ÑÐ¿Ð¾ÑÑ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72175" y="4429132"/>
            <a:ext cx="3171825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357166"/>
            <a:ext cx="36423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/>
              <a:t>Живильники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285860"/>
            <a:ext cx="7643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/>
              <a:t>Призначення живильника</a:t>
            </a:r>
            <a:r>
              <a:rPr lang="uk-UA" sz="2400" b="1" dirty="0"/>
              <a:t> </a:t>
            </a:r>
            <a:r>
              <a:rPr lang="uk-UA" sz="2400" dirty="0"/>
              <a:t>- подача матеріалу в напірний трубопровід, минаючи насос</a:t>
            </a:r>
          </a:p>
        </p:txBody>
      </p:sp>
      <p:pic>
        <p:nvPicPr>
          <p:cNvPr id="2050" name="Picture 2" descr="image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3115"/>
            <a:ext cx="2857520" cy="4650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643306" y="2357430"/>
            <a:ext cx="550069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За характером роботи в часі живильники бувають </a:t>
            </a:r>
            <a:r>
              <a:rPr lang="uk-UA" sz="2400" b="1" dirty="0"/>
              <a:t>безперервної дії</a:t>
            </a:r>
            <a:r>
              <a:rPr lang="uk-UA" sz="2400" dirty="0"/>
              <a:t>, що здійснюють безперервну подачу матеріалу, що транспортується, у трубопровід (шнекові, відцентрові, гідродинамічні), </a:t>
            </a:r>
            <a:r>
              <a:rPr lang="uk-UA" sz="2400" b="1" dirty="0"/>
              <a:t>і циклічної дії</a:t>
            </a:r>
            <a:r>
              <a:rPr lang="uk-UA" sz="2400" dirty="0"/>
              <a:t>, у яких окремі частини пристрою, що подає, по черзі сполучуються з напірною магістраллю (камерні, роторні, трубчасті, барабанні та ін.)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571480"/>
            <a:ext cx="79732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/>
              <a:t>ПН</a:t>
            </a:r>
            <a:r>
              <a:rPr lang="ru-RU" sz="4000" b="1" dirty="0"/>
              <a:t>ЕВМОТРАНСПОРТ</a:t>
            </a:r>
            <a:r>
              <a:rPr lang="uk-UA" sz="4000" b="1" dirty="0"/>
              <a:t>НІ</a:t>
            </a:r>
            <a:r>
              <a:rPr lang="ru-RU" sz="4000" b="1" dirty="0"/>
              <a:t> УСТАНОВКИ</a:t>
            </a:r>
            <a:endParaRPr lang="uk-UA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643050"/>
            <a:ext cx="75724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i="1" dirty="0"/>
              <a:t>Принцип дії</a:t>
            </a:r>
            <a:r>
              <a:rPr lang="uk-UA" sz="3200" dirty="0"/>
              <a:t> - переміщення вантажу по трубах у струмені повітря</a:t>
            </a:r>
          </a:p>
        </p:txBody>
      </p:sp>
      <p:pic>
        <p:nvPicPr>
          <p:cNvPr id="6146" name="Picture 2" descr="Ð ÐµÐ·ÑÐ»ÑÑÐ°Ñ Ð¿Ð¾ÑÑÐºÑ Ð·Ð¾Ð±ÑÐ°Ð¶ÐµÐ½Ñ Ð·Ð° Ð·Ð°Ð¿Ð¸ÑÐ¾Ð¼ &quot;Ð¿Ð½ÐµÐ²Ð¼Ð¾ÑÑÐ°Ð½ÑÐ¿Ð¾ÑÑÐ½Ñ ÑÑÑÐ°Ð½Ð¾Ð²ÐºÐ¸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3917" y="2571744"/>
            <a:ext cx="3397661" cy="2786082"/>
          </a:xfrm>
          <a:prstGeom prst="rect">
            <a:avLst/>
          </a:prstGeom>
          <a:noFill/>
        </p:spPr>
      </p:pic>
      <p:pic>
        <p:nvPicPr>
          <p:cNvPr id="6148" name="Picture 4" descr="Ð ÐµÐ·ÑÐ»ÑÑÐ°Ñ Ð¿Ð¾ÑÑÐºÑ Ð·Ð¾Ð±ÑÐ°Ð¶ÐµÐ½Ñ Ð·Ð° Ð·Ð°Ð¿Ð¸ÑÐ¾Ð¼ &quot;Ð¿Ð½ÐµÐ²Ð¼Ð¾ÑÑÐ°Ð½ÑÐ¿Ð¾ÑÑÐ½Ñ ÑÑÑÐ°Ð½Ð¾Ð²ÐºÐ¸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822374"/>
            <a:ext cx="3429024" cy="281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Ð ÐµÐ·ÑÐ»ÑÑÐ°Ñ Ð¿Ð¾ÑÑÐºÑ Ð·Ð¾Ð±ÑÐ°Ð¶ÐµÐ½Ñ Ð·Ð° Ð·Ð°Ð¿Ð¸ÑÐ¾Ð¼ &quot;Ð¿Ð½ÐµÐ²Ð¼Ð¾ÑÑÐ°Ð½ÑÐ¿Ð¾ÑÑÐ½Ñ ÑÑÑÐ°Ð½Ð¾Ð²ÐºÐ¸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285992"/>
            <a:ext cx="3000396" cy="438171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85786" y="428604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/>
              <a:t>Розрізняють</a:t>
            </a:r>
          </a:p>
          <a:p>
            <a:pPr>
              <a:buFont typeface="Wingdings" pitchFamily="2" charset="2"/>
              <a:buChar char="Ø"/>
            </a:pPr>
            <a:r>
              <a:rPr lang="uk-UA" sz="3600" i="1" dirty="0"/>
              <a:t>всмоктувальні системи (рис. 1)</a:t>
            </a:r>
            <a:endParaRPr lang="uk-UA" sz="3600" dirty="0"/>
          </a:p>
          <a:p>
            <a:pPr>
              <a:buFont typeface="Wingdings" pitchFamily="2" charset="2"/>
              <a:buChar char="Ø"/>
            </a:pPr>
            <a:r>
              <a:rPr lang="uk-UA" sz="3600" i="1" dirty="0"/>
              <a:t>нагнітальні системи (рис. 2)</a:t>
            </a:r>
            <a:endParaRPr lang="uk-UA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5852" y="214290"/>
            <a:ext cx="7000924" cy="256479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28596" y="3071810"/>
            <a:ext cx="41434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Всмоктувальні установки (рис. а) містять усмоктувальний наконечник 1, вакуум-насос 2, трубу 3, </a:t>
            </a:r>
            <a:r>
              <a:rPr lang="uk-UA" sz="2800" dirty="0" err="1"/>
              <a:t>вантажо</a:t>
            </a:r>
            <a:r>
              <a:rPr lang="uk-UA" sz="2800" dirty="0"/>
              <a:t> </a:t>
            </a:r>
            <a:r>
              <a:rPr lang="uk-UA" sz="2800" dirty="0" err="1"/>
              <a:t>відокремлювач</a:t>
            </a:r>
            <a:r>
              <a:rPr lang="uk-UA" sz="2800" dirty="0"/>
              <a:t> 4 (у якому з повітря осаджується вантаж)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43438" y="2887682"/>
            <a:ext cx="42862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Нагнітальні установки (рис. б) містять завантажувальний пристрій 1 (живильник), що забезпечує рівномірну подачу вантажу в трубопровід, компресор 2, трубу 3 і </a:t>
            </a:r>
            <a:r>
              <a:rPr lang="uk-UA" sz="2800" dirty="0" err="1"/>
              <a:t>вантажовідокремлювач</a:t>
            </a:r>
            <a:r>
              <a:rPr lang="uk-UA" sz="2800" dirty="0"/>
              <a:t> 4.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726496"/>
            <a:ext cx="76758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Продуктивність цих установок до 500 т/год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500042"/>
            <a:ext cx="76438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err="1"/>
              <a:t>Пневмотранспортними</a:t>
            </a:r>
            <a:r>
              <a:rPr lang="uk-UA" sz="3200" dirty="0"/>
              <a:t> установками можна транспортувати</a:t>
            </a:r>
            <a:r>
              <a:rPr lang="uk-UA" sz="3200" i="1" dirty="0"/>
              <a:t> сипучі нелипкі вантажі</a:t>
            </a:r>
            <a:r>
              <a:rPr lang="uk-UA" sz="3200" dirty="0"/>
              <a:t> (пісок, щебінь, цемент тощо)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3792128"/>
            <a:ext cx="34940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Довжина  до 700 м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4857760"/>
            <a:ext cx="76438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/>
              <a:t>Траса будь-яка - з горизонтальними, похилими і вертикальними ділянками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35824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3200" b="1" i="1" dirty="0"/>
              <a:t>Переваги</a:t>
            </a:r>
            <a:r>
              <a:rPr lang="uk-UA" sz="3200" dirty="0"/>
              <a:t>: можливість застосування при складній трасі з розгалуженнями, високий ступінь автоматизації, значна швидкість вильоту матеріалу з труби (що зручно при зведенні закладки), при застосуванні всмоктувальних установок можливість </a:t>
            </a:r>
            <a:r>
              <a:rPr lang="uk-UA" sz="3200" dirty="0" err="1"/>
              <a:t>самозавантаження</a:t>
            </a:r>
            <a:r>
              <a:rPr lang="uk-UA" sz="3200" dirty="0"/>
              <a:t> матеріалу засмоктуванням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3929066"/>
            <a:ext cx="78581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3200" b="1" i="1" dirty="0"/>
              <a:t>Недоліки:</a:t>
            </a:r>
            <a:r>
              <a:rPr lang="uk-UA" sz="3200" dirty="0"/>
              <a:t> інтенсивний знос устаткування і </a:t>
            </a:r>
            <a:r>
              <a:rPr lang="uk-UA" sz="3200" dirty="0" err="1"/>
              <a:t>переподрібнення</a:t>
            </a:r>
            <a:r>
              <a:rPr lang="uk-UA" sz="3200" dirty="0"/>
              <a:t> вантажу, значне пилоутворення і шум при застосуванні нагнітальних установок, значна витрата енергії і наявність компресорів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14290"/>
            <a:ext cx="75009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/>
              <a:t>Класифікація </a:t>
            </a:r>
            <a:r>
              <a:rPr lang="uk-UA" sz="3600" b="1" dirty="0" err="1"/>
              <a:t>гідротранспортних</a:t>
            </a:r>
            <a:r>
              <a:rPr lang="uk-UA" sz="3600" b="1" dirty="0"/>
              <a:t> установок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571612"/>
            <a:ext cx="457203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за типом енергії, що використовується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безнапірні (самопливні), у яких пульпа рухається у відкритому жолобі за рахунок нахилу</a:t>
            </a:r>
          </a:p>
          <a:p>
            <a:pPr>
              <a:buFont typeface="Wingdings" pitchFamily="2" charset="2"/>
              <a:buChar char="Ø"/>
            </a:pPr>
            <a:r>
              <a:rPr lang="uk-UA" sz="2800" dirty="0"/>
              <a:t>напірні (із природним або штучним напором), коли пульпа рухається по трубах під тиском</a:t>
            </a:r>
          </a:p>
        </p:txBody>
      </p:sp>
      <p:pic>
        <p:nvPicPr>
          <p:cNvPr id="15361" name="Picture 1" descr="imag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2493" y="1357298"/>
            <a:ext cx="4221507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071546"/>
            <a:ext cx="421484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000" dirty="0"/>
              <a:t>з пульпонасосом, що пропускає пульпу</a:t>
            </a:r>
          </a:p>
          <a:p>
            <a:pPr>
              <a:buFont typeface="Wingdings" pitchFamily="2" charset="2"/>
              <a:buChar char="Ø"/>
            </a:pPr>
            <a:r>
              <a:rPr lang="uk-UA" sz="2000" dirty="0"/>
              <a:t>з насосом і живильником, коли напір створює насос для чистої води, а вантаж через живильник подають у трубопровід</a:t>
            </a:r>
          </a:p>
          <a:p>
            <a:pPr>
              <a:buFont typeface="Wingdings" pitchFamily="2" charset="2"/>
              <a:buChar char="Ø"/>
            </a:pPr>
            <a:r>
              <a:rPr lang="uk-UA" sz="2000" dirty="0"/>
              <a:t> з гідроелеватором, у якому вакуум у завантажувальній лійці (для засмоктування пульпи) і напір у трубопроводі створює струмінь води</a:t>
            </a:r>
          </a:p>
          <a:p>
            <a:pPr>
              <a:buFont typeface="Wingdings" pitchFamily="2" charset="2"/>
              <a:buChar char="Ø"/>
            </a:pPr>
            <a:r>
              <a:rPr lang="uk-UA" sz="2000" dirty="0"/>
              <a:t>з ерліфтом, у якому рух пульпи відбувається через те, що в ліву частину подають стиснене повітря і вага стовпа </a:t>
            </a:r>
            <a:r>
              <a:rPr lang="uk-UA" sz="2000" dirty="0" err="1"/>
              <a:t>аерованої</a:t>
            </a:r>
            <a:r>
              <a:rPr lang="uk-UA" sz="2000" dirty="0"/>
              <a:t> пульпи висотою</a:t>
            </a:r>
            <a:r>
              <a:rPr lang="uk-UA" sz="2000" i="1" dirty="0"/>
              <a:t> Н</a:t>
            </a:r>
            <a:r>
              <a:rPr lang="uk-UA" sz="2000" dirty="0"/>
              <a:t> менше ваги правого стовпа пульпи висотою </a:t>
            </a:r>
            <a:r>
              <a:rPr lang="en-US" sz="2000" i="1" dirty="0"/>
              <a:t>h</a:t>
            </a:r>
            <a:r>
              <a:rPr lang="uk-UA" sz="2000" i="1" dirty="0"/>
              <a:t> </a:t>
            </a:r>
            <a:r>
              <a:rPr lang="ru-RU" sz="2000" dirty="0"/>
              <a:t>.</a:t>
            </a:r>
            <a:endParaRPr lang="uk-UA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428604"/>
            <a:ext cx="68518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/>
              <a:t>за способом створення штучного напору</a:t>
            </a:r>
            <a:endParaRPr lang="uk-UA" sz="2800" b="1" dirty="0"/>
          </a:p>
        </p:txBody>
      </p:sp>
      <p:pic>
        <p:nvPicPr>
          <p:cNvPr id="14337" name="Picture 1" descr="imag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9333" y="928670"/>
            <a:ext cx="4514667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85794"/>
            <a:ext cx="82153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/>
              <a:t>Установки транспортують матеріали, що</a:t>
            </a:r>
            <a:r>
              <a:rPr lang="uk-UA" sz="4000" i="1" dirty="0"/>
              <a:t> </a:t>
            </a:r>
            <a:r>
              <a:rPr lang="uk-UA" sz="4000" b="1" i="1" dirty="0"/>
              <a:t>не розмокають, не прилипають</a:t>
            </a:r>
            <a:r>
              <a:rPr lang="uk-UA" sz="4000" b="1" dirty="0"/>
              <a:t> </a:t>
            </a:r>
            <a:r>
              <a:rPr lang="uk-UA" sz="4000" dirty="0"/>
              <a:t>до стінок трубопроводу і</a:t>
            </a:r>
            <a:r>
              <a:rPr lang="uk-UA" sz="4000" i="1" dirty="0"/>
              <a:t> </a:t>
            </a:r>
            <a:r>
              <a:rPr lang="uk-UA" sz="4000" b="1" i="1" dirty="0"/>
              <a:t>не збираються у флокули</a:t>
            </a:r>
            <a:r>
              <a:rPr lang="uk-UA" sz="4000" i="1" dirty="0"/>
              <a:t>.</a:t>
            </a:r>
            <a:r>
              <a:rPr lang="uk-UA" sz="4000" dirty="0"/>
              <a:t> </a:t>
            </a:r>
            <a:endParaRPr lang="en-US" sz="4000" dirty="0"/>
          </a:p>
          <a:p>
            <a:r>
              <a:rPr lang="uk-UA" sz="4000" b="1" dirty="0"/>
              <a:t>Довжина</a:t>
            </a:r>
            <a:r>
              <a:rPr lang="uk-UA" sz="4000" dirty="0"/>
              <a:t> трубопроводу до </a:t>
            </a:r>
            <a:r>
              <a:rPr lang="ru-RU" sz="4000" dirty="0"/>
              <a:t>5 км </a:t>
            </a:r>
            <a:r>
              <a:rPr lang="uk-UA" sz="4000" dirty="0"/>
              <a:t>при </a:t>
            </a:r>
            <a:r>
              <a:rPr lang="uk-UA" sz="4000" b="1" dirty="0"/>
              <a:t>вуглесосах</a:t>
            </a:r>
            <a:r>
              <a:rPr lang="uk-UA" sz="4000" dirty="0"/>
              <a:t> і до </a:t>
            </a:r>
            <a:r>
              <a:rPr lang="ru-RU" sz="4000" dirty="0"/>
              <a:t>10 км </a:t>
            </a:r>
            <a:r>
              <a:rPr lang="uk-UA" sz="4000" dirty="0"/>
              <a:t>при </a:t>
            </a:r>
            <a:r>
              <a:rPr lang="uk-UA" sz="4000" b="1" dirty="0"/>
              <a:t>насосах і живильниках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3786190"/>
            <a:ext cx="764386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/>
              <a:t>Недоліки</a:t>
            </a:r>
            <a:r>
              <a:rPr lang="uk-UA" sz="2400" b="1" dirty="0"/>
              <a:t>:</a:t>
            </a:r>
            <a:endParaRPr lang="en-US" sz="2400" b="1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здрібнювання вантажу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значна витрата енергії і води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швидкий знос вуглесосів і труб</a:t>
            </a:r>
            <a:endParaRPr lang="en-US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285728"/>
            <a:ext cx="7929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/>
              <a:t>Переваги</a:t>
            </a:r>
            <a:r>
              <a:rPr lang="uk-UA" sz="2400" b="1" dirty="0"/>
              <a:t>: </a:t>
            </a:r>
            <a:endParaRPr lang="en-US" sz="2400" b="1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простота і зручність прокладки й обслуговування при малих поперечних розмірах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безперервність транспорту, що допускає велику довжину транспортних комунікацій по трасах будь-якого профілю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можливість високого ступеня автоматизації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значна продуктивність і мала трудомісткість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простота і порівняльна дешевина устаткування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органічний зв'язок з </a:t>
            </a:r>
            <a:r>
              <a:rPr lang="uk-UA" sz="2400" dirty="0" err="1"/>
              <a:t>гідровидобуванням</a:t>
            </a:r>
            <a:endParaRPr lang="uk-UA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285728"/>
            <a:ext cx="2153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/>
              <a:t>Жолоби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428736"/>
            <a:ext cx="8286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400" dirty="0"/>
              <a:t>днище трапецієподібного перетину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виготовлені зі сталевих </a:t>
            </a:r>
            <a:r>
              <a:rPr lang="uk-UA" sz="2400" dirty="0" err="1"/>
              <a:t>лістів</a:t>
            </a:r>
            <a:r>
              <a:rPr lang="uk-UA" sz="2400" dirty="0"/>
              <a:t> товщиною </a:t>
            </a:r>
            <a:r>
              <a:rPr lang="ru-RU" sz="2400" dirty="0"/>
              <a:t>3 - 4 мм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укладають внапуск на ґрунт виробок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uk-UA" sz="2400" dirty="0"/>
              <a:t>ухил траси (для вугілля) убік руху гідросуміші приймають рівним 0,05-0,08 для металевих жолобів і 0,03- 0,05 для емальованих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CA43CE-467B-4FC9-BEA3-7733B093D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13" y="4293096"/>
            <a:ext cx="3238500" cy="245745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8CA6D68-4299-435E-AE05-ACE245454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3645024"/>
            <a:ext cx="5048250" cy="29337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214290"/>
            <a:ext cx="161268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/>
              <a:t>Труби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3071810"/>
            <a:ext cx="57864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/>
              <a:t>Застосовують: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сталеві суцільнотягнені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зварені труби з </a:t>
            </a:r>
            <a:endParaRPr lang="en-US" sz="3600" dirty="0"/>
          </a:p>
          <a:p>
            <a:r>
              <a:rPr lang="uk-UA" sz="3600" dirty="0"/>
              <a:t>подовжнім швом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142984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/>
              <a:t>Трубопроводи розділяють на: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магістральні</a:t>
            </a:r>
          </a:p>
          <a:p>
            <a:pPr>
              <a:buFont typeface="Wingdings" pitchFamily="2" charset="2"/>
              <a:buChar char="Ø"/>
            </a:pPr>
            <a:r>
              <a:rPr lang="uk-UA" sz="3600" dirty="0"/>
              <a:t>забійні</a:t>
            </a:r>
          </a:p>
        </p:txBody>
      </p:sp>
      <p:pic>
        <p:nvPicPr>
          <p:cNvPr id="4098" name="Picture 2" descr="Ð ÐµÐ·ÑÐ»ÑÑÐ°Ñ Ð¿Ð¾ÑÑÐºÑ Ð·Ð¾Ð±ÑÐ°Ð¶ÐµÐ½Ñ Ð·Ð° Ð·Ð°Ð¿Ð¸ÑÐ¾Ð¼ &quot;ÑÑÑÐ±Ð° Ð·Ð²Ð°ÑÐ½Ð° Ð´Ð²Ð¾ÑÐ¾Ð²Ð½Ð°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76686" y="0"/>
            <a:ext cx="2167314" cy="3857652"/>
          </a:xfrm>
          <a:prstGeom prst="rect">
            <a:avLst/>
          </a:prstGeom>
          <a:noFill/>
        </p:spPr>
      </p:pic>
      <p:pic>
        <p:nvPicPr>
          <p:cNvPr id="4100" name="Picture 4" descr="Ð ÐµÐ·ÑÐ»ÑÑÐ°Ñ Ð¿Ð¾ÑÑÐºÑ Ð·Ð¾Ð±ÑÐ°Ð¶ÐµÐ½Ñ Ð·Ð° Ð·Ð°Ð¿Ð¸ÑÐ¾Ð¼ &quot;ÑÑÑÐ±Ð° Ð·Ð²Ð°ÑÐ½Ð°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34001" y="3747179"/>
            <a:ext cx="3609999" cy="31108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285728"/>
            <a:ext cx="43577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/>
              <a:t>Пульпонасоси</a:t>
            </a:r>
            <a:endParaRPr lang="uk-UA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928670"/>
            <a:ext cx="8215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dirty="0"/>
              <a:t>Особливостями пульпонасосів у порівнянні зі звичайними відцентровими насосами є пристосованість до пропуску шматків матеріалу і захист від зносу деталей твердими частинками</a:t>
            </a:r>
          </a:p>
        </p:txBody>
      </p:sp>
      <p:pic>
        <p:nvPicPr>
          <p:cNvPr id="1026" name="Picture 2" descr="imag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143116"/>
            <a:ext cx="637287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85720" y="5643578"/>
            <a:ext cx="8572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/>
              <a:t>Вуглесос</a:t>
            </a:r>
            <a:r>
              <a:rPr lang="ru-RU" b="1" dirty="0"/>
              <a:t>: </a:t>
            </a:r>
            <a:r>
              <a:rPr lang="ru-RU" dirty="0"/>
              <a:t>1 - </a:t>
            </a:r>
            <a:r>
              <a:rPr lang="ru-RU" dirty="0" err="1"/>
              <a:t>оглядове</a:t>
            </a:r>
            <a:r>
              <a:rPr lang="ru-RU" dirty="0"/>
              <a:t> </a:t>
            </a:r>
            <a:r>
              <a:rPr lang="ru-RU" dirty="0" err="1"/>
              <a:t>вікно</a:t>
            </a:r>
            <a:r>
              <a:rPr lang="ru-RU" dirty="0"/>
              <a:t>; 2,3 - </a:t>
            </a:r>
            <a:r>
              <a:rPr lang="ru-RU" dirty="0" err="1"/>
              <a:t>бронедиски</a:t>
            </a:r>
            <a:r>
              <a:rPr lang="ru-RU" dirty="0"/>
              <a:t>; 4 - набивка сальника; 5 - </a:t>
            </a:r>
            <a:r>
              <a:rPr lang="ru-RU" dirty="0" err="1"/>
              <a:t>кришка</a:t>
            </a:r>
            <a:r>
              <a:rPr lang="ru-RU" dirty="0"/>
              <a:t> сальника; 6,10 - </a:t>
            </a:r>
            <a:r>
              <a:rPr lang="ru-RU" dirty="0" err="1"/>
              <a:t>підшипники</a:t>
            </a:r>
            <a:r>
              <a:rPr lang="ru-RU" dirty="0"/>
              <a:t>; 7 - вал; 8,11 - корпус; 12 - </a:t>
            </a:r>
            <a:r>
              <a:rPr lang="ru-RU" dirty="0" err="1"/>
              <a:t>робоче</a:t>
            </a:r>
            <a:r>
              <a:rPr lang="ru-RU" dirty="0"/>
              <a:t> колесо; 13 - корпус; 14 - </a:t>
            </a:r>
            <a:r>
              <a:rPr lang="ru-RU" dirty="0" err="1"/>
              <a:t>передня</a:t>
            </a:r>
            <a:r>
              <a:rPr lang="ru-RU" dirty="0"/>
              <a:t> </a:t>
            </a:r>
            <a:r>
              <a:rPr lang="ru-RU" dirty="0" err="1"/>
              <a:t>кришка</a:t>
            </a:r>
            <a:r>
              <a:rPr lang="ru-RU" dirty="0"/>
              <a:t>; 15,16 - шпильки; 17 - </a:t>
            </a:r>
            <a:r>
              <a:rPr lang="ru-RU" dirty="0" err="1"/>
              <a:t>усмоктувальний</a:t>
            </a:r>
            <a:r>
              <a:rPr lang="ru-RU" dirty="0"/>
              <a:t> патрубок</a:t>
            </a: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Ð ÐµÐ·ÑÐ»ÑÑÐ°Ñ Ð¿Ð¾ÑÑÐºÑ Ð·Ð¾Ð±ÑÐ°Ð¶ÐµÐ½Ñ Ð·Ð° Ð·Ð°Ð¿Ð¸ÑÐ¾Ð¼ &quot;Ð³ÑÐ´ÑÐ¾ÐµÐ»ÐµÐ²Ð°ÑÐ¾Ñ&quot;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14818"/>
            <a:ext cx="5553075" cy="2390775"/>
          </a:xfrm>
          <a:prstGeom prst="rect">
            <a:avLst/>
          </a:prstGeom>
          <a:noFill/>
        </p:spPr>
      </p:pic>
      <p:pic>
        <p:nvPicPr>
          <p:cNvPr id="3076" name="Picture 4" descr="Ð ÐµÐ·ÑÐ»ÑÑÐ°Ñ Ð¿Ð¾ÑÑÐºÑ Ð·Ð¾Ð±ÑÐ°Ð¶ÐµÐ½Ñ Ð·Ð° Ð·Ð°Ð¿Ð¸ÑÐ¾Ð¼ &quot;Ð³ÑÐ´ÑÐ¾ÐµÐ»ÐµÐ²Ð°ÑÐ¾Ñ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151" y="4365104"/>
            <a:ext cx="3212977" cy="172819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357166"/>
            <a:ext cx="82153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800" b="1" dirty="0"/>
              <a:t>Гідроелеватор</a:t>
            </a:r>
            <a:r>
              <a:rPr lang="uk-UA" sz="2800" dirty="0"/>
              <a:t> </a:t>
            </a:r>
            <a:r>
              <a:rPr lang="en-US" sz="2800" dirty="0"/>
              <a:t>– </a:t>
            </a:r>
            <a:r>
              <a:rPr lang="uk-UA" sz="2800" dirty="0"/>
              <a:t>насос струминного типу для підйому і переміщення рідин та гідросумішей; застосовується для </a:t>
            </a:r>
            <a:r>
              <a:rPr lang="uk-UA" sz="2800" dirty="0" err="1"/>
              <a:t>гідротранспортування</a:t>
            </a:r>
            <a:r>
              <a:rPr lang="uk-UA" sz="2800" dirty="0"/>
              <a:t>, підводного всмоктування ґрунту тощо, а також для підвищення геодезичної висоти всмоктування землесосного снаряда з трюмним ґрунтовим насосом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Екран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Home</cp:lastModifiedBy>
  <cp:revision>14</cp:revision>
  <dcterms:created xsi:type="dcterms:W3CDTF">2019-03-21T08:09:09Z</dcterms:created>
  <dcterms:modified xsi:type="dcterms:W3CDTF">2023-03-29T10:09:02Z</dcterms:modified>
</cp:coreProperties>
</file>