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3" r:id="rId7"/>
    <p:sldId id="265" r:id="rId8"/>
    <p:sldId id="264" r:id="rId9"/>
    <p:sldId id="260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EBA7A0-AE52-41B8-B1C6-8E33B19F44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9886F91D-3824-4545-975B-3B9B43B8EF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B35FB35-7CB7-4E2A-9BD2-8CE773D50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9916E-DB92-444E-8167-3EE4FECB84CA}" type="datetimeFigureOut">
              <a:rPr lang="uk-UA" smtClean="0"/>
              <a:t>07.02.2023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69C94DF-3955-4214-9541-D6E33B234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1351A4F-4EED-4451-962A-597C078B7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34C8-593D-4029-9577-DBD67CA4CCE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4334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6BCAED-77AC-4D60-B78F-CF9BB1E97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60178EF5-E736-470E-B38B-B77817D4AD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C816295-58D8-4CD7-8781-1E081B665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9916E-DB92-444E-8167-3EE4FECB84CA}" type="datetimeFigureOut">
              <a:rPr lang="uk-UA" smtClean="0"/>
              <a:t>07.02.2023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CCF588B-1861-475B-BB32-1A9030E1F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8CB1749-885A-427E-91A6-A43CC68BA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34C8-593D-4029-9577-DBD67CA4CCE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60844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96F639DE-C11B-4F18-B11F-072BE0363F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70C80877-7A30-484B-B77E-5842A894DD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ED27C3A-9A4F-4510-B36F-A9F928F34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9916E-DB92-444E-8167-3EE4FECB84CA}" type="datetimeFigureOut">
              <a:rPr lang="uk-UA" smtClean="0"/>
              <a:t>07.02.2023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F428EA2-787A-4452-BDD7-2096B0288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A6A5275-7329-45D5-BE12-8F918CB18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34C8-593D-4029-9577-DBD67CA4CCE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9200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4D9182-08D9-4F37-8C80-0910D19EA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C8E6C56-99B2-43CF-9F82-5EC192835B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F861997-D1F5-4745-85FD-AAF21873A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9916E-DB92-444E-8167-3EE4FECB84CA}" type="datetimeFigureOut">
              <a:rPr lang="uk-UA" smtClean="0"/>
              <a:t>07.02.2023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F042719-0AF2-4EC1-9030-CD0E269CF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BB58E76-DE77-42E4-91F6-AE7230213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34C8-593D-4029-9577-DBD67CA4CCE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16318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0D781F-E480-4BD1-8498-4CAEAEDBD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AA4538E-1B76-41E5-8BD4-1565277778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F9BC773-76C5-438C-A9D8-C5767A560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9916E-DB92-444E-8167-3EE4FECB84CA}" type="datetimeFigureOut">
              <a:rPr lang="uk-UA" smtClean="0"/>
              <a:t>07.02.2023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D60DA12-0E58-435F-8FB4-D8E008DE8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DCA67A8-DF13-4000-A41D-9E5C02FB9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34C8-593D-4029-9577-DBD67CA4CCE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76470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6B021D-6EF4-427B-B7F5-29DF46331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46E8111-DFE7-4304-A6E6-5074F7AF35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836DB5A4-AACC-4A4D-BF78-697EE02689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F47AF943-1E84-4543-9C51-5929FB003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9916E-DB92-444E-8167-3EE4FECB84CA}" type="datetimeFigureOut">
              <a:rPr lang="uk-UA" smtClean="0"/>
              <a:t>07.02.2023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5438247F-DA6C-48B3-9506-C0E177C07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DE5DCC1-76CA-4DC0-82E2-C53607E3D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34C8-593D-4029-9577-DBD67CA4CCE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514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9805FE-3A9E-4F34-828F-CD79DD912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FBF9B572-BF4E-48A2-A7A9-90D8EEF29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43A2971-E722-41DF-89F9-47BAA9A1AF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5B73C000-21ED-4D11-83D4-26FE3351A6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9560CF4F-1130-4069-9A59-D3E31C11B6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B5B6BDA8-4E17-486D-8A08-20821DABD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9916E-DB92-444E-8167-3EE4FECB84CA}" type="datetimeFigureOut">
              <a:rPr lang="uk-UA" smtClean="0"/>
              <a:t>07.02.2023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554ADB46-2C48-48D6-9D75-815C4778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7B2D9086-FEBF-40A7-9159-BE662C792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34C8-593D-4029-9577-DBD67CA4CCE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40279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451F32-5DEF-4E44-84F4-0D1F5EBC0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BB8FFEF8-3BB5-432E-B946-77C22CF7C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9916E-DB92-444E-8167-3EE4FECB84CA}" type="datetimeFigureOut">
              <a:rPr lang="uk-UA" smtClean="0"/>
              <a:t>07.02.2023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EFBA0BEE-72D2-4939-926E-B82793030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205A6E54-5695-4FF0-9096-6E74961F2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34C8-593D-4029-9577-DBD67CA4CCE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1484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8C6A7749-C80F-4A6E-96C8-AC6F83C10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9916E-DB92-444E-8167-3EE4FECB84CA}" type="datetimeFigureOut">
              <a:rPr lang="uk-UA" smtClean="0"/>
              <a:t>07.02.2023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CFF57626-46FE-48A5-BA24-E49A9A6EE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657F9E6-235D-4291-AE2D-AF942F231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34C8-593D-4029-9577-DBD67CA4CCE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66409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B679CF-6BF1-45C2-AD7F-909FCA8CC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2954F95-778C-4342-9AA4-9CD58517D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336869BE-9A2D-442B-B3FB-C92B36BF2E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52E3BB9F-9897-4847-A462-25A7B4E8F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9916E-DB92-444E-8167-3EE4FECB84CA}" type="datetimeFigureOut">
              <a:rPr lang="uk-UA" smtClean="0"/>
              <a:t>07.02.2023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EDF7F58-8E9B-4BF3-AC4A-699C1437D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8D7C397-A50F-4FDC-A632-531FFDC90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34C8-593D-4029-9577-DBD67CA4CCE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94537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039CD0-7875-4F5F-A0CC-8DE755953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5CD520C4-D56C-4F2B-8545-9E5480673A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F32F5826-D5FA-43C2-95C0-FC82D9C3A1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0121CC9-1326-4492-9426-54BD5CF12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9916E-DB92-444E-8167-3EE4FECB84CA}" type="datetimeFigureOut">
              <a:rPr lang="uk-UA" smtClean="0"/>
              <a:t>07.02.2023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45E56FE-2C65-4D60-A6DC-E30947857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A8FE33D9-4913-448D-B60B-FFC934678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34C8-593D-4029-9577-DBD67CA4CCE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12218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1DE3D792-08F1-4CE6-8DAE-B3E34F11C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A877BE1-15C5-4BF6-932A-DB5F3366AD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06B7429-247F-4C81-8119-545A73345B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9916E-DB92-444E-8167-3EE4FECB84CA}" type="datetimeFigureOut">
              <a:rPr lang="uk-UA" smtClean="0"/>
              <a:t>07.02.2023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3B2EB37-0A6A-4003-B6DB-206C1AC215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536C97D-5246-49B3-9874-01E6D00DC3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A34C8-593D-4029-9577-DBD67CA4CCE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20766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CA2D7DC-CA59-4B81-9627-DE6069CE895C}"/>
              </a:ext>
            </a:extLst>
          </p:cNvPr>
          <p:cNvSpPr txBox="1"/>
          <p:nvPr/>
        </p:nvSpPr>
        <p:spPr>
          <a:xfrm>
            <a:off x="703555" y="145516"/>
            <a:ext cx="11103746" cy="6324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ctr">
              <a:lnSpc>
                <a:spcPct val="150000"/>
              </a:lnSpc>
              <a:spcBef>
                <a:spcPts val="4500"/>
              </a:spcBef>
              <a:spcAft>
                <a:spcPts val="0"/>
              </a:spcAft>
              <a:tabLst>
                <a:tab pos="617855" algn="l"/>
              </a:tabLst>
            </a:pPr>
            <a:r>
              <a:rPr lang="uk-UA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ВАНТАЖІ</a:t>
            </a:r>
            <a:endParaRPr lang="en-GB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Bef>
                <a:spcPts val="900"/>
              </a:spcBef>
              <a:spcAft>
                <a:spcPts val="0"/>
              </a:spcAft>
            </a:pPr>
            <a:r>
              <a:rPr lang="uk-UA" sz="2400" b="1" i="1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Вантажі поділяються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</a:t>
            </a:r>
          </a:p>
          <a:p>
            <a:pPr marL="342900" indent="-342900" algn="just"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ш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тучні</a:t>
            </a:r>
          </a:p>
          <a:p>
            <a:pPr marL="342900" indent="-342900" algn="just"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насипні </a:t>
            </a:r>
          </a:p>
          <a:p>
            <a:pPr indent="457200" algn="just">
              <a:spcBef>
                <a:spcPts val="900"/>
              </a:spcBef>
              <a:spcAft>
                <a:spcPts val="0"/>
              </a:spcAft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 </a:t>
            </a:r>
            <a:r>
              <a:rPr lang="uk-UA" sz="2400" b="1" i="1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штучних (одиничних)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вантажів належать</a:t>
            </a:r>
          </a:p>
          <a:p>
            <a:pPr marL="342900" indent="-342900" algn="just"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машини</a:t>
            </a:r>
          </a:p>
          <a:p>
            <a:pPr marL="342900" indent="-342900" algn="just"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кріпильний ліс</a:t>
            </a:r>
          </a:p>
          <a:p>
            <a:pPr marL="342900" indent="-342900" algn="just"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вантажі в ящиках і контейнерах</a:t>
            </a:r>
          </a:p>
          <a:p>
            <a:pPr marL="342900" indent="-342900" algn="just"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люди, які вимагають забезпечення зручностей і безпеки</a:t>
            </a:r>
          </a:p>
          <a:p>
            <a:pPr indent="457200" algn="just">
              <a:spcBef>
                <a:spcPts val="900"/>
              </a:spcBef>
              <a:spcAft>
                <a:spcPts val="0"/>
              </a:spcAft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 </a:t>
            </a:r>
            <a:r>
              <a:rPr lang="uk-UA" sz="2400" b="1" i="1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насипних (масових)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вантажів відносять руду, вугілля, породу, закладні матеріали тощо.</a:t>
            </a:r>
          </a:p>
          <a:p>
            <a:pPr indent="457200" algn="ctr">
              <a:spcBef>
                <a:spcPts val="900"/>
              </a:spcBef>
              <a:spcAft>
                <a:spcPts val="0"/>
              </a:spcAft>
            </a:pP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Основний вантажопотік на гірничих підприємствах складають насипні вантажі.</a:t>
            </a:r>
            <a:endParaRPr lang="en-GB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0552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06BE2E5-A11E-40C5-BEEB-52F8F7A5BDA3}"/>
              </a:ext>
            </a:extLst>
          </p:cNvPr>
          <p:cNvSpPr txBox="1"/>
          <p:nvPr/>
        </p:nvSpPr>
        <p:spPr>
          <a:xfrm>
            <a:off x="699486" y="195938"/>
            <a:ext cx="10793028" cy="63738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619125" algn="ctr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</a:pP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Критерії оцінки засобів транспорту</a:t>
            </a:r>
            <a:endParaRPr lang="en-GB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619125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</a:pPr>
            <a:r>
              <a:rPr lang="uk-UA" sz="2400" b="1" i="1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основних функціональних критеріїв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якими оцінюється транспортний засіб, належать:</a:t>
            </a:r>
          </a:p>
          <a:p>
            <a:pPr marL="285750" indent="-285750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продуктивність</a:t>
            </a:r>
          </a:p>
          <a:p>
            <a:pPr marL="285750" indent="-285750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граничні характеристики траси (довжина транспортування, кут нахилу до горизонту, радіус кривизни в плані й у профілі)</a:t>
            </a:r>
          </a:p>
          <a:p>
            <a:pPr marL="285750" indent="-285750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надійність</a:t>
            </a:r>
          </a:p>
          <a:p>
            <a:pPr marL="285750" indent="-285750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економічність</a:t>
            </a:r>
          </a:p>
          <a:p>
            <a:pPr marL="285750" indent="-285750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переподрібнювання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вантажів при транспортуванні</a:t>
            </a:r>
          </a:p>
          <a:p>
            <a:pPr marL="285750" indent="-285750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безпека</a:t>
            </a:r>
            <a:endParaRPr lang="en-GB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946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01558FF-930E-41A9-BAEE-C8BCC12961A5}"/>
              </a:ext>
            </a:extLst>
          </p:cNvPr>
          <p:cNvSpPr txBox="1"/>
          <p:nvPr/>
        </p:nvSpPr>
        <p:spPr>
          <a:xfrm>
            <a:off x="370002" y="0"/>
            <a:ext cx="11196685" cy="68124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619125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</a:pPr>
            <a:r>
              <a:rPr lang="uk-UA" sz="2400" i="1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Надійність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властивість (здатність) машини виконувати функції в часі без відмов, (збереження працездатності в часі). Для характеристики цієї властивості єдиного критерію немає. Часто надійність засобів транспорту характеризується такими критеріями:</a:t>
            </a:r>
            <a:endParaRPr lang="en-GB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безвідмовність - вимірюють частотою (інтенсивністю) відмов за годину</a:t>
            </a:r>
          </a:p>
          <a:p>
            <a:pPr marL="285750" indent="-285750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середній час напрацювання на одну відмову,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год,</a:t>
            </a:r>
            <a:endParaRPr lang="uk-UA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 напрацювання (безвідмовної роботи) між відмовами.</a:t>
            </a:r>
          </a:p>
          <a:p>
            <a:pPr marL="285750" indent="-285750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i="1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ч</a:t>
            </a:r>
            <a:r>
              <a:rPr lang="uk-UA" sz="2400" b="0" i="1" u="none" strike="noStrike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астота відмов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послідовного ланцюга машин</a:t>
            </a:r>
            <a:endParaRPr lang="uk-UA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готовність характеризується коефіцієнтом готовності</a:t>
            </a:r>
          </a:p>
          <a:p>
            <a:pPr marL="285750" indent="-285750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ремонтопридатність характеризується </a:t>
            </a:r>
            <a:r>
              <a:rPr lang="uk-UA" sz="2400" b="0" i="1" u="none" strike="noStrike" spc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і</a:t>
            </a:r>
            <a:r>
              <a:rPr lang="uk-UA" sz="2400" b="0" i="1" u="none" strike="noStrike" spc="0" baseline="-25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тдн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середньою тривалістю відновлення (час ліквідації поломок) та коефіцієнтом ремонтопридатності</a:t>
            </a:r>
            <a:endParaRPr lang="en-GB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456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17C59C3-4DFA-4102-8A1F-83FAE7DA83D9}"/>
              </a:ext>
            </a:extLst>
          </p:cNvPr>
          <p:cNvSpPr txBox="1"/>
          <p:nvPr/>
        </p:nvSpPr>
        <p:spPr>
          <a:xfrm>
            <a:off x="606065" y="671735"/>
            <a:ext cx="1097987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Економічність під час експлуатації оцінюють експлуатаційними витратами. Їх можна визначати в абсолютних чи у відносних величинах. Абсолютна величина витрат оцінюється річними експлуатаційними витратами чи вартістю машино-зміни. Відносні витрати оцінюються собівартістю транспортування, тобто вартістю транспортування 1 т вантажу.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311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1D1AC47-048C-426B-9DBD-9F738AE6824A}"/>
              </a:ext>
            </a:extLst>
          </p:cNvPr>
          <p:cNvSpPr txBox="1"/>
          <p:nvPr/>
        </p:nvSpPr>
        <p:spPr>
          <a:xfrm>
            <a:off x="659166" y="188151"/>
            <a:ext cx="8014317" cy="56923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619125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</a:pPr>
            <a:r>
              <a:rPr lang="uk-UA" sz="2000" b="1" i="1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Одиничні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вантажі характеризуються:</a:t>
            </a:r>
          </a:p>
          <a:p>
            <a:pPr marL="285750" indent="-285750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габаритами (найбільшими розмірами)</a:t>
            </a:r>
          </a:p>
          <a:p>
            <a:pPr marL="285750" indent="-285750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формою </a:t>
            </a:r>
          </a:p>
          <a:p>
            <a:pPr marL="285750" indent="-285750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масою</a:t>
            </a:r>
          </a:p>
          <a:p>
            <a:pPr marL="285750" indent="-285750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особливими властивостями - </a:t>
            </a:r>
            <a:r>
              <a:rPr lang="uk-UA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вибухо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-, </a:t>
            </a:r>
            <a:r>
              <a:rPr lang="uk-UA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пожежонебезпечністю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тощо.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619125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</a:pPr>
            <a:endParaRPr lang="uk-UA" sz="2000" i="1" spc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619125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</a:pPr>
            <a:r>
              <a:rPr lang="uk-UA" sz="2000" b="1" i="1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Насипні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вантажі характеризуються:</a:t>
            </a:r>
          </a:p>
          <a:p>
            <a:pPr marL="285750" indent="-285750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кускуватістю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щільністю</a:t>
            </a:r>
          </a:p>
          <a:p>
            <a:pPr marL="285750" indent="-285750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кутом природного укосу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34C3DFD-A0D8-4530-A326-DF0F3C5E2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8530" y="4250183"/>
            <a:ext cx="5343470" cy="2331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456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27BA732-1249-495A-B0C0-294112BABA97}"/>
              </a:ext>
            </a:extLst>
          </p:cNvPr>
          <p:cNvSpPr txBox="1"/>
          <p:nvPr/>
        </p:nvSpPr>
        <p:spPr>
          <a:xfrm>
            <a:off x="889986" y="355977"/>
            <a:ext cx="1068649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b="0" i="1" u="none" strike="noStrike" spc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Кускуватість</a:t>
            </a: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сортованого вантажу характеризують середнім (характерним) розміром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284DB316-5A99-467A-B1E5-7FF39CE2FD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4917" y="1435654"/>
            <a:ext cx="2913470" cy="1112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42F9EF2-08CC-4098-93D2-E1B29DB2CD2F}"/>
              </a:ext>
            </a:extLst>
          </p:cNvPr>
          <p:cNvSpPr txBox="1"/>
          <p:nvPr/>
        </p:nvSpPr>
        <p:spPr>
          <a:xfrm>
            <a:off x="889986" y="2831055"/>
            <a:ext cx="1068649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величиною характерного розміру вантажі поділяють на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крупнокусковаті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≥ 160 мм)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середньокусковаті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60 - 160 мм)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дрібнокусковаті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10 - 60 мм)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зернисті (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0,5 - 10 мм)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пилоподібні (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0,5 мм)</a:t>
            </a:r>
          </a:p>
        </p:txBody>
      </p:sp>
    </p:spTree>
    <p:extLst>
      <p:ext uri="{BB962C8B-B14F-4D97-AF65-F5344CB8AC3E}">
        <p14:creationId xmlns:p14="http://schemas.microsoft.com/office/powerpoint/2010/main" val="1479353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9287F80-BDC1-46E2-B526-F864177573FA}"/>
              </a:ext>
            </a:extLst>
          </p:cNvPr>
          <p:cNvSpPr txBox="1"/>
          <p:nvPr/>
        </p:nvSpPr>
        <p:spPr>
          <a:xfrm>
            <a:off x="1271726" y="536650"/>
            <a:ext cx="1067761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b="1" i="1" u="none" strike="noStrike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Щільність</a:t>
            </a: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цілику </a:t>
            </a:r>
            <a:r>
              <a:rPr lang="uk-UA" sz="2800" b="0" i="1" u="none" strike="noStrike" spc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р</a:t>
            </a:r>
            <a:r>
              <a:rPr lang="uk-UA" sz="2800" baseline="-25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т/м</a:t>
            </a:r>
            <a:r>
              <a:rPr lang="uk-UA" sz="28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- це маса 1 м</a:t>
            </a:r>
            <a:r>
              <a:rPr lang="uk-UA" sz="28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монолітної породи. </a:t>
            </a:r>
          </a:p>
          <a:p>
            <a:r>
              <a:rPr lang="uk-UA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Щільність</a:t>
            </a: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насипці </a:t>
            </a:r>
            <a:r>
              <a:rPr lang="uk-UA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т/м</a:t>
            </a:r>
            <a:r>
              <a:rPr lang="uk-UA" sz="28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- це маса 1 м</a:t>
            </a:r>
            <a:r>
              <a:rPr lang="uk-UA" sz="28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насипного (розпушеного) вантажу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D34795-B6C0-40BF-86E8-C4E4B43AE2CD}"/>
              </a:ext>
            </a:extLst>
          </p:cNvPr>
          <p:cNvSpPr txBox="1"/>
          <p:nvPr/>
        </p:nvSpPr>
        <p:spPr>
          <a:xfrm>
            <a:off x="570389" y="3132856"/>
            <a:ext cx="1035802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800" b="1" i="1" u="none" strike="noStrike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Кут природного укосу</a:t>
            </a: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це кут нахилу поверхні вантажу, що насипаний на нерухомій площині, до горизонту. Такий же кут для матеріалу, переміщуваного транспортною установкою, називають кутом укосу в русі. Він завжди менше кута природного укосу і залежить не тільки від властивостей вантажу, але і від типу транспортних засобів. Звичайно в розрахунках його значення приймають удвічі менше кута при­родного укосу.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850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97AB0849-150F-483F-8A19-1647C8A930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7018223"/>
              </p:ext>
            </p:extLst>
          </p:nvPr>
        </p:nvGraphicFramePr>
        <p:xfrm>
          <a:off x="1973210" y="195310"/>
          <a:ext cx="8591218" cy="63402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66680">
                  <a:extLst>
                    <a:ext uri="{9D8B030D-6E8A-4147-A177-3AD203B41FA5}">
                      <a16:colId xmlns:a16="http://schemas.microsoft.com/office/drawing/2014/main" val="4128168453"/>
                    </a:ext>
                  </a:extLst>
                </a:gridCol>
                <a:gridCol w="1618390">
                  <a:extLst>
                    <a:ext uri="{9D8B030D-6E8A-4147-A177-3AD203B41FA5}">
                      <a16:colId xmlns:a16="http://schemas.microsoft.com/office/drawing/2014/main" val="2295598911"/>
                    </a:ext>
                  </a:extLst>
                </a:gridCol>
                <a:gridCol w="2406148">
                  <a:extLst>
                    <a:ext uri="{9D8B030D-6E8A-4147-A177-3AD203B41FA5}">
                      <a16:colId xmlns:a16="http://schemas.microsoft.com/office/drawing/2014/main" val="224075565"/>
                    </a:ext>
                  </a:extLst>
                </a:gridCol>
              </a:tblGrid>
              <a:tr h="48938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Вантаж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Щільність у насипу, т/м</a:t>
                      </a:r>
                      <a:r>
                        <a:rPr lang="uk-UA" sz="1800" spc="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Кут природного укосу, градуси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4023665909"/>
                  </a:ext>
                </a:extLst>
              </a:tr>
              <a:tr h="25384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Антрацит </a:t>
                      </a:r>
                      <a:r>
                        <a:rPr lang="uk-UA" sz="1800" spc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дрібнокусковий</a:t>
                      </a:r>
                      <a:r>
                        <a:rPr lang="uk-UA" sz="18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сухий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0,80-0,95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1740709350"/>
                  </a:ext>
                </a:extLst>
              </a:tr>
              <a:tr h="20668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Вугілля кам’яне дрібнокускове, сухе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0,65-0,80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30-45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513553439"/>
                  </a:ext>
                </a:extLst>
              </a:tr>
              <a:tr h="25384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Вугілля буре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0,87-1,00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27-30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1675045037"/>
                  </a:ext>
                </a:extLst>
              </a:tr>
              <a:tr h="25384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Кокс середньокусковий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0,48-0,53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35-50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2063790914"/>
                  </a:ext>
                </a:extLst>
              </a:tr>
              <a:tr h="25384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Торф кусковий, сухий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0,33-0,50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32-45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1879506631"/>
                  </a:ext>
                </a:extLst>
              </a:tr>
              <a:tr h="30516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Руда залізна дрібно- і </a:t>
                      </a:r>
                      <a:r>
                        <a:rPr lang="uk-UA" sz="1800" spc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середньокускова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2,1-3,0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30-50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160465419"/>
                  </a:ext>
                </a:extLst>
              </a:tr>
              <a:tr h="25384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Агломерат залізної руди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1,0-2,0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4130147935"/>
                  </a:ext>
                </a:extLst>
              </a:tr>
              <a:tr h="25384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Руда марганцева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1,25-1,28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2692889890"/>
                  </a:ext>
                </a:extLst>
              </a:tr>
              <a:tr h="25384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Вапняк дрібнокусковий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40-45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1001173027"/>
                  </a:ext>
                </a:extLst>
              </a:tr>
              <a:tr h="25384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Вуглиста глина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1,2-1.3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27-30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1190358369"/>
                  </a:ext>
                </a:extLst>
              </a:tr>
              <a:tr h="50269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Глина </a:t>
                      </a:r>
                      <a:r>
                        <a:rPr lang="ru-RU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мергелиста, </a:t>
                      </a:r>
                      <a:r>
                        <a:rPr lang="uk-UA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зеленувато-сіра; ясно-сіра; темно-сіра; яскраво-зелена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32-35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2301960188"/>
                  </a:ext>
                </a:extLst>
              </a:tr>
              <a:tr h="25384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Глина червоно-бура, щільна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32-35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259730223"/>
                  </a:ext>
                </a:extLst>
              </a:tr>
              <a:tr h="25384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Глина сіра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38-40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2831359440"/>
                  </a:ext>
                </a:extLst>
              </a:tr>
              <a:tr h="25578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Суглинки лесоподібні - пухкі, темно-бурі, ущільнені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944446468"/>
                  </a:ext>
                </a:extLst>
              </a:tr>
              <a:tr h="25384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Пісок вуглистий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1,7-1,8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38-40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1143099640"/>
                  </a:ext>
                </a:extLst>
              </a:tr>
              <a:tr h="22554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Пісок ясно-сірий і сірий середньозернистий (вологий)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2098769639"/>
                  </a:ext>
                </a:extLst>
              </a:tr>
              <a:tr h="25384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Сланці вапняні і піщанисті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1,9-2,0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40-45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3777355783"/>
                  </a:ext>
                </a:extLst>
              </a:tr>
              <a:tr h="25384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Скельні породи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1,8-2,3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40-45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277000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0630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6AD6BEAC-963F-40C7-8C07-3B3B111E6F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008" y="223530"/>
            <a:ext cx="3244796" cy="806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2C83670-8CA4-44FB-9339-42C54B8F98C8}"/>
              </a:ext>
            </a:extLst>
          </p:cNvPr>
          <p:cNvSpPr txBox="1"/>
          <p:nvPr/>
        </p:nvSpPr>
        <p:spPr>
          <a:xfrm>
            <a:off x="461639" y="946316"/>
            <a:ext cx="10642561" cy="29464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619125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</a:pPr>
            <a:r>
              <a:rPr lang="uk-UA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Коефіцієнт розпушення </a:t>
            </a:r>
            <a:r>
              <a:rPr lang="uk-UA" sz="2800" i="1" spc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2800" i="1" spc="0" baseline="-25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</a:t>
            </a:r>
            <a:endParaRPr lang="en-GB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ля м'яких порід (земля, глина) дорівнює 1,1 - 1,3</a:t>
            </a:r>
          </a:p>
          <a:p>
            <a:pPr marL="285750" indent="-285750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скельних порід середньої міцності (вугілля, сланець) - 1,4 - 1,6 </a:t>
            </a:r>
          </a:p>
          <a:p>
            <a:pPr marL="285750" indent="-285750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дуже міцних скельних порід - 1,5 - 1,8</a:t>
            </a:r>
            <a:endParaRPr lang="en-GB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329DE6-B8AD-46B0-B67E-5389EF58C728}"/>
              </a:ext>
            </a:extLst>
          </p:cNvPr>
          <p:cNvSpPr txBox="1"/>
          <p:nvPr/>
        </p:nvSpPr>
        <p:spPr>
          <a:xfrm>
            <a:off x="461639" y="4682945"/>
            <a:ext cx="1094394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Міцність гірських порід звичайно оцінюють коефіцієнтом міцності по шкалі проф. </a:t>
            </a:r>
            <a:r>
              <a:rPr lang="uk-UA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М.М.Протодьяконова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140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37EA6BA-02EA-427B-9939-BF5C241A7A42}"/>
              </a:ext>
            </a:extLst>
          </p:cNvPr>
          <p:cNvSpPr txBox="1"/>
          <p:nvPr/>
        </p:nvSpPr>
        <p:spPr>
          <a:xfrm>
            <a:off x="290004" y="224294"/>
            <a:ext cx="11611992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619125" algn="just">
              <a:spcAft>
                <a:spcPts val="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Складовими ланками підземного </a:t>
            </a:r>
            <a:r>
              <a:rPr lang="uk-UA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транспорта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є:</a:t>
            </a:r>
            <a:endParaRPr lang="en-GB" sz="105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619125" algn="just">
              <a:spcAft>
                <a:spcPts val="0"/>
              </a:spcAft>
              <a:tabLst>
                <a:tab pos="175895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а)	підземний транспорт, що розділяється у свою чергу на дільничний (з очисних і підготовчих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вибоїв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по мережі дільничних виробок), магістральний (від дільничних виробок до шахтних стволів) і шахтний підйом (транспорт по стволу); </a:t>
            </a:r>
          </a:p>
          <a:p>
            <a:pPr indent="619125" algn="just">
              <a:spcAft>
                <a:spcPts val="0"/>
              </a:spcAft>
              <a:tabLst>
                <a:tab pos="175895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б) транспорт на поверхні - у надшахтних будівлях, на породних відвалах, у збагачувальних і сортувальних установках, на навантажувальних і прийомних комплексах і складах, між елементами комплексу поверхні;</a:t>
            </a:r>
          </a:p>
          <a:p>
            <a:pPr indent="619125" algn="just">
              <a:spcAft>
                <a:spcPts val="0"/>
              </a:spcAft>
              <a:tabLst>
                <a:tab pos="175895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в) зовнішній транспорт - транспорт від шахти до споживачів.</a:t>
            </a:r>
            <a:endParaRPr lang="en-GB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619125" algn="just">
              <a:spcAft>
                <a:spcPts val="0"/>
              </a:spcAft>
            </a:pPr>
            <a:endParaRPr lang="uk-UA" sz="1800" i="1" spc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619125" algn="just">
              <a:spcAft>
                <a:spcPts val="0"/>
              </a:spcAft>
            </a:pPr>
            <a:r>
              <a:rPr lang="uk-UA" sz="1800" b="1" i="1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збагачувальних </a:t>
            </a:r>
            <a:r>
              <a:rPr lang="uk-UA" sz="1800" b="1" i="1" spc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фабриках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складовими ланками є:</a:t>
            </a:r>
          </a:p>
          <a:p>
            <a:pPr indent="619125" algn="just">
              <a:spcAft>
                <a:spcPts val="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а) приймальні пристрої, що служать для приймання сировини, яка доставляється зовнішнім транспортом;</a:t>
            </a:r>
            <a:endParaRPr lang="en-GB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619125" algn="just">
              <a:spcAft>
                <a:spcPts val="0"/>
              </a:spcAft>
              <a:tabLst>
                <a:tab pos="177165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б)	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внутрішньофабричний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транспорт (цеховий і міжцеховий);</a:t>
            </a:r>
          </a:p>
          <a:p>
            <a:pPr indent="619125" algn="just">
              <a:spcAft>
                <a:spcPts val="0"/>
              </a:spcAft>
              <a:tabLst>
                <a:tab pos="177165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в) навантажувальні пристрої засобів зовнішнього транспорту і склади готового продукту; </a:t>
            </a:r>
          </a:p>
          <a:p>
            <a:pPr indent="619125" algn="just">
              <a:spcAft>
                <a:spcPts val="0"/>
              </a:spcAft>
              <a:tabLst>
                <a:tab pos="177165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г) зовнішній транспорт.</a:t>
            </a:r>
            <a:endParaRPr lang="en-GB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619125" algn="just">
              <a:spcAft>
                <a:spcPts val="0"/>
              </a:spcAft>
            </a:pPr>
            <a:endParaRPr lang="uk-UA" sz="1800" i="1" spc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619125" algn="just">
              <a:spcAft>
                <a:spcPts val="0"/>
              </a:spcAft>
            </a:pPr>
            <a:r>
              <a:rPr lang="uk-UA" sz="1800" b="1" i="1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кар'єрах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основним вантажопотоком є вантажопотік розкривних порід і копалин, допоміжним - вантажопотік людей, матеріалів, устаткування. Складові ланки кар'єрного транспорту:</a:t>
            </a:r>
          </a:p>
          <a:p>
            <a:pPr indent="619125" algn="just">
              <a:spcAft>
                <a:spcPts val="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а) внутрішньокар'єрний транспорт - транспорт від розкривних і добувних екскаваторів до підніжжя похилих виїзних траншей;</a:t>
            </a:r>
          </a:p>
          <a:p>
            <a:pPr indent="619125" algn="just">
              <a:spcAft>
                <a:spcPts val="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б) підіймальний (траншейний) - транспорт із кар’єру на поверхню;</a:t>
            </a:r>
          </a:p>
          <a:p>
            <a:pPr indent="619125" algn="just">
              <a:spcAft>
                <a:spcPts val="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в) транспорт на поверхні кар’єру;</a:t>
            </a:r>
          </a:p>
          <a:p>
            <a:pPr indent="619125" algn="just">
              <a:spcAft>
                <a:spcPts val="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г) зовнішній транспорт.</a:t>
            </a:r>
            <a:endParaRPr lang="en-GB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304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CD00B07-91A6-4338-92C7-6EE92876DC1D}"/>
              </a:ext>
            </a:extLst>
          </p:cNvPr>
          <p:cNvSpPr txBox="1"/>
          <p:nvPr/>
        </p:nvSpPr>
        <p:spPr>
          <a:xfrm>
            <a:off x="369903" y="259805"/>
            <a:ext cx="11452194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619125" algn="ctr">
              <a:spcAft>
                <a:spcPts val="0"/>
              </a:spcAft>
            </a:pPr>
            <a:r>
              <a:rPr lang="uk-UA" sz="2000" b="1" i="0" u="none" strike="noStrike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Умови роботи засобів транспорту</a:t>
            </a:r>
          </a:p>
          <a:p>
            <a:pPr indent="619125" algn="ctr">
              <a:spcAft>
                <a:spcPts val="0"/>
              </a:spcAft>
            </a:pP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619125" algn="just">
              <a:spcAft>
                <a:spcPts val="0"/>
              </a:spcAft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гірничих підприємствах транспортні засоби, що працюють у </a:t>
            </a:r>
            <a:r>
              <a:rPr lang="uk-UA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дуже тяжких умовах, повинні мати підвищену надійність, зносостійкість, високу ремонтопридатність, пристосованість до автоматизованого керування.</a:t>
            </a:r>
            <a:endParaRPr lang="en-GB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619125" algn="just">
              <a:spcAft>
                <a:spcPts val="0"/>
              </a:spcAft>
            </a:pPr>
            <a:r>
              <a:rPr lang="uk-UA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Особливі умови підземного транспорту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uk-UA" sz="2000" i="1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обмеженість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робочого простору; необхідність перемонтажу чи пересування транспортного устаткування за </a:t>
            </a:r>
            <a:r>
              <a:rPr lang="uk-UA" sz="2000" i="1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переміщенням фронту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гірничих робіт; виникнення </a:t>
            </a:r>
            <a:r>
              <a:rPr lang="uk-UA" sz="2000" i="1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раптових перевантажень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значно перевищуючих номінальні навантаження; робота у </a:t>
            </a:r>
            <a:r>
              <a:rPr lang="uk-UA" sz="2000" i="1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вибухонебезпечній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шахтній атмосфері; </a:t>
            </a:r>
            <a:r>
              <a:rPr lang="uk-UA" sz="2000" i="1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абразивність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матеріалу, що транспортується; </a:t>
            </a:r>
            <a:r>
              <a:rPr lang="uk-UA" sz="2000" i="1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вологість середовища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хімічна активність шахтних вод; похиле положення деяких машин.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619125" algn="just">
              <a:spcAft>
                <a:spcPts val="0"/>
              </a:spcAft>
            </a:pPr>
            <a:r>
              <a:rPr lang="uk-UA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Особливі умови кар'єрного транспорту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великі вантажопотоки, що вимагають застосування дуже могутнього і важкого устаткування; експлуатація в різних кліматичних умовах; необхідність пересування транспортного устаткування, а також пунктів навантаження і розвантаження слідом за переміщенням фронту гірничих робіт.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619125" algn="just">
              <a:spcAft>
                <a:spcPts val="0"/>
              </a:spcAft>
            </a:pPr>
            <a:r>
              <a:rPr lang="uk-UA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Особливі умови транспорту на </a:t>
            </a:r>
            <a:r>
              <a:rPr lang="uk-UA" sz="2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фабриках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великі вантажопотоки; стаціонарна установка технологічного і транспортного устаткування і взаємозалежність його роботи; тяжкі й у ряді випадків особливо тяжкі умови експлуатації; запиленість і нерідко вибухонебезпечність середовища.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19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4F72820-5B52-4253-80C5-0644C429553C}"/>
              </a:ext>
            </a:extLst>
          </p:cNvPr>
          <p:cNvSpPr txBox="1"/>
          <p:nvPr/>
        </p:nvSpPr>
        <p:spPr>
          <a:xfrm>
            <a:off x="328351" y="151179"/>
            <a:ext cx="11327907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619125" algn="just">
              <a:spcAft>
                <a:spcPts val="0"/>
              </a:spcAft>
            </a:pPr>
            <a:r>
              <a:rPr lang="uk-UA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Транспортні засоби підрозділяються за такими ознаками: </a:t>
            </a:r>
          </a:p>
          <a:p>
            <a:pPr indent="619125" algn="just">
              <a:spcAft>
                <a:spcPts val="0"/>
              </a:spcAft>
            </a:pP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619125" algn="just">
              <a:spcAft>
                <a:spcPts val="0"/>
              </a:spcAft>
            </a:pPr>
            <a:r>
              <a:rPr lang="uk-UA" sz="2000" b="1" i="1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призначенням</a:t>
            </a:r>
            <a:r>
              <a:rPr lang="uk-UA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власне транспортні засоби і допоміжне транспортне обладнання; </a:t>
            </a:r>
          </a:p>
          <a:p>
            <a:pPr indent="619125" algn="just">
              <a:spcAft>
                <a:spcPts val="0"/>
              </a:spcAft>
            </a:pPr>
            <a:r>
              <a:rPr lang="uk-UA" sz="2000" b="1" i="1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характером роботи в часі</a:t>
            </a:r>
            <a:r>
              <a:rPr lang="uk-UA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безперервної дії, коли вантаж прибуває до місця призначення безперервним потоком, і періодичної дії, коли вантаж прибуває через порівняно значні інтервали часу. Типовим представником першої групи є конвеєрний транспорт, а другої - локомотивний чи автомобільний транспорт;</a:t>
            </a:r>
          </a:p>
          <a:p>
            <a:pPr indent="619125" algn="just">
              <a:spcAft>
                <a:spcPts val="0"/>
              </a:spcAft>
            </a:pP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619125" algn="just">
              <a:spcAft>
                <a:spcPts val="0"/>
              </a:spcAft>
            </a:pPr>
            <a:r>
              <a:rPr lang="uk-UA" sz="2000" b="1" i="1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способом переміщення вантажів</a:t>
            </a:r>
            <a:r>
              <a:rPr lang="uk-UA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ковзанням (по ґрунті, жолобу і тощо); на </a:t>
            </a:r>
            <a:r>
              <a:rPr lang="uk-UA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вантажонесучих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органах (стрічки, </a:t>
            </a:r>
            <a:r>
              <a:rPr lang="uk-UA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ковші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тощо.), щодо яких вантаж нерухомий; у судинах (вагонетки, автомобілі і тощо); у середовищі (вода, повітря);</a:t>
            </a:r>
          </a:p>
          <a:p>
            <a:pPr indent="619125" algn="just">
              <a:spcAft>
                <a:spcPts val="0"/>
              </a:spcAft>
            </a:pP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619125" algn="just">
              <a:spcAft>
                <a:spcPts val="0"/>
              </a:spcAft>
            </a:pPr>
            <a:r>
              <a:rPr lang="uk-UA" sz="2000" b="1" i="1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конструктивною ознакою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можна виділити значну кількість груп транспортних засобів. Основне устаткування: конвеєри (скребкові, стрічкові, пластинчасті, гвинтові, вібраційні, ковшові тощо.), пневматичні і гідравлічні установки, підвісні канатні дороги, скреперні установки, установки для відкатки канатом по рейкових шляхах, локомотивний транспорт, автомобільний транспорт, транспорт самохідними вагонетками. Допоміжне устаткування: перевантажувачі, живильники, бункерні затвори, перекидачі, компен­сатори висоти, штовхані, шляхові пристрої для зупинки і регулювання ходу вагонеток тощо.</a:t>
            </a:r>
          </a:p>
          <a:p>
            <a:pPr indent="619125" algn="just">
              <a:spcAft>
                <a:spcPts val="0"/>
              </a:spcAft>
            </a:pP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619125" algn="just">
              <a:spcAft>
                <a:spcPts val="0"/>
              </a:spcAft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 транспортних машин часто відносять також шахтні навантажувальні і закладні машини.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3026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1176</Words>
  <Application>Microsoft Office PowerPoint</Application>
  <PresentationFormat>Широкий екран</PresentationFormat>
  <Paragraphs>141</Paragraphs>
  <Slides>12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Home</dc:creator>
  <cp:lastModifiedBy>Home</cp:lastModifiedBy>
  <cp:revision>18</cp:revision>
  <dcterms:created xsi:type="dcterms:W3CDTF">2021-02-09T18:18:27Z</dcterms:created>
  <dcterms:modified xsi:type="dcterms:W3CDTF">2023-02-07T13:07:18Z</dcterms:modified>
</cp:coreProperties>
</file>