
<file path=[Content_Types].xml><?xml version="1.0" encoding="utf-8"?>
<Types xmlns="http://schemas.openxmlformats.org/package/2006/content-types">
  <Default Extension="jpeg" ContentType="image/jpeg"/>
  <Default Extension="JPG" ContentType="image/.jp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3"/>
    <p:sldId id="289" r:id="rId4"/>
    <p:sldId id="290" r:id="rId5"/>
    <p:sldId id="257" r:id="rId6"/>
    <p:sldId id="258" r:id="rId7"/>
    <p:sldId id="291"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8"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1" d="100"/>
          <a:sy n="81" d="100"/>
        </p:scale>
        <p:origin x="120" y="6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0" Type="http://schemas.openxmlformats.org/officeDocument/2006/relationships/tableStyles" Target="tableStyles.xml"/><Relationship Id="rId4" Type="http://schemas.openxmlformats.org/officeDocument/2006/relationships/slide" Target="slides/slide2.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1E700B27-DE4C-4B9E-BB11-B9027034A00F}" type="datetimeFigureOut">
              <a:rPr lang="en-US" dirty="0"/>
            </a:fld>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Date Placeholder 4"/>
          <p:cNvSpPr>
            <a:spLocks noGrp="1"/>
          </p:cNvSpPr>
          <p:nvPr>
            <p:ph type="dt" sz="half" idx="10"/>
          </p:nvPr>
        </p:nvSpPr>
        <p:spPr/>
        <p:txBody>
          <a:bodyPr/>
          <a:lstStyle/>
          <a:p>
            <a:fld id="{C40F4739-9812-4A9F-890D-2AD6BA5F6EE8}"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showMasterSp="0">
  <p:cSld name="Заголовок и подпись">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4" name="Date Placeholder 3"/>
          <p:cNvSpPr>
            <a:spLocks noGrp="1"/>
          </p:cNvSpPr>
          <p:nvPr>
            <p:ph type="dt" sz="half" idx="10"/>
          </p:nvPr>
        </p:nvSpPr>
        <p:spPr/>
        <p:txBody>
          <a:bodyPr/>
          <a:lstStyle/>
          <a:p>
            <a:fld id="{18845AC5-A3F8-44AA-BA8F-596CDCC976D3}"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showMasterSp="0">
  <p:cSld name="Цитата с подписью">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panose="020B0604020202020204"/>
                <a:cs typeface="Arial" panose="020B0604020202020204"/>
              </a:defRPr>
            </a:lvl1pPr>
          </a:lstStyle>
          <a:p>
            <a:pPr lvl="0"/>
            <a:r>
              <a:rPr lang="en-US" sz="9600" dirty="0"/>
              <a:t>”</a:t>
            </a:r>
            <a:endParaRPr lang="en-US" sz="9600" dirty="0"/>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panose="020B0604020202020204"/>
                <a:cs typeface="Arial" panose="020B0604020202020204"/>
              </a:defRPr>
            </a:lvl1pPr>
          </a:lstStyle>
          <a:p>
            <a:pPr lvl="0"/>
            <a:r>
              <a:rPr lang="en-US" sz="9600" dirty="0"/>
              <a:t>“</a:t>
            </a:r>
            <a:endParaRPr lang="en-US" sz="9600" dirty="0"/>
          </a:p>
        </p:txBody>
      </p:sp>
      <p:sp>
        <p:nvSpPr>
          <p:cNvPr id="2" name="Title 1"/>
          <p:cNvSpPr>
            <a:spLocks noGrp="1"/>
          </p:cNvSpPr>
          <p:nvPr>
            <p:ph type="title"/>
          </p:nvPr>
        </p:nvSpPr>
        <p:spPr>
          <a:xfrm>
            <a:off x="1581878" y="980517"/>
            <a:ext cx="8453906" cy="2698249"/>
          </a:xfrm>
        </p:spPr>
        <p:txBody>
          <a:bodyPr/>
          <a:lstStyle>
            <a:lvl1pPr>
              <a:defRPr sz="4000"/>
            </a:lvl1pPr>
          </a:lstStyle>
          <a:p>
            <a:r>
              <a:rPr lang="ru-RU" smtClean="0"/>
              <a:t>Образец заголовка</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4" name="Date Placeholder 3"/>
          <p:cNvSpPr>
            <a:spLocks noGrp="1"/>
          </p:cNvSpPr>
          <p:nvPr>
            <p:ph type="dt" sz="half" idx="10"/>
          </p:nvPr>
        </p:nvSpPr>
        <p:spPr/>
        <p:txBody>
          <a:bodyPr/>
          <a:lstStyle/>
          <a:p>
            <a:fld id="{C873B183-A821-4095-A363-9EC968635539}"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showMasterSp="0">
  <p:cSld name="Карточка имени">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endParaRPr lang="ru-RU" smtClean="0"/>
          </a:p>
        </p:txBody>
      </p:sp>
      <p:sp>
        <p:nvSpPr>
          <p:cNvPr id="4" name="Date Placeholder 3"/>
          <p:cNvSpPr>
            <a:spLocks noGrp="1"/>
          </p:cNvSpPr>
          <p:nvPr>
            <p:ph type="dt" sz="half" idx="10"/>
          </p:nvPr>
        </p:nvSpPr>
        <p:spPr/>
        <p:txBody>
          <a:bodyPr/>
          <a:lstStyle/>
          <a:p>
            <a:fld id="{174D01B4-0AA5-45E6-B2E6-5FA4078AEBCF}"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4147335C-0450-40D7-8612-B3203BED4F28}" type="datetimeFigureOut">
              <a:rPr lang="en-US" dirty="0"/>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D246A105-2A1C-4284-B4EA-07CF89B1A393}" type="datetimeFigureOut">
              <a:rPr lang="en-US" dirty="0"/>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0DBE609-F3F2-45E6-BD6A-E03A8C86C1AE}"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showMasterSp="0">
  <p:cSld name="Вертикальный заголовок и текст">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A24AD68-089C-4467-A8F3-EA2BBCA6B44E}"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5C51FCE-E4BB-4680-8E50-3C0E348D2609}"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Заголовок раздела">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endParaRPr lang="ru-RU" smtClean="0"/>
          </a:p>
        </p:txBody>
      </p:sp>
      <p:sp>
        <p:nvSpPr>
          <p:cNvPr id="4" name="Date Placeholder 3"/>
          <p:cNvSpPr>
            <a:spLocks noGrp="1"/>
          </p:cNvSpPr>
          <p:nvPr>
            <p:ph type="dt" sz="half" idx="10"/>
          </p:nvPr>
        </p:nvSpPr>
        <p:spPr/>
        <p:txBody>
          <a:bodyPr/>
          <a:lstStyle/>
          <a:p>
            <a:fld id="{8AAA073D-A903-47F8-8D16-77642FB0DF1F}"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B91FA40-626B-4CA1-85D0-7A9016E395BA}"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4" name="Content Placeholder 3"/>
          <p:cNvSpPr>
            <a:spLocks noGrp="1"/>
          </p:cNvSpPr>
          <p:nvPr>
            <p:ph sz="half" idx="2"/>
          </p:nvPr>
        </p:nvSpPr>
        <p:spPr>
          <a:xfrm>
            <a:off x="1154954" y="3179762"/>
            <a:ext cx="4825158" cy="2840039"/>
          </a:xfrm>
        </p:spPr>
        <p:txBody>
          <a:bodyPr>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3F425EA-B9DC-48A7-991E-9A82573B1B21}" type="datetimeFigureOut">
              <a:rPr lang="en-US" dirty="0"/>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6CB97F8-6CEB-469B-AFCC-889F2A2B1D5A}" type="datetimeFigureOut">
              <a:rPr lang="en-US" dirty="0"/>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A9179F-009E-4FA5-B091-7EBB82A185BD}" type="datetimeFigureOut">
              <a:rPr lang="en-US" dirty="0"/>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Объект с подписью">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Date Placeholder 4"/>
          <p:cNvSpPr>
            <a:spLocks noGrp="1"/>
          </p:cNvSpPr>
          <p:nvPr>
            <p:ph type="dt" sz="half" idx="10"/>
          </p:nvPr>
        </p:nvSpPr>
        <p:spPr/>
        <p:txBody>
          <a:bodyPr/>
          <a:lstStyle/>
          <a:p>
            <a:fld id="{8E665CEB-0076-4E37-B880-BCEA9784DE0A}"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Рисунок с подписью">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Date Placeholder 4"/>
          <p:cNvSpPr>
            <a:spLocks noGrp="1"/>
          </p:cNvSpPr>
          <p:nvPr>
            <p:ph type="dt" sz="half" idx="10"/>
          </p:nvPr>
        </p:nvSpPr>
        <p:spPr/>
        <p:txBody>
          <a:bodyPr/>
          <a:lstStyle/>
          <a:p>
            <a:fld id="{A6149E5E-3896-4118-99A7-7B85668F1C5E}"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image" Target="../media/image1.jpeg"/><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8">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7E0D914D-B099-4142-A885-11F276715148}" type="datetimeFigureOut">
              <a:rPr lang="en-US" dirty="0"/>
            </a:fld>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dirty="0"/>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D57F1E4F-1CFF-5643-939E-217C01CDF565}" type="slidenum">
              <a:rPr lang="en-US" dirty="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panose="05040102010807070707"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panose="05040102010807070707"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panose="05040102010807070707"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b="1" dirty="0" smtClean="0"/>
              <a:t>Лекція 6. </a:t>
            </a:r>
            <a:r>
              <a:rPr lang="uk-UA" b="1" dirty="0"/>
              <a:t>Управління корпоративною власністю</a:t>
            </a:r>
            <a:br>
              <a:rPr lang="ru-RU" dirty="0"/>
            </a:br>
            <a:endParaRPr lang="ru-RU" dirty="0"/>
          </a:p>
        </p:txBody>
      </p:sp>
      <p:sp>
        <p:nvSpPr>
          <p:cNvPr id="3" name="Подзаголовок 2"/>
          <p:cNvSpPr>
            <a:spLocks noGrp="1"/>
          </p:cNvSpPr>
          <p:nvPr>
            <p:ph type="subTitle" idx="1"/>
          </p:nvPr>
        </p:nvSpPr>
        <p:spPr>
          <a:xfrm>
            <a:off x="1154955" y="4121240"/>
            <a:ext cx="8825658" cy="1429554"/>
          </a:xfrm>
        </p:spPr>
        <p:txBody>
          <a:bodyPr>
            <a:normAutofit fontScale="92500" lnSpcReduction="10000"/>
          </a:bodyPr>
          <a:lstStyle/>
          <a:p>
            <a:r>
              <a:rPr lang="uk-UA" dirty="0" smtClean="0"/>
              <a:t>6.1</a:t>
            </a:r>
            <a:r>
              <a:rPr lang="uk-UA" dirty="0"/>
              <a:t>. Поняття власності в </a:t>
            </a:r>
            <a:r>
              <a:rPr lang="uk-UA" dirty="0" smtClean="0"/>
              <a:t>корпораціях.</a:t>
            </a:r>
            <a:endParaRPr lang="ru-RU" dirty="0"/>
          </a:p>
          <a:p>
            <a:r>
              <a:rPr lang="uk-UA" dirty="0"/>
              <a:t>6</a:t>
            </a:r>
            <a:r>
              <a:rPr lang="uk-UA" dirty="0" smtClean="0"/>
              <a:t>.2</a:t>
            </a:r>
            <a:r>
              <a:rPr lang="uk-UA" dirty="0"/>
              <a:t>. Управління власністю в акціонерних товариствах. </a:t>
            </a:r>
            <a:endParaRPr lang="ru-RU" dirty="0"/>
          </a:p>
          <a:p>
            <a:r>
              <a:rPr lang="uk-UA" dirty="0"/>
              <a:t>6</a:t>
            </a:r>
            <a:r>
              <a:rPr lang="uk-UA" dirty="0" smtClean="0"/>
              <a:t>.3</a:t>
            </a:r>
            <a:r>
              <a:rPr lang="uk-UA" dirty="0"/>
              <a:t>. Методи управління корпоративною власністю. </a:t>
            </a:r>
            <a:endParaRPr lang="ru-RU" dirty="0"/>
          </a:p>
          <a:p>
            <a:r>
              <a:rPr lang="uk-UA" dirty="0"/>
              <a:t>6</a:t>
            </a:r>
            <a:r>
              <a:rPr lang="uk-UA" dirty="0" smtClean="0"/>
              <a:t>.4</a:t>
            </a:r>
            <a:r>
              <a:rPr lang="uk-UA" dirty="0"/>
              <a:t>. Система показників управління корпоративною власністю.</a:t>
            </a:r>
            <a:endParaRPr lang="ru-RU" dirty="0"/>
          </a:p>
          <a:p>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46250" y="618490"/>
            <a:ext cx="9467850" cy="1377950"/>
          </a:xfrm>
        </p:spPr>
        <p:txBody>
          <a:bodyPr/>
          <a:lstStyle/>
          <a:p>
            <a:r>
              <a:rPr lang="uk-UA" sz="1600" dirty="0"/>
              <a:t>Цінні папери мають </a:t>
            </a:r>
            <a:r>
              <a:rPr lang="uk-UA" sz="1600" b="1" dirty="0"/>
              <a:t>певні </a:t>
            </a:r>
            <a:r>
              <a:rPr lang="uk-UA" sz="1600" b="1" i="1" dirty="0"/>
              <a:t>характеристики</a:t>
            </a:r>
            <a:r>
              <a:rPr lang="uk-UA" sz="1600" i="1" dirty="0"/>
              <a:t>. </a:t>
            </a:r>
            <a:br>
              <a:rPr lang="uk-UA" sz="1600" i="1" dirty="0"/>
            </a:br>
            <a:r>
              <a:rPr lang="uk-UA" sz="1600" dirty="0" smtClean="0"/>
              <a:t>До </a:t>
            </a:r>
            <a:r>
              <a:rPr lang="uk-UA" sz="1600" dirty="0"/>
              <a:t>характеристик цінних паперів, які впливають на їх визначення, відносяться: </a:t>
            </a:r>
            <a:br>
              <a:rPr lang="uk-UA" sz="1600" dirty="0"/>
            </a:br>
            <a:r>
              <a:rPr lang="uk-UA" sz="1600" dirty="0"/>
              <a:t>-</a:t>
            </a:r>
            <a:r>
              <a:rPr lang="uk-UA" sz="1600" b="1" dirty="0"/>
              <a:t>надійність, </a:t>
            </a:r>
            <a:br>
              <a:rPr lang="uk-UA" sz="1600" b="1" dirty="0"/>
            </a:br>
            <a:r>
              <a:rPr lang="uk-UA" sz="1600" b="1" dirty="0"/>
              <a:t>-визначеність, </a:t>
            </a:r>
            <a:br>
              <a:rPr lang="uk-UA" sz="1600" b="1" dirty="0"/>
            </a:br>
            <a:r>
              <a:rPr lang="uk-UA" sz="1600" b="1" dirty="0"/>
              <a:t>-тривалість життя, </a:t>
            </a:r>
            <a:br>
              <a:rPr lang="uk-UA" sz="1600" b="1" dirty="0"/>
            </a:br>
            <a:r>
              <a:rPr lang="uk-UA" sz="1600" b="1" dirty="0"/>
              <a:t>-ліквідність цінних паперів, дохідність тощо.</a:t>
            </a:r>
            <a:br>
              <a:rPr lang="ru-RU" sz="1600" b="1" dirty="0"/>
            </a:br>
            <a:endParaRPr lang="ru-RU" sz="1600" b="1" dirty="0"/>
          </a:p>
        </p:txBody>
      </p:sp>
      <p:sp>
        <p:nvSpPr>
          <p:cNvPr id="3" name="Объект 2"/>
          <p:cNvSpPr>
            <a:spLocks noGrp="1"/>
          </p:cNvSpPr>
          <p:nvPr>
            <p:ph idx="1"/>
          </p:nvPr>
        </p:nvSpPr>
        <p:spPr>
          <a:xfrm>
            <a:off x="178435" y="2357120"/>
            <a:ext cx="11592560" cy="4501515"/>
          </a:xfrm>
        </p:spPr>
        <p:txBody>
          <a:bodyPr>
            <a:normAutofit fontScale="85000" lnSpcReduction="20000"/>
          </a:bodyPr>
          <a:lstStyle/>
          <a:p>
            <a:pPr algn="just"/>
            <a:r>
              <a:rPr lang="uk-UA" b="1" i="1" dirty="0"/>
              <a:t>Надійність цінних паперів</a:t>
            </a:r>
            <a:r>
              <a:rPr lang="uk-UA" i="1" dirty="0"/>
              <a:t> - </a:t>
            </a:r>
            <a:r>
              <a:rPr lang="uk-UA" dirty="0"/>
              <a:t>ступінь ризику, якому піддається інвестор, коли він купує будь-які цінні п</a:t>
            </a:r>
            <a:r>
              <a:rPr lang="uk-UA" dirty="0" smtClean="0"/>
              <a:t>апери</a:t>
            </a:r>
            <a:r>
              <a:rPr lang="uk-UA" dirty="0"/>
              <a:t>. Тобто ймовірність того, що емітент, який випустив певні цінні папери, не зможе виконати повністю, частково чи вчасно взяті на себе зобов'язання, про які повідомлено в умовах випуску. Існує зворотна залежність між надійністю та ризикованістю цінних паперів. Чим вища ризикованість цінних паперів, тим нижча їх надійність.</a:t>
            </a:r>
            <a:endParaRPr lang="ru-RU" dirty="0"/>
          </a:p>
          <a:p>
            <a:pPr algn="just"/>
            <a:r>
              <a:rPr lang="uk-UA" b="1" i="1" dirty="0"/>
              <a:t>Визначеність цінних паперів </a:t>
            </a:r>
            <a:r>
              <a:rPr lang="uk-UA" dirty="0"/>
              <a:t>схожа із характеристикою надійності та ризикованості цінних паперів. Однак при визначеності цінних паперів мається на увазі, що інвестор може судити про ризикованість і надійність цінних паперів із певним ступенем </a:t>
            </a:r>
            <a:r>
              <a:rPr lang="uk-UA" i="1" dirty="0"/>
              <a:t>достовірності.</a:t>
            </a:r>
            <a:endParaRPr lang="ru-RU" dirty="0"/>
          </a:p>
          <a:p>
            <a:pPr algn="just"/>
            <a:r>
              <a:rPr lang="uk-UA" b="1" i="1" dirty="0"/>
              <a:t>Тривалість життя цінних паперів</a:t>
            </a:r>
            <a:r>
              <a:rPr lang="uk-UA" i="1" dirty="0"/>
              <a:t> </a:t>
            </a:r>
            <a:r>
              <a:rPr lang="uk-UA" dirty="0"/>
              <a:t>- характеристика цінних паперів,</a:t>
            </a:r>
            <a:br>
              <a:rPr lang="uk-UA" dirty="0"/>
            </a:br>
            <a:r>
              <a:rPr lang="uk-UA" dirty="0"/>
              <a:t>яка засвідчує те, що всі цінні папери мають певний цикл життя: випуск</a:t>
            </a:r>
            <a:br>
              <a:rPr lang="uk-UA" dirty="0"/>
            </a:br>
            <a:r>
              <a:rPr lang="uk-UA" dirty="0"/>
              <a:t>–обіг–погашення. Ця характеристика більшою мірою має значення</a:t>
            </a:r>
            <a:br>
              <a:rPr lang="uk-UA" dirty="0"/>
            </a:br>
            <a:r>
              <a:rPr lang="uk-UA" dirty="0"/>
              <a:t>для боргових цінних паперів. Випускаючи цінні папери емітент зазначає</a:t>
            </a:r>
            <a:br>
              <a:rPr lang="uk-UA" dirty="0"/>
            </a:br>
            <a:r>
              <a:rPr lang="uk-UA" dirty="0"/>
              <a:t>термін, на який вони випускаються, і після настання якого він зобов'язується повністю виконати свої зобов'язання перед інвесторами. Для пайових цінних паперів такий термін не зазначається, однак зазвичай період</a:t>
            </a:r>
            <a:br>
              <a:rPr lang="uk-UA" dirty="0"/>
            </a:br>
            <a:r>
              <a:rPr lang="uk-UA" dirty="0"/>
              <a:t>його життя закінчується із ліквідацією емітенту. Вартість цінних паперів завжди перебуває у прямій залежності від тривалості їх життя.</a:t>
            </a:r>
            <a:endParaRPr lang="ru-RU" dirty="0"/>
          </a:p>
          <a:p>
            <a:pPr algn="just"/>
            <a:r>
              <a:rPr lang="uk-UA" b="1" i="1" dirty="0"/>
              <a:t>Ліквідність цінних паперів</a:t>
            </a:r>
            <a:r>
              <a:rPr lang="uk-UA" i="1" dirty="0"/>
              <a:t> </a:t>
            </a:r>
            <a:r>
              <a:rPr lang="uk-UA" dirty="0"/>
              <a:t>- здатність цінних паперів перетворюватися в  гроші. Тобто, це швидкість, з якою певні цінні папери можуть бути продані на ринку. Вартість цінних паперів знаходиться по відношенню до ліквідності у зворотному взаємозв'язку. </a:t>
            </a:r>
            <a:endParaRPr lang="ru-RU" dirty="0"/>
          </a:p>
          <a:p>
            <a:pPr algn="just"/>
            <a:r>
              <a:rPr lang="uk-UA" b="1" i="1" dirty="0"/>
              <a:t>Дохідність</a:t>
            </a:r>
            <a:r>
              <a:rPr lang="uk-UA" i="1" dirty="0"/>
              <a:t> </a:t>
            </a:r>
            <a:r>
              <a:rPr lang="uk-UA" dirty="0"/>
              <a:t>- здатність цінних паперів виступати як засіб збереження і нагромадження багатства.</a:t>
            </a:r>
            <a:endParaRPr lang="ru-RU" dirty="0"/>
          </a:p>
          <a:p>
            <a:pPr algn="just"/>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9410" y="2357755"/>
            <a:ext cx="11360150" cy="4500245"/>
          </a:xfrm>
        </p:spPr>
        <p:txBody>
          <a:bodyPr>
            <a:normAutofit lnSpcReduction="10000"/>
          </a:bodyPr>
          <a:lstStyle/>
          <a:p>
            <a:r>
              <a:rPr lang="uk-UA" b="1" dirty="0"/>
              <a:t>Акції належать до пайових цінних паперів.</a:t>
            </a:r>
            <a:endParaRPr lang="ru-RU" b="1" dirty="0"/>
          </a:p>
          <a:p>
            <a:pPr algn="just"/>
            <a:r>
              <a:rPr lang="uk-UA" b="1" i="1" dirty="0"/>
              <a:t>Акція</a:t>
            </a:r>
            <a:r>
              <a:rPr lang="uk-UA" i="1" dirty="0"/>
              <a:t> </a:t>
            </a:r>
            <a:r>
              <a:rPr lang="uk-UA" dirty="0"/>
              <a:t>- це цінний папір без установленого строку обігу, що засвідчує участь у статутному фонді акціонерного товариства, підтверджує  участь в акціонерному товаристві та право на участь в управлінні ним; дає право його власникові на одержання частини прибутку у вигляді дивіденду, а також на участь у розподілі майна при ліквідації акціонерного товариства.</a:t>
            </a:r>
            <a:endParaRPr lang="ru-RU" dirty="0"/>
          </a:p>
          <a:p>
            <a:pPr algn="just"/>
            <a:r>
              <a:rPr lang="uk-UA" dirty="0"/>
              <a:t>Однією із найбільш важливих характеристик акцій є </a:t>
            </a:r>
            <a:r>
              <a:rPr lang="uk-UA" b="1" i="1" dirty="0"/>
              <a:t>вартість. </a:t>
            </a:r>
            <a:endParaRPr lang="uk-UA" i="1" dirty="0" smtClean="0"/>
          </a:p>
          <a:p>
            <a:pPr algn="just"/>
            <a:r>
              <a:rPr lang="uk-UA" dirty="0" smtClean="0"/>
              <a:t>Акції </a:t>
            </a:r>
            <a:r>
              <a:rPr lang="uk-UA" dirty="0"/>
              <a:t>можуть мати </a:t>
            </a:r>
            <a:r>
              <a:rPr lang="uk-UA" b="1" dirty="0"/>
              <a:t>номінальну, емісійну, ринкову та балансову вартості</a:t>
            </a:r>
            <a:r>
              <a:rPr lang="uk-UA" dirty="0"/>
              <a:t>.</a:t>
            </a:r>
            <a:endParaRPr lang="ru-RU" dirty="0"/>
          </a:p>
          <a:p>
            <a:pPr algn="just"/>
            <a:r>
              <a:rPr lang="uk-UA" b="1" i="1" dirty="0"/>
              <a:t>Номінальна вартість акції</a:t>
            </a:r>
            <a:r>
              <a:rPr lang="uk-UA" i="1" dirty="0"/>
              <a:t> - </a:t>
            </a:r>
            <a:r>
              <a:rPr lang="uk-UA" dirty="0"/>
              <a:t>це вартість, яку номінально має один пай статутного фонду акціонерного товариства. Для акціонерних това­риств, як зазначалось раніше, характерним є те, що їхній статутний фонд поділяється на певну кількість рівних між собою паїв. Для вираження вартості однієї долі розраховується номінальна вартість однієї акції.</a:t>
            </a:r>
            <a:endParaRPr lang="ru-RU" dirty="0"/>
          </a:p>
          <a:p>
            <a:pPr marL="0" indent="0" algn="just">
              <a:buNone/>
            </a:pPr>
            <a:r>
              <a:rPr lang="uk-UA" dirty="0"/>
              <a:t>Таким чином, номінальна вартість однієї акції визначається за формулою:</a:t>
            </a:r>
            <a:endParaRPr lang="ru-RU" dirty="0"/>
          </a:p>
          <a:p>
            <a:pPr algn="just"/>
            <a:r>
              <a:rPr lang="uk-UA" b="1" i="1" dirty="0"/>
              <a:t>Номінальна вартість акції </a:t>
            </a:r>
            <a:r>
              <a:rPr lang="uk-UA" b="1" dirty="0"/>
              <a:t>= </a:t>
            </a:r>
            <a:r>
              <a:rPr lang="uk-UA" b="1" i="1" dirty="0"/>
              <a:t>розмір статутного фонду / загальна кількість акцій.</a:t>
            </a:r>
            <a:endParaRPr lang="ru-RU" b="1" dirty="0"/>
          </a:p>
          <a:p>
            <a:endParaRPr lang="ru-RU"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2000" dirty="0"/>
              <a:t>Під</a:t>
            </a:r>
            <a:r>
              <a:rPr lang="uk-UA" sz="2000" b="1" dirty="0"/>
              <a:t> </a:t>
            </a:r>
            <a:r>
              <a:rPr lang="uk-UA" sz="2000" b="1" i="1" dirty="0"/>
              <a:t>емісійною</a:t>
            </a:r>
            <a:r>
              <a:rPr lang="uk-UA" sz="2000" i="1" dirty="0"/>
              <a:t> </a:t>
            </a:r>
            <a:r>
              <a:rPr lang="uk-UA" sz="2000" b="1" i="1" dirty="0"/>
              <a:t>вартістю </a:t>
            </a:r>
            <a:r>
              <a:rPr lang="uk-UA" sz="2000" dirty="0"/>
              <a:t>акцій мають на увазі </a:t>
            </a:r>
            <a:r>
              <a:rPr lang="uk-UA" sz="2000" b="1" dirty="0"/>
              <a:t>ціну</a:t>
            </a:r>
            <a:r>
              <a:rPr lang="uk-UA" sz="2000" dirty="0"/>
              <a:t>, за якою акції продаються покупцям вперше, тобто при випуску їх у обіг. </a:t>
            </a:r>
            <a:endParaRPr lang="ru-RU" sz="2000" dirty="0"/>
          </a:p>
        </p:txBody>
      </p:sp>
      <p:sp>
        <p:nvSpPr>
          <p:cNvPr id="3" name="Объект 2"/>
          <p:cNvSpPr>
            <a:spLocks noGrp="1"/>
          </p:cNvSpPr>
          <p:nvPr>
            <p:ph idx="1"/>
          </p:nvPr>
        </p:nvSpPr>
        <p:spPr>
          <a:xfrm>
            <a:off x="399415" y="2394585"/>
            <a:ext cx="11346180" cy="4237990"/>
          </a:xfrm>
        </p:spPr>
        <p:txBody>
          <a:bodyPr>
            <a:normAutofit fontScale="92500"/>
          </a:bodyPr>
          <a:lstStyle/>
          <a:p>
            <a:pPr algn="just"/>
            <a:r>
              <a:rPr lang="uk-UA" dirty="0"/>
              <a:t>Акціонерне товариство може здійснювати продаж своїх акцій безпосередньо покупцям або за допомогою посередників. У першому випадку товариство самостійно визначає, за якою ціною його акції будуть пропонуватися покупцям; в останньому - питання емісійної вартості має погоджуватися із посередниками, оскільки якщо останні не зможуть продати акції інвесторам, то існують випадки, коли посередники мають їх викупити.</a:t>
            </a:r>
            <a:endParaRPr lang="ru-RU" dirty="0"/>
          </a:p>
          <a:p>
            <a:pPr algn="just"/>
            <a:r>
              <a:rPr lang="uk-UA" dirty="0"/>
              <a:t>Інколи емісійна вартість співпадає за розмірами із номінальною вартістю акцій. Такі випадки, як правило, мають місце тоді, коли акціонерне товариство випускає свої акції самостійно, без допомоги посередників. Оплата ж посередницьких послуг, якщо ними користуються акціонерні товариства, здійснюється за рахунок різниці між емісійною та номінальною вартостями акцій. Таким чином, як правило, емісійна вартість повинна перевищувати номінальну для забезпечення покриття витрат.</a:t>
            </a:r>
            <a:endParaRPr lang="ru-RU" dirty="0"/>
          </a:p>
          <a:p>
            <a:pPr algn="just"/>
            <a:r>
              <a:rPr lang="uk-UA" dirty="0"/>
              <a:t>На розмір емісійної вартості акцій впливає ціла низка факторів, а саме: характер розвитку галузі, у якій буде здійснювати свою підприємницьку діяльність акціонерне товариство, надання привабливої для інвесторів інформації про товариство та права, пов'язані з власністю на акції, ефективність рекламних заходів акціонерного товариства тощо.</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1310" y="2357120"/>
            <a:ext cx="11411585" cy="4380230"/>
          </a:xfrm>
        </p:spPr>
        <p:txBody>
          <a:bodyPr>
            <a:normAutofit lnSpcReduction="20000"/>
          </a:bodyPr>
          <a:lstStyle/>
          <a:p>
            <a:pPr algn="just"/>
            <a:r>
              <a:rPr lang="uk-UA" b="1" i="1" dirty="0"/>
              <a:t>Ринкова (курсова) вартість </a:t>
            </a:r>
            <a:r>
              <a:rPr lang="uk-UA" dirty="0"/>
              <a:t>- це ціна, за якою акції певного акціонерного товариства продаються і купуються в конкретний день. Вона не є фіксованою за розміром. Ринкова ціна змінюється. Саме зміна ринкової вартості акцій дозволяє з'ясувати, наскільки ефективно працює </a:t>
            </a:r>
            <a:r>
              <a:rPr lang="uk-UA" dirty="0" smtClean="0"/>
              <a:t>акціонерне </a:t>
            </a:r>
            <a:r>
              <a:rPr lang="uk-UA" dirty="0"/>
              <a:t>товариство, наскільки ефективний в ньому менеджмент, наскільки привабливими є акції для їх власників. </a:t>
            </a:r>
            <a:endParaRPr lang="uk-UA" dirty="0"/>
          </a:p>
          <a:p>
            <a:pPr algn="just"/>
            <a:r>
              <a:rPr lang="uk-UA" dirty="0"/>
              <a:t>Завдячуючи зміні ринкових цін на акції відбувається рух акцій від одних власників до інших. вартість може бути більшою або меншою від номінальної вартості. Якщо ринкова вартість акцій є більшою, ніж номінальна, то це означає, що інвестори погоджуються сплатити більше грошей за акції певного товариства, оскільки вони вважають діяльність товариства ефективною, тобто товариство може забезпечити ефективну дивідендну політику.</a:t>
            </a:r>
            <a:endParaRPr lang="ru-RU" dirty="0"/>
          </a:p>
          <a:p>
            <a:pPr algn="just"/>
            <a:r>
              <a:rPr lang="uk-UA" dirty="0"/>
              <a:t>Крім вище перелічених, існує ряд факторів, які впливають на розмір ринкової вартості акції. Попит та пропозиція на ринку цінних паперів, стан та результати діяльності емітента становлять лише деякі з них. Не менш важливими є вартість позикового капіталу та темпи інфляції в країні. Так високі темпи інфляції в країні створюють не лише фактор впливу на ринкову вартість акцій, але й фактор загрози нормальному функціонуванню фондового ринку взагалі.</a:t>
            </a:r>
            <a:endParaRPr lang="ru-RU" dirty="0"/>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51168" y="540914"/>
            <a:ext cx="8761413" cy="1584101"/>
          </a:xfrm>
        </p:spPr>
        <p:txBody>
          <a:bodyPr/>
          <a:lstStyle/>
          <a:p>
            <a:r>
              <a:rPr lang="uk-UA" sz="1400" b="1" i="1" dirty="0"/>
              <a:t>Балансова вартість акцій </a:t>
            </a:r>
            <a:r>
              <a:rPr lang="uk-UA" sz="1400" i="1" dirty="0"/>
              <a:t>- </a:t>
            </a:r>
            <a:r>
              <a:rPr lang="uk-UA" sz="1400" dirty="0"/>
              <a:t>це вартість, яка розраховується за балансовими документами емітента. Умовно її визначають як вартість однієї частки майна емітента, який припадає на одну акцію, в тому разі, якби емітент підлягав ліквідації у цю мить. Тобто у розрахунок </a:t>
            </a:r>
            <a:r>
              <a:rPr lang="uk-UA" sz="1400" dirty="0" smtClean="0"/>
              <a:t>приймаються </a:t>
            </a:r>
            <a:r>
              <a:rPr lang="uk-UA" sz="1400" dirty="0"/>
              <a:t>балансова вартість майна та коштів емітента, включаючи нерозподілені прибутки минулих років. На момент створення акціонерного товариства балансова вартість акцій, як правило, співпадає із їх номінальною в</a:t>
            </a:r>
            <a:r>
              <a:rPr lang="uk-UA" sz="1400" dirty="0" smtClean="0"/>
              <a:t>артістю</a:t>
            </a:r>
            <a:r>
              <a:rPr lang="uk-UA" sz="1400" dirty="0"/>
              <a:t>.</a:t>
            </a:r>
            <a:br>
              <a:rPr lang="ru-RU" sz="1600" dirty="0"/>
            </a:br>
            <a:endParaRPr lang="ru-RU" sz="1600" dirty="0"/>
          </a:p>
        </p:txBody>
      </p:sp>
      <p:sp>
        <p:nvSpPr>
          <p:cNvPr id="3" name="Объект 2"/>
          <p:cNvSpPr>
            <a:spLocks noGrp="1"/>
          </p:cNvSpPr>
          <p:nvPr>
            <p:ph idx="1"/>
          </p:nvPr>
        </p:nvSpPr>
        <p:spPr>
          <a:xfrm>
            <a:off x="553792" y="2382592"/>
            <a:ext cx="11153104" cy="4475407"/>
          </a:xfrm>
        </p:spPr>
        <p:txBody>
          <a:bodyPr>
            <a:normAutofit fontScale="77500" lnSpcReduction="20000"/>
          </a:bodyPr>
          <a:lstStyle/>
          <a:p>
            <a:pPr algn="just"/>
            <a:r>
              <a:rPr lang="uk-UA" dirty="0" smtClean="0"/>
              <a:t>Залежно </a:t>
            </a:r>
            <a:r>
              <a:rPr lang="uk-UA" i="1" dirty="0"/>
              <a:t>від форми, </a:t>
            </a:r>
            <a:r>
              <a:rPr lang="uk-UA" dirty="0"/>
              <a:t>у якій з</a:t>
            </a:r>
            <a:r>
              <a:rPr lang="uk-UA" dirty="0" smtClean="0"/>
              <a:t>дійснюється </a:t>
            </a:r>
            <a:r>
              <a:rPr lang="uk-UA" dirty="0"/>
              <a:t>випуск та обіг, акції поділяються на ті, що мають </a:t>
            </a:r>
            <a:r>
              <a:rPr lang="uk-UA" b="1" dirty="0"/>
              <a:t>паперову форму,</a:t>
            </a:r>
            <a:r>
              <a:rPr lang="uk-UA" dirty="0"/>
              <a:t> і ті, які мають </a:t>
            </a:r>
            <a:r>
              <a:rPr lang="uk-UA" b="1" dirty="0"/>
              <a:t>непаперову форму.</a:t>
            </a:r>
            <a:r>
              <a:rPr lang="uk-UA" dirty="0"/>
              <a:t> Перший вид акцій інколи також називають акціями в матеріалізованій формі або сертифікатній; другий - нематеріалізованими, </a:t>
            </a:r>
            <a:r>
              <a:rPr lang="uk-UA" dirty="0" err="1"/>
              <a:t>безсертифікатними</a:t>
            </a:r>
            <a:r>
              <a:rPr lang="uk-UA" dirty="0"/>
              <a:t>, непаперовими або електронними акціями.</a:t>
            </a:r>
            <a:endParaRPr lang="ru-RU" dirty="0"/>
          </a:p>
          <a:p>
            <a:pPr algn="just"/>
            <a:r>
              <a:rPr lang="uk-UA" dirty="0"/>
              <a:t>Залежно </a:t>
            </a:r>
            <a:r>
              <a:rPr lang="uk-UA" i="1" dirty="0"/>
              <a:t>від якісної та кількісної характеристики майнових і немайнових прав, </a:t>
            </a:r>
            <a:r>
              <a:rPr lang="uk-UA" dirty="0"/>
              <a:t>що надаються власникові акцій, акції поділяються на </a:t>
            </a:r>
            <a:r>
              <a:rPr lang="uk-UA" b="1" dirty="0"/>
              <a:t>прості та привілейовані</a:t>
            </a:r>
            <a:r>
              <a:rPr lang="uk-UA" dirty="0"/>
              <a:t>. У загальному вигляді </a:t>
            </a:r>
            <a:r>
              <a:rPr lang="uk-UA" i="1" dirty="0"/>
              <a:t>під </a:t>
            </a:r>
            <a:r>
              <a:rPr lang="uk-UA" b="1" i="1" dirty="0"/>
              <a:t>простими акціями</a:t>
            </a:r>
            <a:r>
              <a:rPr lang="uk-UA" i="1" dirty="0"/>
              <a:t> </a:t>
            </a:r>
            <a:r>
              <a:rPr lang="uk-UA" dirty="0"/>
              <a:t>мають на увазі, коли власникові однієї акції належить один голос при голосуванні на загальних зборах акціонерів, ставка дивіденду є нефіксованою, а користування іншими майновими та немайновими правами здійснюється в однаковому для всіх акціонерів порядку, крім тих, які визначені для власників привілейованих акцій. Доход у вигляді дивіденду за простою акцією виплачується в останню чергу, тобто після виплати дивідендів за привілейованими акціями. Дивіденди, як правило, виплачуються у разі отримання емітентом достатнього чистого прибутку. Якщо емітент за наслідками річної діяльності отримав незначний прибуток або закінчив господарський рік зі збитком, то дивіденди за простою акцією, як правило, не виплачуються. Тобто виплата дивідендів за простими акціями не гарантується емітентом. При ліквідації акціонерного товариства власник простої акції отримує пропорційну частку майна емітента в останню чергу, тобто після розрахунку емітента з державою, кредиторами, трудовим колективом та власниками привілейованих акцій.</a:t>
            </a:r>
            <a:endParaRPr lang="ru-RU" dirty="0"/>
          </a:p>
          <a:p>
            <a:pPr algn="just"/>
            <a:r>
              <a:rPr lang="uk-UA" dirty="0"/>
              <a:t>Під </a:t>
            </a:r>
            <a:r>
              <a:rPr lang="uk-UA" b="1" i="1" dirty="0"/>
              <a:t>привілейованою акцією</a:t>
            </a:r>
            <a:r>
              <a:rPr lang="uk-UA" i="1" dirty="0"/>
              <a:t> </a:t>
            </a:r>
            <a:r>
              <a:rPr lang="uk-UA" dirty="0"/>
              <a:t>мають на увазі акцію, власник якої має певні привілеї порівняно з власником простої акції цього ж емітента. Суть привілеїв визначається в установчих документах емітента. Найчастіше привілеї полягають у тому, що власник привілейованої акції отримує фіксований і гарантований дивіденд, тобто акціонерне товариство зобов'язується сплачувати сталу суму доходу за акціями (як правило, ця сума встановлюється у відсотках до номінальної вартості акції). Дивіденди за привілейованими акціями виплачуються до виплати дивідендів за простими акціями незалежно від результатів діяльності акціонерного товариства протягом фінансового року. Привілеї також можуть мати й інші форми, наприклад, надання пріоритетного права на одержання власником привілейованої акції належної йому частки при розподілі майна акціонерного товариства в разі його ліквідації або надання власникові однієї такої акції кількох голосів при проведенні голосування на загальних зборах акціонерів. Існування цих акцій повинно бути дозволено законодавством і передбачено статутом емітента.</a:t>
            </a:r>
            <a:endParaRPr lang="ru-RU" dirty="0"/>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2276" y="2382593"/>
            <a:ext cx="11217499" cy="4353058"/>
          </a:xfrm>
        </p:spPr>
        <p:txBody>
          <a:bodyPr>
            <a:normAutofit lnSpcReduction="10000"/>
          </a:bodyPr>
          <a:lstStyle/>
          <a:p>
            <a:pPr algn="just"/>
            <a:r>
              <a:rPr lang="uk-UA" dirty="0"/>
              <a:t>Іноді випускають </a:t>
            </a:r>
            <a:r>
              <a:rPr lang="uk-UA" b="1" i="1" dirty="0"/>
              <a:t>кумулятивні привілейовані акції</a:t>
            </a:r>
            <a:r>
              <a:rPr lang="uk-UA" i="1" dirty="0"/>
              <a:t>. </a:t>
            </a:r>
            <a:r>
              <a:rPr lang="uk-UA" dirty="0"/>
              <a:t>У цьому разі фіксований дивіденд по привілейованій акції у певному році або протягом кількох років не виплачується, хоча й нараховується. Акціонер одержить дохід у наступному за минулим або минулими роками, і цей дохід буде </a:t>
            </a:r>
            <a:r>
              <a:rPr lang="uk-UA" dirty="0" smtClean="0"/>
              <a:t>складатися </a:t>
            </a:r>
            <a:r>
              <a:rPr lang="uk-UA" dirty="0"/>
              <a:t>із суми дивідендів, які були нараховані за минулі роки. Тобто в одній виплаті буде акумульована сума дивідендів за певний період часу. При ліквідації емітенту власник привілейованої акції одержує пропорційну частку майна емітента у передостанню чергу, тобто після розрахунку емітента з державою, кредиторами та трудовим колективом. У більшості випадків "привілейоване" становище власників у майновій частині прав поєднується зі зменшенням прав у немайновій частині. Тобто надання переважного права на отримання дивідендів, прав гарантованого й фіксованого розміру щорічного дивіденду досить часто супроводжується позбавленням власника привілейованих акцій права на управління акціонерним товариством.</a:t>
            </a:r>
            <a:endParaRPr lang="ru-RU" dirty="0"/>
          </a:p>
          <a:p>
            <a:pPr algn="just"/>
            <a:r>
              <a:rPr lang="uk-UA" dirty="0"/>
              <a:t>Законодавство різних країн визначає досить часто пропорції, у яких мають випускатися прості та привілейовані акції одного акціонерного товариства. </a:t>
            </a:r>
            <a:endParaRPr lang="uk-UA" dirty="0"/>
          </a:p>
          <a:p>
            <a:pPr algn="just"/>
            <a:r>
              <a:rPr lang="uk-UA" dirty="0"/>
              <a:t>В Україні привілейовані акції не можуть бути випущені на суму, </a:t>
            </a:r>
            <a:r>
              <a:rPr lang="uk-UA" b="1" dirty="0"/>
              <a:t>що перевищує 10 відсотків статутного фонду товариства</a:t>
            </a:r>
            <a:r>
              <a:rPr lang="uk-UA" dirty="0"/>
              <a:t>.</a:t>
            </a:r>
            <a:endParaRPr lang="ru-RU" dirty="0"/>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1"/>
          <a:stretch>
            <a:fillRect/>
          </a:stretch>
        </p:blipFill>
        <p:spPr>
          <a:xfrm>
            <a:off x="1149120" y="1957589"/>
            <a:ext cx="9978225" cy="4708326"/>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79755" y="2395855"/>
            <a:ext cx="11114405" cy="4462145"/>
          </a:xfrm>
        </p:spPr>
        <p:txBody>
          <a:bodyPr>
            <a:normAutofit/>
          </a:bodyPr>
          <a:lstStyle/>
          <a:p>
            <a:pPr algn="just"/>
            <a:r>
              <a:rPr lang="uk-UA" b="1" i="1" dirty="0"/>
              <a:t>Вирішальний пакет першого рівня </a:t>
            </a:r>
            <a:r>
              <a:rPr lang="uk-UA" dirty="0"/>
              <a:t>(абсолютний) має включати таку кількість акцій, яка забезпечує його власникові можливість самостійно приймати будь-яке рішення щодо діяльності товариства. Максимально сприятливий розмір цього пакета складає </a:t>
            </a:r>
            <a:r>
              <a:rPr lang="uk-UA" b="1" dirty="0"/>
              <a:t>75 % </a:t>
            </a:r>
            <a:r>
              <a:rPr lang="uk-UA" dirty="0"/>
              <a:t>загальної кількості голосуючих акцій, тобто ¾ усіх голосів. </a:t>
            </a:r>
            <a:endParaRPr lang="ru-RU" dirty="0"/>
          </a:p>
          <a:p>
            <a:pPr algn="just"/>
            <a:r>
              <a:rPr lang="uk-UA" b="1" i="1" dirty="0"/>
              <a:t>Вирішальний пакет другого рівня </a:t>
            </a:r>
            <a:r>
              <a:rPr lang="uk-UA" dirty="0"/>
              <a:t> забезпечує власникові просту більшість голосів на загальних зборах товариства і становить мінімум </a:t>
            </a:r>
            <a:r>
              <a:rPr lang="uk-UA" b="1" dirty="0"/>
              <a:t>50 % плюс одну акцію</a:t>
            </a:r>
            <a:r>
              <a:rPr lang="uk-UA" dirty="0"/>
              <a:t>, що надає йому можливість приймати більшість рішень (крім тих, які стосуються зміни статуту товариства, припинення його діяльності, а також створення та припинення діяльності дочірніх підприємств, філій і представництв товариства). </a:t>
            </a:r>
            <a:endParaRPr lang="ru-RU" dirty="0"/>
          </a:p>
          <a:p>
            <a:pPr algn="just"/>
            <a:r>
              <a:rPr lang="uk-UA" b="1" i="1" dirty="0"/>
              <a:t>Блокуючий пакет першого рівня </a:t>
            </a:r>
            <a:r>
              <a:rPr lang="uk-UA" dirty="0"/>
              <a:t>дає змогу блокувати рішення, що приймаються більшістю голосів і </a:t>
            </a:r>
            <a:r>
              <a:rPr lang="uk-UA" b="1" dirty="0"/>
              <a:t>50 % </a:t>
            </a:r>
            <a:r>
              <a:rPr lang="uk-UA" dirty="0"/>
              <a:t>загальної кількості голосуючих акцій товариства, тобто ½ усіх голосів. </a:t>
            </a:r>
            <a:endParaRPr lang="ru-RU" dirty="0"/>
          </a:p>
          <a:p>
            <a:pPr algn="just"/>
            <a:r>
              <a:rPr lang="uk-UA" b="1" i="1" dirty="0"/>
              <a:t>Блокуючий пакет другого рівня </a:t>
            </a:r>
            <a:r>
              <a:rPr lang="uk-UA" dirty="0"/>
              <a:t>дає можливість його власнику блокувати правомочність загальних зборів товариства ( для визнання зборів </a:t>
            </a:r>
            <a:r>
              <a:rPr lang="uk-UA" dirty="0" err="1"/>
              <a:t>неправомічними</a:t>
            </a:r>
            <a:r>
              <a:rPr lang="uk-UA" dirty="0"/>
              <a:t> необхідно мати </a:t>
            </a:r>
            <a:r>
              <a:rPr lang="uk-UA" b="1" dirty="0"/>
              <a:t>40 % + 1 акцію </a:t>
            </a:r>
            <a:r>
              <a:rPr lang="uk-UA" dirty="0"/>
              <a:t>загальної </a:t>
            </a:r>
            <a:r>
              <a:rPr lang="uk-UA" dirty="0" smtClean="0"/>
              <a:t>кількості голосуючих акцій товариства).</a:t>
            </a: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05307" y="2423194"/>
            <a:ext cx="11204620" cy="4183667"/>
          </a:xfrm>
        </p:spPr>
        <p:txBody>
          <a:bodyPr>
            <a:normAutofit lnSpcReduction="10000"/>
          </a:bodyPr>
          <a:lstStyle/>
          <a:p>
            <a:pPr algn="just"/>
            <a:r>
              <a:rPr lang="uk-UA" b="1" i="1" dirty="0"/>
              <a:t>Блокуючий пакет третього рівня – </a:t>
            </a:r>
            <a:r>
              <a:rPr lang="uk-UA" dirty="0"/>
              <a:t>це така кількість акцій</a:t>
            </a:r>
            <a:r>
              <a:rPr lang="uk-UA" b="1" i="1" dirty="0"/>
              <a:t> (</a:t>
            </a:r>
            <a:r>
              <a:rPr lang="uk-UA" b="1" dirty="0"/>
              <a:t>25 % + 1 акція)</a:t>
            </a:r>
            <a:r>
              <a:rPr lang="uk-UA" dirty="0"/>
              <a:t>, яка дає можливість його власнику блокувати рішення загальних зборів товариства, що потребують  ¾ усіх голосів. </a:t>
            </a:r>
            <a:endParaRPr lang="ru-RU" dirty="0"/>
          </a:p>
          <a:p>
            <a:pPr algn="just"/>
            <a:r>
              <a:rPr lang="uk-UA" b="1" i="1" dirty="0"/>
              <a:t>Ініціативний пакет першого рівня</a:t>
            </a:r>
            <a:r>
              <a:rPr lang="uk-UA" dirty="0"/>
              <a:t>, </a:t>
            </a:r>
            <a:r>
              <a:rPr lang="uk-UA" dirty="0" smtClean="0"/>
              <a:t>розмір </a:t>
            </a:r>
            <a:r>
              <a:rPr lang="uk-UA" dirty="0"/>
              <a:t>якого становить </a:t>
            </a:r>
            <a:r>
              <a:rPr lang="uk-UA" b="1" i="1" dirty="0"/>
              <a:t> </a:t>
            </a:r>
            <a:r>
              <a:rPr lang="uk-UA" b="1" dirty="0"/>
              <a:t>20 % </a:t>
            </a:r>
            <a:r>
              <a:rPr lang="uk-UA" dirty="0"/>
              <a:t>загальної кількості голосуючих акцій товариства, дає змогу його власникові вимагати перевірки фінансово-господарської діяльності правління і скликання позачергових загальних зборів товариства, у разі відмови – скликати їх самостійно. </a:t>
            </a:r>
            <a:endParaRPr lang="ru-RU" dirty="0"/>
          </a:p>
          <a:p>
            <a:pPr algn="just"/>
            <a:r>
              <a:rPr lang="uk-UA" b="1" i="1" dirty="0"/>
              <a:t>Розмір ініціативного пакету другого рівня </a:t>
            </a:r>
            <a:r>
              <a:rPr lang="uk-UA" dirty="0"/>
              <a:t>становить 10 % загальної кількості голосуючих акцій товариства, дає право його власникові вимагати включення питань до порядку денного загальних зборів  товариства. </a:t>
            </a:r>
            <a:endParaRPr lang="ru-RU" dirty="0"/>
          </a:p>
          <a:p>
            <a:pPr algn="just"/>
            <a:r>
              <a:rPr lang="uk-UA" dirty="0"/>
              <a:t>Залежно від </a:t>
            </a:r>
            <a:r>
              <a:rPr lang="uk-UA" i="1" dirty="0"/>
              <a:t>форм розпорядження </a:t>
            </a:r>
            <a:r>
              <a:rPr lang="uk-UA" dirty="0"/>
              <a:t>акції поділяються на </a:t>
            </a:r>
            <a:r>
              <a:rPr lang="uk-UA" b="1" dirty="0"/>
              <a:t>іменні </a:t>
            </a:r>
            <a:r>
              <a:rPr lang="uk-UA" dirty="0"/>
              <a:t>та на </a:t>
            </a:r>
            <a:r>
              <a:rPr lang="uk-UA" b="1" dirty="0"/>
              <a:t>пред'явника.</a:t>
            </a:r>
            <a:r>
              <a:rPr lang="uk-UA" dirty="0"/>
              <a:t> </a:t>
            </a:r>
            <a:endParaRPr lang="uk-UA" dirty="0" smtClean="0"/>
          </a:p>
          <a:p>
            <a:pPr algn="just"/>
            <a:r>
              <a:rPr lang="uk-UA" b="1" i="1" dirty="0" smtClean="0"/>
              <a:t>Іменні </a:t>
            </a:r>
            <a:r>
              <a:rPr lang="uk-UA" b="1" i="1" dirty="0"/>
              <a:t>акції</a:t>
            </a:r>
            <a:r>
              <a:rPr lang="uk-UA" i="1" dirty="0"/>
              <a:t> - </a:t>
            </a:r>
            <a:r>
              <a:rPr lang="uk-UA" dirty="0"/>
              <a:t>це акції, за умовами випуску яких акціонери повинні реєструватися у книзі реєстрації власників іменних акцій, яку може вести сам емітент або за його дорученням реєстратор чи депозитарій.</a:t>
            </a:r>
            <a:endParaRPr lang="ru-RU" dirty="0"/>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45105" y="605308"/>
            <a:ext cx="8761413" cy="1532584"/>
          </a:xfrm>
        </p:spPr>
        <p:txBody>
          <a:bodyPr/>
          <a:lstStyle/>
          <a:p>
            <a:r>
              <a:rPr lang="uk-UA" sz="2000" b="1" i="1" dirty="0"/>
              <a:t>Акції на пред'явника</a:t>
            </a:r>
            <a:r>
              <a:rPr lang="uk-UA" sz="2000" i="1" dirty="0"/>
              <a:t> - </a:t>
            </a:r>
            <a:r>
              <a:rPr lang="uk-UA" sz="2000" dirty="0"/>
              <a:t>це акції, відповідно до умов випуску яких учасники акцій не повинні реєструватися в книгах реєстрації власників акцій, а емітенти (реєстратори чи депозитарії) не повинні вести вказані книги.</a:t>
            </a:r>
            <a:br>
              <a:rPr lang="ru-RU" sz="2000" dirty="0"/>
            </a:br>
            <a:endParaRPr lang="ru-RU" sz="2000" dirty="0"/>
          </a:p>
        </p:txBody>
      </p:sp>
      <p:sp>
        <p:nvSpPr>
          <p:cNvPr id="3" name="Объект 2"/>
          <p:cNvSpPr>
            <a:spLocks noGrp="1"/>
          </p:cNvSpPr>
          <p:nvPr>
            <p:ph idx="1"/>
          </p:nvPr>
        </p:nvSpPr>
        <p:spPr>
          <a:xfrm>
            <a:off x="153035" y="2343785"/>
            <a:ext cx="11619865" cy="4514215"/>
          </a:xfrm>
        </p:spPr>
        <p:txBody>
          <a:bodyPr>
            <a:normAutofit fontScale="92500" lnSpcReduction="20000"/>
          </a:bodyPr>
          <a:lstStyle/>
          <a:p>
            <a:pPr algn="just"/>
            <a:r>
              <a:rPr lang="uk-UA" dirty="0"/>
              <a:t>У залежності від того, </a:t>
            </a:r>
            <a:r>
              <a:rPr lang="uk-UA" i="1" dirty="0"/>
              <a:t>на якій основі акціонерне товариство передає акції </a:t>
            </a:r>
            <a:r>
              <a:rPr lang="uk-UA" dirty="0"/>
              <a:t>інвесторам – оплатній чи безоплатній, акції поділяються на </a:t>
            </a:r>
            <a:r>
              <a:rPr lang="uk-UA" b="1" i="1" dirty="0"/>
              <a:t>оплатні акції та преміальні</a:t>
            </a:r>
            <a:r>
              <a:rPr lang="uk-UA" i="1" dirty="0"/>
              <a:t>. </a:t>
            </a:r>
            <a:r>
              <a:rPr lang="uk-UA" dirty="0"/>
              <a:t>Найбільш поширеним є розповсюдження акцій па оплатній основі, преміальні випускаються лише у окремих випадках і а переслідують певну мету.</a:t>
            </a:r>
            <a:endParaRPr lang="ru-RU" dirty="0"/>
          </a:p>
          <a:p>
            <a:pPr algn="just"/>
            <a:r>
              <a:rPr lang="uk-UA" dirty="0"/>
              <a:t>Для збільшення розміру статутного фонду, на суму отриманого прибутку може </a:t>
            </a:r>
            <a:r>
              <a:rPr lang="uk-UA" dirty="0" smtClean="0"/>
              <a:t>здійснюватися </a:t>
            </a:r>
            <a:r>
              <a:rPr lang="uk-UA" b="1" dirty="0"/>
              <a:t>додаткова емісія акцій</a:t>
            </a:r>
            <a:r>
              <a:rPr lang="uk-UA" dirty="0"/>
              <a:t>. Оскільки прибуток «</a:t>
            </a:r>
            <a:r>
              <a:rPr lang="uk-UA" dirty="0" err="1"/>
              <a:t>заробляється</a:t>
            </a:r>
            <a:r>
              <a:rPr lang="uk-UA" dirty="0"/>
              <a:t>» акціонерним капіталом, то додаткові акції знаходяться в колективній власності акціонерів, тобто додаткові акції розповсюджуються серед акціонерів безоплатно. В цьому разі акціонерне товариство кожному своєму акціонерові передає додатково випущені акції </a:t>
            </a:r>
            <a:r>
              <a:rPr lang="uk-UA" dirty="0" err="1"/>
              <a:t>пропорційно</a:t>
            </a:r>
            <a:r>
              <a:rPr lang="uk-UA" dirty="0"/>
              <a:t> кількості акцій, якими володіє акціонер, як премію. У цьому разі говорять про випуск</a:t>
            </a:r>
            <a:r>
              <a:rPr lang="uk-UA" b="1" dirty="0"/>
              <a:t> преміальних акцій</a:t>
            </a:r>
            <a:r>
              <a:rPr lang="uk-UA" dirty="0"/>
              <a:t>. Випуски преміальних акцій свідчать і, про те, що акціонерне товариство виконувало свою підприємницьку діяльність ефективно і з часом фактична частка акціонера у майні товариства збільшилася. Преміальні акції являють собою документальне підтвердження збільшення розміру частки майна акціонерного товариства, яка належить акціонеру.</a:t>
            </a:r>
            <a:endParaRPr lang="ru-RU" dirty="0"/>
          </a:p>
          <a:p>
            <a:pPr marL="0" indent="0" algn="just">
              <a:buNone/>
            </a:pPr>
            <a:r>
              <a:rPr lang="uk-UA" b="1" dirty="0"/>
              <a:t>Залежно від </a:t>
            </a:r>
            <a:r>
              <a:rPr lang="uk-UA" b="1" i="1" dirty="0"/>
              <a:t>кола інвесторів, на яких орієнтується випуск акцій, вони</a:t>
            </a:r>
            <a:r>
              <a:rPr lang="uk-UA" b="1" dirty="0"/>
              <a:t> поділяються на акції:</a:t>
            </a:r>
            <a:endParaRPr lang="ru-RU" b="1" dirty="0"/>
          </a:p>
          <a:p>
            <a:pPr algn="just"/>
            <a:r>
              <a:rPr lang="uk-UA" dirty="0"/>
              <a:t>а) що </a:t>
            </a:r>
            <a:r>
              <a:rPr lang="uk-UA" i="1" dirty="0"/>
              <a:t>пропонуються для відкритого продажу;</a:t>
            </a:r>
            <a:endParaRPr lang="ru-RU" dirty="0"/>
          </a:p>
          <a:p>
            <a:pPr algn="just"/>
            <a:r>
              <a:rPr lang="uk-UA" dirty="0"/>
              <a:t>б) що </a:t>
            </a:r>
            <a:r>
              <a:rPr lang="uk-UA" i="1" dirty="0"/>
              <a:t>пропонуються у порядку цільового продажу;</a:t>
            </a:r>
            <a:endParaRPr lang="ru-RU" dirty="0"/>
          </a:p>
          <a:p>
            <a:pPr algn="just"/>
            <a:r>
              <a:rPr lang="uk-UA" dirty="0"/>
              <a:t>в) що </a:t>
            </a:r>
            <a:r>
              <a:rPr lang="uk-UA" i="1" dirty="0"/>
              <a:t>розміщуються серед засновників товариства.</a:t>
            </a:r>
            <a:endParaRPr lang="ru-RU" dirty="0"/>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uk-UA" altLang="ru-RU" sz="3200" b="1"/>
              <a:t>6.1. Сутність корпоративної власності</a:t>
            </a:r>
            <a:endParaRPr lang="uk-UA" altLang="ru-RU" sz="3200" b="1"/>
          </a:p>
        </p:txBody>
      </p:sp>
      <p:sp>
        <p:nvSpPr>
          <p:cNvPr id="3" name="Замещающее содержимое 2"/>
          <p:cNvSpPr>
            <a:spLocks noGrp="1"/>
          </p:cNvSpPr>
          <p:nvPr>
            <p:ph idx="1"/>
          </p:nvPr>
        </p:nvSpPr>
        <p:spPr>
          <a:xfrm>
            <a:off x="480695" y="2254250"/>
            <a:ext cx="11238230" cy="4462145"/>
          </a:xfrm>
        </p:spPr>
        <p:txBody>
          <a:bodyPr>
            <a:normAutofit fontScale="90000" lnSpcReduction="20000"/>
          </a:bodyPr>
          <a:p>
            <a:pPr algn="just"/>
            <a:r>
              <a:rPr lang="en-US" altLang="en-US"/>
              <a:t>Основним</a:t>
            </a:r>
            <a:r>
              <a:rPr lang="en-US" altLang="ru-RU"/>
              <a:t> </a:t>
            </a:r>
            <a:r>
              <a:rPr lang="en-US" altLang="en-US"/>
              <a:t>завданням</a:t>
            </a:r>
            <a:r>
              <a:rPr lang="en-US" altLang="ru-RU"/>
              <a:t> </a:t>
            </a:r>
            <a:r>
              <a:rPr lang="en-US" altLang="en-US"/>
              <a:t>корпоративного</a:t>
            </a:r>
            <a:r>
              <a:rPr lang="en-US" altLang="ru-RU"/>
              <a:t> </a:t>
            </a:r>
            <a:r>
              <a:rPr lang="en-US" altLang="en-US"/>
              <a:t>управління</a:t>
            </a:r>
            <a:r>
              <a:rPr lang="en-US" altLang="ru-RU"/>
              <a:t> </a:t>
            </a:r>
            <a:r>
              <a:rPr lang="en-US" altLang="en-US" b="1"/>
              <a:t>є</a:t>
            </a:r>
            <a:r>
              <a:rPr lang="en-US" altLang="ru-RU" b="1"/>
              <a:t> </a:t>
            </a:r>
            <a:r>
              <a:rPr lang="en-US" altLang="en-US" b="1"/>
              <a:t>управління</a:t>
            </a:r>
            <a:r>
              <a:rPr lang="en-US" altLang="ru-RU" b="1"/>
              <a:t> </a:t>
            </a:r>
            <a:r>
              <a:rPr lang="en-US" altLang="en-US" b="1"/>
              <a:t>майном</a:t>
            </a:r>
            <a:r>
              <a:rPr lang="en-US" altLang="ru-RU" b="1"/>
              <a:t> </a:t>
            </a:r>
            <a:r>
              <a:rPr lang="en-US" altLang="en-US" b="1"/>
              <a:t>в</a:t>
            </a:r>
            <a:r>
              <a:rPr lang="en-US" altLang="ru-RU" b="1"/>
              <a:t> </a:t>
            </a:r>
            <a:r>
              <a:rPr lang="en-US" altLang="en-US" b="1"/>
              <a:t>інтересах</a:t>
            </a:r>
            <a:r>
              <a:rPr lang="en-US" altLang="ru-RU" b="1"/>
              <a:t> </a:t>
            </a:r>
            <a:r>
              <a:rPr lang="en-US" altLang="en-US" b="1"/>
              <a:t>власників</a:t>
            </a:r>
            <a:r>
              <a:rPr lang="en-US" altLang="ru-RU"/>
              <a:t>, </a:t>
            </a:r>
            <a:r>
              <a:rPr lang="en-US" altLang="en-US"/>
              <a:t>що</a:t>
            </a:r>
            <a:r>
              <a:rPr lang="en-US" altLang="ru-RU"/>
              <a:t> </a:t>
            </a:r>
            <a:r>
              <a:rPr lang="en-US" altLang="en-US"/>
              <a:t>вимагає</a:t>
            </a:r>
            <a:r>
              <a:rPr lang="en-US" altLang="ru-RU"/>
              <a:t> </a:t>
            </a:r>
            <a:r>
              <a:rPr lang="en-US" altLang="en-US"/>
              <a:t>чіткої</a:t>
            </a:r>
            <a:r>
              <a:rPr lang="en-US" altLang="ru-RU"/>
              <a:t> </a:t>
            </a:r>
            <a:r>
              <a:rPr lang="en-US" altLang="en-US"/>
              <a:t>регламентації</a:t>
            </a:r>
            <a:r>
              <a:rPr lang="en-US" altLang="ru-RU"/>
              <a:t> </a:t>
            </a:r>
            <a:r>
              <a:rPr lang="en-US" altLang="en-US"/>
              <a:t>відносин</a:t>
            </a:r>
            <a:r>
              <a:rPr lang="en-US" altLang="ru-RU"/>
              <a:t> </a:t>
            </a:r>
            <a:r>
              <a:rPr lang="en-US" altLang="en-US"/>
              <a:t>власності</a:t>
            </a:r>
            <a:r>
              <a:rPr lang="en-US" altLang="ru-RU"/>
              <a:t> </a:t>
            </a:r>
            <a:r>
              <a:rPr lang="en-US" altLang="en-US"/>
              <a:t>в</a:t>
            </a:r>
            <a:r>
              <a:rPr lang="en-US" altLang="ru-RU"/>
              <a:t> </a:t>
            </a:r>
            <a:r>
              <a:rPr lang="en-US" altLang="en-US"/>
              <a:t>корпораціях</a:t>
            </a:r>
            <a:r>
              <a:rPr lang="en-US" altLang="ru-RU"/>
              <a:t>.</a:t>
            </a:r>
            <a:endParaRPr lang="en-US" altLang="ru-RU"/>
          </a:p>
          <a:p>
            <a:pPr algn="just"/>
            <a:r>
              <a:rPr lang="en-US" altLang="en-US"/>
              <a:t>Поняття</a:t>
            </a:r>
            <a:r>
              <a:rPr lang="en-US" altLang="ru-RU"/>
              <a:t> </a:t>
            </a:r>
            <a:r>
              <a:rPr lang="en-US" altLang="en-US"/>
              <a:t>власності</a:t>
            </a:r>
            <a:r>
              <a:rPr lang="en-US" altLang="ru-RU"/>
              <a:t> </a:t>
            </a:r>
            <a:r>
              <a:rPr lang="en-US" altLang="en-US"/>
              <a:t>в</a:t>
            </a:r>
            <a:r>
              <a:rPr lang="en-US" altLang="ru-RU"/>
              <a:t> </a:t>
            </a:r>
            <a:r>
              <a:rPr lang="en-US" altLang="en-US"/>
              <a:t>корпоративному</a:t>
            </a:r>
            <a:r>
              <a:rPr lang="en-US" altLang="ru-RU"/>
              <a:t> </a:t>
            </a:r>
            <a:r>
              <a:rPr lang="en-US" altLang="en-US"/>
              <a:t>управлінні</a:t>
            </a:r>
            <a:r>
              <a:rPr lang="en-US" altLang="ru-RU"/>
              <a:t> </a:t>
            </a:r>
            <a:r>
              <a:rPr lang="en-US" altLang="en-US"/>
              <a:t>розглядається</a:t>
            </a:r>
            <a:r>
              <a:rPr lang="en-US" altLang="ru-RU"/>
              <a:t> </a:t>
            </a:r>
            <a:r>
              <a:rPr lang="en-US" altLang="en-US"/>
              <a:t>в</a:t>
            </a:r>
            <a:r>
              <a:rPr lang="en-US" altLang="ru-RU"/>
              <a:t> </a:t>
            </a:r>
            <a:r>
              <a:rPr lang="en-US" altLang="en-US"/>
              <a:t>двох</a:t>
            </a:r>
            <a:r>
              <a:rPr lang="en-US" altLang="ru-RU"/>
              <a:t> </a:t>
            </a:r>
            <a:r>
              <a:rPr lang="en-US" altLang="en-US"/>
              <a:t>аспектах</a:t>
            </a:r>
            <a:r>
              <a:rPr lang="en-US" altLang="ru-RU"/>
              <a:t>.</a:t>
            </a:r>
            <a:endParaRPr lang="en-US" altLang="ru-RU"/>
          </a:p>
          <a:p>
            <a:pPr algn="just"/>
            <a:r>
              <a:rPr lang="en-US" altLang="en-US" b="1"/>
              <a:t>Перший</a:t>
            </a:r>
            <a:r>
              <a:rPr lang="en-US" altLang="ru-RU" b="1"/>
              <a:t> </a:t>
            </a:r>
            <a:r>
              <a:rPr lang="en-US" altLang="en-US" b="1"/>
              <a:t>аспект</a:t>
            </a:r>
            <a:r>
              <a:rPr lang="en-US" altLang="ru-RU"/>
              <a:t> </a:t>
            </a:r>
            <a:r>
              <a:rPr lang="en-US" altLang="en-US"/>
              <a:t>стосується</a:t>
            </a:r>
            <a:r>
              <a:rPr lang="en-US" altLang="ru-RU"/>
              <a:t> </a:t>
            </a:r>
            <a:r>
              <a:rPr lang="en-US" altLang="en-US"/>
              <a:t>акціонерів</a:t>
            </a:r>
            <a:r>
              <a:rPr lang="en-US" altLang="ru-RU"/>
              <a:t>, </a:t>
            </a:r>
            <a:r>
              <a:rPr lang="en-US" altLang="en-US"/>
              <a:t>які</a:t>
            </a:r>
            <a:r>
              <a:rPr lang="en-US" altLang="ru-RU"/>
              <a:t> </a:t>
            </a:r>
            <a:r>
              <a:rPr lang="en-US" altLang="en-US"/>
              <a:t>є</a:t>
            </a:r>
            <a:r>
              <a:rPr lang="en-US" altLang="ru-RU"/>
              <a:t> </a:t>
            </a:r>
            <a:r>
              <a:rPr lang="en-US" altLang="en-US"/>
              <a:t>власниками</a:t>
            </a:r>
            <a:r>
              <a:rPr lang="en-US" altLang="ru-RU"/>
              <a:t> </a:t>
            </a:r>
            <a:r>
              <a:rPr lang="en-US" altLang="en-US"/>
              <a:t>корпоративних</a:t>
            </a:r>
            <a:r>
              <a:rPr lang="en-US" altLang="ru-RU"/>
              <a:t> </a:t>
            </a:r>
            <a:r>
              <a:rPr lang="en-US" altLang="en-US"/>
              <a:t>прав</a:t>
            </a:r>
            <a:r>
              <a:rPr lang="en-US" altLang="ru-RU"/>
              <a:t> </a:t>
            </a:r>
            <a:r>
              <a:rPr lang="en-US" altLang="en-US"/>
              <a:t>і</a:t>
            </a:r>
            <a:r>
              <a:rPr lang="en-US" altLang="ru-RU"/>
              <a:t> </a:t>
            </a:r>
            <a:r>
              <a:rPr lang="en-US" altLang="en-US"/>
              <a:t>здійснюють</a:t>
            </a:r>
            <a:r>
              <a:rPr lang="en-US" altLang="ru-RU"/>
              <a:t> </a:t>
            </a:r>
            <a:r>
              <a:rPr lang="en-US" altLang="en-US"/>
              <a:t>власне</a:t>
            </a:r>
            <a:r>
              <a:rPr lang="en-US" altLang="ru-RU"/>
              <a:t> </a:t>
            </a:r>
            <a:r>
              <a:rPr lang="en-US" altLang="en-US"/>
              <a:t>управління</a:t>
            </a:r>
            <a:r>
              <a:rPr lang="en-US" altLang="ru-RU"/>
              <a:t> </a:t>
            </a:r>
            <a:r>
              <a:rPr lang="en-US" altLang="en-US"/>
              <a:t>ними</a:t>
            </a:r>
            <a:r>
              <a:rPr lang="en-US" altLang="ru-RU"/>
              <a:t>. </a:t>
            </a:r>
            <a:r>
              <a:rPr lang="en-US" altLang="en-US"/>
              <a:t>Власність</a:t>
            </a:r>
            <a:r>
              <a:rPr lang="en-US" altLang="ru-RU"/>
              <a:t> </a:t>
            </a:r>
            <a:r>
              <a:rPr lang="en-US" altLang="en-US"/>
              <a:t>розглядається</a:t>
            </a:r>
            <a:r>
              <a:rPr lang="en-US" altLang="ru-RU"/>
              <a:t> </a:t>
            </a:r>
            <a:r>
              <a:rPr lang="en-US" altLang="en-US"/>
              <a:t>як</a:t>
            </a:r>
            <a:r>
              <a:rPr lang="en-US" altLang="ru-RU"/>
              <a:t> </a:t>
            </a:r>
            <a:r>
              <a:rPr lang="en-US" altLang="en-US"/>
              <a:t>володіння</a:t>
            </a:r>
            <a:r>
              <a:rPr lang="en-US" altLang="ru-RU"/>
              <a:t> </a:t>
            </a:r>
            <a:r>
              <a:rPr lang="en-US" altLang="en-US"/>
              <a:t>акціонером</a:t>
            </a:r>
            <a:r>
              <a:rPr lang="en-US" altLang="ru-RU"/>
              <a:t> </a:t>
            </a:r>
            <a:r>
              <a:rPr lang="en-US" altLang="en-US"/>
              <a:t>цінними</a:t>
            </a:r>
            <a:r>
              <a:rPr lang="en-US" altLang="ru-RU"/>
              <a:t> </a:t>
            </a:r>
            <a:r>
              <a:rPr lang="en-US" altLang="en-US"/>
              <a:t>паперами</a:t>
            </a:r>
            <a:r>
              <a:rPr lang="en-US" altLang="ru-RU"/>
              <a:t>, </a:t>
            </a:r>
            <a:r>
              <a:rPr lang="en-US" altLang="en-US"/>
              <a:t>які</a:t>
            </a:r>
            <a:r>
              <a:rPr lang="en-US" altLang="ru-RU"/>
              <a:t> </a:t>
            </a:r>
            <a:r>
              <a:rPr lang="en-US" altLang="en-US"/>
              <a:t>є</a:t>
            </a:r>
            <a:r>
              <a:rPr lang="en-US" altLang="ru-RU"/>
              <a:t> </a:t>
            </a:r>
            <a:r>
              <a:rPr lang="en-US" altLang="en-US"/>
              <a:t>приватною</a:t>
            </a:r>
            <a:r>
              <a:rPr lang="en-US" altLang="ru-RU"/>
              <a:t> (</a:t>
            </a:r>
            <a:r>
              <a:rPr lang="en-US" altLang="en-US"/>
              <a:t>для</a:t>
            </a:r>
            <a:r>
              <a:rPr lang="en-US" altLang="ru-RU"/>
              <a:t> </a:t>
            </a:r>
            <a:r>
              <a:rPr lang="en-US" altLang="en-US"/>
              <a:t>господарських</a:t>
            </a:r>
            <a:r>
              <a:rPr lang="en-US" altLang="ru-RU"/>
              <a:t> </a:t>
            </a:r>
            <a:r>
              <a:rPr lang="en-US" altLang="en-US"/>
              <a:t>товариств</a:t>
            </a:r>
            <a:r>
              <a:rPr lang="en-US" altLang="ru-RU"/>
              <a:t> — </a:t>
            </a:r>
            <a:r>
              <a:rPr lang="en-US" altLang="en-US"/>
              <a:t>колективною</a:t>
            </a:r>
            <a:r>
              <a:rPr lang="en-US" altLang="ru-RU"/>
              <a:t>) </a:t>
            </a:r>
            <a:r>
              <a:rPr lang="en-US" altLang="en-US"/>
              <a:t>власністю</a:t>
            </a:r>
            <a:r>
              <a:rPr lang="en-US" altLang="ru-RU"/>
              <a:t>, </a:t>
            </a:r>
            <a:r>
              <a:rPr lang="en-US" altLang="en-US"/>
              <a:t>з</a:t>
            </a:r>
            <a:r>
              <a:rPr lang="en-US" altLang="ru-RU"/>
              <a:t> </a:t>
            </a:r>
            <a:r>
              <a:rPr lang="en-US" altLang="en-US"/>
              <a:t>якою</a:t>
            </a:r>
            <a:r>
              <a:rPr lang="en-US" altLang="ru-RU"/>
              <a:t> </a:t>
            </a:r>
            <a:r>
              <a:rPr lang="en-US" altLang="en-US"/>
              <a:t>мають</a:t>
            </a:r>
            <a:r>
              <a:rPr lang="en-US" altLang="ru-RU"/>
              <a:t> </a:t>
            </a:r>
            <a:r>
              <a:rPr lang="en-US" altLang="en-US"/>
              <a:t>право</a:t>
            </a:r>
            <a:r>
              <a:rPr lang="en-US" altLang="ru-RU"/>
              <a:t> </a:t>
            </a:r>
            <a:r>
              <a:rPr lang="en-US" altLang="en-US"/>
              <a:t>проводити</a:t>
            </a:r>
            <a:r>
              <a:rPr lang="en-US" altLang="ru-RU"/>
              <a:t> </a:t>
            </a:r>
            <a:r>
              <a:rPr lang="en-US" altLang="en-US"/>
              <a:t>будь</a:t>
            </a:r>
            <a:r>
              <a:rPr lang="en-US" altLang="ru-RU"/>
              <a:t>-</a:t>
            </a:r>
            <a:r>
              <a:rPr lang="en-US" altLang="en-US"/>
              <a:t>які</a:t>
            </a:r>
            <a:r>
              <a:rPr lang="en-US" altLang="ru-RU"/>
              <a:t> </a:t>
            </a:r>
            <a:r>
              <a:rPr lang="en-US" altLang="en-US"/>
              <a:t>операції</a:t>
            </a:r>
            <a:r>
              <a:rPr lang="en-US" altLang="ru-RU"/>
              <a:t>.</a:t>
            </a:r>
            <a:endParaRPr lang="en-US" altLang="ru-RU"/>
          </a:p>
          <a:p>
            <a:pPr algn="just"/>
            <a:r>
              <a:rPr lang="en-US" altLang="en-US" b="1"/>
              <a:t>Другий</a:t>
            </a:r>
            <a:r>
              <a:rPr lang="en-US" altLang="ru-RU" b="1"/>
              <a:t> </a:t>
            </a:r>
            <a:r>
              <a:rPr lang="en-US" altLang="en-US" b="1"/>
              <a:t>аспект</a:t>
            </a:r>
            <a:r>
              <a:rPr lang="en-US" altLang="ru-RU" b="1"/>
              <a:t> </a:t>
            </a:r>
            <a:r>
              <a:rPr lang="en-US" altLang="en-US"/>
              <a:t>стосується</a:t>
            </a:r>
            <a:r>
              <a:rPr lang="en-US" altLang="ru-RU"/>
              <a:t> </a:t>
            </a:r>
            <a:r>
              <a:rPr lang="en-US" altLang="en-US"/>
              <a:t>власності</a:t>
            </a:r>
            <a:r>
              <a:rPr lang="en-US" altLang="ru-RU"/>
              <a:t> </a:t>
            </a:r>
            <a:r>
              <a:rPr lang="en-US" altLang="en-US"/>
              <a:t>корпорації</a:t>
            </a:r>
            <a:r>
              <a:rPr lang="en-US" altLang="ru-RU"/>
              <a:t>, </a:t>
            </a:r>
            <a:r>
              <a:rPr lang="en-US" altLang="en-US"/>
              <a:t>як</a:t>
            </a:r>
            <a:r>
              <a:rPr lang="en-US" altLang="ru-RU"/>
              <a:t> </a:t>
            </a:r>
            <a:r>
              <a:rPr lang="en-US" altLang="en-US"/>
              <a:t>юридичної</a:t>
            </a:r>
            <a:r>
              <a:rPr lang="en-US" altLang="ru-RU"/>
              <a:t> </a:t>
            </a:r>
            <a:r>
              <a:rPr lang="en-US" altLang="en-US"/>
              <a:t>особи</a:t>
            </a:r>
            <a:r>
              <a:rPr lang="en-US" altLang="ru-RU"/>
              <a:t>, </a:t>
            </a:r>
            <a:r>
              <a:rPr lang="en-US" altLang="en-US"/>
              <a:t>яка</a:t>
            </a:r>
            <a:r>
              <a:rPr lang="en-US" altLang="ru-RU"/>
              <a:t> </a:t>
            </a:r>
            <a:r>
              <a:rPr lang="en-US" altLang="en-US"/>
              <a:t>розглядається</a:t>
            </a:r>
            <a:r>
              <a:rPr lang="en-US" altLang="ru-RU"/>
              <a:t> </a:t>
            </a:r>
            <a:r>
              <a:rPr lang="en-US" altLang="en-US"/>
              <a:t>як</a:t>
            </a:r>
            <a:r>
              <a:rPr lang="en-US" altLang="ru-RU"/>
              <a:t> </a:t>
            </a:r>
            <a:r>
              <a:rPr lang="en-US" altLang="en-US"/>
              <a:t>об</a:t>
            </a:r>
            <a:r>
              <a:rPr lang="en-US" altLang="ru-RU"/>
              <a:t>’</a:t>
            </a:r>
            <a:r>
              <a:rPr lang="en-US" altLang="en-US"/>
              <a:t>єднання</a:t>
            </a:r>
            <a:r>
              <a:rPr lang="en-US" altLang="ru-RU"/>
              <a:t> </a:t>
            </a:r>
            <a:r>
              <a:rPr lang="en-US" altLang="en-US"/>
              <a:t>власності</a:t>
            </a:r>
            <a:r>
              <a:rPr lang="en-US" altLang="ru-RU"/>
              <a:t> </a:t>
            </a:r>
            <a:r>
              <a:rPr lang="en-US" altLang="en-US"/>
              <a:t>окремих</a:t>
            </a:r>
            <a:r>
              <a:rPr lang="en-US" altLang="ru-RU"/>
              <a:t> </a:t>
            </a:r>
            <a:r>
              <a:rPr lang="en-US" altLang="en-US"/>
              <a:t>осіб</a:t>
            </a:r>
            <a:r>
              <a:rPr lang="en-US" altLang="ru-RU"/>
              <a:t>. </a:t>
            </a:r>
            <a:r>
              <a:rPr lang="en-US" altLang="en-US"/>
              <a:t>Таким</a:t>
            </a:r>
            <a:r>
              <a:rPr lang="en-US" altLang="ru-RU"/>
              <a:t> </a:t>
            </a:r>
            <a:r>
              <a:rPr lang="en-US" altLang="en-US"/>
              <a:t>чином</a:t>
            </a:r>
            <a:r>
              <a:rPr lang="en-US" altLang="ru-RU"/>
              <a:t>, </a:t>
            </a:r>
            <a:r>
              <a:rPr lang="en-US" altLang="en-US"/>
              <a:t>в</a:t>
            </a:r>
            <a:r>
              <a:rPr lang="en-US" altLang="ru-RU"/>
              <a:t> </a:t>
            </a:r>
            <a:r>
              <a:rPr lang="en-US" altLang="en-US"/>
              <a:t>Україні</a:t>
            </a:r>
            <a:r>
              <a:rPr lang="en-US" altLang="ru-RU"/>
              <a:t> </a:t>
            </a:r>
            <a:r>
              <a:rPr lang="en-US" altLang="en-US"/>
              <a:t>власність</a:t>
            </a:r>
            <a:r>
              <a:rPr lang="en-US" altLang="ru-RU"/>
              <a:t> </a:t>
            </a:r>
            <a:r>
              <a:rPr lang="en-US" altLang="en-US"/>
              <a:t>господарського</a:t>
            </a:r>
            <a:r>
              <a:rPr lang="en-US" altLang="ru-RU"/>
              <a:t> </a:t>
            </a:r>
            <a:r>
              <a:rPr lang="en-US" altLang="en-US"/>
              <a:t>товариства</a:t>
            </a:r>
            <a:r>
              <a:rPr lang="en-US" altLang="ru-RU"/>
              <a:t> </a:t>
            </a:r>
            <a:r>
              <a:rPr lang="en-US" altLang="en-US"/>
              <a:t>вважається</a:t>
            </a:r>
            <a:r>
              <a:rPr lang="en-US" altLang="ru-RU"/>
              <a:t> </a:t>
            </a:r>
            <a:r>
              <a:rPr lang="en-US" altLang="en-US"/>
              <a:t>колективною</a:t>
            </a:r>
            <a:r>
              <a:rPr lang="en-US" altLang="ru-RU"/>
              <a:t>.</a:t>
            </a:r>
            <a:endParaRPr lang="en-US" altLang="ru-RU"/>
          </a:p>
          <a:p>
            <a:pPr algn="just"/>
            <a:r>
              <a:rPr lang="en-US" altLang="en-US" b="1"/>
              <a:t>Будь</a:t>
            </a:r>
            <a:r>
              <a:rPr lang="en-US" altLang="ru-RU" b="1"/>
              <a:t>-</a:t>
            </a:r>
            <a:r>
              <a:rPr lang="en-US" altLang="en-US" b="1"/>
              <a:t>яке</a:t>
            </a:r>
            <a:r>
              <a:rPr lang="en-US" altLang="ru-RU" b="1"/>
              <a:t> </a:t>
            </a:r>
            <a:r>
              <a:rPr lang="en-US" altLang="en-US" b="1"/>
              <a:t>корпоративне</a:t>
            </a:r>
            <a:r>
              <a:rPr lang="en-US" altLang="ru-RU" b="1"/>
              <a:t> </a:t>
            </a:r>
            <a:r>
              <a:rPr lang="en-US" altLang="en-US" b="1"/>
              <a:t>підприємство</a:t>
            </a:r>
            <a:r>
              <a:rPr lang="en-US" altLang="ru-RU" b="1"/>
              <a:t> </a:t>
            </a:r>
            <a:r>
              <a:rPr lang="en-US" altLang="en-US" b="1"/>
              <a:t>є</a:t>
            </a:r>
            <a:r>
              <a:rPr lang="en-US" altLang="ru-RU" b="1"/>
              <a:t> </a:t>
            </a:r>
            <a:r>
              <a:rPr lang="en-US" altLang="en-US" b="1"/>
              <a:t>власником</a:t>
            </a:r>
            <a:r>
              <a:rPr lang="en-US" altLang="ru-RU" b="1"/>
              <a:t>:</a:t>
            </a:r>
            <a:endParaRPr lang="en-US" altLang="ru-RU" b="1"/>
          </a:p>
          <a:p>
            <a:pPr algn="just"/>
            <a:r>
              <a:rPr lang="en-US" altLang="ru-RU"/>
              <a:t>— </a:t>
            </a:r>
            <a:r>
              <a:rPr lang="en-US" altLang="en-US"/>
              <a:t>майна</a:t>
            </a:r>
            <a:r>
              <a:rPr lang="en-US" altLang="ru-RU"/>
              <a:t>, </a:t>
            </a:r>
            <a:r>
              <a:rPr lang="en-US" altLang="en-US"/>
              <a:t>переданого</a:t>
            </a:r>
            <a:r>
              <a:rPr lang="en-US" altLang="ru-RU"/>
              <a:t> </a:t>
            </a:r>
            <a:r>
              <a:rPr lang="en-US" altLang="en-US"/>
              <a:t>йому</a:t>
            </a:r>
            <a:r>
              <a:rPr lang="en-US" altLang="ru-RU"/>
              <a:t> </a:t>
            </a:r>
            <a:r>
              <a:rPr lang="en-US" altLang="en-US"/>
              <a:t>засновниками</a:t>
            </a:r>
            <a:r>
              <a:rPr lang="en-US" altLang="ru-RU"/>
              <a:t>;</a:t>
            </a:r>
            <a:endParaRPr lang="en-US" altLang="ru-RU"/>
          </a:p>
          <a:p>
            <a:pPr algn="just"/>
            <a:r>
              <a:rPr lang="en-US" altLang="ru-RU"/>
              <a:t>— </a:t>
            </a:r>
            <a:r>
              <a:rPr lang="en-US" altLang="en-US"/>
              <a:t>продукції</a:t>
            </a:r>
            <a:r>
              <a:rPr lang="en-US" altLang="ru-RU"/>
              <a:t>, </a:t>
            </a:r>
            <a:r>
              <a:rPr lang="en-US" altLang="en-US"/>
              <a:t>виробленої</a:t>
            </a:r>
            <a:r>
              <a:rPr lang="en-US" altLang="ru-RU"/>
              <a:t> </a:t>
            </a:r>
            <a:r>
              <a:rPr lang="en-US" altLang="en-US"/>
              <a:t>підприємством</a:t>
            </a:r>
            <a:r>
              <a:rPr lang="en-US" altLang="ru-RU"/>
              <a:t> </a:t>
            </a:r>
            <a:r>
              <a:rPr lang="en-US" altLang="en-US"/>
              <a:t>у</a:t>
            </a:r>
            <a:r>
              <a:rPr lang="en-US" altLang="ru-RU"/>
              <a:t> </a:t>
            </a:r>
            <a:r>
              <a:rPr lang="en-US" altLang="en-US"/>
              <a:t>результаті</a:t>
            </a:r>
            <a:r>
              <a:rPr lang="en-US" altLang="ru-RU"/>
              <a:t> </a:t>
            </a:r>
            <a:r>
              <a:rPr lang="en-US" altLang="en-US"/>
              <a:t>господарської</a:t>
            </a:r>
            <a:r>
              <a:rPr lang="en-US" altLang="ru-RU"/>
              <a:t> </a:t>
            </a:r>
            <a:r>
              <a:rPr lang="en-US" altLang="en-US"/>
              <a:t>діяльності</a:t>
            </a:r>
            <a:r>
              <a:rPr lang="en-US" altLang="ru-RU"/>
              <a:t>;</a:t>
            </a:r>
            <a:endParaRPr lang="en-US" altLang="ru-RU"/>
          </a:p>
          <a:p>
            <a:pPr algn="just"/>
            <a:r>
              <a:rPr lang="en-US" altLang="ru-RU"/>
              <a:t>— </a:t>
            </a:r>
            <a:r>
              <a:rPr lang="en-US" altLang="en-US"/>
              <a:t>фінансових</a:t>
            </a:r>
            <a:r>
              <a:rPr lang="en-US" altLang="ru-RU"/>
              <a:t> </a:t>
            </a:r>
            <a:r>
              <a:rPr lang="en-US" altLang="en-US"/>
              <a:t>коштів</a:t>
            </a:r>
            <a:r>
              <a:rPr lang="en-US" altLang="ru-RU"/>
              <a:t>, </a:t>
            </a:r>
            <a:r>
              <a:rPr lang="en-US" altLang="en-US"/>
              <a:t>отриманих</a:t>
            </a:r>
            <a:r>
              <a:rPr lang="en-US" altLang="ru-RU"/>
              <a:t> </a:t>
            </a:r>
            <a:r>
              <a:rPr lang="en-US" altLang="en-US"/>
              <a:t>від</a:t>
            </a:r>
            <a:r>
              <a:rPr lang="en-US" altLang="ru-RU"/>
              <a:t> </a:t>
            </a:r>
            <a:r>
              <a:rPr lang="en-US" altLang="en-US"/>
              <a:t>засновників</a:t>
            </a:r>
            <a:r>
              <a:rPr lang="en-US" altLang="ru-RU"/>
              <a:t>;</a:t>
            </a:r>
            <a:endParaRPr lang="en-US" altLang="ru-RU"/>
          </a:p>
          <a:p>
            <a:pPr algn="just"/>
            <a:r>
              <a:rPr lang="en-US" altLang="ru-RU"/>
              <a:t>— </a:t>
            </a:r>
            <a:r>
              <a:rPr lang="en-US" altLang="en-US"/>
              <a:t>доходів</a:t>
            </a:r>
            <a:r>
              <a:rPr lang="en-US" altLang="ru-RU"/>
              <a:t> </a:t>
            </a:r>
            <a:r>
              <a:rPr lang="en-US" altLang="en-US"/>
              <a:t>від</a:t>
            </a:r>
            <a:r>
              <a:rPr lang="en-US" altLang="ru-RU"/>
              <a:t> </a:t>
            </a:r>
            <a:r>
              <a:rPr lang="en-US" altLang="en-US"/>
              <a:t>господарської</a:t>
            </a:r>
            <a:r>
              <a:rPr lang="en-US" altLang="ru-RU"/>
              <a:t> </a:t>
            </a:r>
            <a:r>
              <a:rPr lang="en-US" altLang="en-US"/>
              <a:t>діяльності</a:t>
            </a:r>
            <a:r>
              <a:rPr lang="en-US" altLang="ru-RU"/>
              <a:t> </a:t>
            </a:r>
            <a:endParaRPr lang="en-US" altLang="ru-RU"/>
          </a:p>
          <a:p>
            <a:pPr algn="just"/>
            <a:r>
              <a:rPr lang="en-US" altLang="ru-RU"/>
              <a:t>— </a:t>
            </a:r>
            <a:r>
              <a:rPr lang="en-US" altLang="en-US"/>
              <a:t>інших</a:t>
            </a:r>
            <a:r>
              <a:rPr lang="en-US" altLang="ru-RU"/>
              <a:t> </a:t>
            </a:r>
            <a:r>
              <a:rPr lang="en-US" altLang="en-US"/>
              <a:t>активів</a:t>
            </a:r>
            <a:r>
              <a:rPr lang="en-US" altLang="ru-RU"/>
              <a:t>, </a:t>
            </a:r>
            <a:r>
              <a:rPr lang="en-US" altLang="en-US"/>
              <a:t>набутих</a:t>
            </a:r>
            <a:r>
              <a:rPr lang="en-US" altLang="ru-RU"/>
              <a:t> </a:t>
            </a:r>
            <a:r>
              <a:rPr lang="en-US" altLang="en-US"/>
              <a:t>на</a:t>
            </a:r>
            <a:r>
              <a:rPr lang="en-US" altLang="ru-RU"/>
              <a:t> </a:t>
            </a:r>
            <a:r>
              <a:rPr lang="en-US" altLang="en-US"/>
              <a:t>підставах</a:t>
            </a:r>
            <a:r>
              <a:rPr lang="en-US" altLang="ru-RU"/>
              <a:t>, </a:t>
            </a:r>
            <a:r>
              <a:rPr lang="en-US" altLang="en-US"/>
              <a:t>не</a:t>
            </a:r>
            <a:r>
              <a:rPr lang="en-US" altLang="ru-RU"/>
              <a:t> </a:t>
            </a:r>
            <a:r>
              <a:rPr lang="en-US" altLang="en-US"/>
              <a:t>заборонених</a:t>
            </a:r>
            <a:r>
              <a:rPr lang="en-US" altLang="ru-RU"/>
              <a:t> </a:t>
            </a:r>
            <a:r>
              <a:rPr lang="en-US" altLang="en-US"/>
              <a:t>законодавством</a:t>
            </a:r>
            <a:r>
              <a:rPr lang="en-US" altLang="ru-RU"/>
              <a:t>.</a:t>
            </a:r>
            <a:endParaRPr lang="en-US" altLang="ru-RU"/>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1130" y="2435860"/>
            <a:ext cx="11568430" cy="4338320"/>
          </a:xfrm>
        </p:spPr>
        <p:txBody>
          <a:bodyPr>
            <a:normAutofit fontScale="92500" lnSpcReduction="10000"/>
          </a:bodyPr>
          <a:lstStyle/>
          <a:p>
            <a:pPr algn="just"/>
            <a:r>
              <a:rPr lang="uk-UA" dirty="0"/>
              <a:t>Коли мова йде про "</a:t>
            </a:r>
            <a:r>
              <a:rPr lang="uk-UA" b="1" i="1" dirty="0"/>
              <a:t>вільний обіг</a:t>
            </a:r>
            <a:r>
              <a:rPr lang="uk-UA" dirty="0"/>
              <a:t>", то мається на увазі, що акціонерне товариство, випускаючи акції, вважає, що будь-яка фізична особа чи інститут можуть придбати зазначені акції і на цій підставі стати співвласником товариства.</a:t>
            </a:r>
            <a:endParaRPr lang="ru-RU" dirty="0"/>
          </a:p>
          <a:p>
            <a:pPr marL="0" indent="0" algn="just">
              <a:buNone/>
            </a:pPr>
            <a:r>
              <a:rPr lang="uk-UA" dirty="0"/>
              <a:t>На фондових ринках зарубіжних країн існує два види «приватних» випусків акцій: так звані "цільові" і "закриті" випуски. </a:t>
            </a:r>
            <a:endParaRPr lang="uk-UA" dirty="0" smtClean="0"/>
          </a:p>
          <a:p>
            <a:pPr algn="just"/>
            <a:r>
              <a:rPr lang="uk-UA" b="1" i="1" dirty="0" smtClean="0"/>
              <a:t>Цільовий </a:t>
            </a:r>
            <a:r>
              <a:rPr lang="uk-UA" b="1" i="1" dirty="0"/>
              <a:t>випуск і обіг акцій </a:t>
            </a:r>
            <a:r>
              <a:rPr lang="uk-UA" dirty="0"/>
              <a:t>має місце тоді, коли акціонерне товариство випускає акції і має попередню домовленість із конкретними інститутами та особами щодо придбання ними всього випуску. Така домовленість, як правило, укладається з інститутами та особами, які не є засновниками акціонерного товариства.</a:t>
            </a:r>
            <a:endParaRPr lang="ru-RU" dirty="0"/>
          </a:p>
          <a:p>
            <a:pPr algn="just"/>
            <a:r>
              <a:rPr lang="uk-UA" dirty="0"/>
              <a:t>Під </a:t>
            </a:r>
            <a:r>
              <a:rPr lang="uk-UA" b="1" i="1" dirty="0"/>
              <a:t>закритими випусками акцій</a:t>
            </a:r>
            <a:r>
              <a:rPr lang="uk-UA" i="1" dirty="0"/>
              <a:t>, </a:t>
            </a:r>
            <a:r>
              <a:rPr lang="uk-UA" dirty="0"/>
              <a:t>як правило, розуміються такі, коли акції випускаються товариством з метою розповсюдження їх серед засновників акціонерного товариства. Причому засновники не мають права відчужувати належні їм акції іншим потенційним інвесторам, а при виході із товариства зобов'язані продати свої акції товариству або запитати у товариства дозвіл на продаж їх третій особі.</a:t>
            </a:r>
            <a:endParaRPr lang="ru-RU" dirty="0"/>
          </a:p>
          <a:p>
            <a:pPr algn="just"/>
            <a:r>
              <a:rPr lang="uk-UA" dirty="0"/>
              <a:t>Таким чином </a:t>
            </a:r>
            <a:r>
              <a:rPr lang="uk-UA" i="1" dirty="0"/>
              <a:t>акціонерне товариство </a:t>
            </a:r>
            <a:r>
              <a:rPr lang="uk-UA" dirty="0"/>
              <a:t>можна розглядати як інструмент накопичення грошового капіталу шляхом об'єднання коштів його розрізнених власників.</a:t>
            </a:r>
            <a:endParaRPr lang="ru-RU" dirty="0"/>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4953" y="631065"/>
            <a:ext cx="8761413" cy="1049567"/>
          </a:xfrm>
        </p:spPr>
        <p:txBody>
          <a:bodyPr/>
          <a:lstStyle/>
          <a:p>
            <a:pPr algn="ctr"/>
            <a:r>
              <a:rPr lang="ru-RU" dirty="0"/>
              <a:t> </a:t>
            </a:r>
            <a:br>
              <a:rPr lang="ru-RU" dirty="0"/>
            </a:br>
            <a:r>
              <a:rPr lang="uk-UA" sz="3200" b="1" i="1" dirty="0"/>
              <a:t>6</a:t>
            </a:r>
            <a:r>
              <a:rPr lang="uk-UA" sz="3200" b="1" i="1" dirty="0" smtClean="0"/>
              <a:t>.2</a:t>
            </a:r>
            <a:r>
              <a:rPr lang="uk-UA" sz="3200" b="1" i="1" dirty="0"/>
              <a:t>. Управління власністю в акціонерних товариствах</a:t>
            </a:r>
            <a:br>
              <a:rPr lang="ru-RU" dirty="0"/>
            </a:br>
            <a:endParaRPr lang="ru-RU" dirty="0"/>
          </a:p>
        </p:txBody>
      </p:sp>
      <p:sp>
        <p:nvSpPr>
          <p:cNvPr id="3" name="Объект 2"/>
          <p:cNvSpPr>
            <a:spLocks noGrp="1"/>
          </p:cNvSpPr>
          <p:nvPr>
            <p:ph idx="1"/>
          </p:nvPr>
        </p:nvSpPr>
        <p:spPr>
          <a:xfrm>
            <a:off x="100965" y="2357120"/>
            <a:ext cx="11696065" cy="4500880"/>
          </a:xfrm>
        </p:spPr>
        <p:txBody>
          <a:bodyPr>
            <a:normAutofit fontScale="92500" lnSpcReduction="20000"/>
          </a:bodyPr>
          <a:lstStyle/>
          <a:p>
            <a:pPr algn="just"/>
            <a:r>
              <a:rPr lang="uk-UA" dirty="0"/>
              <a:t>В акціонерному товаристві відбувається виокремлення такої економічної функції як </a:t>
            </a:r>
            <a:r>
              <a:rPr lang="uk-UA" b="1" dirty="0"/>
              <a:t>управління капіталом (виробничим, людським, фінансовим).</a:t>
            </a:r>
            <a:endParaRPr lang="ru-RU" b="1" dirty="0"/>
          </a:p>
          <a:p>
            <a:pPr algn="just"/>
            <a:r>
              <a:rPr lang="uk-UA" dirty="0"/>
              <a:t>Акціонери–власники довіряють свої активи керуючому, який має зв'язати всі необхідні ресурси виробництва для одержання ними доходів у вигляді </a:t>
            </a:r>
            <a:r>
              <a:rPr lang="uk-UA" i="1" dirty="0"/>
              <a:t>дивідендів </a:t>
            </a:r>
            <a:r>
              <a:rPr lang="uk-UA" dirty="0"/>
              <a:t>- частини чистого прибутку, що є власністю акціонерів. Підприємництво </a:t>
            </a:r>
            <a:r>
              <a:rPr lang="uk-UA" i="1" dirty="0"/>
              <a:t>в </a:t>
            </a:r>
            <a:r>
              <a:rPr lang="uk-UA" dirty="0"/>
              <a:t>цьому разі можна поділити на дві складові:</a:t>
            </a:r>
            <a:endParaRPr lang="ru-RU" dirty="0"/>
          </a:p>
          <a:p>
            <a:pPr lvl="0" algn="just"/>
            <a:r>
              <a:rPr lang="uk-UA" b="1" dirty="0"/>
              <a:t>активну</a:t>
            </a:r>
            <a:r>
              <a:rPr lang="uk-UA" dirty="0"/>
              <a:t> (представлена безпосереднім організатором та керуючим виробництвом);</a:t>
            </a:r>
            <a:endParaRPr lang="ru-RU" dirty="0"/>
          </a:p>
          <a:p>
            <a:pPr lvl="0" algn="just"/>
            <a:r>
              <a:rPr lang="uk-UA" b="1" dirty="0"/>
              <a:t>пасивну </a:t>
            </a:r>
            <a:r>
              <a:rPr lang="uk-UA" dirty="0"/>
              <a:t>(пов'язана безпосередньо із власниками капіталу, який здійснює фінансування виробничого процесу.</a:t>
            </a:r>
            <a:endParaRPr lang="ru-RU" dirty="0"/>
          </a:p>
          <a:p>
            <a:pPr algn="just"/>
            <a:r>
              <a:rPr lang="uk-UA" b="1" dirty="0"/>
              <a:t>Виходячи із цього положення можна зробити висновок, що власники залежать від менеджменту і при цьому здійснюють контроль над ним. Тобто між власниками, менеджментом і виконавцями виробничих процесів формуються певні взаємовідносини, результатом яких є делегування визначених функцій і повноважень. Таким чином можна зробити висновок, що </a:t>
            </a:r>
            <a:r>
              <a:rPr lang="uk-UA" b="1" i="1" dirty="0"/>
              <a:t>акціонерна форма власності вимагає особливих умов та виконання певних правил задоволення прав власників за умови делегування безпосередніх функцій управління професійним менеджерам.</a:t>
            </a:r>
            <a:endParaRPr lang="ru-RU" b="1" dirty="0"/>
          </a:p>
          <a:p>
            <a:pPr algn="just"/>
            <a:r>
              <a:rPr lang="uk-UA" i="1" dirty="0"/>
              <a:t>Як </a:t>
            </a:r>
            <a:r>
              <a:rPr lang="uk-UA" dirty="0"/>
              <a:t>вже зазначалось, </a:t>
            </a:r>
            <a:r>
              <a:rPr lang="uk-UA" i="1" dirty="0"/>
              <a:t>основним результатом управління в корпорації має </a:t>
            </a:r>
            <a:r>
              <a:rPr lang="uk-UA" dirty="0"/>
              <a:t>бути захист прав власників. </a:t>
            </a:r>
            <a:r>
              <a:rPr lang="uk-UA" i="1" dirty="0"/>
              <a:t>Право власності </a:t>
            </a:r>
            <a:r>
              <a:rPr lang="uk-UA" dirty="0"/>
              <a:t>визначається обсягом грошового капіталу або його еквіваленту, вкладеного у організацію бізнесу</a:t>
            </a:r>
            <a:r>
              <a:rPr lang="uk-UA" dirty="0" smtClean="0"/>
              <a:t>.</a:t>
            </a:r>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15155" y="2318196"/>
            <a:ext cx="11178862" cy="4404575"/>
          </a:xfrm>
        </p:spPr>
        <p:txBody>
          <a:bodyPr>
            <a:normAutofit fontScale="92500"/>
          </a:bodyPr>
          <a:lstStyle/>
          <a:p>
            <a:pPr algn="just"/>
            <a:r>
              <a:rPr lang="uk-UA" dirty="0"/>
              <a:t>У корпорації формуються відносини, які характеризують участь кожного із учасників корпорації в процесі одержання прибутку. Кожний із учасників виробничого процесу претендує на частину продукту, що вироблений грошовим капіталом, працею, природними ресурсами. </a:t>
            </a:r>
            <a:r>
              <a:rPr lang="uk-UA" dirty="0" smtClean="0"/>
              <a:t>Збалансована </a:t>
            </a:r>
            <a:r>
              <a:rPr lang="uk-UA" dirty="0"/>
              <a:t>компенсація витрат та задоволених інтересів кожного із власників будь-якого виду ресурсів мас призводити до певної оптимальної, рівноважної системи участі у результатах виробничого процесу. В той же час кожний із учасників корпорації прагне до більшої компенсації. І в цьому разі саме власники акціонерного капіталу є найбільш незахищеними, хоча саме за рахунок цих власників стає можливим перерозподіл результа­тів праці на користь інших власників ресурсів.</a:t>
            </a:r>
            <a:endParaRPr lang="ru-RU" dirty="0"/>
          </a:p>
          <a:p>
            <a:pPr algn="just"/>
            <a:r>
              <a:rPr lang="uk-UA" dirty="0"/>
              <a:t>Розвиток відтворювального процесу викликає зниження абсолютної продуктивності акціонерного капіталу, тобто зменшується його роль в одержанні прибутку, а відносна продуктивність, у вигляді прибутку на одиницю акціонерного капіталу, зростає. Саме за рахунок збільшення відносної продуктивності акціонерного капіталу інші власники виробничих ресурсів збільшують свою частку в результатах виробничої діяльності. Таким чином можна зробити висновок, що по мірі розвитку акціонерного товариства значення первісних грошових інвестицій уступає значенню праці менеджменту, що забезпечує ефективність ведення бізнесу.</a:t>
            </a:r>
            <a:endParaRPr lang="ru-RU" dirty="0"/>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06829" y="502277"/>
            <a:ext cx="9710670" cy="1738648"/>
          </a:xfrm>
        </p:spPr>
        <p:txBody>
          <a:bodyPr/>
          <a:lstStyle/>
          <a:p>
            <a:r>
              <a:rPr lang="uk-UA" sz="1600" dirty="0"/>
              <a:t>В корпорації </a:t>
            </a:r>
            <a:r>
              <a:rPr lang="uk-UA" sz="1600" i="1" dirty="0"/>
              <a:t>право власності </a:t>
            </a:r>
            <a:r>
              <a:rPr lang="uk-UA" sz="1600" dirty="0"/>
              <a:t>можна розглядати як триєдиний процес: </a:t>
            </a:r>
            <a:r>
              <a:rPr lang="uk-UA" sz="1600" b="1" dirty="0"/>
              <a:t>володіння, розпорядження, використання.</a:t>
            </a:r>
            <a:br>
              <a:rPr lang="ru-RU" sz="1600" b="1" dirty="0"/>
            </a:br>
            <a:r>
              <a:rPr lang="uk-UA" sz="1600" dirty="0"/>
              <a:t>Реалізація систем інтересів суб'єктів власності з приводу споживання різних благ здійснюється шляхом </a:t>
            </a:r>
            <a:r>
              <a:rPr lang="uk-UA" sz="1600" i="1" dirty="0"/>
              <a:t>привласнення, </a:t>
            </a:r>
            <a:r>
              <a:rPr lang="uk-UA" sz="1600" dirty="0"/>
              <a:t>яке відображає сукупність спільних зусиль, що необхідні для здійснення будь-яких дій </a:t>
            </a:r>
            <a:r>
              <a:rPr lang="uk-UA" sz="1600" dirty="0" err="1" smtClean="0"/>
              <a:t>надобмеженими</a:t>
            </a:r>
            <a:r>
              <a:rPr lang="uk-UA" sz="1600" dirty="0" smtClean="0"/>
              <a:t> </a:t>
            </a:r>
            <a:r>
              <a:rPr lang="uk-UA" sz="1600" dirty="0"/>
              <a:t>елементами національного багатства.</a:t>
            </a:r>
            <a:br>
              <a:rPr lang="ru-RU" sz="1800" dirty="0"/>
            </a:br>
            <a:endParaRPr lang="ru-RU" sz="1800" dirty="0"/>
          </a:p>
        </p:txBody>
      </p:sp>
      <p:sp>
        <p:nvSpPr>
          <p:cNvPr id="3" name="Объект 2"/>
          <p:cNvSpPr>
            <a:spLocks noGrp="1"/>
          </p:cNvSpPr>
          <p:nvPr>
            <p:ph idx="1"/>
          </p:nvPr>
        </p:nvSpPr>
        <p:spPr>
          <a:xfrm>
            <a:off x="734096" y="2474710"/>
            <a:ext cx="10895526" cy="4383289"/>
          </a:xfrm>
        </p:spPr>
        <p:txBody>
          <a:bodyPr>
            <a:normAutofit/>
          </a:bodyPr>
          <a:lstStyle/>
          <a:p>
            <a:pPr marL="0" indent="0" algn="just">
              <a:buNone/>
            </a:pPr>
            <a:r>
              <a:rPr lang="uk-UA" dirty="0"/>
              <a:t>Існує три форми привласнення: </a:t>
            </a:r>
            <a:endParaRPr lang="uk-UA" dirty="0" smtClean="0"/>
          </a:p>
          <a:p>
            <a:pPr algn="just"/>
            <a:r>
              <a:rPr lang="uk-UA" b="1" dirty="0" smtClean="0"/>
              <a:t>право </a:t>
            </a:r>
            <a:r>
              <a:rPr lang="uk-UA" b="1" dirty="0"/>
              <a:t>користування</a:t>
            </a:r>
            <a:r>
              <a:rPr lang="uk-UA" dirty="0"/>
              <a:t>, </a:t>
            </a:r>
            <a:endParaRPr lang="uk-UA" dirty="0" smtClean="0"/>
          </a:p>
          <a:p>
            <a:pPr algn="just"/>
            <a:r>
              <a:rPr lang="uk-UA" b="1" dirty="0"/>
              <a:t>р</a:t>
            </a:r>
            <a:r>
              <a:rPr lang="uk-UA" b="1" dirty="0" smtClean="0"/>
              <a:t>озпорядження</a:t>
            </a:r>
            <a:r>
              <a:rPr lang="uk-UA" dirty="0"/>
              <a:t>,</a:t>
            </a:r>
            <a:endParaRPr lang="uk-UA" dirty="0" smtClean="0"/>
          </a:p>
          <a:p>
            <a:pPr algn="just"/>
            <a:r>
              <a:rPr lang="uk-UA" b="1" dirty="0" smtClean="0"/>
              <a:t>володіння</a:t>
            </a:r>
            <a:r>
              <a:rPr lang="uk-UA" dirty="0"/>
              <a:t>. </a:t>
            </a:r>
            <a:endParaRPr lang="uk-UA" dirty="0" smtClean="0"/>
          </a:p>
          <a:p>
            <a:pPr marL="0" indent="0" algn="just">
              <a:buNone/>
            </a:pPr>
            <a:r>
              <a:rPr lang="uk-UA" dirty="0" smtClean="0"/>
              <a:t>Реальним </a:t>
            </a:r>
            <a:r>
              <a:rPr lang="uk-UA" dirty="0"/>
              <a:t>проявом привласнення є </a:t>
            </a:r>
            <a:r>
              <a:rPr lang="uk-UA" b="1" i="1" dirty="0"/>
              <a:t>користування,</a:t>
            </a:r>
            <a:r>
              <a:rPr lang="uk-UA" i="1" dirty="0"/>
              <a:t> </a:t>
            </a:r>
            <a:r>
              <a:rPr lang="uk-UA" dirty="0"/>
              <a:t>яке означає використання об'єкта власності у відповідності до його призначення з метою одержання користі, що передбачає наявність сукупності умов споживання, специфічних для конкретного споживача.</a:t>
            </a:r>
            <a:endParaRPr lang="ru-RU" dirty="0"/>
          </a:p>
          <a:p>
            <a:pPr algn="just"/>
            <a:r>
              <a:rPr lang="uk-UA" dirty="0"/>
              <a:t>Слід зазначити, право користування неідентично реальному користуванню. Право користування може бути делеговане суб'єктом власності (власником) іншому користувачу на певних умовах. З іншого боку, користування може бути реалізоване й при відсутності прав. Це можливо у разі розвитку тіньових відносин привласнення або порушень умов користування, встановлених власником.</a:t>
            </a:r>
            <a:endParaRPr lang="ru-RU" dirty="0"/>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53037" y="392867"/>
            <a:ext cx="9551574" cy="2002603"/>
          </a:xfrm>
        </p:spPr>
        <p:txBody>
          <a:bodyPr/>
          <a:lstStyle/>
          <a:p>
            <a:r>
              <a:rPr lang="uk-UA" sz="1400" b="1" i="1" dirty="0"/>
              <a:t>Реальне користування</a:t>
            </a:r>
            <a:r>
              <a:rPr lang="uk-UA" sz="1400" i="1" dirty="0"/>
              <a:t> </a:t>
            </a:r>
            <a:r>
              <a:rPr lang="uk-UA" sz="1400" dirty="0"/>
              <a:t>передбачає його обов'язкове суміщення з ін­шою формою привласнення - розпорядженням. </a:t>
            </a:r>
            <a:r>
              <a:rPr lang="uk-UA" sz="1400" b="1" i="1" dirty="0"/>
              <a:t>Розпорядження</a:t>
            </a:r>
            <a:r>
              <a:rPr lang="uk-UA" sz="1400" i="1" dirty="0"/>
              <a:t> - </a:t>
            </a:r>
            <a:r>
              <a:rPr lang="uk-UA" sz="1400" dirty="0"/>
              <a:t>це така форма привласнення, яка означає можливість інших, окрім споживання, дій над об'єктами власності, а саме: продаж, безкоштовну або платну передачу в користування, у тому числі обмежене. Цю форму привласнення можна визначити як право регулювання використання обмежених благ, із якого формується функція управління. Управління в цьому разі можна визначити як комплекс можливих впливів суб'єкта власності на об'єкт власності.</a:t>
            </a:r>
            <a:br>
              <a:rPr lang="ru-RU" sz="1400" dirty="0"/>
            </a:br>
            <a:endParaRPr lang="ru-RU" sz="1400" dirty="0"/>
          </a:p>
        </p:txBody>
      </p:sp>
      <p:sp>
        <p:nvSpPr>
          <p:cNvPr id="3" name="Объект 2"/>
          <p:cNvSpPr>
            <a:spLocks noGrp="1"/>
          </p:cNvSpPr>
          <p:nvPr>
            <p:ph idx="1"/>
          </p:nvPr>
        </p:nvSpPr>
        <p:spPr>
          <a:xfrm>
            <a:off x="502276" y="2395470"/>
            <a:ext cx="11217499" cy="4340181"/>
          </a:xfrm>
        </p:spPr>
        <p:txBody>
          <a:bodyPr>
            <a:normAutofit/>
          </a:bodyPr>
          <a:lstStyle/>
          <a:p>
            <a:pPr algn="just"/>
            <a:r>
              <a:rPr lang="uk-UA" b="1" dirty="0"/>
              <a:t>Розпорядження </a:t>
            </a:r>
            <a:r>
              <a:rPr lang="uk-UA" dirty="0"/>
              <a:t>передбачає можливість розподілу різних функцій між декількома суб'єктами і означає можливість делегування прав декільком персоніфікованим суб'єктам, кожний із яких може розпоряджатись об'єктом власності лише в межах наданих йому повноважень, які визначаються визначеною площиною контролю. Реальна площина розпорядження може не співпадати із площиною наданих прав, формуючи його тіньову складову.</a:t>
            </a:r>
            <a:endParaRPr lang="ru-RU" dirty="0"/>
          </a:p>
          <a:p>
            <a:pPr algn="just"/>
            <a:r>
              <a:rPr lang="uk-UA" dirty="0"/>
              <a:t>Особливою формою привласнення можна вважати</a:t>
            </a:r>
            <a:r>
              <a:rPr lang="uk-UA" b="1" dirty="0"/>
              <a:t> </a:t>
            </a:r>
            <a:r>
              <a:rPr lang="uk-UA" b="1" i="1" dirty="0"/>
              <a:t>володіння</a:t>
            </a:r>
            <a:r>
              <a:rPr lang="uk-UA" i="1" dirty="0"/>
              <a:t>, </a:t>
            </a:r>
            <a:r>
              <a:rPr lang="uk-UA" dirty="0"/>
              <a:t>яке відображає юридичну документально закріплену фіксацію суб'єкта власності або факт реального володіння об'єктом. Воно передбачає реаліза­цію всієї повноти прав користування і лише частину прав розпорядження, які надані володарю власником на певних умовах.</a:t>
            </a:r>
            <a:endParaRPr lang="ru-RU" dirty="0"/>
          </a:p>
          <a:p>
            <a:pPr algn="just"/>
            <a:r>
              <a:rPr lang="uk-UA" dirty="0"/>
              <a:t>Таким чином </a:t>
            </a:r>
            <a:r>
              <a:rPr lang="uk-UA" b="1" i="1" dirty="0"/>
              <a:t>право власності </a:t>
            </a:r>
            <a:r>
              <a:rPr lang="uk-UA" dirty="0"/>
              <a:t>означає можливість передачі об'єкту </a:t>
            </a:r>
            <a:r>
              <a:rPr lang="uk-UA" dirty="0" smtClean="0"/>
              <a:t>власності </a:t>
            </a:r>
            <a:r>
              <a:rPr lang="uk-UA" dirty="0"/>
              <a:t>у користування або володіння іншим суб'єктам без втрати самого права власності з встановленням правил, яких ті зобов'язані дотримуватись у своїй діяльності.</a:t>
            </a:r>
            <a:endParaRPr lang="ru-RU" dirty="0"/>
          </a:p>
          <a:p>
            <a:pPr algn="just"/>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37882" y="2603500"/>
            <a:ext cx="11346287" cy="4254500"/>
          </a:xfrm>
        </p:spPr>
        <p:txBody>
          <a:bodyPr>
            <a:normAutofit lnSpcReduction="10000"/>
          </a:bodyPr>
          <a:lstStyle/>
          <a:p>
            <a:pPr algn="just"/>
            <a:r>
              <a:rPr lang="uk-UA" dirty="0"/>
              <a:t>Суспільний поділ праці, який є зовнішнім чинником формування та розвитку відносин власності, визначає об'єктивну необхідність і можливість розподілу суб'єктів власності, використання та розпорядження. Поглиблення розподілу праці викликає необхідність розподілу суб'єкта власності і суб'єктів управління, що створює основу делегування роз­порядчих функцій (вертикальний розподіл праці) знижує диференціацію функцій управління (функціональний або горизонтальний розподіл праці</a:t>
            </a:r>
            <a:r>
              <a:rPr lang="uk-UA" dirty="0" smtClean="0"/>
              <a:t>).</a:t>
            </a:r>
            <a:endParaRPr lang="ru-RU" dirty="0"/>
          </a:p>
          <a:p>
            <a:pPr algn="just"/>
            <a:r>
              <a:rPr lang="uk-UA" dirty="0" smtClean="0"/>
              <a:t>Управління </a:t>
            </a:r>
            <a:r>
              <a:rPr lang="uk-UA" dirty="0"/>
              <a:t>корпоративною власністю реалізується через управління доходами, управління вартістю акціонерного капіталу або вартості компанії в цілому, управління ризиками, управління витратами, управління продуктивністю корпорації тощо.</a:t>
            </a:r>
            <a:endParaRPr lang="ru-RU" dirty="0"/>
          </a:p>
          <a:p>
            <a:pPr algn="just"/>
            <a:r>
              <a:rPr lang="uk-UA" dirty="0"/>
              <a:t>Управління корпоративною власністю має </a:t>
            </a:r>
            <a:r>
              <a:rPr lang="uk-UA" dirty="0" smtClean="0"/>
              <a:t>здійснюватися, </a:t>
            </a:r>
            <a:r>
              <a:rPr lang="uk-UA" dirty="0"/>
              <a:t>виходячи із принципів ефективного менеджменту, враховуючи правове поле України.</a:t>
            </a:r>
            <a:endParaRPr lang="ru-RU" dirty="0"/>
          </a:p>
          <a:p>
            <a:pPr algn="just"/>
            <a:r>
              <a:rPr lang="uk-UA" dirty="0" smtClean="0"/>
              <a:t>Задачі управління корпоративною власністю можуть бути визначені як </a:t>
            </a:r>
            <a:r>
              <a:rPr lang="uk-UA" b="1" dirty="0" smtClean="0"/>
              <a:t>стратегічн</a:t>
            </a:r>
            <a:r>
              <a:rPr lang="uk-UA" dirty="0" smtClean="0"/>
              <a:t>і та </a:t>
            </a:r>
            <a:r>
              <a:rPr lang="uk-UA" b="1" dirty="0" smtClean="0"/>
              <a:t>тактичні.</a:t>
            </a:r>
            <a:endParaRPr lang="ru-RU"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85611" y="2279561"/>
            <a:ext cx="10844012" cy="4378816"/>
          </a:xfrm>
        </p:spPr>
        <p:txBody>
          <a:bodyPr>
            <a:normAutofit fontScale="92500" lnSpcReduction="20000"/>
          </a:bodyPr>
          <a:lstStyle/>
          <a:p>
            <a:pPr marL="0" indent="0" algn="ctr">
              <a:buNone/>
            </a:pPr>
            <a:r>
              <a:rPr lang="uk-UA" b="1" i="1" dirty="0"/>
              <a:t>Стратегічними цілями управління корпоративною власністю </a:t>
            </a:r>
            <a:r>
              <a:rPr lang="uk-UA" b="1" dirty="0"/>
              <a:t>можуть бути:</a:t>
            </a:r>
            <a:endParaRPr lang="ru-RU" b="1" dirty="0"/>
          </a:p>
          <a:p>
            <a:pPr lvl="0" algn="ctr"/>
            <a:r>
              <a:rPr lang="uk-UA" dirty="0"/>
              <a:t>підвищення вартості корпоративної власності; </a:t>
            </a:r>
            <a:endParaRPr lang="ru-RU" dirty="0"/>
          </a:p>
          <a:p>
            <a:pPr lvl="0" algn="ctr"/>
            <a:r>
              <a:rPr lang="uk-UA" dirty="0"/>
              <a:t>підвищення загальної корпоративної ефективності; </a:t>
            </a:r>
            <a:endParaRPr lang="ru-RU" dirty="0"/>
          </a:p>
          <a:p>
            <a:pPr lvl="0" algn="ctr"/>
            <a:r>
              <a:rPr lang="uk-UA" dirty="0"/>
              <a:t>підвищення добробуту власників; </a:t>
            </a:r>
            <a:endParaRPr lang="ru-RU" dirty="0"/>
          </a:p>
          <a:p>
            <a:pPr lvl="0" algn="ctr"/>
            <a:r>
              <a:rPr lang="uk-UA" dirty="0"/>
              <a:t>підвищення інноваційної активності; </a:t>
            </a:r>
            <a:endParaRPr lang="ru-RU" dirty="0"/>
          </a:p>
          <a:p>
            <a:pPr lvl="0" algn="ctr"/>
            <a:r>
              <a:rPr lang="uk-UA" dirty="0"/>
              <a:t>покрашення фінансового стану.</a:t>
            </a:r>
            <a:endParaRPr lang="ru-RU" dirty="0"/>
          </a:p>
          <a:p>
            <a:pPr marL="0" indent="0" algn="ctr">
              <a:buNone/>
            </a:pPr>
            <a:r>
              <a:rPr lang="uk-UA" b="1" i="1" dirty="0"/>
              <a:t> Тактичними цілями управління корпоративною власністю </a:t>
            </a:r>
            <a:r>
              <a:rPr lang="uk-UA" b="1" dirty="0"/>
              <a:t>можуть бути:</a:t>
            </a:r>
            <a:endParaRPr lang="ru-RU" b="1" dirty="0"/>
          </a:p>
          <a:p>
            <a:pPr lvl="0" algn="ctr"/>
            <a:r>
              <a:rPr lang="uk-UA" dirty="0"/>
              <a:t>оптимізація фінансових показників діяльності корпорації;</a:t>
            </a:r>
            <a:endParaRPr lang="ru-RU" dirty="0"/>
          </a:p>
          <a:p>
            <a:pPr lvl="0" algn="ctr"/>
            <a:r>
              <a:rPr lang="uk-UA" dirty="0"/>
              <a:t>регулювання рівня рентабельності;</a:t>
            </a:r>
            <a:endParaRPr lang="ru-RU" dirty="0"/>
          </a:p>
          <a:p>
            <a:pPr lvl="0" algn="ctr"/>
            <a:r>
              <a:rPr lang="uk-UA" dirty="0"/>
              <a:t>регулювання показників діяльності залежно від ринкової кон'юнктури;  </a:t>
            </a:r>
            <a:endParaRPr lang="ru-RU" dirty="0"/>
          </a:p>
          <a:p>
            <a:pPr lvl="0" algn="ctr"/>
            <a:r>
              <a:rPr lang="uk-UA" dirty="0"/>
              <a:t>регулювання обсягів пропозиції;</a:t>
            </a:r>
            <a:endParaRPr lang="ru-RU" dirty="0"/>
          </a:p>
          <a:p>
            <a:pPr lvl="0" algn="ctr"/>
            <a:r>
              <a:rPr lang="uk-UA" dirty="0"/>
              <a:t>підвищення </a:t>
            </a:r>
            <a:r>
              <a:rPr lang="uk-UA" dirty="0" err="1"/>
              <a:t>мотивованості</a:t>
            </a:r>
            <a:r>
              <a:rPr lang="uk-UA" dirty="0"/>
              <a:t> персоналу;</a:t>
            </a:r>
            <a:endParaRPr lang="ru-RU" dirty="0"/>
          </a:p>
          <a:p>
            <a:pPr lvl="0" algn="ctr"/>
            <a:r>
              <a:rPr lang="uk-UA" dirty="0"/>
              <a:t> регулювання вторинного ринку корпоративних цінних паперів тощо.</a:t>
            </a:r>
            <a:endParaRPr lang="ru-RU" dirty="0"/>
          </a:p>
          <a:p>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64046" y="566670"/>
            <a:ext cx="8761413" cy="1371539"/>
          </a:xfrm>
        </p:spPr>
        <p:txBody>
          <a:bodyPr/>
          <a:lstStyle/>
          <a:p>
            <a:r>
              <a:rPr lang="uk-UA" sz="1800" b="1" i="1" dirty="0" smtClean="0"/>
              <a:t>Головною </a:t>
            </a:r>
            <a:r>
              <a:rPr lang="uk-UA" sz="1800" b="1" i="1" dirty="0"/>
              <a:t>метою управління корпоративною власністю </a:t>
            </a:r>
            <a:r>
              <a:rPr lang="uk-UA" sz="1800" b="1" dirty="0"/>
              <a:t>виступає підвищення її вартості</a:t>
            </a:r>
            <a:r>
              <a:rPr lang="uk-UA" sz="1800" dirty="0"/>
              <a:t>. Підвищення вартості корпоративної власності може розглядатися як зростання загальної суми корпоративного доходу, яка може бути поділена на дві складові:</a:t>
            </a:r>
            <a:br>
              <a:rPr lang="ru-RU" sz="1800" dirty="0"/>
            </a:br>
            <a:endParaRPr lang="ru-RU" sz="1800" dirty="0"/>
          </a:p>
        </p:txBody>
      </p:sp>
      <p:sp>
        <p:nvSpPr>
          <p:cNvPr id="3" name="Объект 2"/>
          <p:cNvSpPr>
            <a:spLocks noGrp="1"/>
          </p:cNvSpPr>
          <p:nvPr>
            <p:ph idx="1"/>
          </p:nvPr>
        </p:nvSpPr>
        <p:spPr>
          <a:xfrm>
            <a:off x="424180" y="2474595"/>
            <a:ext cx="11359515" cy="4069080"/>
          </a:xfrm>
        </p:spPr>
        <p:txBody>
          <a:bodyPr>
            <a:normAutofit lnSpcReduction="10000"/>
          </a:bodyPr>
          <a:lstStyle/>
          <a:p>
            <a:pPr lvl="0" algn="just"/>
            <a:r>
              <a:rPr lang="uk-UA" b="1" dirty="0"/>
              <a:t>доходна частина корпоративних фінансових потоків</a:t>
            </a:r>
            <a:r>
              <a:rPr lang="uk-UA" dirty="0"/>
              <a:t>, яка включає частину прибутку і дивіденди;</a:t>
            </a:r>
            <a:endParaRPr lang="ru-RU" dirty="0"/>
          </a:p>
          <a:p>
            <a:pPr lvl="0" algn="just"/>
            <a:r>
              <a:rPr lang="uk-UA" b="1" dirty="0"/>
              <a:t>зростання вартості майна</a:t>
            </a:r>
            <a:r>
              <a:rPr lang="uk-UA" dirty="0"/>
              <a:t>. Зростання вартості майна відповідає підвищенню цінності корпоративного майна за рахунок підвищення курсу корпоративних цінних паперів і зниження зобов'язань, що може бути виражено формулою:</a:t>
            </a:r>
            <a:endParaRPr lang="ru-RU" dirty="0"/>
          </a:p>
          <a:p>
            <a:pPr algn="just"/>
            <a:r>
              <a:rPr lang="uk-UA" b="1" i="1" dirty="0"/>
              <a:t>І = </a:t>
            </a:r>
            <a:r>
              <a:rPr lang="uk-UA" b="1" i="1" dirty="0" smtClean="0"/>
              <a:t>В+</a:t>
            </a:r>
            <a:r>
              <a:rPr lang="en-US" b="1" i="1" dirty="0"/>
              <a:t>ΔA</a:t>
            </a:r>
            <a:r>
              <a:rPr lang="uk-UA" b="1" i="1" dirty="0"/>
              <a:t>,	</a:t>
            </a:r>
            <a:endParaRPr lang="ru-RU" b="1" dirty="0"/>
          </a:p>
          <a:p>
            <a:pPr algn="just"/>
            <a:r>
              <a:rPr lang="uk-UA" dirty="0"/>
              <a:t>де     І  </a:t>
            </a:r>
            <a:r>
              <a:rPr lang="uk-UA" dirty="0" smtClean="0"/>
              <a:t>– </a:t>
            </a:r>
            <a:r>
              <a:rPr lang="uk-UA" dirty="0"/>
              <a:t>дохід корпорації;</a:t>
            </a:r>
            <a:endParaRPr lang="ru-RU" dirty="0"/>
          </a:p>
          <a:p>
            <a:pPr algn="just"/>
            <a:r>
              <a:rPr lang="uk-UA" i="1" dirty="0"/>
              <a:t>В – </a:t>
            </a:r>
            <a:r>
              <a:rPr lang="uk-UA" dirty="0"/>
              <a:t>виплати власникам (дивіденди);</a:t>
            </a:r>
            <a:endParaRPr lang="ru-RU" dirty="0"/>
          </a:p>
          <a:p>
            <a:pPr algn="just"/>
            <a:r>
              <a:rPr lang="en-US" i="1" dirty="0"/>
              <a:t>Δ</a:t>
            </a:r>
            <a:r>
              <a:rPr lang="uk-UA" i="1" dirty="0"/>
              <a:t>А </a:t>
            </a:r>
            <a:r>
              <a:rPr lang="uk-UA" dirty="0"/>
              <a:t>– приріст вартості майна.</a:t>
            </a:r>
            <a:endParaRPr lang="ru-RU" dirty="0"/>
          </a:p>
          <a:p>
            <a:pPr marL="0" indent="0" algn="just">
              <a:buNone/>
            </a:pPr>
            <a:r>
              <a:rPr lang="uk-UA" dirty="0"/>
              <a:t>Забезпечення зростання вартості корпоративної власності може бути виділено в якості головної стратегічної мети корпорації. Такий підхід до визначення головної стратегічної мети підвищує зацікавленість власників акціонерного капіталу та потенційних інвесторів. </a:t>
            </a:r>
            <a:endParaRPr lang="ru-RU" dirty="0"/>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56076" y="933778"/>
            <a:ext cx="8761413" cy="1126842"/>
          </a:xfrm>
        </p:spPr>
        <p:txBody>
          <a:bodyPr/>
          <a:lstStyle/>
          <a:p>
            <a:pPr algn="ctr"/>
            <a:r>
              <a:rPr lang="uk-UA" sz="3200" b="1" i="1" dirty="0"/>
              <a:t>6</a:t>
            </a:r>
            <a:r>
              <a:rPr lang="uk-UA" sz="3200" b="1" i="1" dirty="0" smtClean="0"/>
              <a:t>.3</a:t>
            </a:r>
            <a:r>
              <a:rPr lang="uk-UA" sz="3200" b="1" i="1" dirty="0"/>
              <a:t>. Методи управління корпоративною власністю</a:t>
            </a:r>
            <a:br>
              <a:rPr lang="ru-RU" dirty="0"/>
            </a:br>
            <a:endParaRPr lang="ru-RU" dirty="0"/>
          </a:p>
        </p:txBody>
      </p:sp>
      <p:sp>
        <p:nvSpPr>
          <p:cNvPr id="3" name="Объект 2"/>
          <p:cNvSpPr>
            <a:spLocks noGrp="1"/>
          </p:cNvSpPr>
          <p:nvPr>
            <p:ph idx="1"/>
          </p:nvPr>
        </p:nvSpPr>
        <p:spPr>
          <a:xfrm>
            <a:off x="0" y="2279650"/>
            <a:ext cx="11745595" cy="4578985"/>
          </a:xfrm>
        </p:spPr>
        <p:txBody>
          <a:bodyPr>
            <a:normAutofit fontScale="85000" lnSpcReduction="20000"/>
          </a:bodyPr>
          <a:lstStyle/>
          <a:p>
            <a:pPr algn="just"/>
            <a:r>
              <a:rPr lang="uk-UA" dirty="0"/>
              <a:t>Реалізацію управління забезпечує використання певних методів. </a:t>
            </a:r>
            <a:endParaRPr lang="uk-UA" dirty="0" smtClean="0"/>
          </a:p>
          <a:p>
            <a:pPr marL="0" indent="0" algn="just">
              <a:buNone/>
            </a:pPr>
            <a:r>
              <a:rPr lang="uk-UA" i="1" dirty="0" smtClean="0"/>
              <a:t>Методи </a:t>
            </a:r>
            <a:r>
              <a:rPr lang="uk-UA" i="1" dirty="0"/>
              <a:t>– </a:t>
            </a:r>
            <a:r>
              <a:rPr lang="uk-UA" dirty="0"/>
              <a:t>це способи (прийоми) цілеспрямованого впливу суб'єкта на об'єкт для досягнення поставленої мети. Методи менеджменту трактуються як спосіб пізнання, дослідження об'єкта управління і як прийом, спосіб практичної управлінської діяльності </a:t>
            </a:r>
            <a:endParaRPr lang="ru-RU" dirty="0"/>
          </a:p>
          <a:p>
            <a:pPr algn="just"/>
            <a:r>
              <a:rPr lang="uk-UA" b="1" i="1" dirty="0"/>
              <a:t>Управлінський метод </a:t>
            </a:r>
            <a:r>
              <a:rPr lang="uk-UA" dirty="0"/>
              <a:t>характеризує зміст процесу управління й означає спосіб здійснення управлінської діяльності. </a:t>
            </a:r>
            <a:r>
              <a:rPr lang="uk-UA" i="1" dirty="0"/>
              <a:t>Метод управління - </a:t>
            </a:r>
            <a:r>
              <a:rPr lang="uk-UA" dirty="0"/>
              <a:t>це інструмент реалізації управлінської діяльності. Обрання певного методу управління повинно бути </a:t>
            </a:r>
            <a:r>
              <a:rPr lang="uk-UA" dirty="0" smtClean="0"/>
              <a:t>обґрунтованим. </a:t>
            </a:r>
            <a:r>
              <a:rPr lang="uk-UA" dirty="0"/>
              <a:t>Лише тоді управління буде ефективним. Оптимальний набір методів управління, спрямований на один і той самий об'єкт управління, буде видозмінюватись залежно від цілей та пріоритетів управління. Найбільш широко в корпораціях використовуються </a:t>
            </a:r>
            <a:r>
              <a:rPr lang="uk-UA" b="1" dirty="0"/>
              <a:t>адміністративні, економічні та організаційні методи управління корпоративною власністю.</a:t>
            </a:r>
            <a:endParaRPr lang="ru-RU" b="1" dirty="0"/>
          </a:p>
          <a:p>
            <a:pPr algn="just"/>
            <a:r>
              <a:rPr lang="uk-UA" b="1" i="1" dirty="0"/>
              <a:t>Адміністративні методи управління </a:t>
            </a:r>
            <a:r>
              <a:rPr lang="uk-UA" dirty="0"/>
              <a:t>- це засоби впливу через систему регламентованих організаційних правил шляхом доведення та виконання адміністративних рішень, які не обговорюються, і </a:t>
            </a:r>
            <a:r>
              <a:rPr lang="uk-UA" dirty="0" err="1"/>
              <a:t>грунтуються</a:t>
            </a:r>
            <a:r>
              <a:rPr lang="uk-UA" dirty="0"/>
              <a:t> на вертикальних ієрархічних зв'язках корпорації.</a:t>
            </a:r>
            <a:endParaRPr lang="ru-RU" dirty="0"/>
          </a:p>
          <a:p>
            <a:pPr algn="just"/>
            <a:r>
              <a:rPr lang="uk-UA" dirty="0"/>
              <a:t>За допомогою адміністративних методів здійснюється прямий директивний вплив на об'єкт корпоративної власності. Вони базуються на обов'язковому виконанні положень, інструкцій, наказів, розпоряджень, вказівок і резолюцій керівника.</a:t>
            </a:r>
            <a:endParaRPr lang="ru-RU" dirty="0"/>
          </a:p>
          <a:p>
            <a:pPr algn="just"/>
            <a:r>
              <a:rPr lang="uk-UA" dirty="0"/>
              <a:t>Основою існування </a:t>
            </a:r>
            <a:r>
              <a:rPr lang="uk-UA" b="1" i="1" dirty="0"/>
              <a:t>організаційних методів </a:t>
            </a:r>
            <a:r>
              <a:rPr lang="uk-UA" dirty="0"/>
              <a:t>є здійснення організаційних </a:t>
            </a:r>
            <a:r>
              <a:rPr lang="uk-UA" dirty="0" err="1" smtClean="0"/>
              <a:t>зв'язків</a:t>
            </a:r>
            <a:r>
              <a:rPr lang="uk-UA" dirty="0" smtClean="0"/>
              <a:t> </a:t>
            </a:r>
            <a:r>
              <a:rPr lang="uk-UA" dirty="0"/>
              <a:t>між окремими елементами керованої системи. В цьому разі відбувається закріплення певних обов'язків щодо управління корпоративною власністю за корпорацією в цілому та окремими структурними підрозділами. Способами організаційного впливу на корпоративну власність виступають: регламентування, нормування та інструктування.</a:t>
            </a:r>
            <a:endParaRPr lang="ru-RU" dirty="0"/>
          </a:p>
          <a:p>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4096" y="502276"/>
            <a:ext cx="10097037" cy="1584102"/>
          </a:xfrm>
        </p:spPr>
        <p:txBody>
          <a:bodyPr/>
          <a:lstStyle/>
          <a:p>
            <a:r>
              <a:rPr lang="uk-UA" sz="1400" b="1" i="1" dirty="0"/>
              <a:t>Регламентування</a:t>
            </a:r>
            <a:r>
              <a:rPr lang="uk-UA" sz="1400" i="1" dirty="0"/>
              <a:t> </a:t>
            </a:r>
            <a:r>
              <a:rPr lang="uk-UA" sz="1400" dirty="0"/>
              <a:t>- це спосіб організаційного впливу, який полягає її розробці і введенні в дію організаційних положень, обов'язкових для </a:t>
            </a:r>
            <a:r>
              <a:rPr lang="uk-UA" sz="1400" dirty="0" smtClean="0"/>
              <a:t>виконання </a:t>
            </a:r>
            <a:r>
              <a:rPr lang="uk-UA" sz="1400" dirty="0"/>
              <a:t>і діючих протягом точно визначеного цими положеннями періоду. </a:t>
            </a:r>
            <a:br>
              <a:rPr lang="uk-UA" sz="1400" dirty="0"/>
            </a:br>
            <a:r>
              <a:rPr lang="uk-UA" sz="1400" b="1" dirty="0"/>
              <a:t>До складу регламентуючих організаційних положень входять:</a:t>
            </a:r>
            <a:br>
              <a:rPr lang="ru-RU" sz="1400" b="1" dirty="0"/>
            </a:br>
            <a:r>
              <a:rPr lang="ru-RU" sz="1400" dirty="0" smtClean="0"/>
              <a:t>-</a:t>
            </a:r>
            <a:r>
              <a:rPr lang="uk-UA" sz="1400" dirty="0" smtClean="0"/>
              <a:t>розробка </a:t>
            </a:r>
            <a:r>
              <a:rPr lang="uk-UA" sz="1400" dirty="0"/>
              <a:t>загально-</a:t>
            </a:r>
            <a:r>
              <a:rPr lang="uk-UA" sz="1400" dirty="0" err="1"/>
              <a:t>органїзаційних</a:t>
            </a:r>
            <a:r>
              <a:rPr lang="uk-UA" sz="1400" dirty="0"/>
              <a:t> положень (статут, установчі доку­менти);</a:t>
            </a:r>
            <a:br>
              <a:rPr lang="ru-RU" sz="1400" dirty="0"/>
            </a:br>
            <a:r>
              <a:rPr lang="ru-RU" sz="1400" dirty="0" smtClean="0"/>
              <a:t>-</a:t>
            </a:r>
            <a:r>
              <a:rPr lang="uk-UA" sz="1400" dirty="0" smtClean="0"/>
              <a:t>розробка </a:t>
            </a:r>
            <a:r>
              <a:rPr lang="uk-UA" sz="1400" dirty="0"/>
              <a:t>функціональних положень (організаційна структура, поло­ження про структурні підрозділи);</a:t>
            </a:r>
            <a:br>
              <a:rPr lang="ru-RU" sz="1400" dirty="0"/>
            </a:br>
            <a:r>
              <a:rPr lang="ru-RU" sz="1400" dirty="0" smtClean="0"/>
              <a:t>-</a:t>
            </a:r>
            <a:r>
              <a:rPr lang="uk-UA" sz="1400" dirty="0" smtClean="0"/>
              <a:t>посадове </a:t>
            </a:r>
            <a:r>
              <a:rPr lang="uk-UA" sz="1400" dirty="0"/>
              <a:t>регламентування (штатний розпис і посадові інструкції.</a:t>
            </a:r>
            <a:br>
              <a:rPr lang="ru-RU" sz="1200" dirty="0"/>
            </a:br>
            <a:endParaRPr lang="ru-RU" sz="1200" dirty="0"/>
          </a:p>
        </p:txBody>
      </p:sp>
      <p:sp>
        <p:nvSpPr>
          <p:cNvPr id="3" name="Объект 2"/>
          <p:cNvSpPr>
            <a:spLocks noGrp="1"/>
          </p:cNvSpPr>
          <p:nvPr>
            <p:ph idx="1"/>
          </p:nvPr>
        </p:nvSpPr>
        <p:spPr>
          <a:xfrm>
            <a:off x="191135" y="2511425"/>
            <a:ext cx="11567160" cy="4198620"/>
          </a:xfrm>
        </p:spPr>
        <p:txBody>
          <a:bodyPr>
            <a:normAutofit fontScale="92500" lnSpcReduction="20000"/>
          </a:bodyPr>
          <a:lstStyle/>
          <a:p>
            <a:pPr algn="just"/>
            <a:r>
              <a:rPr lang="uk-UA" b="1" i="1" dirty="0"/>
              <a:t>Нормування</a:t>
            </a:r>
            <a:r>
              <a:rPr lang="uk-UA" dirty="0"/>
              <a:t> – спосіб організаційного впливу, який полягає у визначенні норм і нормативів, регламентуючих діяльність корпорації, виробничих процесів та окремих виконавців. В практиці управління використову­ють норми часу, виходу, стандарти, норми виробітку, нормативи чисельності, норми обслуговування, керованості тощо. Нормування дозволяє уникнути невиробничих втрат і побудувати оптимальну систему витрат в організації.</a:t>
            </a:r>
            <a:endParaRPr lang="ru-RU" dirty="0"/>
          </a:p>
          <a:p>
            <a:pPr algn="just"/>
            <a:r>
              <a:rPr lang="uk-UA" dirty="0"/>
              <a:t>Комплексне використання нормативів має велике значення для планування діяльності організації, при обґрунтуванні управлінських рі­шень. </a:t>
            </a:r>
            <a:r>
              <a:rPr lang="uk-UA" dirty="0" smtClean="0"/>
              <a:t>Обґрунтованість </a:t>
            </a:r>
            <a:r>
              <a:rPr lang="uk-UA" dirty="0"/>
              <a:t>норм та нормативів підвищує реальність завдань та сприяє встановленню реальних термінів досягнення цілі.</a:t>
            </a:r>
            <a:endParaRPr lang="ru-RU" dirty="0"/>
          </a:p>
          <a:p>
            <a:pPr algn="just"/>
            <a:r>
              <a:rPr lang="uk-UA" b="1" i="1" dirty="0"/>
              <a:t>Інструктування</a:t>
            </a:r>
            <a:r>
              <a:rPr lang="uk-UA" i="1" dirty="0"/>
              <a:t> - </a:t>
            </a:r>
            <a:r>
              <a:rPr lang="uk-UA" dirty="0"/>
              <a:t>це найбільш м'який спосіб організаційного впливу, який полягає у доведенні до виконавців умов роботи. Інструктуван­ня завжди відбувається у формі методичної та інформаційної допомоги, спрямованої на виконання певних видів робіт. При цьому виконавець може обирати найбільш прийнятні для себе засоби досягнення поставленої мети.</a:t>
            </a:r>
            <a:endParaRPr lang="ru-RU" dirty="0"/>
          </a:p>
          <a:p>
            <a:pPr algn="just"/>
            <a:r>
              <a:rPr lang="uk-UA" b="1" i="1" dirty="0"/>
              <a:t>Економічні методи управління</a:t>
            </a:r>
            <a:r>
              <a:rPr lang="uk-UA" i="1" dirty="0"/>
              <a:t> </a:t>
            </a:r>
            <a:r>
              <a:rPr lang="uk-UA" dirty="0"/>
              <a:t>- це методи цілеспрямованого впливу на об'єкт управління, які побудовані на забезпеченні економічних інтересів організації або окремої людини.</a:t>
            </a:r>
            <a:endParaRPr lang="ru-RU" dirty="0"/>
          </a:p>
          <a:p>
            <a:pPr algn="just"/>
            <a:r>
              <a:rPr lang="uk-UA" i="1" dirty="0"/>
              <a:t>Економічні методи </a:t>
            </a:r>
            <a:r>
              <a:rPr lang="uk-UA" dirty="0"/>
              <a:t>спрямовані на виконання управлінського рішення через систему умов, що робить його економічно вигідним для корпорації в цілому та кожного працівника.</a:t>
            </a:r>
            <a:endParaRPr lang="ru-RU" dirty="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Замещающее содержимое 2"/>
          <p:cNvSpPr>
            <a:spLocks noGrp="1"/>
          </p:cNvSpPr>
          <p:nvPr>
            <p:ph idx="1"/>
          </p:nvPr>
        </p:nvSpPr>
        <p:spPr>
          <a:xfrm>
            <a:off x="493395" y="503555"/>
            <a:ext cx="11185525" cy="6354445"/>
          </a:xfrm>
        </p:spPr>
        <p:txBody>
          <a:bodyPr>
            <a:normAutofit lnSpcReduction="20000"/>
          </a:bodyPr>
          <a:p>
            <a:pPr algn="just"/>
            <a:r>
              <a:rPr lang="en-US" altLang="en-US" sz="1600">
                <a:solidFill>
                  <a:schemeClr val="bg1"/>
                </a:solidFill>
              </a:rPr>
              <a:t>Необхідною</a:t>
            </a:r>
            <a:r>
              <a:rPr lang="en-US" altLang="ru-RU" sz="1600">
                <a:solidFill>
                  <a:schemeClr val="bg1"/>
                </a:solidFill>
              </a:rPr>
              <a:t> </a:t>
            </a:r>
            <a:r>
              <a:rPr lang="en-US" altLang="en-US" sz="1600">
                <a:solidFill>
                  <a:schemeClr val="bg1"/>
                </a:solidFill>
              </a:rPr>
              <a:t>умовою</a:t>
            </a:r>
            <a:r>
              <a:rPr lang="en-US" altLang="ru-RU" sz="1600">
                <a:solidFill>
                  <a:schemeClr val="bg1"/>
                </a:solidFill>
              </a:rPr>
              <a:t> </a:t>
            </a:r>
            <a:r>
              <a:rPr lang="en-US" altLang="en-US" sz="1600">
                <a:solidFill>
                  <a:schemeClr val="bg1"/>
                </a:solidFill>
              </a:rPr>
              <a:t>ведення</a:t>
            </a:r>
            <a:r>
              <a:rPr lang="en-US" altLang="ru-RU" sz="1600">
                <a:solidFill>
                  <a:schemeClr val="bg1"/>
                </a:solidFill>
              </a:rPr>
              <a:t> </a:t>
            </a:r>
            <a:r>
              <a:rPr lang="en-US" altLang="en-US" sz="1600">
                <a:solidFill>
                  <a:schemeClr val="bg1"/>
                </a:solidFill>
              </a:rPr>
              <a:t>діяльності</a:t>
            </a:r>
            <a:r>
              <a:rPr lang="en-US" altLang="ru-RU" sz="1600">
                <a:solidFill>
                  <a:schemeClr val="bg1"/>
                </a:solidFill>
              </a:rPr>
              <a:t> </a:t>
            </a:r>
            <a:r>
              <a:rPr lang="en-US" altLang="en-US" sz="1600">
                <a:solidFill>
                  <a:schemeClr val="bg1"/>
                </a:solidFill>
              </a:rPr>
              <a:t>господарським</a:t>
            </a:r>
            <a:r>
              <a:rPr lang="en-US" altLang="ru-RU" sz="1600">
                <a:solidFill>
                  <a:schemeClr val="bg1"/>
                </a:solidFill>
              </a:rPr>
              <a:t> </a:t>
            </a:r>
            <a:r>
              <a:rPr lang="en-US" altLang="en-US" sz="1600">
                <a:solidFill>
                  <a:schemeClr val="bg1"/>
                </a:solidFill>
              </a:rPr>
              <a:t>товариством</a:t>
            </a:r>
            <a:r>
              <a:rPr lang="en-US" altLang="ru-RU" sz="1600">
                <a:solidFill>
                  <a:schemeClr val="bg1"/>
                </a:solidFill>
              </a:rPr>
              <a:t> </a:t>
            </a:r>
            <a:r>
              <a:rPr lang="en-US" altLang="en-US" sz="1600">
                <a:solidFill>
                  <a:schemeClr val="bg1"/>
                </a:solidFill>
              </a:rPr>
              <a:t>є</a:t>
            </a:r>
            <a:r>
              <a:rPr lang="en-US" altLang="ru-RU" sz="1600">
                <a:solidFill>
                  <a:schemeClr val="bg1"/>
                </a:solidFill>
              </a:rPr>
              <a:t> </a:t>
            </a:r>
            <a:r>
              <a:rPr lang="en-US" altLang="en-US" sz="1600" b="1">
                <a:solidFill>
                  <a:schemeClr val="bg1"/>
                </a:solidFill>
              </a:rPr>
              <a:t>наявність</a:t>
            </a:r>
            <a:r>
              <a:rPr lang="en-US" altLang="ru-RU" sz="1600" b="1">
                <a:solidFill>
                  <a:schemeClr val="bg1"/>
                </a:solidFill>
              </a:rPr>
              <a:t> </a:t>
            </a:r>
            <a:r>
              <a:rPr lang="en-US" altLang="en-US" sz="1600" b="1">
                <a:solidFill>
                  <a:schemeClr val="bg1"/>
                </a:solidFill>
              </a:rPr>
              <a:t>первинного</a:t>
            </a:r>
            <a:r>
              <a:rPr lang="en-US" altLang="ru-RU" sz="1600" b="1">
                <a:solidFill>
                  <a:schemeClr val="bg1"/>
                </a:solidFill>
              </a:rPr>
              <a:t> </a:t>
            </a:r>
            <a:r>
              <a:rPr lang="en-US" altLang="en-US" sz="1600" b="1">
                <a:solidFill>
                  <a:schemeClr val="bg1"/>
                </a:solidFill>
              </a:rPr>
              <a:t>капіталу</a:t>
            </a:r>
            <a:r>
              <a:rPr lang="en-US" altLang="ru-RU" sz="1600" b="1">
                <a:solidFill>
                  <a:schemeClr val="bg1"/>
                </a:solidFill>
              </a:rPr>
              <a:t>.</a:t>
            </a:r>
            <a:r>
              <a:rPr lang="en-US" altLang="ru-RU" sz="1600">
                <a:solidFill>
                  <a:schemeClr val="bg1"/>
                </a:solidFill>
              </a:rPr>
              <a:t> </a:t>
            </a:r>
            <a:r>
              <a:rPr lang="en-US" altLang="en-US" sz="1600">
                <a:solidFill>
                  <a:schemeClr val="bg1"/>
                </a:solidFill>
              </a:rPr>
              <a:t>Це</a:t>
            </a:r>
            <a:r>
              <a:rPr lang="en-US" altLang="ru-RU" sz="1600">
                <a:solidFill>
                  <a:schemeClr val="bg1"/>
                </a:solidFill>
              </a:rPr>
              <a:t> </a:t>
            </a:r>
            <a:r>
              <a:rPr lang="en-US" altLang="en-US" sz="1600">
                <a:solidFill>
                  <a:schemeClr val="bg1"/>
                </a:solidFill>
              </a:rPr>
              <a:t>зумовлено</a:t>
            </a:r>
            <a:r>
              <a:rPr lang="en-US" altLang="ru-RU" sz="1600">
                <a:solidFill>
                  <a:schemeClr val="bg1"/>
                </a:solidFill>
              </a:rPr>
              <a:t>, </a:t>
            </a:r>
            <a:r>
              <a:rPr lang="en-US" altLang="en-US" sz="1600" b="1">
                <a:solidFill>
                  <a:schemeClr val="bg1"/>
                </a:solidFill>
              </a:rPr>
              <a:t>по</a:t>
            </a:r>
            <a:r>
              <a:rPr lang="en-US" altLang="ru-RU" sz="1600" b="1">
                <a:solidFill>
                  <a:schemeClr val="bg1"/>
                </a:solidFill>
              </a:rPr>
              <a:t>-</a:t>
            </a:r>
            <a:r>
              <a:rPr lang="en-US" altLang="en-US" sz="1600" b="1">
                <a:solidFill>
                  <a:schemeClr val="bg1"/>
                </a:solidFill>
              </a:rPr>
              <a:t>перше</a:t>
            </a:r>
            <a:r>
              <a:rPr lang="en-US" altLang="ru-RU" sz="1600">
                <a:solidFill>
                  <a:schemeClr val="bg1"/>
                </a:solidFill>
              </a:rPr>
              <a:t>, </a:t>
            </a:r>
            <a:r>
              <a:rPr lang="en-US" altLang="en-US" sz="1600">
                <a:solidFill>
                  <a:schemeClr val="bg1"/>
                </a:solidFill>
              </a:rPr>
              <a:t>потребою</a:t>
            </a:r>
            <a:r>
              <a:rPr lang="en-US" altLang="ru-RU" sz="1600">
                <a:solidFill>
                  <a:schemeClr val="bg1"/>
                </a:solidFill>
              </a:rPr>
              <a:t> </a:t>
            </a:r>
            <a:r>
              <a:rPr lang="en-US" altLang="en-US" sz="1600">
                <a:solidFill>
                  <a:schemeClr val="bg1"/>
                </a:solidFill>
              </a:rPr>
              <a:t>на</a:t>
            </a:r>
            <a:r>
              <a:rPr lang="en-US" altLang="ru-RU" sz="1600">
                <a:solidFill>
                  <a:schemeClr val="bg1"/>
                </a:solidFill>
              </a:rPr>
              <a:t> </a:t>
            </a:r>
            <a:r>
              <a:rPr lang="en-US" altLang="en-US" sz="1600">
                <a:solidFill>
                  <a:schemeClr val="bg1"/>
                </a:solidFill>
              </a:rPr>
              <a:t>початкових</a:t>
            </a:r>
            <a:r>
              <a:rPr lang="en-US" altLang="ru-RU" sz="1600">
                <a:solidFill>
                  <a:schemeClr val="bg1"/>
                </a:solidFill>
              </a:rPr>
              <a:t> </a:t>
            </a:r>
            <a:r>
              <a:rPr lang="en-US" altLang="en-US" sz="1600">
                <a:solidFill>
                  <a:schemeClr val="bg1"/>
                </a:solidFill>
              </a:rPr>
              <a:t>кроках</a:t>
            </a:r>
            <a:r>
              <a:rPr lang="en-US" altLang="ru-RU" sz="1600">
                <a:solidFill>
                  <a:schemeClr val="bg1"/>
                </a:solidFill>
              </a:rPr>
              <a:t> </a:t>
            </a:r>
            <a:r>
              <a:rPr lang="en-US" altLang="en-US" sz="1600">
                <a:solidFill>
                  <a:schemeClr val="bg1"/>
                </a:solidFill>
              </a:rPr>
              <a:t>створення</a:t>
            </a:r>
            <a:r>
              <a:rPr lang="en-US" altLang="ru-RU" sz="1600">
                <a:solidFill>
                  <a:schemeClr val="bg1"/>
                </a:solidFill>
              </a:rPr>
              <a:t> </a:t>
            </a:r>
            <a:r>
              <a:rPr lang="en-US" altLang="en-US" sz="1600">
                <a:solidFill>
                  <a:schemeClr val="bg1"/>
                </a:solidFill>
              </a:rPr>
              <a:t>товариства</a:t>
            </a:r>
            <a:r>
              <a:rPr lang="en-US" altLang="ru-RU" sz="1600">
                <a:solidFill>
                  <a:schemeClr val="bg1"/>
                </a:solidFill>
              </a:rPr>
              <a:t> </a:t>
            </a:r>
            <a:r>
              <a:rPr lang="en-US" altLang="en-US" sz="1600">
                <a:solidFill>
                  <a:schemeClr val="bg1"/>
                </a:solidFill>
              </a:rPr>
              <a:t>у</a:t>
            </a:r>
            <a:r>
              <a:rPr lang="en-US" altLang="ru-RU" sz="1600">
                <a:solidFill>
                  <a:schemeClr val="bg1"/>
                </a:solidFill>
              </a:rPr>
              <a:t> </a:t>
            </a:r>
            <a:r>
              <a:rPr lang="en-US" altLang="en-US" sz="1600">
                <a:solidFill>
                  <a:schemeClr val="bg1"/>
                </a:solidFill>
              </a:rPr>
              <a:t>виробничих</a:t>
            </a:r>
            <a:r>
              <a:rPr lang="en-US" altLang="ru-RU" sz="1600">
                <a:solidFill>
                  <a:schemeClr val="bg1"/>
                </a:solidFill>
              </a:rPr>
              <a:t> </a:t>
            </a:r>
            <a:r>
              <a:rPr lang="en-US" altLang="en-US" sz="1600">
                <a:solidFill>
                  <a:schemeClr val="bg1"/>
                </a:solidFill>
              </a:rPr>
              <a:t>спорудах</a:t>
            </a:r>
            <a:r>
              <a:rPr lang="en-US" altLang="ru-RU" sz="1600">
                <a:solidFill>
                  <a:schemeClr val="bg1"/>
                </a:solidFill>
              </a:rPr>
              <a:t>, </a:t>
            </a:r>
            <a:r>
              <a:rPr lang="en-US" altLang="en-US" sz="1600">
                <a:solidFill>
                  <a:schemeClr val="bg1"/>
                </a:solidFill>
              </a:rPr>
              <a:t>устаткуванні</a:t>
            </a:r>
            <a:r>
              <a:rPr lang="en-US" altLang="ru-RU" sz="1600">
                <a:solidFill>
                  <a:schemeClr val="bg1"/>
                </a:solidFill>
              </a:rPr>
              <a:t>, </a:t>
            </a:r>
            <a:r>
              <a:rPr lang="en-US" altLang="en-US" sz="1600">
                <a:solidFill>
                  <a:schemeClr val="bg1"/>
                </a:solidFill>
              </a:rPr>
              <a:t>матеріалах</a:t>
            </a:r>
            <a:r>
              <a:rPr lang="en-US" altLang="ru-RU" sz="1600">
                <a:solidFill>
                  <a:schemeClr val="bg1"/>
                </a:solidFill>
              </a:rPr>
              <a:t>, </a:t>
            </a:r>
            <a:r>
              <a:rPr lang="en-US" altLang="en-US" sz="1600">
                <a:solidFill>
                  <a:schemeClr val="bg1"/>
                </a:solidFill>
              </a:rPr>
              <a:t>офісних</a:t>
            </a:r>
            <a:r>
              <a:rPr lang="en-US" altLang="ru-RU" sz="1600">
                <a:solidFill>
                  <a:schemeClr val="bg1"/>
                </a:solidFill>
              </a:rPr>
              <a:t> </a:t>
            </a:r>
            <a:r>
              <a:rPr lang="en-US" altLang="en-US" sz="1600">
                <a:solidFill>
                  <a:schemeClr val="bg1"/>
                </a:solidFill>
              </a:rPr>
              <a:t>приміщеннях</a:t>
            </a:r>
            <a:r>
              <a:rPr lang="en-US" altLang="ru-RU" sz="1600">
                <a:solidFill>
                  <a:schemeClr val="bg1"/>
                </a:solidFill>
              </a:rPr>
              <a:t>, </a:t>
            </a:r>
            <a:r>
              <a:rPr lang="en-US" altLang="en-US" sz="1600">
                <a:solidFill>
                  <a:schemeClr val="bg1"/>
                </a:solidFill>
              </a:rPr>
              <a:t>витратах</a:t>
            </a:r>
            <a:r>
              <a:rPr lang="en-US" altLang="ru-RU" sz="1600">
                <a:solidFill>
                  <a:schemeClr val="bg1"/>
                </a:solidFill>
              </a:rPr>
              <a:t> </a:t>
            </a:r>
            <a:r>
              <a:rPr lang="en-US" altLang="en-US" sz="1600">
                <a:solidFill>
                  <a:schemeClr val="bg1"/>
                </a:solidFill>
              </a:rPr>
              <a:t>на</a:t>
            </a:r>
            <a:r>
              <a:rPr lang="en-US" altLang="ru-RU" sz="1600">
                <a:solidFill>
                  <a:schemeClr val="bg1"/>
                </a:solidFill>
              </a:rPr>
              <a:t> </a:t>
            </a:r>
            <a:r>
              <a:rPr lang="en-US" altLang="en-US" sz="1600">
                <a:solidFill>
                  <a:schemeClr val="bg1"/>
                </a:solidFill>
              </a:rPr>
              <a:t>організацію</a:t>
            </a:r>
            <a:r>
              <a:rPr lang="en-US" altLang="ru-RU" sz="1600">
                <a:solidFill>
                  <a:schemeClr val="bg1"/>
                </a:solidFill>
              </a:rPr>
              <a:t> </a:t>
            </a:r>
            <a:r>
              <a:rPr lang="en-US" altLang="en-US" sz="1600">
                <a:solidFill>
                  <a:schemeClr val="bg1"/>
                </a:solidFill>
              </a:rPr>
              <a:t>процесу</a:t>
            </a:r>
            <a:r>
              <a:rPr lang="en-US" altLang="ru-RU" sz="1600">
                <a:solidFill>
                  <a:schemeClr val="bg1"/>
                </a:solidFill>
              </a:rPr>
              <a:t> </a:t>
            </a:r>
            <a:r>
              <a:rPr lang="en-US" altLang="en-US" sz="1600">
                <a:solidFill>
                  <a:schemeClr val="bg1"/>
                </a:solidFill>
              </a:rPr>
              <a:t>формування</a:t>
            </a:r>
            <a:r>
              <a:rPr lang="en-US" altLang="ru-RU" sz="1600">
                <a:solidFill>
                  <a:schemeClr val="bg1"/>
                </a:solidFill>
              </a:rPr>
              <a:t> </a:t>
            </a:r>
            <a:r>
              <a:rPr lang="en-US" altLang="en-US" sz="1600">
                <a:solidFill>
                  <a:schemeClr val="bg1"/>
                </a:solidFill>
              </a:rPr>
              <a:t>та</a:t>
            </a:r>
            <a:r>
              <a:rPr lang="en-US" altLang="ru-RU" sz="1600">
                <a:solidFill>
                  <a:schemeClr val="bg1"/>
                </a:solidFill>
              </a:rPr>
              <a:t> </a:t>
            </a:r>
            <a:r>
              <a:rPr lang="en-US" altLang="en-US" sz="1600">
                <a:solidFill>
                  <a:schemeClr val="bg1"/>
                </a:solidFill>
              </a:rPr>
              <a:t>розвитку</a:t>
            </a:r>
            <a:r>
              <a:rPr lang="en-US" altLang="ru-RU" sz="1600">
                <a:solidFill>
                  <a:schemeClr val="bg1"/>
                </a:solidFill>
              </a:rPr>
              <a:t> </a:t>
            </a:r>
            <a:r>
              <a:rPr lang="en-US" altLang="en-US" sz="1600">
                <a:solidFill>
                  <a:schemeClr val="bg1"/>
                </a:solidFill>
              </a:rPr>
              <a:t>виробництва</a:t>
            </a:r>
            <a:r>
              <a:rPr lang="en-US" altLang="ru-RU" sz="1600">
                <a:solidFill>
                  <a:schemeClr val="bg1"/>
                </a:solidFill>
              </a:rPr>
              <a:t>; </a:t>
            </a:r>
            <a:r>
              <a:rPr lang="en-US" altLang="en-US" sz="1600" b="1">
                <a:solidFill>
                  <a:schemeClr val="bg1"/>
                </a:solidFill>
              </a:rPr>
              <a:t>по</a:t>
            </a:r>
            <a:r>
              <a:rPr lang="en-US" altLang="ru-RU" sz="1600" b="1">
                <a:solidFill>
                  <a:schemeClr val="bg1"/>
                </a:solidFill>
              </a:rPr>
              <a:t>-</a:t>
            </a:r>
            <a:r>
              <a:rPr lang="en-US" altLang="en-US" sz="1600" b="1">
                <a:solidFill>
                  <a:schemeClr val="bg1"/>
                </a:solidFill>
              </a:rPr>
              <a:t>друге</a:t>
            </a:r>
            <a:r>
              <a:rPr lang="en-US" altLang="ru-RU" sz="1600" b="1">
                <a:solidFill>
                  <a:schemeClr val="bg1"/>
                </a:solidFill>
              </a:rPr>
              <a:t>,</a:t>
            </a:r>
            <a:r>
              <a:rPr lang="en-US" altLang="ru-RU" sz="1600">
                <a:solidFill>
                  <a:schemeClr val="bg1"/>
                </a:solidFill>
              </a:rPr>
              <a:t> </a:t>
            </a:r>
            <a:r>
              <a:rPr lang="en-US" altLang="en-US" sz="1600">
                <a:solidFill>
                  <a:schemeClr val="bg1"/>
                </a:solidFill>
              </a:rPr>
              <a:t>необхідністю</a:t>
            </a:r>
            <a:r>
              <a:rPr lang="en-US" altLang="ru-RU" sz="1600">
                <a:solidFill>
                  <a:schemeClr val="bg1"/>
                </a:solidFill>
              </a:rPr>
              <a:t> </a:t>
            </a:r>
            <a:r>
              <a:rPr lang="en-US" altLang="en-US" sz="1600">
                <a:solidFill>
                  <a:schemeClr val="bg1"/>
                </a:solidFill>
              </a:rPr>
              <a:t>гарантії</a:t>
            </a:r>
            <a:r>
              <a:rPr lang="en-US" altLang="ru-RU" sz="1600">
                <a:solidFill>
                  <a:schemeClr val="bg1"/>
                </a:solidFill>
              </a:rPr>
              <a:t> </a:t>
            </a:r>
            <a:r>
              <a:rPr lang="en-US" altLang="en-US" sz="1600">
                <a:solidFill>
                  <a:schemeClr val="bg1"/>
                </a:solidFill>
              </a:rPr>
              <a:t>інтересів</a:t>
            </a:r>
            <a:r>
              <a:rPr lang="en-US" altLang="ru-RU" sz="1600">
                <a:solidFill>
                  <a:schemeClr val="bg1"/>
                </a:solidFill>
              </a:rPr>
              <a:t> </a:t>
            </a:r>
            <a:r>
              <a:rPr lang="en-US" altLang="en-US" sz="1600">
                <a:solidFill>
                  <a:schemeClr val="bg1"/>
                </a:solidFill>
              </a:rPr>
              <a:t>кредиторів</a:t>
            </a:r>
            <a:r>
              <a:rPr lang="en-US" altLang="ru-RU" sz="1600">
                <a:solidFill>
                  <a:schemeClr val="bg1"/>
                </a:solidFill>
              </a:rPr>
              <a:t>, </a:t>
            </a:r>
            <a:r>
              <a:rPr lang="en-US" altLang="en-US" sz="1600">
                <a:solidFill>
                  <a:schemeClr val="bg1"/>
                </a:solidFill>
              </a:rPr>
              <a:t>з</a:t>
            </a:r>
            <a:r>
              <a:rPr lang="en-US" altLang="ru-RU" sz="1600">
                <a:solidFill>
                  <a:schemeClr val="bg1"/>
                </a:solidFill>
              </a:rPr>
              <a:t> </a:t>
            </a:r>
            <a:r>
              <a:rPr lang="en-US" altLang="en-US" sz="1600">
                <a:solidFill>
                  <a:schemeClr val="bg1"/>
                </a:solidFill>
              </a:rPr>
              <a:t>якими</a:t>
            </a:r>
            <a:r>
              <a:rPr lang="en-US" altLang="ru-RU" sz="1600">
                <a:solidFill>
                  <a:schemeClr val="bg1"/>
                </a:solidFill>
              </a:rPr>
              <a:t> </a:t>
            </a:r>
            <a:r>
              <a:rPr lang="en-US" altLang="en-US" sz="1600">
                <a:solidFill>
                  <a:schemeClr val="bg1"/>
                </a:solidFill>
              </a:rPr>
              <a:t>корпоративне</a:t>
            </a:r>
            <a:r>
              <a:rPr lang="en-US" altLang="ru-RU" sz="1600">
                <a:solidFill>
                  <a:schemeClr val="bg1"/>
                </a:solidFill>
              </a:rPr>
              <a:t> </a:t>
            </a:r>
            <a:r>
              <a:rPr lang="en-US" altLang="en-US" sz="1600">
                <a:solidFill>
                  <a:schemeClr val="bg1"/>
                </a:solidFill>
              </a:rPr>
              <a:t>підприємство</a:t>
            </a:r>
            <a:r>
              <a:rPr lang="en-US" altLang="ru-RU" sz="1600">
                <a:solidFill>
                  <a:schemeClr val="bg1"/>
                </a:solidFill>
              </a:rPr>
              <a:t> </a:t>
            </a:r>
            <a:r>
              <a:rPr lang="en-US" altLang="en-US" sz="1600">
                <a:solidFill>
                  <a:schemeClr val="bg1"/>
                </a:solidFill>
              </a:rPr>
              <a:t>має</a:t>
            </a:r>
            <a:r>
              <a:rPr lang="en-US" altLang="ru-RU" sz="1600">
                <a:solidFill>
                  <a:schemeClr val="bg1"/>
                </a:solidFill>
              </a:rPr>
              <a:t> </a:t>
            </a:r>
            <a:r>
              <a:rPr lang="en-US" altLang="en-US" sz="1600">
                <a:solidFill>
                  <a:schemeClr val="bg1"/>
                </a:solidFill>
              </a:rPr>
              <a:t>фінансові</a:t>
            </a:r>
            <a:r>
              <a:rPr lang="en-US" altLang="ru-RU" sz="1600">
                <a:solidFill>
                  <a:schemeClr val="bg1"/>
                </a:solidFill>
              </a:rPr>
              <a:t> </a:t>
            </a:r>
            <a:r>
              <a:rPr lang="en-US" altLang="en-US" sz="1600">
                <a:solidFill>
                  <a:schemeClr val="bg1"/>
                </a:solidFill>
              </a:rPr>
              <a:t>взаємовідносини</a:t>
            </a:r>
            <a:r>
              <a:rPr lang="en-US" altLang="ru-RU" sz="1600">
                <a:solidFill>
                  <a:schemeClr val="bg1"/>
                </a:solidFill>
              </a:rPr>
              <a:t> </a:t>
            </a:r>
            <a:r>
              <a:rPr lang="en-US" altLang="en-US" sz="1600">
                <a:solidFill>
                  <a:schemeClr val="bg1"/>
                </a:solidFill>
              </a:rPr>
              <a:t>або</a:t>
            </a:r>
            <a:r>
              <a:rPr lang="en-US" altLang="ru-RU" sz="1600">
                <a:solidFill>
                  <a:schemeClr val="bg1"/>
                </a:solidFill>
              </a:rPr>
              <a:t> </a:t>
            </a:r>
            <a:r>
              <a:rPr lang="en-US" altLang="en-US" sz="1600">
                <a:solidFill>
                  <a:schemeClr val="bg1"/>
                </a:solidFill>
              </a:rPr>
              <a:t>має</a:t>
            </a:r>
            <a:r>
              <a:rPr lang="en-US" altLang="ru-RU" sz="1600">
                <a:solidFill>
                  <a:schemeClr val="bg1"/>
                </a:solidFill>
              </a:rPr>
              <a:t> </a:t>
            </a:r>
            <a:r>
              <a:rPr lang="en-US" altLang="en-US" sz="1600">
                <a:solidFill>
                  <a:schemeClr val="bg1"/>
                </a:solidFill>
              </a:rPr>
              <a:t>намір</a:t>
            </a:r>
            <a:r>
              <a:rPr lang="en-US" altLang="ru-RU" sz="1600">
                <a:solidFill>
                  <a:schemeClr val="bg1"/>
                </a:solidFill>
              </a:rPr>
              <a:t> </a:t>
            </a:r>
            <a:r>
              <a:rPr lang="en-US" altLang="en-US" sz="1600">
                <a:solidFill>
                  <a:schemeClr val="bg1"/>
                </a:solidFill>
              </a:rPr>
              <a:t>мати</a:t>
            </a:r>
            <a:r>
              <a:rPr lang="en-US" altLang="ru-RU" sz="1600">
                <a:solidFill>
                  <a:schemeClr val="bg1"/>
                </a:solidFill>
              </a:rPr>
              <a:t> </a:t>
            </a:r>
            <a:r>
              <a:rPr lang="en-US" altLang="en-US" sz="1600">
                <a:solidFill>
                  <a:schemeClr val="bg1"/>
                </a:solidFill>
              </a:rPr>
              <a:t>у</a:t>
            </a:r>
            <a:r>
              <a:rPr lang="en-US" altLang="ru-RU" sz="1600">
                <a:solidFill>
                  <a:schemeClr val="bg1"/>
                </a:solidFill>
              </a:rPr>
              <a:t> </a:t>
            </a:r>
            <a:r>
              <a:rPr lang="en-US" altLang="en-US" sz="1600">
                <a:solidFill>
                  <a:schemeClr val="bg1"/>
                </a:solidFill>
              </a:rPr>
              <a:t>майбутньому</a:t>
            </a:r>
            <a:r>
              <a:rPr lang="en-US" altLang="ru-RU" sz="1600">
                <a:solidFill>
                  <a:schemeClr val="bg1"/>
                </a:solidFill>
              </a:rPr>
              <a:t>. </a:t>
            </a:r>
            <a:r>
              <a:rPr lang="en-US" altLang="en-US" sz="1600">
                <a:solidFill>
                  <a:schemeClr val="bg1"/>
                </a:solidFill>
              </a:rPr>
              <a:t>Такий</a:t>
            </a:r>
            <a:r>
              <a:rPr lang="en-US" altLang="ru-RU" sz="1600">
                <a:solidFill>
                  <a:schemeClr val="bg1"/>
                </a:solidFill>
              </a:rPr>
              <a:t> </a:t>
            </a:r>
            <a:r>
              <a:rPr lang="en-US" altLang="en-US" sz="1600">
                <a:solidFill>
                  <a:schemeClr val="bg1"/>
                </a:solidFill>
              </a:rPr>
              <a:t>капітал</a:t>
            </a:r>
            <a:r>
              <a:rPr lang="en-US" altLang="ru-RU" sz="1600">
                <a:solidFill>
                  <a:schemeClr val="bg1"/>
                </a:solidFill>
              </a:rPr>
              <a:t> </a:t>
            </a:r>
            <a:r>
              <a:rPr lang="en-US" altLang="en-US" sz="1600">
                <a:solidFill>
                  <a:schemeClr val="bg1"/>
                </a:solidFill>
              </a:rPr>
              <a:t>формується</a:t>
            </a:r>
            <a:r>
              <a:rPr lang="en-US" altLang="ru-RU" sz="1600">
                <a:solidFill>
                  <a:schemeClr val="bg1"/>
                </a:solidFill>
              </a:rPr>
              <a:t> </a:t>
            </a:r>
            <a:r>
              <a:rPr lang="en-US" altLang="en-US" sz="1600">
                <a:solidFill>
                  <a:schemeClr val="bg1"/>
                </a:solidFill>
              </a:rPr>
              <a:t>за</a:t>
            </a:r>
            <a:r>
              <a:rPr lang="en-US" altLang="ru-RU" sz="1600">
                <a:solidFill>
                  <a:schemeClr val="bg1"/>
                </a:solidFill>
              </a:rPr>
              <a:t> </a:t>
            </a:r>
            <a:r>
              <a:rPr lang="en-US" altLang="en-US" sz="1600">
                <a:solidFill>
                  <a:schemeClr val="bg1"/>
                </a:solidFill>
              </a:rPr>
              <a:t>рахунок</a:t>
            </a:r>
            <a:r>
              <a:rPr lang="en-US" altLang="ru-RU" sz="1600">
                <a:solidFill>
                  <a:schemeClr val="bg1"/>
                </a:solidFill>
              </a:rPr>
              <a:t> </a:t>
            </a:r>
            <a:r>
              <a:rPr lang="en-US" altLang="en-US" sz="1600" b="1">
                <a:solidFill>
                  <a:schemeClr val="bg1"/>
                </a:solidFill>
              </a:rPr>
              <a:t>внесків</a:t>
            </a:r>
            <a:r>
              <a:rPr lang="en-US" altLang="ru-RU" sz="1600" b="1">
                <a:solidFill>
                  <a:schemeClr val="bg1"/>
                </a:solidFill>
              </a:rPr>
              <a:t> </a:t>
            </a:r>
            <a:r>
              <a:rPr lang="en-US" altLang="en-US" sz="1600" b="1">
                <a:solidFill>
                  <a:schemeClr val="bg1"/>
                </a:solidFill>
              </a:rPr>
              <a:t>засновників</a:t>
            </a:r>
            <a:r>
              <a:rPr lang="en-US" altLang="ru-RU" sz="1600" b="1">
                <a:solidFill>
                  <a:schemeClr val="bg1"/>
                </a:solidFill>
              </a:rPr>
              <a:t>.</a:t>
            </a:r>
            <a:endParaRPr lang="en-US" altLang="ru-RU" sz="1700" b="1">
              <a:solidFill>
                <a:schemeClr val="bg1"/>
              </a:solidFill>
            </a:endParaRPr>
          </a:p>
          <a:p>
            <a:pPr algn="just"/>
            <a:endParaRPr lang="en-US" altLang="en-US"/>
          </a:p>
          <a:p>
            <a:pPr algn="just"/>
            <a:r>
              <a:rPr lang="en-US" altLang="en-US"/>
              <a:t>Внеском</a:t>
            </a:r>
            <a:r>
              <a:rPr lang="en-US" altLang="ru-RU"/>
              <a:t> </a:t>
            </a:r>
            <a:r>
              <a:rPr lang="en-US" altLang="en-US"/>
              <a:t>учасника</a:t>
            </a:r>
            <a:r>
              <a:rPr lang="en-US" altLang="ru-RU"/>
              <a:t> </a:t>
            </a:r>
            <a:r>
              <a:rPr lang="en-US" altLang="en-US"/>
              <a:t>господарського</a:t>
            </a:r>
            <a:r>
              <a:rPr lang="en-US" altLang="ru-RU"/>
              <a:t> </a:t>
            </a:r>
            <a:r>
              <a:rPr lang="en-US" altLang="en-US"/>
              <a:t>товариства</a:t>
            </a:r>
            <a:r>
              <a:rPr lang="en-US" altLang="ru-RU"/>
              <a:t> </a:t>
            </a:r>
            <a:r>
              <a:rPr lang="en-US" altLang="en-US"/>
              <a:t>є</a:t>
            </a:r>
            <a:r>
              <a:rPr lang="en-US" altLang="ru-RU"/>
              <a:t> </a:t>
            </a:r>
            <a:r>
              <a:rPr lang="en-US" altLang="en-US"/>
              <a:t>сукупність</a:t>
            </a:r>
            <a:r>
              <a:rPr lang="en-US" altLang="ru-RU"/>
              <a:t> </a:t>
            </a:r>
            <a:r>
              <a:rPr lang="en-US" altLang="en-US"/>
              <a:t>коштів</a:t>
            </a:r>
            <a:r>
              <a:rPr lang="en-US" altLang="ru-RU"/>
              <a:t>, </a:t>
            </a:r>
            <a:r>
              <a:rPr lang="en-US" altLang="en-US"/>
              <a:t>майна</a:t>
            </a:r>
            <a:r>
              <a:rPr lang="en-US" altLang="ru-RU"/>
              <a:t> </a:t>
            </a:r>
            <a:r>
              <a:rPr lang="en-US" altLang="en-US"/>
              <a:t>та</a:t>
            </a:r>
            <a:r>
              <a:rPr lang="en-US" altLang="ru-RU"/>
              <a:t> </a:t>
            </a:r>
            <a:r>
              <a:rPr lang="en-US" altLang="en-US"/>
              <a:t>майнових</a:t>
            </a:r>
            <a:r>
              <a:rPr lang="en-US" altLang="ru-RU"/>
              <a:t> </a:t>
            </a:r>
            <a:r>
              <a:rPr lang="en-US" altLang="en-US"/>
              <a:t>прав</a:t>
            </a:r>
            <a:r>
              <a:rPr lang="en-US" altLang="ru-RU"/>
              <a:t>, </a:t>
            </a:r>
            <a:r>
              <a:rPr lang="en-US" altLang="en-US"/>
              <a:t>оцінених</a:t>
            </a:r>
            <a:r>
              <a:rPr lang="en-US" altLang="ru-RU"/>
              <a:t> </a:t>
            </a:r>
            <a:r>
              <a:rPr lang="en-US" altLang="en-US"/>
              <a:t>за</a:t>
            </a:r>
            <a:r>
              <a:rPr lang="en-US" altLang="ru-RU"/>
              <a:t> </a:t>
            </a:r>
            <a:r>
              <a:rPr lang="en-US" altLang="en-US"/>
              <a:t>згодою</a:t>
            </a:r>
            <a:r>
              <a:rPr lang="en-US" altLang="ru-RU"/>
              <a:t> </a:t>
            </a:r>
            <a:r>
              <a:rPr lang="en-US" altLang="en-US"/>
              <a:t>учасників</a:t>
            </a:r>
            <a:r>
              <a:rPr lang="en-US" altLang="ru-RU"/>
              <a:t> </a:t>
            </a:r>
            <a:r>
              <a:rPr lang="en-US" altLang="en-US"/>
              <a:t>і</a:t>
            </a:r>
            <a:r>
              <a:rPr lang="en-US" altLang="ru-RU"/>
              <a:t> </a:t>
            </a:r>
            <a:r>
              <a:rPr lang="en-US" altLang="en-US"/>
              <a:t>переданих</a:t>
            </a:r>
            <a:r>
              <a:rPr lang="en-US" altLang="ru-RU"/>
              <a:t> </a:t>
            </a:r>
            <a:r>
              <a:rPr lang="en-US" altLang="en-US"/>
              <a:t>товариству</a:t>
            </a:r>
            <a:r>
              <a:rPr lang="en-US" altLang="ru-RU"/>
              <a:t> </a:t>
            </a:r>
            <a:r>
              <a:rPr lang="en-US" altLang="en-US"/>
              <a:t>для</a:t>
            </a:r>
            <a:r>
              <a:rPr lang="en-US" altLang="ru-RU"/>
              <a:t> </a:t>
            </a:r>
            <a:r>
              <a:rPr lang="en-US" altLang="en-US"/>
              <a:t>забезпечення</a:t>
            </a:r>
            <a:r>
              <a:rPr lang="en-US" altLang="ru-RU"/>
              <a:t> </a:t>
            </a:r>
            <a:r>
              <a:rPr lang="en-US" altLang="en-US"/>
              <a:t>його</a:t>
            </a:r>
            <a:r>
              <a:rPr lang="en-US" altLang="ru-RU"/>
              <a:t> </a:t>
            </a:r>
            <a:r>
              <a:rPr lang="en-US" altLang="en-US"/>
              <a:t>діяльності</a:t>
            </a:r>
            <a:r>
              <a:rPr lang="en-US" altLang="ru-RU"/>
              <a:t> </a:t>
            </a:r>
            <a:r>
              <a:rPr lang="en-US" altLang="en-US"/>
              <a:t>у</a:t>
            </a:r>
            <a:r>
              <a:rPr lang="en-US" altLang="ru-RU"/>
              <a:t> </a:t>
            </a:r>
            <a:r>
              <a:rPr lang="en-US" altLang="en-US"/>
              <a:t>порядку</a:t>
            </a:r>
            <a:r>
              <a:rPr lang="en-US" altLang="ru-RU"/>
              <a:t>, </a:t>
            </a:r>
            <a:r>
              <a:rPr lang="en-US" altLang="en-US"/>
              <a:t>в</a:t>
            </a:r>
            <a:r>
              <a:rPr lang="en-US" altLang="ru-RU"/>
              <a:t> </a:t>
            </a:r>
            <a:r>
              <a:rPr lang="en-US" altLang="en-US"/>
              <a:t>розмірах</a:t>
            </a:r>
            <a:r>
              <a:rPr lang="en-US" altLang="ru-RU"/>
              <a:t> </a:t>
            </a:r>
            <a:r>
              <a:rPr lang="en-US" altLang="en-US"/>
              <a:t>і</a:t>
            </a:r>
            <a:r>
              <a:rPr lang="en-US" altLang="ru-RU"/>
              <a:t> </a:t>
            </a:r>
            <a:r>
              <a:rPr lang="en-US" altLang="en-US"/>
              <a:t>в</a:t>
            </a:r>
            <a:r>
              <a:rPr lang="en-US" altLang="ru-RU"/>
              <a:t> </a:t>
            </a:r>
            <a:r>
              <a:rPr lang="en-US" altLang="en-US"/>
              <a:t>строки</a:t>
            </a:r>
            <a:r>
              <a:rPr lang="en-US" altLang="ru-RU"/>
              <a:t>, </a:t>
            </a:r>
            <a:r>
              <a:rPr lang="en-US" altLang="en-US"/>
              <a:t>затверджені</a:t>
            </a:r>
            <a:r>
              <a:rPr lang="en-US" altLang="ru-RU"/>
              <a:t> </a:t>
            </a:r>
            <a:r>
              <a:rPr lang="en-US" altLang="en-US"/>
              <a:t>установчими</a:t>
            </a:r>
            <a:r>
              <a:rPr lang="en-US" altLang="ru-RU"/>
              <a:t> </a:t>
            </a:r>
            <a:r>
              <a:rPr lang="en-US" altLang="en-US"/>
              <a:t>документами</a:t>
            </a:r>
            <a:r>
              <a:rPr lang="en-US" altLang="ru-RU"/>
              <a:t>.</a:t>
            </a:r>
            <a:endParaRPr lang="en-US" altLang="ru-RU"/>
          </a:p>
          <a:p>
            <a:pPr algn="just"/>
            <a:r>
              <a:rPr lang="en-US" altLang="en-US"/>
              <a:t>Відповідно</a:t>
            </a:r>
            <a:r>
              <a:rPr lang="en-US" altLang="ru-RU"/>
              <a:t> </a:t>
            </a:r>
            <a:r>
              <a:rPr lang="en-US" altLang="en-US"/>
              <a:t>до</a:t>
            </a:r>
            <a:r>
              <a:rPr lang="en-US" altLang="ru-RU"/>
              <a:t> </a:t>
            </a:r>
            <a:r>
              <a:rPr lang="en-US" altLang="en-US"/>
              <a:t>Закону</a:t>
            </a:r>
            <a:r>
              <a:rPr lang="en-US" altLang="ru-RU"/>
              <a:t> </a:t>
            </a:r>
            <a:r>
              <a:rPr lang="en-US" altLang="en-US"/>
              <a:t>України</a:t>
            </a:r>
            <a:r>
              <a:rPr lang="en-US" altLang="ru-RU"/>
              <a:t> </a:t>
            </a:r>
            <a:r>
              <a:rPr lang="uk-UA" altLang="en-US"/>
              <a:t>“</a:t>
            </a:r>
            <a:r>
              <a:rPr lang="en-US" altLang="en-US"/>
              <a:t>Про</a:t>
            </a:r>
            <a:r>
              <a:rPr lang="en-US" altLang="ru-RU"/>
              <a:t> </a:t>
            </a:r>
            <a:r>
              <a:rPr lang="en-US" altLang="en-US"/>
              <a:t>господарські</a:t>
            </a:r>
            <a:r>
              <a:rPr lang="en-US" altLang="ru-RU"/>
              <a:t> </a:t>
            </a:r>
            <a:r>
              <a:rPr lang="en-US" altLang="en-US"/>
              <a:t>товариства</a:t>
            </a:r>
            <a:r>
              <a:rPr lang="uk-UA" altLang="en-US"/>
              <a:t>”</a:t>
            </a:r>
            <a:r>
              <a:rPr lang="en-US" altLang="ru-RU"/>
              <a:t> </a:t>
            </a:r>
            <a:r>
              <a:rPr lang="en-US" altLang="en-US" b="1"/>
              <a:t>внесками</a:t>
            </a:r>
            <a:r>
              <a:rPr lang="en-US" altLang="ru-RU" b="1"/>
              <a:t> </a:t>
            </a:r>
            <a:r>
              <a:rPr lang="en-US" altLang="en-US" b="1"/>
              <a:t>учасників</a:t>
            </a:r>
            <a:r>
              <a:rPr lang="en-US" altLang="ru-RU" b="1"/>
              <a:t> </a:t>
            </a:r>
            <a:r>
              <a:rPr lang="en-US" altLang="en-US" b="1"/>
              <a:t>і</a:t>
            </a:r>
            <a:r>
              <a:rPr lang="en-US" altLang="ru-RU" b="1"/>
              <a:t> </a:t>
            </a:r>
            <a:r>
              <a:rPr lang="en-US" altLang="en-US" b="1"/>
              <a:t>засновників</a:t>
            </a:r>
            <a:r>
              <a:rPr lang="en-US" altLang="ru-RU" b="1"/>
              <a:t> </a:t>
            </a:r>
            <a:r>
              <a:rPr lang="en-US" altLang="en-US" b="1"/>
              <a:t>товариства</a:t>
            </a:r>
            <a:r>
              <a:rPr lang="en-US" altLang="ru-RU" b="1"/>
              <a:t> </a:t>
            </a:r>
            <a:r>
              <a:rPr lang="en-US" altLang="en-US" b="1"/>
              <a:t>можуть</a:t>
            </a:r>
            <a:r>
              <a:rPr lang="en-US" altLang="ru-RU" b="1"/>
              <a:t> </a:t>
            </a:r>
            <a:r>
              <a:rPr lang="en-US" altLang="en-US" b="1"/>
              <a:t>бути</a:t>
            </a:r>
            <a:r>
              <a:rPr lang="en-US" altLang="ru-RU" b="1"/>
              <a:t> </a:t>
            </a:r>
            <a:r>
              <a:rPr lang="en-US" altLang="en-US" b="1"/>
              <a:t>будинки</a:t>
            </a:r>
            <a:r>
              <a:rPr lang="en-US" altLang="ru-RU" b="1"/>
              <a:t>, </a:t>
            </a:r>
            <a:r>
              <a:rPr lang="en-US" altLang="en-US" b="1"/>
              <a:t>споруди</a:t>
            </a:r>
            <a:r>
              <a:rPr lang="en-US" altLang="ru-RU" b="1"/>
              <a:t>, </a:t>
            </a:r>
            <a:r>
              <a:rPr lang="en-US" altLang="en-US" b="1"/>
              <a:t>устаткування</a:t>
            </a:r>
            <a:r>
              <a:rPr lang="en-US" altLang="ru-RU" b="1"/>
              <a:t> </a:t>
            </a:r>
            <a:r>
              <a:rPr lang="en-US" altLang="en-US" b="1"/>
              <a:t>та</a:t>
            </a:r>
            <a:r>
              <a:rPr lang="en-US" altLang="ru-RU" b="1"/>
              <a:t> </a:t>
            </a:r>
            <a:r>
              <a:rPr lang="en-US" altLang="en-US" b="1"/>
              <a:t>інші</a:t>
            </a:r>
            <a:r>
              <a:rPr lang="en-US" altLang="ru-RU" b="1"/>
              <a:t> </a:t>
            </a:r>
            <a:r>
              <a:rPr lang="en-US" altLang="en-US" b="1"/>
              <a:t>матеріальні</a:t>
            </a:r>
            <a:r>
              <a:rPr lang="en-US" altLang="ru-RU" b="1"/>
              <a:t> </a:t>
            </a:r>
            <a:r>
              <a:rPr lang="en-US" altLang="en-US" b="1"/>
              <a:t>цінності</a:t>
            </a:r>
            <a:r>
              <a:rPr lang="en-US" altLang="ru-RU" b="1"/>
              <a:t>, </a:t>
            </a:r>
            <a:r>
              <a:rPr lang="en-US" altLang="en-US" b="1"/>
              <a:t>цінні</a:t>
            </a:r>
            <a:r>
              <a:rPr lang="en-US" altLang="ru-RU" b="1"/>
              <a:t> </a:t>
            </a:r>
            <a:r>
              <a:rPr lang="en-US" altLang="en-US" b="1"/>
              <a:t>папери</a:t>
            </a:r>
            <a:r>
              <a:rPr lang="en-US" altLang="ru-RU" b="1"/>
              <a:t>, </a:t>
            </a:r>
            <a:r>
              <a:rPr lang="en-US" altLang="en-US" b="1"/>
              <a:t>права</a:t>
            </a:r>
            <a:r>
              <a:rPr lang="en-US" altLang="ru-RU" b="1"/>
              <a:t> </a:t>
            </a:r>
            <a:r>
              <a:rPr lang="en-US" altLang="en-US" b="1"/>
              <a:t>користування</a:t>
            </a:r>
            <a:r>
              <a:rPr lang="en-US" altLang="ru-RU" b="1"/>
              <a:t> </a:t>
            </a:r>
            <a:r>
              <a:rPr lang="en-US" altLang="en-US" b="1"/>
              <a:t>землею</a:t>
            </a:r>
            <a:r>
              <a:rPr lang="en-US" altLang="ru-RU" b="1"/>
              <a:t>, </a:t>
            </a:r>
            <a:r>
              <a:rPr lang="en-US" altLang="en-US" b="1"/>
              <a:t>водою</a:t>
            </a:r>
            <a:r>
              <a:rPr lang="en-US" altLang="ru-RU" b="1"/>
              <a:t> </a:t>
            </a:r>
            <a:r>
              <a:rPr lang="en-US" altLang="en-US" b="1"/>
              <a:t>та</a:t>
            </a:r>
            <a:r>
              <a:rPr lang="en-US" altLang="ru-RU" b="1"/>
              <a:t> </a:t>
            </a:r>
            <a:r>
              <a:rPr lang="en-US" altLang="en-US" b="1"/>
              <a:t>іншими</a:t>
            </a:r>
            <a:r>
              <a:rPr lang="en-US" altLang="ru-RU" b="1"/>
              <a:t> </a:t>
            </a:r>
            <a:r>
              <a:rPr lang="en-US" altLang="en-US" b="1"/>
              <a:t>природними</a:t>
            </a:r>
            <a:r>
              <a:rPr lang="en-US" altLang="ru-RU" b="1"/>
              <a:t> </a:t>
            </a:r>
            <a:r>
              <a:rPr lang="en-US" altLang="en-US" b="1"/>
              <a:t>ресурсами</a:t>
            </a:r>
            <a:r>
              <a:rPr lang="en-US" altLang="ru-RU" b="1"/>
              <a:t>, </a:t>
            </a:r>
            <a:r>
              <a:rPr lang="en-US" altLang="en-US" b="1"/>
              <a:t>будинками</a:t>
            </a:r>
            <a:r>
              <a:rPr lang="en-US" altLang="ru-RU" b="1"/>
              <a:t>, </a:t>
            </a:r>
            <a:r>
              <a:rPr lang="en-US" altLang="en-US" b="1"/>
              <a:t>спорудами</a:t>
            </a:r>
            <a:r>
              <a:rPr lang="en-US" altLang="ru-RU" b="1"/>
              <a:t>, </a:t>
            </a:r>
            <a:r>
              <a:rPr lang="en-US" altLang="en-US" b="1"/>
              <a:t>устаткуванням</a:t>
            </a:r>
            <a:r>
              <a:rPr lang="en-US" altLang="ru-RU" b="1"/>
              <a:t>, </a:t>
            </a:r>
            <a:r>
              <a:rPr lang="en-US" altLang="en-US" b="1"/>
              <a:t>а</a:t>
            </a:r>
            <a:r>
              <a:rPr lang="en-US" altLang="ru-RU" b="1"/>
              <a:t> </a:t>
            </a:r>
            <a:r>
              <a:rPr lang="en-US" altLang="en-US" b="1"/>
              <a:t>також</a:t>
            </a:r>
            <a:r>
              <a:rPr lang="en-US" altLang="ru-RU" b="1"/>
              <a:t> </a:t>
            </a:r>
            <a:r>
              <a:rPr lang="en-US" altLang="en-US" b="1"/>
              <a:t>інші</a:t>
            </a:r>
            <a:r>
              <a:rPr lang="en-US" altLang="ru-RU" b="1"/>
              <a:t> </a:t>
            </a:r>
            <a:r>
              <a:rPr lang="en-US" altLang="en-US" b="1"/>
              <a:t>майнові</a:t>
            </a:r>
            <a:r>
              <a:rPr lang="en-US" altLang="ru-RU" b="1"/>
              <a:t> </a:t>
            </a:r>
            <a:r>
              <a:rPr lang="en-US" altLang="en-US" b="1"/>
              <a:t>права</a:t>
            </a:r>
            <a:r>
              <a:rPr lang="en-US" altLang="ru-RU" b="1"/>
              <a:t> (</a:t>
            </a:r>
            <a:r>
              <a:rPr lang="en-US" altLang="en-US" b="1"/>
              <a:t>в</a:t>
            </a:r>
            <a:r>
              <a:rPr lang="en-US" altLang="ru-RU" b="1"/>
              <a:t> </a:t>
            </a:r>
            <a:r>
              <a:rPr lang="en-US" altLang="en-US" b="1"/>
              <a:t>тому</a:t>
            </a:r>
            <a:r>
              <a:rPr lang="en-US" altLang="ru-RU" b="1"/>
              <a:t> </a:t>
            </a:r>
            <a:r>
              <a:rPr lang="en-US" altLang="en-US" b="1"/>
              <a:t>числі</a:t>
            </a:r>
            <a:r>
              <a:rPr lang="en-US" altLang="ru-RU" b="1"/>
              <a:t> </a:t>
            </a:r>
            <a:r>
              <a:rPr lang="en-US" altLang="en-US" b="1"/>
              <a:t>на</a:t>
            </a:r>
            <a:r>
              <a:rPr lang="en-US" altLang="ru-RU" b="1"/>
              <a:t> </a:t>
            </a:r>
            <a:r>
              <a:rPr lang="en-US" altLang="en-US" b="1"/>
              <a:t>інтелектуальну</a:t>
            </a:r>
            <a:r>
              <a:rPr lang="en-US" altLang="ru-RU" b="1"/>
              <a:t> </a:t>
            </a:r>
            <a:r>
              <a:rPr lang="en-US" altLang="en-US" b="1"/>
              <a:t>власність</a:t>
            </a:r>
            <a:r>
              <a:rPr lang="en-US" altLang="ru-RU" b="1"/>
              <a:t>), </a:t>
            </a:r>
            <a:r>
              <a:rPr lang="en-US" altLang="en-US" b="1"/>
              <a:t>кошти</a:t>
            </a:r>
            <a:r>
              <a:rPr lang="en-US" altLang="ru-RU" b="1"/>
              <a:t>, </a:t>
            </a:r>
            <a:r>
              <a:rPr lang="en-US" altLang="en-US" b="1"/>
              <a:t>в</a:t>
            </a:r>
            <a:r>
              <a:rPr lang="en-US" altLang="ru-RU" b="1"/>
              <a:t> </a:t>
            </a:r>
            <a:r>
              <a:rPr lang="en-US" altLang="en-US" b="1"/>
              <a:t>тому</a:t>
            </a:r>
            <a:r>
              <a:rPr lang="en-US" altLang="ru-RU" b="1"/>
              <a:t> </a:t>
            </a:r>
            <a:r>
              <a:rPr lang="en-US" altLang="en-US" b="1"/>
              <a:t>числі</a:t>
            </a:r>
            <a:r>
              <a:rPr lang="en-US" altLang="ru-RU" b="1"/>
              <a:t> </a:t>
            </a:r>
            <a:r>
              <a:rPr lang="en-US" altLang="en-US" b="1"/>
              <a:t>в</a:t>
            </a:r>
            <a:r>
              <a:rPr lang="en-US" altLang="ru-RU" b="1"/>
              <a:t> </a:t>
            </a:r>
            <a:r>
              <a:rPr lang="en-US" altLang="en-US" b="1"/>
              <a:t>іноземній</a:t>
            </a:r>
            <a:r>
              <a:rPr lang="en-US" altLang="ru-RU" b="1"/>
              <a:t> </a:t>
            </a:r>
            <a:r>
              <a:rPr lang="en-US" altLang="en-US" b="1"/>
              <a:t>валюті</a:t>
            </a:r>
            <a:r>
              <a:rPr lang="en-US" altLang="ru-RU" b="1"/>
              <a:t>. </a:t>
            </a:r>
            <a:r>
              <a:rPr lang="en-US" altLang="en-US"/>
              <a:t>Внесок</a:t>
            </a:r>
            <a:r>
              <a:rPr lang="en-US" altLang="ru-RU"/>
              <a:t>, </a:t>
            </a:r>
            <a:r>
              <a:rPr lang="en-US" altLang="en-US"/>
              <a:t>оцінений</a:t>
            </a:r>
            <a:r>
              <a:rPr lang="en-US" altLang="ru-RU"/>
              <a:t> </a:t>
            </a:r>
            <a:r>
              <a:rPr lang="en-US" altLang="en-US"/>
              <a:t>у</a:t>
            </a:r>
            <a:r>
              <a:rPr lang="en-US" altLang="ru-RU"/>
              <a:t> </a:t>
            </a:r>
            <a:r>
              <a:rPr lang="en-US" altLang="en-US"/>
              <a:t>гривнях</a:t>
            </a:r>
            <a:r>
              <a:rPr lang="en-US" altLang="ru-RU"/>
              <a:t>, </a:t>
            </a:r>
            <a:r>
              <a:rPr lang="en-US" altLang="en-US"/>
              <a:t>становить</a:t>
            </a:r>
            <a:r>
              <a:rPr lang="en-US" altLang="ru-RU"/>
              <a:t> </a:t>
            </a:r>
            <a:r>
              <a:rPr lang="en-US" altLang="en-US"/>
              <a:t>частину</a:t>
            </a:r>
            <a:r>
              <a:rPr lang="en-US" altLang="ru-RU"/>
              <a:t> </a:t>
            </a:r>
            <a:r>
              <a:rPr lang="en-US" altLang="en-US"/>
              <a:t>засновника</a:t>
            </a:r>
            <a:r>
              <a:rPr lang="en-US" altLang="ru-RU"/>
              <a:t> </a:t>
            </a:r>
            <a:r>
              <a:rPr lang="en-US" altLang="en-US"/>
              <a:t>в</a:t>
            </a:r>
            <a:r>
              <a:rPr lang="en-US" altLang="ru-RU"/>
              <a:t> </a:t>
            </a:r>
            <a:r>
              <a:rPr lang="en-US" altLang="en-US"/>
              <a:t>статутному</a:t>
            </a:r>
            <a:r>
              <a:rPr lang="en-US" altLang="ru-RU"/>
              <a:t> </a:t>
            </a:r>
            <a:r>
              <a:rPr lang="en-US" altLang="en-US"/>
              <a:t>капіталі</a:t>
            </a:r>
            <a:r>
              <a:rPr lang="en-US" altLang="ru-RU"/>
              <a:t>. </a:t>
            </a:r>
            <a:r>
              <a:rPr lang="en-US" altLang="en-US"/>
              <a:t>Порядок</a:t>
            </a:r>
            <a:r>
              <a:rPr lang="en-US" altLang="ru-RU"/>
              <a:t> </a:t>
            </a:r>
            <a:r>
              <a:rPr lang="en-US" altLang="en-US"/>
              <a:t>оцінки</a:t>
            </a:r>
            <a:r>
              <a:rPr lang="en-US" altLang="ru-RU"/>
              <a:t> </a:t>
            </a:r>
            <a:r>
              <a:rPr lang="en-US" altLang="en-US"/>
              <a:t>внесків</a:t>
            </a:r>
            <a:r>
              <a:rPr lang="en-US" altLang="ru-RU"/>
              <a:t> </a:t>
            </a:r>
            <a:r>
              <a:rPr lang="en-US" altLang="en-US"/>
              <a:t>визначається</a:t>
            </a:r>
            <a:r>
              <a:rPr lang="en-US" altLang="ru-RU"/>
              <a:t> </a:t>
            </a:r>
            <a:r>
              <a:rPr lang="en-US" altLang="en-US"/>
              <a:t>в</a:t>
            </a:r>
            <a:r>
              <a:rPr lang="en-US" altLang="ru-RU"/>
              <a:t> </a:t>
            </a:r>
            <a:r>
              <a:rPr lang="en-US" altLang="en-US"/>
              <a:t>установчих</a:t>
            </a:r>
            <a:r>
              <a:rPr lang="en-US" altLang="ru-RU"/>
              <a:t> </a:t>
            </a:r>
            <a:r>
              <a:rPr lang="en-US" altLang="en-US"/>
              <a:t>документах</a:t>
            </a:r>
            <a:r>
              <a:rPr lang="en-US" altLang="ru-RU"/>
              <a:t> </a:t>
            </a:r>
            <a:r>
              <a:rPr lang="en-US" altLang="en-US"/>
              <a:t>товариства</a:t>
            </a:r>
            <a:r>
              <a:rPr lang="en-US" altLang="ru-RU"/>
              <a:t>, </a:t>
            </a:r>
            <a:r>
              <a:rPr lang="en-US" altLang="en-US"/>
              <a:t>якщо</a:t>
            </a:r>
            <a:r>
              <a:rPr lang="en-US" altLang="ru-RU"/>
              <a:t> </a:t>
            </a:r>
            <a:r>
              <a:rPr lang="en-US" altLang="en-US"/>
              <a:t>інше</a:t>
            </a:r>
            <a:r>
              <a:rPr lang="en-US" altLang="ru-RU"/>
              <a:t> </a:t>
            </a:r>
            <a:r>
              <a:rPr lang="en-US" altLang="en-US"/>
              <a:t>не</a:t>
            </a:r>
            <a:r>
              <a:rPr lang="en-US" altLang="ru-RU"/>
              <a:t> </a:t>
            </a:r>
            <a:r>
              <a:rPr lang="en-US" altLang="en-US"/>
              <a:t>передбачене</a:t>
            </a:r>
            <a:r>
              <a:rPr lang="en-US" altLang="ru-RU"/>
              <a:t> </a:t>
            </a:r>
            <a:r>
              <a:rPr lang="en-US" altLang="en-US"/>
              <a:t>законодавством</a:t>
            </a:r>
            <a:r>
              <a:rPr lang="en-US" altLang="ru-RU"/>
              <a:t> </a:t>
            </a:r>
            <a:r>
              <a:rPr lang="en-US" altLang="en-US"/>
              <a:t>України</a:t>
            </a:r>
            <a:r>
              <a:rPr lang="en-US" altLang="ru-RU"/>
              <a:t>.</a:t>
            </a:r>
            <a:endParaRPr lang="en-US" altLang="ru-RU"/>
          </a:p>
          <a:p>
            <a:pPr algn="just"/>
            <a:r>
              <a:rPr lang="en-US" altLang="en-US"/>
              <a:t>Таким</a:t>
            </a:r>
            <a:r>
              <a:rPr lang="en-US" altLang="ru-RU"/>
              <a:t> </a:t>
            </a:r>
            <a:r>
              <a:rPr lang="en-US" altLang="en-US"/>
              <a:t>чином</a:t>
            </a:r>
            <a:r>
              <a:rPr lang="en-US" altLang="ru-RU"/>
              <a:t>, </a:t>
            </a:r>
            <a:r>
              <a:rPr lang="en-US" altLang="en-US"/>
              <a:t>при</a:t>
            </a:r>
            <a:r>
              <a:rPr lang="en-US" altLang="ru-RU"/>
              <a:t> </a:t>
            </a:r>
            <a:r>
              <a:rPr lang="en-US" altLang="en-US"/>
              <a:t>створенні</a:t>
            </a:r>
            <a:r>
              <a:rPr lang="en-US" altLang="ru-RU"/>
              <a:t> </a:t>
            </a:r>
            <a:r>
              <a:rPr lang="en-US" altLang="en-US"/>
              <a:t>корпоративного</a:t>
            </a:r>
            <a:r>
              <a:rPr lang="en-US" altLang="ru-RU"/>
              <a:t> </a:t>
            </a:r>
            <a:r>
              <a:rPr lang="en-US" altLang="en-US"/>
              <a:t>підприємства</a:t>
            </a:r>
            <a:r>
              <a:rPr lang="en-US" altLang="ru-RU"/>
              <a:t> (</a:t>
            </a:r>
            <a:r>
              <a:rPr lang="en-US" altLang="en-US"/>
              <a:t>зокрема</a:t>
            </a:r>
            <a:r>
              <a:rPr lang="en-US" altLang="ru-RU"/>
              <a:t>, </a:t>
            </a:r>
            <a:r>
              <a:rPr lang="en-US" altLang="en-US"/>
              <a:t>акціонерного</a:t>
            </a:r>
            <a:r>
              <a:rPr lang="en-US" altLang="ru-RU"/>
              <a:t> </a:t>
            </a:r>
            <a:r>
              <a:rPr lang="en-US" altLang="en-US"/>
              <a:t>товариства</a:t>
            </a:r>
            <a:r>
              <a:rPr lang="en-US" altLang="ru-RU"/>
              <a:t>, </a:t>
            </a:r>
            <a:r>
              <a:rPr lang="en-US" altLang="en-US"/>
              <a:t>товариства</a:t>
            </a:r>
            <a:r>
              <a:rPr lang="en-US" altLang="ru-RU"/>
              <a:t> </a:t>
            </a:r>
            <a:r>
              <a:rPr lang="en-US" altLang="en-US"/>
              <a:t>з</a:t>
            </a:r>
            <a:r>
              <a:rPr lang="en-US" altLang="ru-RU"/>
              <a:t> </a:t>
            </a:r>
            <a:r>
              <a:rPr lang="en-US" altLang="en-US"/>
              <a:t>обмеженою</a:t>
            </a:r>
            <a:r>
              <a:rPr lang="en-US" altLang="ru-RU"/>
              <a:t> </a:t>
            </a:r>
            <a:r>
              <a:rPr lang="en-US" altLang="en-US"/>
              <a:t>та</a:t>
            </a:r>
            <a:r>
              <a:rPr lang="en-US" altLang="ru-RU"/>
              <a:t> </a:t>
            </a:r>
            <a:r>
              <a:rPr lang="en-US" altLang="en-US"/>
              <a:t>додатковою</a:t>
            </a:r>
            <a:r>
              <a:rPr lang="en-US" altLang="ru-RU"/>
              <a:t> </a:t>
            </a:r>
            <a:r>
              <a:rPr lang="en-US" altLang="en-US"/>
              <a:t>відповідальністю</a:t>
            </a:r>
            <a:r>
              <a:rPr lang="en-US" altLang="ru-RU"/>
              <a:t>) </a:t>
            </a:r>
            <a:r>
              <a:rPr lang="en-US" altLang="en-US"/>
              <a:t>з</a:t>
            </a:r>
            <a:r>
              <a:rPr lang="en-US" altLang="ru-RU"/>
              <a:t>’</a:t>
            </a:r>
            <a:r>
              <a:rPr lang="en-US" altLang="en-US"/>
              <a:t>являється</a:t>
            </a:r>
            <a:r>
              <a:rPr lang="en-US" altLang="ru-RU"/>
              <a:t> </a:t>
            </a:r>
            <a:r>
              <a:rPr lang="en-US" altLang="en-US"/>
              <a:t>капітал</a:t>
            </a:r>
            <a:r>
              <a:rPr lang="en-US" altLang="ru-RU"/>
              <a:t>, </a:t>
            </a:r>
            <a:r>
              <a:rPr lang="en-US" altLang="en-US"/>
              <a:t>який</a:t>
            </a:r>
            <a:r>
              <a:rPr lang="en-US" altLang="ru-RU"/>
              <a:t> </a:t>
            </a:r>
            <a:r>
              <a:rPr lang="en-US" altLang="en-US"/>
              <a:t>вже</a:t>
            </a:r>
            <a:r>
              <a:rPr lang="en-US" altLang="ru-RU"/>
              <a:t> </a:t>
            </a:r>
            <a:r>
              <a:rPr lang="en-US" altLang="en-US"/>
              <a:t>є</a:t>
            </a:r>
            <a:r>
              <a:rPr lang="en-US" altLang="ru-RU"/>
              <a:t> </a:t>
            </a:r>
            <a:r>
              <a:rPr lang="en-US" altLang="en-US"/>
              <a:t>власністю</a:t>
            </a:r>
            <a:r>
              <a:rPr lang="en-US" altLang="ru-RU"/>
              <a:t> </a:t>
            </a:r>
            <a:r>
              <a:rPr lang="en-US" altLang="en-US"/>
              <a:t>не</a:t>
            </a:r>
            <a:r>
              <a:rPr lang="en-US" altLang="ru-RU"/>
              <a:t> </a:t>
            </a:r>
            <a:r>
              <a:rPr lang="en-US" altLang="en-US"/>
              <a:t>окремих</a:t>
            </a:r>
            <a:r>
              <a:rPr lang="en-US" altLang="ru-RU"/>
              <a:t> </a:t>
            </a:r>
            <a:r>
              <a:rPr lang="en-US" altLang="en-US"/>
              <a:t>засновників</a:t>
            </a:r>
            <a:r>
              <a:rPr lang="en-US" altLang="ru-RU"/>
              <a:t>, </a:t>
            </a:r>
            <a:r>
              <a:rPr lang="en-US" altLang="en-US"/>
              <a:t>а</a:t>
            </a:r>
            <a:r>
              <a:rPr lang="en-US" altLang="ru-RU"/>
              <a:t> </a:t>
            </a:r>
            <a:r>
              <a:rPr lang="en-US" altLang="en-US"/>
              <a:t>товариства</a:t>
            </a:r>
            <a:r>
              <a:rPr lang="en-US" altLang="ru-RU"/>
              <a:t>. </a:t>
            </a:r>
            <a:r>
              <a:rPr lang="en-US" altLang="en-US"/>
              <a:t>Це</a:t>
            </a:r>
            <a:r>
              <a:rPr lang="en-US" altLang="ru-RU"/>
              <a:t> </a:t>
            </a:r>
            <a:r>
              <a:rPr lang="en-US" altLang="en-US"/>
              <a:t>означає</a:t>
            </a:r>
            <a:r>
              <a:rPr lang="en-US" altLang="ru-RU"/>
              <a:t>, </a:t>
            </a:r>
            <a:r>
              <a:rPr lang="en-US" altLang="en-US"/>
              <a:t>що</a:t>
            </a:r>
            <a:r>
              <a:rPr lang="en-US" altLang="ru-RU"/>
              <a:t> </a:t>
            </a:r>
            <a:r>
              <a:rPr lang="en-US" altLang="en-US"/>
              <a:t>учасники</a:t>
            </a:r>
            <a:r>
              <a:rPr lang="en-US" altLang="ru-RU"/>
              <a:t> </a:t>
            </a:r>
            <a:r>
              <a:rPr lang="en-US" altLang="en-US"/>
              <a:t>мають</a:t>
            </a:r>
            <a:r>
              <a:rPr lang="en-US" altLang="ru-RU"/>
              <a:t> </a:t>
            </a:r>
            <a:r>
              <a:rPr lang="en-US" altLang="en-US"/>
              <a:t>у</a:t>
            </a:r>
            <a:r>
              <a:rPr lang="en-US" altLang="ru-RU"/>
              <a:t> </a:t>
            </a:r>
            <a:r>
              <a:rPr lang="en-US" altLang="en-US"/>
              <a:t>товаристві</a:t>
            </a:r>
            <a:r>
              <a:rPr lang="en-US" altLang="ru-RU"/>
              <a:t> </a:t>
            </a:r>
            <a:r>
              <a:rPr lang="en-US" altLang="en-US"/>
              <a:t>свої</a:t>
            </a:r>
            <a:r>
              <a:rPr lang="en-US" altLang="ru-RU"/>
              <a:t> </a:t>
            </a:r>
            <a:r>
              <a:rPr lang="en-US" altLang="en-US"/>
              <a:t>корпоративні</a:t>
            </a:r>
            <a:r>
              <a:rPr lang="en-US" altLang="ru-RU"/>
              <a:t> </a:t>
            </a:r>
            <a:r>
              <a:rPr lang="en-US" altLang="en-US"/>
              <a:t>права</a:t>
            </a:r>
            <a:r>
              <a:rPr lang="en-US" altLang="ru-RU"/>
              <a:t>, </a:t>
            </a:r>
            <a:r>
              <a:rPr lang="en-US" altLang="en-US"/>
              <a:t>але</a:t>
            </a:r>
            <a:r>
              <a:rPr lang="en-US" altLang="ru-RU"/>
              <a:t> </a:t>
            </a:r>
            <a:r>
              <a:rPr lang="en-US" altLang="en-US"/>
              <a:t>тільки</a:t>
            </a:r>
            <a:r>
              <a:rPr lang="en-US" altLang="ru-RU"/>
              <a:t> </a:t>
            </a:r>
            <a:r>
              <a:rPr lang="en-US" altLang="en-US"/>
              <a:t>товариство</a:t>
            </a:r>
            <a:r>
              <a:rPr lang="en-US" altLang="ru-RU"/>
              <a:t> </a:t>
            </a:r>
            <a:r>
              <a:rPr lang="en-US" altLang="en-US"/>
              <a:t>є</a:t>
            </a:r>
            <a:r>
              <a:rPr lang="en-US" altLang="ru-RU"/>
              <a:t> </a:t>
            </a:r>
            <a:r>
              <a:rPr lang="en-US" altLang="en-US"/>
              <a:t>суб</a:t>
            </a:r>
            <a:r>
              <a:rPr lang="en-US" altLang="ru-RU"/>
              <a:t>’</a:t>
            </a:r>
            <a:r>
              <a:rPr lang="en-US" altLang="en-US"/>
              <a:t>єктом</a:t>
            </a:r>
            <a:r>
              <a:rPr lang="en-US" altLang="ru-RU"/>
              <a:t> </a:t>
            </a:r>
            <a:r>
              <a:rPr lang="en-US" altLang="en-US"/>
              <a:t>господарських</a:t>
            </a:r>
            <a:r>
              <a:rPr lang="en-US" altLang="ru-RU"/>
              <a:t> </a:t>
            </a:r>
            <a:r>
              <a:rPr lang="en-US" altLang="en-US"/>
              <a:t>відносин</a:t>
            </a:r>
            <a:r>
              <a:rPr lang="en-US" altLang="ru-RU"/>
              <a:t>.</a:t>
            </a:r>
            <a:endParaRPr lang="en-US" altLang="ru-RU"/>
          </a:p>
          <a:p>
            <a:pPr algn="just"/>
            <a:r>
              <a:rPr lang="en-US" altLang="en-US"/>
              <a:t>Тільки</a:t>
            </a:r>
            <a:r>
              <a:rPr lang="en-US" altLang="ru-RU"/>
              <a:t> </a:t>
            </a:r>
            <a:r>
              <a:rPr lang="en-US" altLang="en-US"/>
              <a:t>товариство</a:t>
            </a:r>
            <a:r>
              <a:rPr lang="en-US" altLang="ru-RU"/>
              <a:t> </a:t>
            </a:r>
            <a:r>
              <a:rPr lang="en-US" altLang="en-US"/>
              <a:t>може</a:t>
            </a:r>
            <a:r>
              <a:rPr lang="en-US" altLang="ru-RU"/>
              <a:t> </a:t>
            </a:r>
            <a:r>
              <a:rPr lang="en-US" altLang="en-US"/>
              <a:t>здійснювати</a:t>
            </a:r>
            <a:r>
              <a:rPr lang="en-US" altLang="ru-RU"/>
              <a:t> </a:t>
            </a:r>
            <a:r>
              <a:rPr lang="en-US" altLang="en-US"/>
              <a:t>управління</a:t>
            </a:r>
            <a:r>
              <a:rPr lang="en-US" altLang="ru-RU"/>
              <a:t> </a:t>
            </a:r>
            <a:r>
              <a:rPr lang="en-US" altLang="en-US"/>
              <a:t>цим</a:t>
            </a:r>
            <a:r>
              <a:rPr lang="en-US" altLang="ru-RU"/>
              <a:t> </a:t>
            </a:r>
            <a:r>
              <a:rPr lang="en-US" altLang="en-US"/>
              <a:t>капіталом</a:t>
            </a:r>
            <a:r>
              <a:rPr lang="en-US" altLang="ru-RU"/>
              <a:t>, </a:t>
            </a:r>
            <a:r>
              <a:rPr lang="en-US" altLang="en-US"/>
              <a:t>включаючи</a:t>
            </a:r>
            <a:r>
              <a:rPr lang="en-US" altLang="ru-RU"/>
              <a:t> </a:t>
            </a:r>
            <a:r>
              <a:rPr lang="en-US" altLang="en-US"/>
              <a:t>продаж</a:t>
            </a:r>
            <a:r>
              <a:rPr lang="en-US" altLang="ru-RU"/>
              <a:t>, </a:t>
            </a:r>
            <a:r>
              <a:rPr lang="en-US" altLang="en-US"/>
              <a:t>несе</a:t>
            </a:r>
            <a:r>
              <a:rPr lang="en-US" altLang="ru-RU"/>
              <a:t> </a:t>
            </a:r>
            <a:r>
              <a:rPr lang="en-US" altLang="en-US"/>
              <a:t>ризики</a:t>
            </a:r>
            <a:r>
              <a:rPr lang="en-US" altLang="ru-RU"/>
              <a:t> </a:t>
            </a:r>
            <a:r>
              <a:rPr lang="en-US" altLang="en-US"/>
              <a:t>пов</a:t>
            </a:r>
            <a:r>
              <a:rPr lang="en-US" altLang="ru-RU"/>
              <a:t>’</a:t>
            </a:r>
            <a:r>
              <a:rPr lang="en-US" altLang="en-US"/>
              <a:t>язані</a:t>
            </a:r>
            <a:r>
              <a:rPr lang="en-US" altLang="ru-RU"/>
              <a:t> </a:t>
            </a:r>
            <a:r>
              <a:rPr lang="en-US" altLang="en-US"/>
              <a:t>з</a:t>
            </a:r>
            <a:r>
              <a:rPr lang="en-US" altLang="ru-RU"/>
              <a:t> </a:t>
            </a:r>
            <a:r>
              <a:rPr lang="en-US" altLang="en-US"/>
              <a:t>його</a:t>
            </a:r>
            <a:r>
              <a:rPr lang="en-US" altLang="ru-RU"/>
              <a:t> </a:t>
            </a:r>
            <a:r>
              <a:rPr lang="en-US" altLang="en-US"/>
              <a:t>використанням</a:t>
            </a:r>
            <a:r>
              <a:rPr lang="en-US" altLang="ru-RU"/>
              <a:t> </a:t>
            </a:r>
            <a:r>
              <a:rPr lang="en-US" altLang="en-US"/>
              <a:t>та</a:t>
            </a:r>
            <a:r>
              <a:rPr lang="en-US" altLang="ru-RU"/>
              <a:t> </a:t>
            </a:r>
            <a:r>
              <a:rPr lang="en-US" altLang="en-US"/>
              <a:t>відповідає</a:t>
            </a:r>
            <a:r>
              <a:rPr lang="en-US" altLang="ru-RU"/>
              <a:t> </a:t>
            </a:r>
            <a:r>
              <a:rPr lang="en-US" altLang="en-US"/>
              <a:t>за</a:t>
            </a:r>
            <a:r>
              <a:rPr lang="en-US" altLang="ru-RU"/>
              <a:t> </a:t>
            </a:r>
            <a:r>
              <a:rPr lang="en-US" altLang="en-US"/>
              <a:t>взятими</a:t>
            </a:r>
            <a:r>
              <a:rPr lang="en-US" altLang="ru-RU"/>
              <a:t> </a:t>
            </a:r>
            <a:r>
              <a:rPr lang="en-US" altLang="en-US"/>
              <a:t>на</a:t>
            </a:r>
            <a:r>
              <a:rPr lang="en-US" altLang="ru-RU"/>
              <a:t> </a:t>
            </a:r>
            <a:r>
              <a:rPr lang="en-US" altLang="en-US"/>
              <a:t>себе</a:t>
            </a:r>
            <a:r>
              <a:rPr lang="en-US" altLang="ru-RU"/>
              <a:t> </a:t>
            </a:r>
            <a:r>
              <a:rPr lang="en-US" altLang="en-US"/>
              <a:t>зобов</a:t>
            </a:r>
            <a:r>
              <a:rPr lang="en-US" altLang="ru-RU"/>
              <a:t>’</a:t>
            </a:r>
            <a:r>
              <a:rPr lang="en-US" altLang="en-US"/>
              <a:t>язаннями</a:t>
            </a:r>
            <a:r>
              <a:rPr lang="en-US" altLang="ru-RU"/>
              <a:t> </a:t>
            </a:r>
            <a:r>
              <a:rPr lang="en-US" altLang="en-US"/>
              <a:t>в</a:t>
            </a:r>
            <a:r>
              <a:rPr lang="en-US" altLang="ru-RU"/>
              <a:t> </a:t>
            </a:r>
            <a:r>
              <a:rPr lang="en-US" altLang="en-US"/>
              <a:t>межах</a:t>
            </a:r>
            <a:r>
              <a:rPr lang="en-US" altLang="ru-RU"/>
              <a:t> </a:t>
            </a:r>
            <a:r>
              <a:rPr lang="en-US" altLang="en-US"/>
              <a:t>розміру</a:t>
            </a:r>
            <a:r>
              <a:rPr lang="en-US" altLang="ru-RU"/>
              <a:t> </a:t>
            </a:r>
            <a:r>
              <a:rPr lang="en-US" altLang="en-US"/>
              <a:t>капіталу</a:t>
            </a:r>
            <a:r>
              <a:rPr lang="en-US" altLang="ru-RU"/>
              <a:t>.</a:t>
            </a:r>
            <a:endParaRPr lang="en-US" altLang="ru-RU"/>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15155" y="2331075"/>
            <a:ext cx="11165983" cy="4288666"/>
          </a:xfrm>
        </p:spPr>
        <p:txBody>
          <a:bodyPr>
            <a:normAutofit lnSpcReduction="10000"/>
          </a:bodyPr>
          <a:lstStyle/>
          <a:p>
            <a:pPr algn="just"/>
            <a:r>
              <a:rPr lang="uk-UA" dirty="0"/>
              <a:t>Економічні методи працюють через розробку економічних стимулів, які спрямовані на виробничі колективи та окремих виконавців шляхом визначення системи економічних показників, націлених на активізацію діяльності і підвищення зацікавленості в якісній роботі, економії ресурсів, впровадженні інновацій, підвищенні ефективності функціонування як окремих виконавців, так і системи в цілому.</a:t>
            </a:r>
            <a:endParaRPr lang="ru-RU" dirty="0"/>
          </a:p>
          <a:p>
            <a:pPr algn="just"/>
            <a:r>
              <a:rPr lang="uk-UA" dirty="0"/>
              <a:t>Максимальний ефект дії економічних методів можливий лише у тому випадку, коли чітко визначається особиста або організаційна вигода у разі досягнення конкретної організаційної цілі або виконання конкретного завдання. Тут зацікавленість кожного поставлена у залежність до досягнення загальних показників ефективності діяльності організації.</a:t>
            </a:r>
            <a:endParaRPr lang="ru-RU" dirty="0"/>
          </a:p>
          <a:p>
            <a:pPr algn="just"/>
            <a:r>
              <a:rPr lang="uk-UA" dirty="0"/>
              <a:t>Обрання певного методу управління залежить від багатьох факторів, таких як: характеристика об'єкта та суб'єкта управління, ситуація, ресурси організації. Кожний метод управління має як позитивний, так і негативний вплив на об'єкт управління. Головна мета при визначенні та застосуванні обраного методу - зменшення негативних наслідків управлінського впливу.</a:t>
            </a:r>
            <a:endParaRPr lang="ru-RU" dirty="0"/>
          </a:p>
          <a:p>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04553" y="656823"/>
            <a:ext cx="9143634" cy="1487449"/>
          </a:xfrm>
        </p:spPr>
        <p:txBody>
          <a:bodyPr/>
          <a:lstStyle/>
          <a:p>
            <a:r>
              <a:rPr lang="uk-UA" sz="1600" b="1" dirty="0"/>
              <a:t>Застосування будь-якого методу управління корпоративною власністю призводить до зміни її формальних характеристик. Тому однією із основних проблем керівників, що здійснюють такий вплив є передбачення результатів управлінської дії. </a:t>
            </a:r>
            <a:br>
              <a:rPr lang="uk-UA" sz="1600" b="1" dirty="0"/>
            </a:br>
            <a:r>
              <a:rPr lang="uk-UA" sz="1600" b="1" dirty="0"/>
              <a:t>При цьому методи управління можуть бути розподілені </a:t>
            </a:r>
            <a:r>
              <a:rPr lang="uk-UA" sz="1600" b="1" i="1" dirty="0"/>
              <a:t>за рівнями застосування </a:t>
            </a:r>
            <a:r>
              <a:rPr lang="uk-UA" sz="1600" b="1" i="1" dirty="0" smtClean="0"/>
              <a:t>суб'єктами </a:t>
            </a:r>
            <a:r>
              <a:rPr lang="uk-UA" sz="1600" b="1" i="1" dirty="0"/>
              <a:t>управління:</a:t>
            </a:r>
            <a:br>
              <a:rPr lang="ru-RU" sz="1400" b="1" dirty="0"/>
            </a:br>
            <a:endParaRPr lang="ru-RU" sz="1400" b="1" dirty="0"/>
          </a:p>
        </p:txBody>
      </p:sp>
      <p:sp>
        <p:nvSpPr>
          <p:cNvPr id="3" name="Объект 2"/>
          <p:cNvSpPr>
            <a:spLocks noGrp="1"/>
          </p:cNvSpPr>
          <p:nvPr>
            <p:ph idx="1"/>
          </p:nvPr>
        </p:nvSpPr>
        <p:spPr>
          <a:xfrm>
            <a:off x="528034" y="2474710"/>
            <a:ext cx="11191741" cy="4041999"/>
          </a:xfrm>
        </p:spPr>
        <p:txBody>
          <a:bodyPr>
            <a:normAutofit lnSpcReduction="20000"/>
          </a:bodyPr>
          <a:lstStyle/>
          <a:p>
            <a:pPr lvl="0" algn="ctr"/>
            <a:r>
              <a:rPr lang="uk-UA" dirty="0"/>
              <a:t>державний;</a:t>
            </a:r>
            <a:endParaRPr lang="ru-RU" dirty="0"/>
          </a:p>
          <a:p>
            <a:pPr lvl="0" algn="ctr"/>
            <a:r>
              <a:rPr lang="uk-UA" dirty="0"/>
              <a:t>галузевий;</a:t>
            </a:r>
            <a:endParaRPr lang="ru-RU" dirty="0"/>
          </a:p>
          <a:p>
            <a:pPr lvl="0" algn="ctr"/>
            <a:r>
              <a:rPr lang="uk-UA" dirty="0"/>
              <a:t>муніципальний;</a:t>
            </a:r>
            <a:endParaRPr lang="ru-RU" dirty="0"/>
          </a:p>
          <a:p>
            <a:pPr lvl="0" algn="ctr"/>
            <a:r>
              <a:rPr lang="uk-UA" dirty="0"/>
              <a:t>корпоративний;</a:t>
            </a:r>
            <a:endParaRPr lang="ru-RU" dirty="0"/>
          </a:p>
          <a:p>
            <a:pPr lvl="0" algn="ctr"/>
            <a:r>
              <a:rPr lang="uk-UA" dirty="0"/>
              <a:t>на рівні окремого підприємства.</a:t>
            </a:r>
            <a:endParaRPr lang="ru-RU" dirty="0"/>
          </a:p>
          <a:p>
            <a:pPr marL="0" indent="0" algn="just">
              <a:buNone/>
            </a:pPr>
            <a:r>
              <a:rPr lang="uk-UA" i="1" dirty="0"/>
              <a:t>За </a:t>
            </a:r>
            <a:r>
              <a:rPr lang="uk-UA" i="1" dirty="0" smtClean="0"/>
              <a:t>об'єктом </a:t>
            </a:r>
            <a:r>
              <a:rPr lang="uk-UA" i="1" dirty="0"/>
              <a:t>управління </a:t>
            </a:r>
            <a:r>
              <a:rPr lang="uk-UA" dirty="0"/>
              <a:t>можуть бути методи управлінської діяльності, що спрямовані на: </a:t>
            </a:r>
            <a:r>
              <a:rPr lang="uk-UA" b="1" dirty="0"/>
              <a:t>персонал, фінанси, інновації, маркетинг, товарно-матеріальні запаси, інвестиції, виробництво, власність. </a:t>
            </a:r>
            <a:r>
              <a:rPr lang="uk-UA" dirty="0"/>
              <a:t>В цьому разі при визначенні методів управління керуються спеціальними знаннями.</a:t>
            </a:r>
            <a:endParaRPr lang="ru-RU" dirty="0"/>
          </a:p>
          <a:p>
            <a:pPr marL="0" indent="0" algn="just">
              <a:buNone/>
            </a:pPr>
            <a:r>
              <a:rPr lang="uk-UA" i="1" dirty="0"/>
              <a:t>Отже</a:t>
            </a:r>
            <a:r>
              <a:rPr lang="uk-UA" b="1" i="1" dirty="0"/>
              <a:t>, методи управління корпоративною власністю </a:t>
            </a:r>
            <a:r>
              <a:rPr lang="uk-UA" dirty="0"/>
              <a:t>- це способи здійснення управлінської діяльності, за допомогою яких виконуються функції управління і забезпечується реалізація цілей і задач діяльності корпора­ції, спрямованих на ефективне використання корпоративної власності в межах повноважень і компетенції менеджера, який їх використовує.</a:t>
            </a:r>
            <a:endParaRPr lang="ru-RU" dirty="0"/>
          </a:p>
          <a:p>
            <a:endParaRPr lang="ru-RU"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15563" y="515155"/>
            <a:ext cx="8761413" cy="1571221"/>
          </a:xfrm>
        </p:spPr>
        <p:txBody>
          <a:bodyPr/>
          <a:lstStyle/>
          <a:p>
            <a:pPr algn="ctr"/>
            <a:r>
              <a:rPr lang="uk-UA" sz="3200" b="1" i="1" dirty="0"/>
              <a:t>6</a:t>
            </a:r>
            <a:r>
              <a:rPr lang="uk-UA" sz="3200" b="1" i="1" dirty="0" smtClean="0"/>
              <a:t>.4</a:t>
            </a:r>
            <a:r>
              <a:rPr lang="uk-UA" sz="3200" b="1" i="1" dirty="0"/>
              <a:t>. Система показників управління корпоративною власністю</a:t>
            </a:r>
            <a:br>
              <a:rPr lang="ru-RU" dirty="0"/>
            </a:br>
            <a:endParaRPr lang="ru-RU" dirty="0"/>
          </a:p>
        </p:txBody>
      </p:sp>
      <p:sp>
        <p:nvSpPr>
          <p:cNvPr id="3" name="Объект 2"/>
          <p:cNvSpPr>
            <a:spLocks noGrp="1"/>
          </p:cNvSpPr>
          <p:nvPr>
            <p:ph idx="1"/>
          </p:nvPr>
        </p:nvSpPr>
        <p:spPr>
          <a:xfrm>
            <a:off x="553792" y="2292439"/>
            <a:ext cx="11191739" cy="4314423"/>
          </a:xfrm>
        </p:spPr>
        <p:txBody>
          <a:bodyPr>
            <a:normAutofit fontScale="92500" lnSpcReduction="10000"/>
          </a:bodyPr>
          <a:lstStyle/>
          <a:p>
            <a:pPr algn="just"/>
            <a:r>
              <a:rPr lang="uk-UA" dirty="0"/>
              <a:t>Для повного врахування всіх особливостей та специфіки визначення корпоративної власності використовують систему показників, яка включає показники складу, показники ефективності та показники володіння.</a:t>
            </a:r>
            <a:endParaRPr lang="ru-RU" dirty="0"/>
          </a:p>
          <a:p>
            <a:pPr algn="just"/>
            <a:r>
              <a:rPr lang="uk-UA" b="1" i="1" dirty="0"/>
              <a:t>До показників складу </a:t>
            </a:r>
            <a:r>
              <a:rPr lang="uk-UA" dirty="0"/>
              <a:t>належать: кількість об'єктів корпоративної власності за класифікаційними ознаками; загальна вартість об'єктів корпоративної власності; динаміка вартості корпоративної власності.</a:t>
            </a:r>
            <a:endParaRPr lang="ru-RU" dirty="0"/>
          </a:p>
          <a:p>
            <a:pPr algn="just"/>
            <a:r>
              <a:rPr lang="uk-UA" b="1" i="1" dirty="0"/>
              <a:t>Д</a:t>
            </a:r>
            <a:r>
              <a:rPr lang="uk-UA" b="1" i="1" dirty="0" smtClean="0"/>
              <a:t>о </a:t>
            </a:r>
            <a:r>
              <a:rPr lang="uk-UA" b="1" i="1" dirty="0"/>
              <a:t>показників володіння </a:t>
            </a:r>
            <a:r>
              <a:rPr lang="uk-UA" dirty="0"/>
              <a:t>належать показники кількості та якості </a:t>
            </a:r>
            <a:r>
              <a:rPr lang="uk-UA" dirty="0" smtClean="0"/>
              <a:t>власників; </a:t>
            </a:r>
            <a:r>
              <a:rPr lang="uk-UA" dirty="0"/>
              <a:t>ступінь контроль корпорації над власністю.</a:t>
            </a:r>
            <a:endParaRPr lang="ru-RU" dirty="0"/>
          </a:p>
          <a:p>
            <a:pPr algn="just"/>
            <a:r>
              <a:rPr lang="uk-UA" b="1" i="1" dirty="0"/>
              <a:t>До показників ефективності </a:t>
            </a:r>
            <a:r>
              <a:rPr lang="uk-UA" i="1" dirty="0"/>
              <a:t>використання </a:t>
            </a:r>
            <a:r>
              <a:rPr lang="uk-UA" dirty="0"/>
              <a:t>корпоративної власності належать: відповідність призначення та використання об'єктів власності; економічний ефект від використання власності; корисність власності; використання власності у різних бізнес-напрямах.</a:t>
            </a:r>
            <a:endParaRPr lang="ru-RU" dirty="0"/>
          </a:p>
          <a:p>
            <a:pPr algn="just"/>
            <a:r>
              <a:rPr lang="uk-UA" dirty="0"/>
              <a:t>Д</a:t>
            </a:r>
            <a:r>
              <a:rPr lang="uk-UA" dirty="0" smtClean="0"/>
              <a:t>ля </a:t>
            </a:r>
            <a:r>
              <a:rPr lang="uk-UA" dirty="0"/>
              <a:t>здійснення оцінки ефективності управління корпоративною власністю використовувати дві концепції: </a:t>
            </a:r>
            <a:r>
              <a:rPr lang="uk-UA" b="1" i="1" dirty="0"/>
              <a:t>концепцію управління фінансовими потоками</a:t>
            </a:r>
            <a:r>
              <a:rPr lang="uk-UA" dirty="0"/>
              <a:t>, що базується на зростанні прибутку від управління;  </a:t>
            </a:r>
            <a:r>
              <a:rPr lang="uk-UA" b="1" i="1" dirty="0"/>
              <a:t>концепцію портфеля власності</a:t>
            </a:r>
            <a:r>
              <a:rPr lang="uk-UA" dirty="0"/>
              <a:t>, що заснована на сукупному зростанні вартості корпоративності власності, яка входить у цей портфель.</a:t>
            </a:r>
            <a:endParaRPr lang="ru-RU" dirty="0"/>
          </a:p>
          <a:p>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2285" y="2410460"/>
            <a:ext cx="11333480" cy="4448175"/>
          </a:xfrm>
        </p:spPr>
        <p:txBody>
          <a:bodyPr>
            <a:normAutofit lnSpcReduction="20000"/>
          </a:bodyPr>
          <a:lstStyle/>
          <a:p>
            <a:pPr marL="0" indent="0">
              <a:buNone/>
            </a:pPr>
            <a:r>
              <a:rPr lang="uk-UA" b="1" i="1" dirty="0"/>
              <a:t>Концепція управління фінансовими потоками</a:t>
            </a:r>
            <a:r>
              <a:rPr lang="uk-UA" i="1" dirty="0"/>
              <a:t> </a:t>
            </a:r>
            <a:r>
              <a:rPr lang="uk-UA" dirty="0"/>
              <a:t>заснована на визначенні прибутку корпорації при управлінні корпоративною власністю.</a:t>
            </a:r>
            <a:endParaRPr lang="ru-RU" dirty="0"/>
          </a:p>
          <a:p>
            <a:pPr algn="ctr"/>
            <a:r>
              <a:rPr lang="uk-UA" sz="2000" i="1" dirty="0"/>
              <a:t>П = </a:t>
            </a:r>
            <a:r>
              <a:rPr lang="uk-UA" sz="2000" i="1" dirty="0" err="1"/>
              <a:t>Д</a:t>
            </a:r>
            <a:r>
              <a:rPr lang="uk-UA" sz="2000" i="1" baseline="-25000" dirty="0" err="1"/>
              <a:t>кв</a:t>
            </a:r>
            <a:r>
              <a:rPr lang="uk-UA" sz="2000" i="1" dirty="0" err="1"/>
              <a:t>-З</a:t>
            </a:r>
            <a:r>
              <a:rPr lang="uk-UA" sz="2000" i="1" baseline="-25000" dirty="0" err="1"/>
              <a:t>кв</a:t>
            </a:r>
            <a:r>
              <a:rPr lang="uk-UA" sz="2000" i="1" dirty="0"/>
              <a:t>,	</a:t>
            </a:r>
            <a:r>
              <a:rPr lang="uk-UA" sz="2000" dirty="0" smtClean="0"/>
              <a:t>(6.2</a:t>
            </a:r>
            <a:r>
              <a:rPr lang="uk-UA" sz="2000" dirty="0"/>
              <a:t>)</a:t>
            </a:r>
            <a:endParaRPr lang="ru-RU" sz="2000" dirty="0"/>
          </a:p>
          <a:p>
            <a:r>
              <a:rPr lang="uk-UA" dirty="0"/>
              <a:t>де </a:t>
            </a:r>
            <a:r>
              <a:rPr lang="uk-UA" i="1" dirty="0"/>
              <a:t>П- </a:t>
            </a:r>
            <a:r>
              <a:rPr lang="uk-UA" dirty="0"/>
              <a:t>прибуток;</a:t>
            </a:r>
            <a:endParaRPr lang="ru-RU" dirty="0"/>
          </a:p>
          <a:p>
            <a:r>
              <a:rPr lang="uk-UA" i="1" dirty="0" err="1"/>
              <a:t>Д</a:t>
            </a:r>
            <a:r>
              <a:rPr lang="uk-UA" i="1" baseline="-25000" dirty="0" err="1"/>
              <a:t>кв</a:t>
            </a:r>
            <a:r>
              <a:rPr lang="uk-UA" i="1" dirty="0"/>
              <a:t>  – </a:t>
            </a:r>
            <a:r>
              <a:rPr lang="uk-UA" dirty="0"/>
              <a:t>дохід від управління корпоративною власністю;</a:t>
            </a:r>
            <a:endParaRPr lang="ru-RU" dirty="0"/>
          </a:p>
          <a:p>
            <a:r>
              <a:rPr lang="uk-UA" i="1" dirty="0" err="1"/>
              <a:t>З</a:t>
            </a:r>
            <a:r>
              <a:rPr lang="uk-UA" i="1" baseline="-25000" dirty="0" err="1"/>
              <a:t>ке</a:t>
            </a:r>
            <a:r>
              <a:rPr lang="uk-UA" i="1" dirty="0"/>
              <a:t> - </a:t>
            </a:r>
            <a:r>
              <a:rPr lang="uk-UA" dirty="0"/>
              <a:t>затрати на управління корпоративною власністю.</a:t>
            </a:r>
            <a:endParaRPr lang="ru-RU" dirty="0"/>
          </a:p>
          <a:p>
            <a:pPr marL="0" indent="0">
              <a:buNone/>
            </a:pPr>
            <a:r>
              <a:rPr lang="uk-UA" b="1" i="1" dirty="0" smtClean="0"/>
              <a:t>Доходи від управління корпоративною власністю </a:t>
            </a:r>
            <a:r>
              <a:rPr lang="uk-UA" dirty="0" smtClean="0"/>
              <a:t>складаються з:</a:t>
            </a:r>
            <a:endParaRPr lang="ru-RU" dirty="0" smtClean="0"/>
          </a:p>
          <a:p>
            <a:pPr lvl="0"/>
            <a:r>
              <a:rPr lang="uk-UA" dirty="0" smtClean="0"/>
              <a:t>доходів </a:t>
            </a:r>
            <a:r>
              <a:rPr lang="uk-UA" dirty="0"/>
              <a:t>від продажі корпоративної власності;</a:t>
            </a:r>
            <a:endParaRPr lang="ru-RU" dirty="0"/>
          </a:p>
          <a:p>
            <a:pPr lvl="0"/>
            <a:r>
              <a:rPr lang="uk-UA" dirty="0"/>
              <a:t>доходів від управління корпоративною власністю;</a:t>
            </a:r>
            <a:endParaRPr lang="ru-RU" dirty="0"/>
          </a:p>
          <a:p>
            <a:pPr lvl="0"/>
            <a:r>
              <a:rPr lang="uk-UA" dirty="0"/>
              <a:t>доходів від управління погашенням зобов'язань тощо.</a:t>
            </a:r>
            <a:endParaRPr lang="uk-UA" dirty="0"/>
          </a:p>
          <a:p>
            <a:pPr marL="0" lvl="0" indent="0" algn="just">
              <a:buNone/>
            </a:pPr>
            <a:r>
              <a:rPr lang="uk-UA" b="1" i="1" dirty="0" smtClean="0">
                <a:sym typeface="+mn-ea"/>
              </a:rPr>
              <a:t>Концепція портфелю власності </a:t>
            </a:r>
            <a:r>
              <a:rPr lang="uk-UA" dirty="0" smtClean="0">
                <a:sym typeface="+mn-ea"/>
              </a:rPr>
              <a:t>заснована на розгляді інтеграційної сукупності елементів корпоративної власності як портфелю власності (сукупності портфелів власності). Головною ідеєю цієї концепції є підвищення сукупної вартості портфелю власності, яка складається із суми ринкових вартостей її елементів. </a:t>
            </a:r>
            <a:endParaRPr lang="ru-RU" dirty="0"/>
          </a:p>
          <a:p>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215" y="2226945"/>
            <a:ext cx="11733530" cy="4551680"/>
          </a:xfrm>
        </p:spPr>
        <p:txBody>
          <a:bodyPr>
            <a:normAutofit/>
          </a:bodyPr>
          <a:lstStyle/>
          <a:p>
            <a:pPr marL="0" indent="0" algn="just">
              <a:buNone/>
            </a:pPr>
            <a:r>
              <a:rPr lang="uk-UA" b="1" i="1" dirty="0"/>
              <a:t>Витрати на управління</a:t>
            </a:r>
            <a:r>
              <a:rPr lang="uk-UA" b="1" dirty="0"/>
              <a:t> </a:t>
            </a:r>
            <a:r>
              <a:rPr lang="uk-UA" dirty="0"/>
              <a:t>корпоративною власністю</a:t>
            </a:r>
            <a:r>
              <a:rPr lang="uk-UA" b="1" dirty="0"/>
              <a:t> </a:t>
            </a:r>
            <a:r>
              <a:rPr lang="uk-UA" dirty="0"/>
              <a:t>можна поділити на змінні та постійні. </a:t>
            </a:r>
            <a:endParaRPr lang="uk-UA" dirty="0" smtClean="0"/>
          </a:p>
          <a:p>
            <a:pPr marL="0" indent="0" algn="just">
              <a:buNone/>
            </a:pPr>
            <a:r>
              <a:rPr lang="uk-UA" b="1" i="1" dirty="0" smtClean="0"/>
              <a:t>Постійні </a:t>
            </a:r>
            <a:r>
              <a:rPr lang="uk-UA" b="1" i="1" dirty="0"/>
              <a:t>витрати на управління корпоративною власністю </a:t>
            </a:r>
            <a:r>
              <a:rPr lang="uk-UA" b="1" dirty="0"/>
              <a:t>- </a:t>
            </a:r>
            <a:r>
              <a:rPr lang="uk-UA" i="1" dirty="0"/>
              <a:t>це</a:t>
            </a:r>
            <a:r>
              <a:rPr lang="uk-UA" b="1" dirty="0"/>
              <a:t> </a:t>
            </a:r>
            <a:r>
              <a:rPr lang="uk-UA" dirty="0"/>
              <a:t>ті витрати, які не залежать від сукупної вартості корпоративної </a:t>
            </a:r>
            <a:r>
              <a:rPr lang="uk-UA" dirty="0" smtClean="0"/>
              <a:t>власності</a:t>
            </a:r>
            <a:r>
              <a:rPr lang="uk-UA" dirty="0"/>
              <a:t>:</a:t>
            </a:r>
            <a:endParaRPr lang="ru-RU" dirty="0"/>
          </a:p>
          <a:p>
            <a:pPr lvl="0" algn="just"/>
            <a:r>
              <a:rPr lang="uk-UA" dirty="0"/>
              <a:t>витрати на утримання управлінського апарату;</a:t>
            </a:r>
            <a:endParaRPr lang="ru-RU" dirty="0"/>
          </a:p>
          <a:p>
            <a:pPr lvl="0" algn="just"/>
            <a:r>
              <a:rPr lang="uk-UA" dirty="0"/>
              <a:t>витрати на утримання підприємств.</a:t>
            </a:r>
            <a:endParaRPr lang="ru-RU" dirty="0"/>
          </a:p>
          <a:p>
            <a:pPr marL="0" indent="0" algn="just">
              <a:buNone/>
            </a:pPr>
            <a:r>
              <a:rPr lang="uk-UA" b="1" i="1" dirty="0"/>
              <a:t>Змінні витрати на управління корпоративною власністю </a:t>
            </a:r>
            <a:r>
              <a:rPr lang="uk-UA" dirty="0"/>
              <a:t>– це ті витрати, які знаходяться в залежності від сукупної вартості корпоративної власності:</a:t>
            </a:r>
            <a:endParaRPr lang="ru-RU" dirty="0"/>
          </a:p>
          <a:p>
            <a:pPr algn="just"/>
            <a:r>
              <a:rPr lang="uk-UA" dirty="0" smtClean="0"/>
              <a:t>витрати </a:t>
            </a:r>
            <a:r>
              <a:rPr lang="uk-UA" dirty="0"/>
              <a:t>на пошук інвесторів, проведення тендерів;</a:t>
            </a:r>
            <a:endParaRPr lang="ru-RU" dirty="0"/>
          </a:p>
          <a:p>
            <a:pPr lvl="0" algn="just"/>
            <a:r>
              <a:rPr lang="uk-UA" dirty="0"/>
              <a:t>поточні операційні витрати для здійснення основної статутної діяльності дочірніх підприємств;</a:t>
            </a:r>
            <a:endParaRPr lang="ru-RU" dirty="0"/>
          </a:p>
          <a:p>
            <a:pPr lvl="0" algn="just"/>
            <a:r>
              <a:rPr lang="uk-UA" dirty="0"/>
              <a:t>поточні операційні витрати підприємств, в яких корпорації належить частка майна</a:t>
            </a:r>
            <a:r>
              <a:rPr lang="uk-UA" dirty="0" smtClean="0"/>
              <a:t>.</a:t>
            </a:r>
            <a:r>
              <a:rPr lang="uk-UA" i="1" dirty="0"/>
              <a:t> </a:t>
            </a:r>
            <a:endParaRPr lang="uk-UA" dirty="0" smtClean="0"/>
          </a:p>
          <a:p>
            <a:endParaRPr lang="uk-UA" dirty="0"/>
          </a:p>
          <a:p>
            <a:endParaRPr lang="ru-RU" dirty="0" smtClean="0"/>
          </a:p>
          <a:p>
            <a:endParaRPr lang="ru-RU"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ru-RU" sz="6600" dirty="0" smtClean="0"/>
              <a:t>ДЯКУЮ ЗА УВАГУ!</a:t>
            </a:r>
            <a:endParaRPr lang="ru-RU" sz="6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5065" y="818515"/>
            <a:ext cx="8761730" cy="861695"/>
          </a:xfrm>
        </p:spPr>
        <p:txBody>
          <a:bodyPr/>
          <a:lstStyle/>
          <a:p>
            <a:r>
              <a:rPr lang="uk-UA" sz="3200" b="1" i="1" dirty="0"/>
              <a:t> </a:t>
            </a:r>
            <a:br>
              <a:rPr lang="ru-RU" sz="3200" dirty="0"/>
            </a:br>
            <a:r>
              <a:rPr lang="uk-UA" sz="3200" b="1" i="1" dirty="0"/>
              <a:t>Поняття власності в корпораціях</a:t>
            </a:r>
            <a:br>
              <a:rPr lang="ru-RU" dirty="0"/>
            </a:br>
            <a:endParaRPr lang="ru-RU" dirty="0"/>
          </a:p>
        </p:txBody>
      </p:sp>
      <p:sp>
        <p:nvSpPr>
          <p:cNvPr id="3" name="Объект 2"/>
          <p:cNvSpPr>
            <a:spLocks noGrp="1"/>
          </p:cNvSpPr>
          <p:nvPr>
            <p:ph idx="1"/>
          </p:nvPr>
        </p:nvSpPr>
        <p:spPr>
          <a:xfrm>
            <a:off x="489585" y="2266315"/>
            <a:ext cx="11243310" cy="4509135"/>
          </a:xfrm>
        </p:spPr>
        <p:txBody>
          <a:bodyPr>
            <a:normAutofit fontScale="92500" lnSpcReduction="20000"/>
          </a:bodyPr>
          <a:lstStyle/>
          <a:p>
            <a:pPr algn="just"/>
            <a:r>
              <a:rPr lang="uk-UA" dirty="0"/>
              <a:t>Акціонери володіють певними </a:t>
            </a:r>
            <a:r>
              <a:rPr lang="uk-UA" b="1" i="1" dirty="0"/>
              <a:t>майновими правами</a:t>
            </a:r>
            <a:r>
              <a:rPr lang="uk-UA" i="1" dirty="0"/>
              <a:t>. </a:t>
            </a:r>
            <a:r>
              <a:rPr lang="uk-UA" dirty="0"/>
              <a:t>Ці права носять особистісний  і майновий характер, вони пов'язані зі статутним фондом і в більшості національних правових систем світу мають математичну оцінку. У зв'язку з тим, що ці права безпосередньо пов'язані із внеском до статутного фонду, лише внесення повних вкладів, за попередньо обумовленою сумою, породжує можливість участі в акціонерному товаристві, що реалізується через права (і обов'язки) по відношенню до нього. При цьому, кількість частин, на які розділений статутний фонд, може бути більше, а іноді і менше кількості учасників цього товариства. За ступенем розвитку акціонерного товариства формуються права, які створюють сукупність форм контролю за діяльністю акціонерного товариства.</a:t>
            </a:r>
            <a:endParaRPr lang="ru-RU" dirty="0"/>
          </a:p>
          <a:p>
            <a:pPr algn="just"/>
            <a:r>
              <a:rPr lang="uk-UA" i="1" dirty="0"/>
              <a:t>Однією із особливостей, які відрізняють акціонерні товариства </a:t>
            </a:r>
            <a:r>
              <a:rPr lang="uk-UA" dirty="0"/>
              <a:t>від інших господарських товариств є формування статутного капіталу за рахунок </a:t>
            </a:r>
            <a:r>
              <a:rPr lang="uk-UA" b="1" dirty="0"/>
              <a:t>емісії цінних паперів.</a:t>
            </a:r>
            <a:r>
              <a:rPr lang="uk-UA" dirty="0"/>
              <a:t> Для здійснення діяльності, визначеної статутом акціонерного товариства, акціонерне товариство має володіти певним капіталом, розмір якого визначається законодавчо. Ця вимога розповсюджується як на момент створення акціонерного товариства, так і протягом його функціонування. Статутний капітал акціонерного товариства формується із вкладів його учасників. Саме це майно в юридичній практиці прийнято іменувати статутним фондом, або статутним капіталом. Питання про обов’язковість статутного капіталу безпосередньо пов’язане з питанням про розмір такого капіталу. Адже зрозуміло, що вимога про необхідність формування капіталу сама по собі не має практичного сенсу без встановлення вимог щодо його </a:t>
            </a:r>
            <a:r>
              <a:rPr lang="uk-UA" b="1" dirty="0"/>
              <a:t>мінімального розміру</a:t>
            </a:r>
            <a:r>
              <a:rPr lang="uk-UA" dirty="0"/>
              <a:t>.</a:t>
            </a:r>
            <a:endParaRPr lang="ru-RU" dirty="0"/>
          </a:p>
          <a:p>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5065" y="973455"/>
            <a:ext cx="8761730" cy="822960"/>
          </a:xfrm>
        </p:spPr>
        <p:txBody>
          <a:bodyPr/>
          <a:lstStyle/>
          <a:p>
            <a:r>
              <a:rPr lang="uk-UA" sz="2000" b="1" i="1" dirty="0"/>
              <a:t>Мінімальний розмір статутного капіталу</a:t>
            </a:r>
            <a:r>
              <a:rPr lang="uk-UA" sz="2000" dirty="0"/>
              <a:t> – це мінімальна сума, необхідна для створення товариства. Законодавством встановлено мінімальні розміри статутних капіталів для двох видів господарських товариств:</a:t>
            </a:r>
            <a:br>
              <a:rPr lang="ru-RU" sz="2000" dirty="0"/>
            </a:br>
            <a:endParaRPr lang="ru-RU" sz="2000" dirty="0"/>
          </a:p>
        </p:txBody>
      </p:sp>
      <p:sp>
        <p:nvSpPr>
          <p:cNvPr id="3" name="Объект 2"/>
          <p:cNvSpPr>
            <a:spLocks noGrp="1"/>
          </p:cNvSpPr>
          <p:nvPr>
            <p:ph idx="1"/>
          </p:nvPr>
        </p:nvSpPr>
        <p:spPr>
          <a:xfrm>
            <a:off x="0" y="2228215"/>
            <a:ext cx="12093575" cy="4629785"/>
          </a:xfrm>
        </p:spPr>
        <p:txBody>
          <a:bodyPr>
            <a:noAutofit/>
          </a:bodyPr>
          <a:lstStyle/>
          <a:p>
            <a:pPr algn="just"/>
            <a:r>
              <a:rPr lang="uk-UA" sz="1350" dirty="0"/>
              <a:t>1) </a:t>
            </a:r>
            <a:r>
              <a:rPr lang="uk-UA" sz="1350" b="1" i="1" dirty="0"/>
              <a:t>для акціонерного товариства</a:t>
            </a:r>
            <a:r>
              <a:rPr lang="uk-UA" sz="1350" dirty="0"/>
              <a:t> – цей розмір становить 1250 мінімальних заробітних плат виходячи із ставки мінімальної заробітної плати, що діє на момент створення (реєстрації) акціонерного товариства. (ч. 1 ст. 14 Закону України „Про акціонерні товариства</a:t>
            </a:r>
            <a:r>
              <a:rPr lang="uk-UA" sz="1350" dirty="0" smtClean="0"/>
              <a:t>”);</a:t>
            </a:r>
            <a:endParaRPr lang="ru-RU" sz="1350" dirty="0" smtClean="0"/>
          </a:p>
          <a:p>
            <a:pPr algn="just"/>
            <a:r>
              <a:rPr lang="uk-UA" sz="1350" dirty="0" smtClean="0"/>
              <a:t>2) </a:t>
            </a:r>
            <a:r>
              <a:rPr lang="uk-UA" sz="1350" b="1" i="1" dirty="0"/>
              <a:t>для товариства з обмеженою відповідальністю</a:t>
            </a:r>
            <a:r>
              <a:rPr lang="uk-UA" sz="1350" dirty="0"/>
              <a:t> – не менше суми, еквівалентної 100 мінімальним заробітним платам, виходячи із ставки мінімальної заробітної плати, діючої на момент створення товариства з обмеженою відповідальністю. Ця ж вимога застосовується до товариства з додатковою відповідальністю.</a:t>
            </a:r>
            <a:endParaRPr lang="ru-RU" sz="1350" dirty="0"/>
          </a:p>
          <a:p>
            <a:pPr algn="just"/>
            <a:r>
              <a:rPr lang="uk-UA" sz="1350" dirty="0"/>
              <a:t>Мінімальний статутний капітал визначається на день створення юридичної особи. Відповідно до статті 87 Цивільного кодексу України юридична особа вважається створеною з дня її державної реєстрації. При цьому на момент затвердження (підписання) установчих документів, і на момент реєстрації – статутний капітал повинен відповідати встановленим вимогам. Інакше, наприклад, у зв’язку із збільшенням мінімальної заробітної плати, якщо розмір статутного капіталу буде меншим за визначений законом мінімум, державний реєстратор вправі відмовити у реєстрації. Звичайно, можна буде </a:t>
            </a:r>
            <a:r>
              <a:rPr lang="uk-UA" sz="1350" dirty="0" err="1"/>
              <a:t>внести</a:t>
            </a:r>
            <a:r>
              <a:rPr lang="uk-UA" sz="1350" dirty="0"/>
              <a:t> суму, якої не вистачає для формування статутного капіталу.</a:t>
            </a:r>
            <a:endParaRPr lang="ru-RU" sz="1350" dirty="0"/>
          </a:p>
          <a:p>
            <a:pPr algn="just"/>
            <a:r>
              <a:rPr lang="uk-UA" sz="1350" dirty="0"/>
              <a:t>Для повного і командитного товариства мінімальний розмір статутного капіталу не встановлено, і тому залежить від самих учасників. Отже, в цих товариствах розмір статутного капіталу може бути будь-яким, починаючи з 1 копійки.</a:t>
            </a:r>
            <a:endParaRPr lang="ru-RU" sz="1350" dirty="0"/>
          </a:p>
          <a:p>
            <a:pPr algn="just"/>
            <a:r>
              <a:rPr lang="uk-UA" sz="1350" dirty="0"/>
              <a:t>Слід зазначити, що для деяких юридичних осіб встановлюються підвищені вимоги щодо статутного капіталу. Зокрема, мінімальний розмір статутного капіталу на момент реєстрації банку не може бути менше 10 мільйонів євро (ст. 31 Закону України „Про банки і банківську діяльність”).</a:t>
            </a:r>
            <a:endParaRPr lang="ru-RU" sz="1350" dirty="0"/>
          </a:p>
          <a:p>
            <a:pPr algn="just"/>
            <a:r>
              <a:rPr lang="uk-UA" sz="1350" dirty="0"/>
              <a:t>Мінімальний розмір статутного капіталу страховика, який займається видами страхування іншими, ніж страхування життя, встановлюється в сумі, еквівалентній 1 млн. євро, а страховика, який займається страхуванням життя - 1,5 млн. євро за валютним обмінним курсом валюти України (ст. 30 Закону України „Про </a:t>
            </a:r>
            <a:r>
              <a:rPr lang="uk-UA" sz="1350" dirty="0" smtClean="0"/>
              <a:t>страхування”).</a:t>
            </a:r>
            <a:endParaRPr lang="ru-RU" sz="1350" dirty="0"/>
          </a:p>
          <a:p>
            <a:endParaRPr lang="ru-RU" sz="135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480060" y="675005"/>
            <a:ext cx="10798810" cy="1226185"/>
          </a:xfrm>
        </p:spPr>
        <p:txBody>
          <a:bodyPr/>
          <a:p>
            <a:pPr algn="l"/>
            <a:r>
              <a:rPr lang="en-US" altLang="en-US" sz="1600">
                <a:sym typeface="+mn-ea"/>
              </a:rPr>
              <a:t>Визначення</a:t>
            </a:r>
            <a:r>
              <a:rPr lang="en-US" altLang="ru-RU" sz="1600">
                <a:sym typeface="+mn-ea"/>
              </a:rPr>
              <a:t> </a:t>
            </a:r>
            <a:r>
              <a:rPr lang="en-US" altLang="en-US" sz="1600">
                <a:sym typeface="+mn-ea"/>
              </a:rPr>
              <a:t>капіталу</a:t>
            </a:r>
            <a:r>
              <a:rPr lang="en-US" altLang="ru-RU" sz="1600">
                <a:sym typeface="+mn-ea"/>
              </a:rPr>
              <a:t> </a:t>
            </a:r>
            <a:r>
              <a:rPr lang="en-US" altLang="en-US" sz="1600">
                <a:sym typeface="+mn-ea"/>
              </a:rPr>
              <a:t>корпорації</a:t>
            </a:r>
            <a:r>
              <a:rPr lang="en-US" altLang="ru-RU" sz="1600">
                <a:sym typeface="+mn-ea"/>
              </a:rPr>
              <a:t> </a:t>
            </a:r>
            <a:r>
              <a:rPr lang="en-US" altLang="en-US" sz="1600">
                <a:sym typeface="+mn-ea"/>
              </a:rPr>
              <a:t>передбачає</a:t>
            </a:r>
            <a:r>
              <a:rPr lang="en-US" altLang="ru-RU" sz="1600">
                <a:sym typeface="+mn-ea"/>
              </a:rPr>
              <a:t> </a:t>
            </a:r>
            <a:r>
              <a:rPr lang="en-US" altLang="en-US" sz="1600">
                <a:sym typeface="+mn-ea"/>
              </a:rPr>
              <a:t>декілька</a:t>
            </a:r>
            <a:r>
              <a:rPr lang="en-US" altLang="ru-RU" sz="1600">
                <a:sym typeface="+mn-ea"/>
              </a:rPr>
              <a:t> </a:t>
            </a:r>
            <a:r>
              <a:rPr lang="en-US" altLang="en-US" sz="1600">
                <a:sym typeface="+mn-ea"/>
              </a:rPr>
              <a:t>підходів</a:t>
            </a:r>
            <a:r>
              <a:rPr lang="en-US" altLang="ru-RU" sz="1600">
                <a:sym typeface="+mn-ea"/>
              </a:rPr>
              <a:t>. </a:t>
            </a:r>
            <a:r>
              <a:rPr lang="en-US" altLang="en-US" sz="1600">
                <a:sym typeface="+mn-ea"/>
              </a:rPr>
              <a:t>Його</a:t>
            </a:r>
            <a:r>
              <a:rPr lang="en-US" altLang="ru-RU" sz="1600">
                <a:sym typeface="+mn-ea"/>
              </a:rPr>
              <a:t> </a:t>
            </a:r>
            <a:r>
              <a:rPr lang="en-US" altLang="en-US" sz="1600">
                <a:sym typeface="+mn-ea"/>
              </a:rPr>
              <a:t>називають</a:t>
            </a:r>
            <a:r>
              <a:rPr lang="en-US" altLang="ru-RU" sz="1600">
                <a:sym typeface="+mn-ea"/>
              </a:rPr>
              <a:t> </a:t>
            </a:r>
            <a:r>
              <a:rPr lang="en-US" altLang="en-US" sz="1600" b="1">
                <a:sym typeface="+mn-ea"/>
              </a:rPr>
              <a:t>«реальний</a:t>
            </a:r>
            <a:r>
              <a:rPr lang="en-US" altLang="ru-RU" sz="1600" b="1">
                <a:sym typeface="+mn-ea"/>
              </a:rPr>
              <a:t> </a:t>
            </a:r>
            <a:r>
              <a:rPr lang="en-US" altLang="en-US" sz="1600" b="1">
                <a:sym typeface="+mn-ea"/>
              </a:rPr>
              <a:t>капітал»</a:t>
            </a:r>
            <a:r>
              <a:rPr lang="en-US" altLang="ru-RU" sz="1600">
                <a:sym typeface="+mn-ea"/>
              </a:rPr>
              <a:t>, </a:t>
            </a:r>
            <a:r>
              <a:rPr lang="en-US" altLang="en-US" sz="1600">
                <a:sym typeface="+mn-ea"/>
              </a:rPr>
              <a:t>іноді</a:t>
            </a:r>
            <a:r>
              <a:rPr lang="en-US" altLang="ru-RU" sz="1600">
                <a:sym typeface="+mn-ea"/>
              </a:rPr>
              <a:t> — </a:t>
            </a:r>
            <a:r>
              <a:rPr lang="en-US" altLang="en-US" sz="1600" b="1">
                <a:sym typeface="+mn-ea"/>
              </a:rPr>
              <a:t>«власний</a:t>
            </a:r>
            <a:r>
              <a:rPr lang="en-US" altLang="ru-RU" sz="1600" b="1">
                <a:sym typeface="+mn-ea"/>
              </a:rPr>
              <a:t> </a:t>
            </a:r>
            <a:r>
              <a:rPr lang="en-US" altLang="en-US" sz="1600" b="1">
                <a:sym typeface="+mn-ea"/>
              </a:rPr>
              <a:t>капітал»</a:t>
            </a:r>
            <a:r>
              <a:rPr lang="en-US" altLang="ru-RU" sz="1600" b="1">
                <a:sym typeface="+mn-ea"/>
              </a:rPr>
              <a:t>.</a:t>
            </a:r>
            <a:r>
              <a:rPr lang="en-US" altLang="ru-RU" sz="1600">
                <a:sym typeface="+mn-ea"/>
              </a:rPr>
              <a:t> </a:t>
            </a:r>
            <a:r>
              <a:rPr lang="en-US" altLang="en-US" sz="1600">
                <a:sym typeface="+mn-ea"/>
              </a:rPr>
              <a:t>Капітал</a:t>
            </a:r>
            <a:r>
              <a:rPr lang="en-US" altLang="ru-RU" sz="1600">
                <a:sym typeface="+mn-ea"/>
              </a:rPr>
              <a:t>, </a:t>
            </a:r>
            <a:r>
              <a:rPr lang="en-US" altLang="en-US" sz="1600">
                <a:sym typeface="+mn-ea"/>
              </a:rPr>
              <a:t>який</a:t>
            </a:r>
            <a:r>
              <a:rPr lang="en-US" altLang="ru-RU" sz="1600">
                <a:sym typeface="+mn-ea"/>
              </a:rPr>
              <a:t> </a:t>
            </a:r>
            <a:r>
              <a:rPr lang="en-US" altLang="en-US" sz="1600">
                <a:sym typeface="+mn-ea"/>
              </a:rPr>
              <a:t>представлений</a:t>
            </a:r>
            <a:r>
              <a:rPr lang="en-US" altLang="ru-RU" sz="1600">
                <a:sym typeface="+mn-ea"/>
              </a:rPr>
              <a:t> </a:t>
            </a:r>
            <a:r>
              <a:rPr lang="en-US" altLang="en-US" sz="1600">
                <a:sym typeface="+mn-ea"/>
              </a:rPr>
              <a:t>цінними</a:t>
            </a:r>
            <a:r>
              <a:rPr lang="en-US" altLang="ru-RU" sz="1600">
                <a:sym typeface="+mn-ea"/>
              </a:rPr>
              <a:t> </a:t>
            </a:r>
            <a:r>
              <a:rPr lang="en-US" altLang="en-US" sz="1600">
                <a:sym typeface="+mn-ea"/>
              </a:rPr>
              <a:t>паперами</a:t>
            </a:r>
            <a:r>
              <a:rPr lang="en-US" altLang="ru-RU" sz="1600">
                <a:sym typeface="+mn-ea"/>
              </a:rPr>
              <a:t> </a:t>
            </a:r>
            <a:r>
              <a:rPr lang="en-US" altLang="en-US" sz="1600">
                <a:sym typeface="+mn-ea"/>
              </a:rPr>
              <a:t>акціонерного</a:t>
            </a:r>
            <a:r>
              <a:rPr lang="en-US" altLang="ru-RU" sz="1600">
                <a:sym typeface="+mn-ea"/>
              </a:rPr>
              <a:t> </a:t>
            </a:r>
            <a:r>
              <a:rPr lang="en-US" altLang="en-US" sz="1600">
                <a:sym typeface="+mn-ea"/>
              </a:rPr>
              <a:t>товариства</a:t>
            </a:r>
            <a:r>
              <a:rPr lang="en-US" altLang="ru-RU" sz="1600">
                <a:sym typeface="+mn-ea"/>
              </a:rPr>
              <a:t> </a:t>
            </a:r>
            <a:r>
              <a:rPr lang="en-US" altLang="en-US" sz="1600">
                <a:sym typeface="+mn-ea"/>
              </a:rPr>
              <a:t>отримав</a:t>
            </a:r>
            <a:r>
              <a:rPr lang="en-US" altLang="ru-RU" sz="1600">
                <a:sym typeface="+mn-ea"/>
              </a:rPr>
              <a:t> </a:t>
            </a:r>
            <a:r>
              <a:rPr lang="en-US" altLang="en-US" sz="1600">
                <a:sym typeface="+mn-ea"/>
              </a:rPr>
              <a:t>назву</a:t>
            </a:r>
            <a:r>
              <a:rPr lang="en-US" altLang="ru-RU" sz="1600">
                <a:sym typeface="+mn-ea"/>
              </a:rPr>
              <a:t> </a:t>
            </a:r>
            <a:r>
              <a:rPr lang="en-US" altLang="en-US" sz="1600" b="1">
                <a:sym typeface="+mn-ea"/>
              </a:rPr>
              <a:t>«фіктивного»</a:t>
            </a:r>
            <a:r>
              <a:rPr lang="en-US" altLang="ru-RU" sz="1600" b="1">
                <a:sym typeface="+mn-ea"/>
              </a:rPr>
              <a:t> </a:t>
            </a:r>
            <a:r>
              <a:rPr lang="en-US" altLang="en-US" sz="1600" b="1">
                <a:sym typeface="+mn-ea"/>
              </a:rPr>
              <a:t>капіталу</a:t>
            </a:r>
            <a:r>
              <a:rPr lang="en-US" altLang="ru-RU" sz="1600">
                <a:sym typeface="+mn-ea"/>
              </a:rPr>
              <a:t>. </a:t>
            </a:r>
            <a:r>
              <a:rPr lang="en-US" altLang="en-US" sz="1600">
                <a:sym typeface="+mn-ea"/>
              </a:rPr>
              <a:t>Реальний</a:t>
            </a:r>
            <a:r>
              <a:rPr lang="en-US" altLang="ru-RU" sz="1600">
                <a:sym typeface="+mn-ea"/>
              </a:rPr>
              <a:t> </a:t>
            </a:r>
            <a:r>
              <a:rPr lang="en-US" altLang="en-US" sz="1600">
                <a:sym typeface="+mn-ea"/>
              </a:rPr>
              <a:t>або</a:t>
            </a:r>
            <a:r>
              <a:rPr lang="en-US" altLang="ru-RU" sz="1600">
                <a:sym typeface="+mn-ea"/>
              </a:rPr>
              <a:t> </a:t>
            </a:r>
            <a:r>
              <a:rPr lang="en-US" altLang="en-US" sz="1600">
                <a:sym typeface="+mn-ea"/>
              </a:rPr>
              <a:t>власний</a:t>
            </a:r>
            <a:r>
              <a:rPr lang="en-US" altLang="ru-RU" sz="1600">
                <a:sym typeface="+mn-ea"/>
              </a:rPr>
              <a:t> </a:t>
            </a:r>
            <a:r>
              <a:rPr lang="en-US" altLang="en-US" sz="1600">
                <a:sym typeface="+mn-ea"/>
              </a:rPr>
              <a:t>капітал</a:t>
            </a:r>
            <a:r>
              <a:rPr lang="en-US" altLang="ru-RU" sz="1600">
                <a:sym typeface="+mn-ea"/>
              </a:rPr>
              <a:t>, </a:t>
            </a:r>
            <a:r>
              <a:rPr lang="en-US" altLang="en-US" sz="1600">
                <a:sym typeface="+mn-ea"/>
              </a:rPr>
              <a:t>як</a:t>
            </a:r>
            <a:r>
              <a:rPr lang="en-US" altLang="ru-RU" sz="1600">
                <a:sym typeface="+mn-ea"/>
              </a:rPr>
              <a:t> </a:t>
            </a:r>
            <a:r>
              <a:rPr lang="en-US" altLang="en-US" sz="1600">
                <a:sym typeface="+mn-ea"/>
              </a:rPr>
              <a:t>правило</a:t>
            </a:r>
            <a:r>
              <a:rPr lang="en-US" altLang="ru-RU" sz="1600">
                <a:sym typeface="+mn-ea"/>
              </a:rPr>
              <a:t> </a:t>
            </a:r>
            <a:r>
              <a:rPr lang="en-US" altLang="en-US" sz="1600">
                <a:sym typeface="+mn-ea"/>
              </a:rPr>
              <a:t>включає</a:t>
            </a:r>
            <a:r>
              <a:rPr lang="en-US" altLang="ru-RU" sz="1600">
                <a:sym typeface="+mn-ea"/>
              </a:rPr>
              <a:t> </a:t>
            </a:r>
            <a:r>
              <a:rPr lang="en-US" altLang="en-US" sz="1600">
                <a:sym typeface="+mn-ea"/>
              </a:rPr>
              <a:t>в</a:t>
            </a:r>
            <a:r>
              <a:rPr lang="en-US" altLang="ru-RU" sz="1600">
                <a:sym typeface="+mn-ea"/>
              </a:rPr>
              <a:t> </a:t>
            </a:r>
            <a:r>
              <a:rPr lang="en-US" altLang="en-US" sz="1600">
                <a:sym typeface="+mn-ea"/>
              </a:rPr>
              <a:t>себе</a:t>
            </a:r>
            <a:r>
              <a:rPr lang="en-US" altLang="ru-RU" sz="1600">
                <a:sym typeface="+mn-ea"/>
              </a:rPr>
              <a:t> </a:t>
            </a:r>
            <a:r>
              <a:rPr lang="en-US" altLang="en-US" sz="1600">
                <a:sym typeface="+mn-ea"/>
              </a:rPr>
              <a:t>статутний</a:t>
            </a:r>
            <a:r>
              <a:rPr lang="en-US" altLang="ru-RU" sz="1600">
                <a:sym typeface="+mn-ea"/>
              </a:rPr>
              <a:t> </a:t>
            </a:r>
            <a:r>
              <a:rPr lang="en-US" altLang="en-US" sz="1600">
                <a:sym typeface="+mn-ea"/>
              </a:rPr>
              <a:t>капітал</a:t>
            </a:r>
            <a:r>
              <a:rPr lang="en-US" altLang="ru-RU" sz="1600">
                <a:sym typeface="+mn-ea"/>
              </a:rPr>
              <a:t> (</a:t>
            </a:r>
            <a:r>
              <a:rPr lang="en-US" altLang="en-US" sz="1600">
                <a:sym typeface="+mn-ea"/>
              </a:rPr>
              <a:t>статутний</a:t>
            </a:r>
            <a:r>
              <a:rPr lang="en-US" altLang="ru-RU" sz="1600">
                <a:sym typeface="+mn-ea"/>
              </a:rPr>
              <a:t> </a:t>
            </a:r>
            <a:r>
              <a:rPr lang="en-US" altLang="en-US" sz="1600">
                <a:sym typeface="+mn-ea"/>
              </a:rPr>
              <a:t>фонд</a:t>
            </a:r>
            <a:r>
              <a:rPr lang="en-US" altLang="ru-RU" sz="1600">
                <a:sym typeface="+mn-ea"/>
              </a:rPr>
              <a:t>), </a:t>
            </a:r>
            <a:r>
              <a:rPr lang="en-US" altLang="en-US" sz="1600">
                <a:sym typeface="+mn-ea"/>
              </a:rPr>
              <a:t>резервний</a:t>
            </a:r>
            <a:r>
              <a:rPr lang="en-US" altLang="ru-RU" sz="1600">
                <a:sym typeface="+mn-ea"/>
              </a:rPr>
              <a:t> </a:t>
            </a:r>
            <a:r>
              <a:rPr lang="en-US" altLang="en-US" sz="1600">
                <a:sym typeface="+mn-ea"/>
              </a:rPr>
              <a:t>фонд</a:t>
            </a:r>
            <a:r>
              <a:rPr lang="en-US" altLang="ru-RU" sz="1600">
                <a:sym typeface="+mn-ea"/>
              </a:rPr>
              <a:t>, </a:t>
            </a:r>
            <a:r>
              <a:rPr lang="en-US" altLang="en-US" sz="1600">
                <a:sym typeface="+mn-ea"/>
              </a:rPr>
              <a:t>капіталізований</a:t>
            </a:r>
            <a:r>
              <a:rPr lang="en-US" altLang="ru-RU" sz="1600">
                <a:sym typeface="+mn-ea"/>
              </a:rPr>
              <a:t> </a:t>
            </a:r>
            <a:r>
              <a:rPr lang="en-US" altLang="en-US" sz="1600">
                <a:sym typeface="+mn-ea"/>
              </a:rPr>
              <a:t>прибуток</a:t>
            </a:r>
            <a:r>
              <a:rPr lang="en-US" altLang="ru-RU" sz="1600">
                <a:sym typeface="+mn-ea"/>
              </a:rPr>
              <a:t> </a:t>
            </a:r>
            <a:r>
              <a:rPr lang="en-US" altLang="en-US" sz="1600">
                <a:sym typeface="+mn-ea"/>
              </a:rPr>
              <a:t>та</a:t>
            </a:r>
            <a:r>
              <a:rPr lang="en-US" altLang="ru-RU" sz="1600">
                <a:sym typeface="+mn-ea"/>
              </a:rPr>
              <a:t> </a:t>
            </a:r>
            <a:r>
              <a:rPr lang="en-US" altLang="en-US" sz="1600">
                <a:sym typeface="+mn-ea"/>
              </a:rPr>
              <a:t>інші</a:t>
            </a:r>
            <a:r>
              <a:rPr lang="en-US" altLang="ru-RU" sz="1600">
                <a:sym typeface="+mn-ea"/>
              </a:rPr>
              <a:t> </a:t>
            </a:r>
            <a:r>
              <a:rPr lang="en-US" altLang="en-US" sz="1600">
                <a:sym typeface="+mn-ea"/>
              </a:rPr>
              <a:t>надходження</a:t>
            </a:r>
            <a:r>
              <a:rPr lang="en-US" altLang="ru-RU" sz="1600">
                <a:sym typeface="+mn-ea"/>
              </a:rPr>
              <a:t>.</a:t>
            </a:r>
            <a:br>
              <a:rPr lang="en-US" altLang="ru-RU" sz="1600"/>
            </a:br>
            <a:endParaRPr lang="en-US" altLang="ru-RU" sz="1600" b="1"/>
          </a:p>
        </p:txBody>
      </p:sp>
      <p:sp>
        <p:nvSpPr>
          <p:cNvPr id="3" name="Замещающее содержимое 2"/>
          <p:cNvSpPr>
            <a:spLocks noGrp="1"/>
          </p:cNvSpPr>
          <p:nvPr>
            <p:ph idx="1"/>
          </p:nvPr>
        </p:nvSpPr>
        <p:spPr>
          <a:xfrm>
            <a:off x="0" y="2292985"/>
            <a:ext cx="11925935" cy="4565650"/>
          </a:xfrm>
        </p:spPr>
        <p:txBody>
          <a:bodyPr>
            <a:noAutofit/>
          </a:bodyPr>
          <a:p>
            <a:pPr algn="just"/>
            <a:r>
              <a:rPr lang="en-US" altLang="en-US" sz="1450"/>
              <a:t>Економічна</a:t>
            </a:r>
            <a:r>
              <a:rPr lang="en-US" altLang="ru-RU" sz="1450"/>
              <a:t> </a:t>
            </a:r>
            <a:r>
              <a:rPr lang="en-US" altLang="en-US" sz="1450"/>
              <a:t>роль</a:t>
            </a:r>
            <a:r>
              <a:rPr lang="en-US" altLang="ru-RU" sz="1450"/>
              <a:t> </a:t>
            </a:r>
            <a:r>
              <a:rPr lang="en-US" altLang="en-US" sz="1450"/>
              <a:t>статутного</a:t>
            </a:r>
            <a:r>
              <a:rPr lang="en-US" altLang="ru-RU" sz="1450"/>
              <a:t> </a:t>
            </a:r>
            <a:r>
              <a:rPr lang="en-US" altLang="en-US" sz="1450"/>
              <a:t>капіталу</a:t>
            </a:r>
            <a:r>
              <a:rPr lang="en-US" altLang="ru-RU" sz="1450"/>
              <a:t> </a:t>
            </a:r>
            <a:r>
              <a:rPr lang="en-US" altLang="en-US" sz="1450"/>
              <a:t>полягає</a:t>
            </a:r>
            <a:r>
              <a:rPr lang="en-US" altLang="ru-RU" sz="1450"/>
              <a:t> </a:t>
            </a:r>
            <a:r>
              <a:rPr lang="en-US" altLang="en-US" sz="1450"/>
              <a:t>у</a:t>
            </a:r>
            <a:r>
              <a:rPr lang="en-US" altLang="ru-RU" sz="1450"/>
              <a:t> </a:t>
            </a:r>
            <a:r>
              <a:rPr lang="en-US" altLang="en-US" sz="1450"/>
              <a:t>створенні</a:t>
            </a:r>
            <a:r>
              <a:rPr lang="en-US" altLang="ru-RU" sz="1450"/>
              <a:t> </a:t>
            </a:r>
            <a:r>
              <a:rPr lang="en-US" altLang="en-US" sz="1450"/>
              <a:t>матеріальної</a:t>
            </a:r>
            <a:r>
              <a:rPr lang="en-US" altLang="ru-RU" sz="1450"/>
              <a:t> </a:t>
            </a:r>
            <a:r>
              <a:rPr lang="en-US" altLang="en-US" sz="1450"/>
              <a:t>бази</a:t>
            </a:r>
            <a:r>
              <a:rPr lang="en-US" altLang="ru-RU" sz="1450"/>
              <a:t> </a:t>
            </a:r>
            <a:r>
              <a:rPr lang="en-US" altLang="en-US" sz="1450"/>
              <a:t>для</a:t>
            </a:r>
            <a:r>
              <a:rPr lang="en-US" altLang="ru-RU" sz="1450"/>
              <a:t> </a:t>
            </a:r>
            <a:r>
              <a:rPr lang="en-US" altLang="en-US" sz="1450"/>
              <a:t>формування</a:t>
            </a:r>
            <a:r>
              <a:rPr lang="en-US" altLang="ru-RU" sz="1450"/>
              <a:t> </a:t>
            </a:r>
            <a:r>
              <a:rPr lang="en-US" altLang="en-US" sz="1450"/>
              <a:t>і</a:t>
            </a:r>
            <a:r>
              <a:rPr lang="en-US" altLang="ru-RU" sz="1450"/>
              <a:t> </a:t>
            </a:r>
            <a:r>
              <a:rPr lang="en-US" altLang="en-US" sz="1450"/>
              <a:t>розвитку</a:t>
            </a:r>
            <a:r>
              <a:rPr lang="en-US" altLang="ru-RU" sz="1450"/>
              <a:t> </a:t>
            </a:r>
            <a:r>
              <a:rPr lang="en-US" altLang="en-US" sz="1450"/>
              <a:t>товариства</a:t>
            </a:r>
            <a:r>
              <a:rPr lang="en-US" altLang="ru-RU" sz="1450"/>
              <a:t>. </a:t>
            </a:r>
            <a:r>
              <a:rPr lang="en-US" altLang="en-US" sz="1450"/>
              <a:t>За</a:t>
            </a:r>
            <a:r>
              <a:rPr lang="en-US" altLang="ru-RU" sz="1450"/>
              <a:t> </a:t>
            </a:r>
            <a:r>
              <a:rPr lang="en-US" altLang="en-US" sz="1450"/>
              <a:t>рахунок</a:t>
            </a:r>
            <a:r>
              <a:rPr lang="en-US" altLang="ru-RU" sz="1450"/>
              <a:t> </a:t>
            </a:r>
            <a:r>
              <a:rPr lang="en-US" altLang="en-US" sz="1450"/>
              <a:t>статутного</a:t>
            </a:r>
            <a:r>
              <a:rPr lang="en-US" altLang="ru-RU" sz="1450"/>
              <a:t> </a:t>
            </a:r>
            <a:r>
              <a:rPr lang="en-US" altLang="en-US" sz="1450"/>
              <a:t>капіталу</a:t>
            </a:r>
            <a:r>
              <a:rPr lang="en-US" altLang="ru-RU" sz="1450"/>
              <a:t> </a:t>
            </a:r>
            <a:r>
              <a:rPr lang="en-US" altLang="en-US" sz="1450"/>
              <a:t>створюються</a:t>
            </a:r>
            <a:r>
              <a:rPr lang="en-US" altLang="ru-RU" sz="1450"/>
              <a:t> </a:t>
            </a:r>
            <a:r>
              <a:rPr lang="en-US" altLang="en-US" sz="1450"/>
              <a:t>основні</a:t>
            </a:r>
            <a:r>
              <a:rPr lang="en-US" altLang="ru-RU" sz="1450"/>
              <a:t> </a:t>
            </a:r>
            <a:r>
              <a:rPr lang="en-US" altLang="en-US" sz="1450"/>
              <a:t>та</a:t>
            </a:r>
            <a:r>
              <a:rPr lang="en-US" altLang="ru-RU" sz="1450"/>
              <a:t> </a:t>
            </a:r>
            <a:r>
              <a:rPr lang="en-US" altLang="en-US" sz="1450"/>
              <a:t>оборотні</a:t>
            </a:r>
            <a:r>
              <a:rPr lang="en-US" altLang="ru-RU" sz="1450"/>
              <a:t> </a:t>
            </a:r>
            <a:r>
              <a:rPr lang="en-US" altLang="en-US" sz="1450"/>
              <a:t>фонди</a:t>
            </a:r>
            <a:r>
              <a:rPr lang="en-US" altLang="ru-RU" sz="1450"/>
              <a:t> </a:t>
            </a:r>
            <a:r>
              <a:rPr lang="en-US" altLang="en-US" sz="1450"/>
              <a:t>товариства</a:t>
            </a:r>
            <a:r>
              <a:rPr lang="en-US" altLang="ru-RU" sz="1450"/>
              <a:t>.</a:t>
            </a:r>
            <a:r>
              <a:rPr lang="uk-UA" altLang="en-US" sz="1450"/>
              <a:t> </a:t>
            </a:r>
            <a:r>
              <a:rPr lang="en-US" altLang="en-US" sz="1450"/>
              <a:t>Він</a:t>
            </a:r>
            <a:r>
              <a:rPr lang="en-US" altLang="ru-RU" sz="1450"/>
              <a:t> </a:t>
            </a:r>
            <a:r>
              <a:rPr lang="en-US" altLang="en-US" sz="1450"/>
              <a:t>визначає</a:t>
            </a:r>
            <a:r>
              <a:rPr lang="en-US" altLang="ru-RU" sz="1450"/>
              <a:t> </a:t>
            </a:r>
            <a:r>
              <a:rPr lang="en-US" altLang="en-US" sz="1450"/>
              <a:t>мінімальний</a:t>
            </a:r>
            <a:r>
              <a:rPr lang="en-US" altLang="ru-RU" sz="1450"/>
              <a:t> </a:t>
            </a:r>
            <a:r>
              <a:rPr lang="en-US" altLang="en-US" sz="1450"/>
              <a:t>розмір</a:t>
            </a:r>
            <a:r>
              <a:rPr lang="en-US" altLang="ru-RU" sz="1450"/>
              <a:t> </a:t>
            </a:r>
            <a:r>
              <a:rPr lang="en-US" altLang="en-US" sz="1450"/>
              <a:t>майна</a:t>
            </a:r>
            <a:r>
              <a:rPr lang="en-US" altLang="ru-RU" sz="1450"/>
              <a:t> </a:t>
            </a:r>
            <a:r>
              <a:rPr lang="en-US" altLang="en-US" sz="1450"/>
              <a:t>товариства</a:t>
            </a:r>
            <a:r>
              <a:rPr lang="en-US" altLang="ru-RU" sz="1450"/>
              <a:t>, </a:t>
            </a:r>
            <a:r>
              <a:rPr lang="en-US" altLang="en-US" sz="1450"/>
              <a:t>який</a:t>
            </a:r>
            <a:r>
              <a:rPr lang="en-US" altLang="ru-RU" sz="1450"/>
              <a:t> </a:t>
            </a:r>
            <a:r>
              <a:rPr lang="en-US" altLang="en-US" sz="1450"/>
              <a:t>гарантує</a:t>
            </a:r>
            <a:r>
              <a:rPr lang="en-US" altLang="ru-RU" sz="1450"/>
              <a:t> </a:t>
            </a:r>
            <a:r>
              <a:rPr lang="en-US" altLang="en-US" sz="1450"/>
              <a:t>інтереси</a:t>
            </a:r>
            <a:r>
              <a:rPr lang="en-US" altLang="ru-RU" sz="1450"/>
              <a:t> </a:t>
            </a:r>
            <a:r>
              <a:rPr lang="en-US" altLang="en-US" sz="1450"/>
              <a:t>його</a:t>
            </a:r>
            <a:r>
              <a:rPr lang="en-US" altLang="ru-RU" sz="1450"/>
              <a:t> </a:t>
            </a:r>
            <a:r>
              <a:rPr lang="en-US" altLang="en-US" sz="1450"/>
              <a:t>кредиторів</a:t>
            </a:r>
            <a:r>
              <a:rPr lang="en-US" altLang="ru-RU" sz="1450"/>
              <a:t>.</a:t>
            </a:r>
            <a:endParaRPr lang="en-US" altLang="ru-RU" sz="1450"/>
          </a:p>
          <a:p>
            <a:pPr algn="just"/>
            <a:r>
              <a:rPr lang="en-US" altLang="en-US" sz="1450"/>
              <a:t>Варто</a:t>
            </a:r>
            <a:r>
              <a:rPr lang="en-US" altLang="ru-RU" sz="1450"/>
              <a:t> </a:t>
            </a:r>
            <a:r>
              <a:rPr lang="en-US" altLang="en-US" sz="1450"/>
              <a:t>зазначити</a:t>
            </a:r>
            <a:r>
              <a:rPr lang="en-US" altLang="ru-RU" sz="1450"/>
              <a:t>, </a:t>
            </a:r>
            <a:r>
              <a:rPr lang="en-US" altLang="en-US" sz="1450"/>
              <a:t>що</a:t>
            </a:r>
            <a:r>
              <a:rPr lang="en-US" altLang="ru-RU" sz="1450"/>
              <a:t> </a:t>
            </a:r>
            <a:r>
              <a:rPr lang="en-US" altLang="en-US" sz="1450"/>
              <a:t>роль</a:t>
            </a:r>
            <a:r>
              <a:rPr lang="en-US" altLang="ru-RU" sz="1450"/>
              <a:t> </a:t>
            </a:r>
            <a:r>
              <a:rPr lang="en-US" altLang="en-US" sz="1450"/>
              <a:t>статутного</a:t>
            </a:r>
            <a:r>
              <a:rPr lang="en-US" altLang="ru-RU" sz="1450"/>
              <a:t> </a:t>
            </a:r>
            <a:r>
              <a:rPr lang="en-US" altLang="en-US" sz="1450"/>
              <a:t>капіталу</a:t>
            </a:r>
            <a:r>
              <a:rPr lang="en-US" altLang="ru-RU" sz="1450"/>
              <a:t> </a:t>
            </a:r>
            <a:r>
              <a:rPr lang="en-US" altLang="en-US" sz="1450"/>
              <a:t>товариства</a:t>
            </a:r>
            <a:r>
              <a:rPr lang="en-US" altLang="ru-RU" sz="1450"/>
              <a:t> </a:t>
            </a:r>
            <a:r>
              <a:rPr lang="en-US" altLang="en-US" sz="1450"/>
              <a:t>є</a:t>
            </a:r>
            <a:r>
              <a:rPr lang="en-US" altLang="ru-RU" sz="1450"/>
              <a:t> </a:t>
            </a:r>
            <a:r>
              <a:rPr lang="en-US" altLang="en-US" sz="1450"/>
              <a:t>важливою</a:t>
            </a:r>
            <a:r>
              <a:rPr lang="en-US" altLang="ru-RU" sz="1450"/>
              <a:t> </a:t>
            </a:r>
            <a:r>
              <a:rPr lang="en-US" altLang="en-US" sz="1450"/>
              <a:t>лише</a:t>
            </a:r>
            <a:r>
              <a:rPr lang="en-US" altLang="ru-RU" sz="1450"/>
              <a:t> </a:t>
            </a:r>
            <a:r>
              <a:rPr lang="en-US" altLang="en-US" sz="1450"/>
              <a:t>до</a:t>
            </a:r>
            <a:r>
              <a:rPr lang="en-US" altLang="ru-RU" sz="1450"/>
              <a:t> </a:t>
            </a:r>
            <a:r>
              <a:rPr lang="en-US" altLang="en-US" sz="1450"/>
              <a:t>моменту</a:t>
            </a:r>
            <a:r>
              <a:rPr lang="en-US" altLang="ru-RU" sz="1450"/>
              <a:t> </a:t>
            </a:r>
            <a:r>
              <a:rPr lang="en-US" altLang="en-US" sz="1450"/>
              <a:t>його</a:t>
            </a:r>
            <a:r>
              <a:rPr lang="en-US" altLang="ru-RU" sz="1450"/>
              <a:t> </a:t>
            </a:r>
            <a:r>
              <a:rPr lang="en-US" altLang="en-US" sz="1450"/>
              <a:t>створення</a:t>
            </a:r>
            <a:r>
              <a:rPr lang="en-US" altLang="ru-RU" sz="1450"/>
              <a:t>. </a:t>
            </a:r>
            <a:r>
              <a:rPr lang="en-US" altLang="en-US" sz="1450"/>
              <a:t>Річ</a:t>
            </a:r>
            <a:r>
              <a:rPr lang="en-US" altLang="ru-RU" sz="1450"/>
              <a:t> </a:t>
            </a:r>
            <a:r>
              <a:rPr lang="en-US" altLang="en-US" sz="1450"/>
              <a:t>у</a:t>
            </a:r>
            <a:r>
              <a:rPr lang="en-US" altLang="ru-RU" sz="1450"/>
              <a:t> </a:t>
            </a:r>
            <a:r>
              <a:rPr lang="en-US" altLang="en-US" sz="1450"/>
              <a:t>тім</a:t>
            </a:r>
            <a:r>
              <a:rPr lang="en-US" altLang="ru-RU" sz="1450"/>
              <a:t>, </a:t>
            </a:r>
            <a:r>
              <a:rPr lang="en-US" altLang="en-US" sz="1450"/>
              <a:t>що</a:t>
            </a:r>
            <a:r>
              <a:rPr lang="en-US" altLang="ru-RU" sz="1450"/>
              <a:t> </a:t>
            </a:r>
            <a:r>
              <a:rPr lang="en-US" altLang="en-US" sz="1450"/>
              <a:t>практично</a:t>
            </a:r>
            <a:r>
              <a:rPr lang="en-US" altLang="ru-RU" sz="1450"/>
              <a:t> </a:t>
            </a:r>
            <a:r>
              <a:rPr lang="en-US" altLang="en-US" sz="1450"/>
              <a:t>з</a:t>
            </a:r>
            <a:r>
              <a:rPr lang="en-US" altLang="ru-RU" sz="1450"/>
              <a:t> </a:t>
            </a:r>
            <a:r>
              <a:rPr lang="en-US" altLang="en-US" sz="1450"/>
              <a:t>перших</a:t>
            </a:r>
            <a:r>
              <a:rPr lang="en-US" altLang="ru-RU" sz="1450"/>
              <a:t> </a:t>
            </a:r>
            <a:r>
              <a:rPr lang="en-US" altLang="en-US" sz="1450"/>
              <a:t>днів</a:t>
            </a:r>
            <a:r>
              <a:rPr lang="en-US" altLang="ru-RU" sz="1450"/>
              <a:t> </a:t>
            </a:r>
            <a:r>
              <a:rPr lang="en-US" altLang="en-US" sz="1450"/>
              <a:t>функціонування</a:t>
            </a:r>
            <a:r>
              <a:rPr lang="en-US" altLang="ru-RU" sz="1450"/>
              <a:t> </a:t>
            </a:r>
            <a:r>
              <a:rPr lang="en-US" altLang="en-US" sz="1450"/>
              <a:t>товариства</a:t>
            </a:r>
            <a:r>
              <a:rPr lang="en-US" altLang="ru-RU" sz="1450"/>
              <a:t> </a:t>
            </a:r>
            <a:r>
              <a:rPr lang="en-US" altLang="en-US" sz="1450"/>
              <a:t>величина</a:t>
            </a:r>
            <a:r>
              <a:rPr lang="en-US" altLang="ru-RU" sz="1450"/>
              <a:t> </a:t>
            </a:r>
            <a:r>
              <a:rPr lang="en-US" altLang="en-US" sz="1450"/>
              <a:t>його</a:t>
            </a:r>
            <a:r>
              <a:rPr lang="en-US" altLang="ru-RU" sz="1450"/>
              <a:t> </a:t>
            </a:r>
            <a:r>
              <a:rPr lang="en-US" altLang="en-US" sz="1450"/>
              <a:t>статутного</a:t>
            </a:r>
            <a:r>
              <a:rPr lang="en-US" altLang="ru-RU" sz="1450"/>
              <a:t> </a:t>
            </a:r>
            <a:r>
              <a:rPr lang="en-US" altLang="en-US" sz="1450"/>
              <a:t>фонду</a:t>
            </a:r>
            <a:r>
              <a:rPr lang="en-US" altLang="ru-RU" sz="1450"/>
              <a:t> </a:t>
            </a:r>
            <a:r>
              <a:rPr lang="en-US" altLang="en-US" sz="1450"/>
              <a:t>починає</a:t>
            </a:r>
            <a:r>
              <a:rPr lang="en-US" altLang="ru-RU" sz="1450"/>
              <a:t> </a:t>
            </a:r>
            <a:r>
              <a:rPr lang="en-US" altLang="en-US" sz="1450"/>
              <a:t>відрізнятись</a:t>
            </a:r>
            <a:r>
              <a:rPr lang="en-US" altLang="ru-RU" sz="1450"/>
              <a:t> </a:t>
            </a:r>
            <a:r>
              <a:rPr lang="en-US" altLang="en-US" sz="1450"/>
              <a:t>від</a:t>
            </a:r>
            <a:r>
              <a:rPr lang="en-US" altLang="ru-RU" sz="1450"/>
              <a:t> </a:t>
            </a:r>
            <a:r>
              <a:rPr lang="en-US" altLang="en-US" sz="1450"/>
              <a:t>величини</a:t>
            </a:r>
            <a:r>
              <a:rPr lang="en-US" altLang="ru-RU" sz="1450"/>
              <a:t> </a:t>
            </a:r>
            <a:r>
              <a:rPr lang="en-US" altLang="en-US" sz="1450"/>
              <a:t>його</a:t>
            </a:r>
            <a:r>
              <a:rPr lang="en-US" altLang="ru-RU" sz="1450"/>
              <a:t> </a:t>
            </a:r>
            <a:r>
              <a:rPr lang="en-US" altLang="en-US" sz="1450"/>
              <a:t>активів</a:t>
            </a:r>
            <a:r>
              <a:rPr lang="en-US" altLang="ru-RU" sz="1450"/>
              <a:t>. </a:t>
            </a:r>
            <a:r>
              <a:rPr lang="en-US" altLang="en-US" sz="1450"/>
              <a:t>Це</a:t>
            </a:r>
            <a:r>
              <a:rPr lang="en-US" altLang="ru-RU" sz="1450"/>
              <a:t> </a:t>
            </a:r>
            <a:r>
              <a:rPr lang="en-US" altLang="en-US" sz="1450"/>
              <a:t>пов</a:t>
            </a:r>
            <a:r>
              <a:rPr lang="en-US" altLang="ru-RU" sz="1450"/>
              <a:t>’</a:t>
            </a:r>
            <a:r>
              <a:rPr lang="en-US" altLang="en-US" sz="1450"/>
              <a:t>язано</a:t>
            </a:r>
            <a:r>
              <a:rPr lang="en-US" altLang="ru-RU" sz="1450"/>
              <a:t> </a:t>
            </a:r>
            <a:r>
              <a:rPr lang="en-US" altLang="en-US" sz="1450"/>
              <a:t>із</a:t>
            </a:r>
            <a:r>
              <a:rPr lang="en-US" altLang="ru-RU" sz="1450"/>
              <a:t> </a:t>
            </a:r>
            <a:r>
              <a:rPr lang="en-US" altLang="en-US" sz="1450"/>
              <a:t>необхідністю</a:t>
            </a:r>
            <a:r>
              <a:rPr lang="en-US" altLang="ru-RU" sz="1450"/>
              <a:t> </a:t>
            </a:r>
            <a:r>
              <a:rPr lang="en-US" altLang="en-US" sz="1450"/>
              <a:t>на</a:t>
            </a:r>
            <a:r>
              <a:rPr lang="en-US" altLang="ru-RU" sz="1450"/>
              <a:t> </a:t>
            </a:r>
            <a:r>
              <a:rPr lang="en-US" altLang="en-US" sz="1450"/>
              <a:t>етапі</a:t>
            </a:r>
            <a:r>
              <a:rPr lang="en-US" altLang="ru-RU" sz="1450"/>
              <a:t> </a:t>
            </a:r>
            <a:r>
              <a:rPr lang="en-US" altLang="en-US" sz="1450"/>
              <a:t>створення</a:t>
            </a:r>
            <a:r>
              <a:rPr lang="en-US" altLang="ru-RU" sz="1450"/>
              <a:t> </a:t>
            </a:r>
            <a:r>
              <a:rPr lang="en-US" altLang="en-US" sz="1450"/>
              <a:t>товариства</a:t>
            </a:r>
            <a:r>
              <a:rPr lang="en-US" altLang="ru-RU" sz="1450"/>
              <a:t> </a:t>
            </a:r>
            <a:r>
              <a:rPr lang="en-US" altLang="en-US" sz="1450"/>
              <a:t>у</a:t>
            </a:r>
            <a:r>
              <a:rPr lang="en-US" altLang="ru-RU" sz="1450"/>
              <a:t> </a:t>
            </a:r>
            <a:r>
              <a:rPr lang="en-US" altLang="en-US" sz="1450"/>
              <a:t>організаційних</a:t>
            </a:r>
            <a:r>
              <a:rPr lang="en-US" altLang="ru-RU" sz="1450"/>
              <a:t> </a:t>
            </a:r>
            <a:r>
              <a:rPr lang="en-US" altLang="en-US" sz="1450"/>
              <a:t>та</a:t>
            </a:r>
            <a:r>
              <a:rPr lang="en-US" altLang="ru-RU" sz="1450"/>
              <a:t> </a:t>
            </a:r>
            <a:r>
              <a:rPr lang="en-US" altLang="en-US" sz="1450"/>
              <a:t>інших</a:t>
            </a:r>
            <a:r>
              <a:rPr lang="en-US" altLang="ru-RU" sz="1450"/>
              <a:t> </a:t>
            </a:r>
            <a:r>
              <a:rPr lang="en-US" altLang="en-US" sz="1450"/>
              <a:t>витратах</a:t>
            </a:r>
            <a:r>
              <a:rPr lang="en-US" altLang="ru-RU" sz="1450"/>
              <a:t>, </a:t>
            </a:r>
            <a:r>
              <a:rPr lang="en-US" altLang="en-US" sz="1450"/>
              <a:t>які</a:t>
            </a:r>
            <a:r>
              <a:rPr lang="en-US" altLang="ru-RU" sz="1450"/>
              <a:t> </a:t>
            </a:r>
            <a:r>
              <a:rPr lang="en-US" altLang="en-US" sz="1450"/>
              <a:t>здійснюються</a:t>
            </a:r>
            <a:r>
              <a:rPr lang="en-US" altLang="ru-RU" sz="1450"/>
              <a:t> </a:t>
            </a:r>
            <a:r>
              <a:rPr lang="en-US" altLang="en-US" sz="1450"/>
              <a:t>з</a:t>
            </a:r>
            <a:r>
              <a:rPr lang="en-US" altLang="ru-RU" sz="1450"/>
              <a:t> </a:t>
            </a:r>
            <a:r>
              <a:rPr lang="en-US" altLang="en-US" sz="1450"/>
              <a:t>коштів</a:t>
            </a:r>
            <a:r>
              <a:rPr lang="en-US" altLang="ru-RU" sz="1450"/>
              <a:t>, </a:t>
            </a:r>
            <a:r>
              <a:rPr lang="en-US" altLang="en-US" sz="1450"/>
              <a:t>переданих</a:t>
            </a:r>
            <a:r>
              <a:rPr lang="en-US" altLang="ru-RU" sz="1450"/>
              <a:t> </a:t>
            </a:r>
            <a:r>
              <a:rPr lang="en-US" altLang="en-US" sz="1450"/>
              <a:t>до</a:t>
            </a:r>
            <a:r>
              <a:rPr lang="en-US" altLang="ru-RU" sz="1450"/>
              <a:t> </a:t>
            </a:r>
            <a:r>
              <a:rPr lang="en-US" altLang="en-US" sz="1450"/>
              <a:t>статутного</a:t>
            </a:r>
            <a:r>
              <a:rPr lang="en-US" altLang="ru-RU" sz="1450"/>
              <a:t> </a:t>
            </a:r>
            <a:r>
              <a:rPr lang="en-US" altLang="en-US" sz="1450"/>
              <a:t>фонду</a:t>
            </a:r>
            <a:r>
              <a:rPr lang="en-US" altLang="ru-RU" sz="1450"/>
              <a:t>, </a:t>
            </a:r>
            <a:r>
              <a:rPr lang="en-US" altLang="en-US" sz="1450"/>
              <a:t>що</a:t>
            </a:r>
            <a:r>
              <a:rPr lang="en-US" altLang="ru-RU" sz="1450"/>
              <a:t> </a:t>
            </a:r>
            <a:r>
              <a:rPr lang="en-US" altLang="en-US" sz="1450"/>
              <a:t>приводить</a:t>
            </a:r>
            <a:r>
              <a:rPr lang="en-US" altLang="ru-RU" sz="1450"/>
              <a:t> </a:t>
            </a:r>
            <a:r>
              <a:rPr lang="en-US" altLang="en-US" sz="1450"/>
              <a:t>до</a:t>
            </a:r>
            <a:r>
              <a:rPr lang="en-US" altLang="ru-RU" sz="1450"/>
              <a:t> </a:t>
            </a:r>
            <a:r>
              <a:rPr lang="en-US" altLang="en-US" sz="1450"/>
              <a:t>його</a:t>
            </a:r>
            <a:r>
              <a:rPr lang="en-US" altLang="ru-RU" sz="1450"/>
              <a:t> </a:t>
            </a:r>
            <a:r>
              <a:rPr lang="en-US" altLang="en-US" sz="1450"/>
              <a:t>зменшується</a:t>
            </a:r>
            <a:r>
              <a:rPr lang="en-US" altLang="ru-RU" sz="1450"/>
              <a:t>. </a:t>
            </a:r>
            <a:r>
              <a:rPr lang="en-US" altLang="en-US" sz="1450"/>
              <a:t>В</a:t>
            </a:r>
            <a:r>
              <a:rPr lang="en-US" altLang="ru-RU" sz="1450"/>
              <a:t> </a:t>
            </a:r>
            <a:r>
              <a:rPr lang="en-US" altLang="en-US" sz="1450"/>
              <a:t>свою</a:t>
            </a:r>
            <a:r>
              <a:rPr lang="en-US" altLang="ru-RU" sz="1450"/>
              <a:t> </a:t>
            </a:r>
            <a:r>
              <a:rPr lang="en-US" altLang="en-US" sz="1450"/>
              <a:t>чергу</a:t>
            </a:r>
            <a:r>
              <a:rPr lang="en-US" altLang="ru-RU" sz="1450"/>
              <a:t> </a:t>
            </a:r>
            <a:r>
              <a:rPr lang="en-US" altLang="en-US" sz="1450"/>
              <a:t>капітал</a:t>
            </a:r>
            <a:r>
              <a:rPr lang="en-US" altLang="ru-RU" sz="1450"/>
              <a:t> </a:t>
            </a:r>
            <a:r>
              <a:rPr lang="en-US" altLang="en-US" sz="1450"/>
              <a:t>уже</a:t>
            </a:r>
            <a:r>
              <a:rPr lang="en-US" altLang="ru-RU" sz="1450"/>
              <a:t> </a:t>
            </a:r>
            <a:r>
              <a:rPr lang="en-US" altLang="en-US" sz="1450"/>
              <a:t>зареєстрованого</a:t>
            </a:r>
            <a:r>
              <a:rPr lang="en-US" altLang="ru-RU" sz="1450"/>
              <a:t> </a:t>
            </a:r>
            <a:r>
              <a:rPr lang="en-US" altLang="en-US" sz="1450"/>
              <a:t>товариства</a:t>
            </a:r>
            <a:r>
              <a:rPr lang="en-US" altLang="ru-RU" sz="1450"/>
              <a:t> </a:t>
            </a:r>
            <a:r>
              <a:rPr lang="en-US" altLang="en-US" sz="1450"/>
              <a:t>не</a:t>
            </a:r>
            <a:r>
              <a:rPr lang="en-US" altLang="ru-RU" sz="1450"/>
              <a:t> </a:t>
            </a:r>
            <a:r>
              <a:rPr lang="en-US" altLang="en-US" sz="1450"/>
              <a:t>є</a:t>
            </a:r>
            <a:r>
              <a:rPr lang="en-US" altLang="ru-RU" sz="1450"/>
              <a:t> </a:t>
            </a:r>
            <a:r>
              <a:rPr lang="en-US" altLang="en-US" sz="1450"/>
              <a:t>стабільним</a:t>
            </a:r>
            <a:r>
              <a:rPr lang="en-US" altLang="ru-RU" sz="1450"/>
              <a:t>, </a:t>
            </a:r>
            <a:r>
              <a:rPr lang="en-US" altLang="en-US" sz="1450"/>
              <a:t>оскільки</a:t>
            </a:r>
            <a:r>
              <a:rPr lang="en-US" altLang="ru-RU" sz="1450"/>
              <a:t> </a:t>
            </a:r>
            <a:r>
              <a:rPr lang="en-US" altLang="en-US" sz="1450"/>
              <a:t>товариство</a:t>
            </a:r>
            <a:r>
              <a:rPr lang="en-US" altLang="ru-RU" sz="1450"/>
              <a:t> </a:t>
            </a:r>
            <a:r>
              <a:rPr lang="en-US" altLang="en-US" sz="1450"/>
              <a:t>вступає</a:t>
            </a:r>
            <a:r>
              <a:rPr lang="en-US" altLang="ru-RU" sz="1450"/>
              <a:t> </a:t>
            </a:r>
            <a:r>
              <a:rPr lang="en-US" altLang="en-US" sz="1450"/>
              <a:t>у</a:t>
            </a:r>
            <a:r>
              <a:rPr lang="en-US" altLang="ru-RU" sz="1450"/>
              <a:t> </a:t>
            </a:r>
            <a:r>
              <a:rPr lang="en-US" altLang="en-US" sz="1450"/>
              <a:t>різні</a:t>
            </a:r>
            <a:r>
              <a:rPr lang="en-US" altLang="ru-RU" sz="1450"/>
              <a:t> </a:t>
            </a:r>
            <a:r>
              <a:rPr lang="en-US" altLang="en-US" sz="1450"/>
              <a:t>відносини</a:t>
            </a:r>
            <a:r>
              <a:rPr lang="en-US" altLang="ru-RU" sz="1450"/>
              <a:t> </a:t>
            </a:r>
            <a:r>
              <a:rPr lang="en-US" altLang="en-US" sz="1450"/>
              <a:t>з</a:t>
            </a:r>
            <a:r>
              <a:rPr lang="en-US" altLang="ru-RU" sz="1450"/>
              <a:t> </a:t>
            </a:r>
            <a:r>
              <a:rPr lang="en-US" altLang="en-US" sz="1450"/>
              <a:t>споживачами</a:t>
            </a:r>
            <a:r>
              <a:rPr lang="en-US" altLang="ru-RU" sz="1450"/>
              <a:t>, </a:t>
            </a:r>
            <a:r>
              <a:rPr lang="en-US" altLang="en-US" sz="1450"/>
              <a:t>постачальниками</a:t>
            </a:r>
            <a:r>
              <a:rPr lang="en-US" altLang="ru-RU" sz="1450"/>
              <a:t>, </a:t>
            </a:r>
            <a:r>
              <a:rPr lang="en-US" altLang="en-US" sz="1450"/>
              <a:t>партнерами</a:t>
            </a:r>
            <a:r>
              <a:rPr lang="en-US" altLang="ru-RU" sz="1450"/>
              <a:t>, </a:t>
            </a:r>
            <a:r>
              <a:rPr lang="en-US" altLang="en-US" sz="1450"/>
              <a:t>через</a:t>
            </a:r>
            <a:r>
              <a:rPr lang="en-US" altLang="ru-RU" sz="1450"/>
              <a:t> </a:t>
            </a:r>
            <a:r>
              <a:rPr lang="en-US" altLang="en-US" sz="1450"/>
              <a:t>нього</a:t>
            </a:r>
            <a:r>
              <a:rPr lang="en-US" altLang="ru-RU" sz="1450"/>
              <a:t> </a:t>
            </a:r>
            <a:r>
              <a:rPr lang="en-US" altLang="en-US" sz="1450"/>
              <a:t>проходять</a:t>
            </a:r>
            <a:r>
              <a:rPr lang="en-US" altLang="ru-RU" sz="1450"/>
              <a:t> </a:t>
            </a:r>
            <a:r>
              <a:rPr lang="en-US" altLang="en-US" sz="1450"/>
              <a:t>матеріальні</a:t>
            </a:r>
            <a:r>
              <a:rPr lang="en-US" altLang="ru-RU" sz="1450"/>
              <a:t> </a:t>
            </a:r>
            <a:r>
              <a:rPr lang="en-US" altLang="en-US" sz="1450"/>
              <a:t>та</a:t>
            </a:r>
            <a:r>
              <a:rPr lang="en-US" altLang="ru-RU" sz="1450"/>
              <a:t> </a:t>
            </a:r>
            <a:r>
              <a:rPr lang="en-US" altLang="en-US" sz="1450"/>
              <a:t>фінансові</a:t>
            </a:r>
            <a:r>
              <a:rPr lang="en-US" altLang="ru-RU" sz="1450"/>
              <a:t> </a:t>
            </a:r>
            <a:r>
              <a:rPr lang="en-US" altLang="en-US" sz="1450"/>
              <a:t>потоки</a:t>
            </a:r>
            <a:r>
              <a:rPr lang="en-US" altLang="ru-RU" sz="1450"/>
              <a:t>, </a:t>
            </a:r>
            <a:r>
              <a:rPr lang="en-US" altLang="en-US" sz="1450"/>
              <a:t>що</a:t>
            </a:r>
            <a:r>
              <a:rPr lang="en-US" altLang="ru-RU" sz="1450"/>
              <a:t> </a:t>
            </a:r>
            <a:r>
              <a:rPr lang="en-US" altLang="en-US" sz="1450"/>
              <a:t>логічно</a:t>
            </a:r>
            <a:r>
              <a:rPr lang="en-US" altLang="ru-RU" sz="1450"/>
              <a:t> </a:t>
            </a:r>
            <a:r>
              <a:rPr lang="en-US" altLang="en-US" sz="1450"/>
              <a:t>веде</a:t>
            </a:r>
            <a:r>
              <a:rPr lang="en-US" altLang="ru-RU" sz="1450"/>
              <a:t> </a:t>
            </a:r>
            <a:r>
              <a:rPr lang="en-US" altLang="en-US" sz="1450"/>
              <a:t>за</a:t>
            </a:r>
            <a:r>
              <a:rPr lang="en-US" altLang="ru-RU" sz="1450"/>
              <a:t> </a:t>
            </a:r>
            <a:r>
              <a:rPr lang="en-US" altLang="en-US" sz="1450"/>
              <a:t>собою</a:t>
            </a:r>
            <a:r>
              <a:rPr lang="en-US" altLang="ru-RU" sz="1450"/>
              <a:t> </a:t>
            </a:r>
            <a:r>
              <a:rPr lang="en-US" altLang="en-US" sz="1450"/>
              <a:t>постійні</a:t>
            </a:r>
            <a:r>
              <a:rPr lang="en-US" altLang="ru-RU" sz="1450"/>
              <a:t> </a:t>
            </a:r>
            <a:r>
              <a:rPr lang="en-US" altLang="en-US" sz="1450"/>
              <a:t>зміни</a:t>
            </a:r>
            <a:r>
              <a:rPr lang="en-US" altLang="ru-RU" sz="1450"/>
              <a:t> </a:t>
            </a:r>
            <a:r>
              <a:rPr lang="en-US" altLang="en-US" sz="1450"/>
              <a:t>активів</a:t>
            </a:r>
            <a:r>
              <a:rPr lang="en-US" altLang="ru-RU" sz="1450"/>
              <a:t> </a:t>
            </a:r>
            <a:r>
              <a:rPr lang="en-US" altLang="en-US" sz="1450"/>
              <a:t>підприємства</a:t>
            </a:r>
            <a:r>
              <a:rPr lang="en-US" altLang="ru-RU" sz="1450"/>
              <a:t>.</a:t>
            </a:r>
            <a:endParaRPr lang="en-US" altLang="ru-RU" sz="1450"/>
          </a:p>
          <a:p>
            <a:pPr algn="just"/>
            <a:r>
              <a:rPr lang="en-US" altLang="en-US" sz="1450"/>
              <a:t>З</a:t>
            </a:r>
            <a:r>
              <a:rPr lang="en-US" altLang="ru-RU" sz="1450"/>
              <a:t> </a:t>
            </a:r>
            <a:r>
              <a:rPr lang="en-US" altLang="en-US" sz="1450"/>
              <a:t>метою</a:t>
            </a:r>
            <a:r>
              <a:rPr lang="en-US" altLang="ru-RU" sz="1450"/>
              <a:t> </a:t>
            </a:r>
            <a:r>
              <a:rPr lang="en-US" altLang="en-US" sz="1450"/>
              <a:t>підсилення</a:t>
            </a:r>
            <a:r>
              <a:rPr lang="en-US" altLang="ru-RU" sz="1450"/>
              <a:t> </a:t>
            </a:r>
            <a:r>
              <a:rPr lang="en-US" altLang="en-US" sz="1450"/>
              <a:t>ролі</a:t>
            </a:r>
            <a:r>
              <a:rPr lang="en-US" altLang="ru-RU" sz="1450"/>
              <a:t> </a:t>
            </a:r>
            <a:r>
              <a:rPr lang="en-US" altLang="en-US" sz="1450"/>
              <a:t>статутного</a:t>
            </a:r>
            <a:r>
              <a:rPr lang="en-US" altLang="ru-RU" sz="1450"/>
              <a:t> </a:t>
            </a:r>
            <a:r>
              <a:rPr lang="en-US" altLang="en-US" sz="1450"/>
              <a:t>капіталу</a:t>
            </a:r>
            <a:r>
              <a:rPr lang="en-US" altLang="ru-RU" sz="1450"/>
              <a:t>, </a:t>
            </a:r>
            <a:r>
              <a:rPr lang="en-US" altLang="en-US" sz="1450"/>
              <a:t>законодавчо</a:t>
            </a:r>
            <a:r>
              <a:rPr lang="en-US" altLang="ru-RU" sz="1450"/>
              <a:t> </a:t>
            </a:r>
            <a:r>
              <a:rPr lang="en-US" altLang="en-US" sz="1450"/>
              <a:t>встановлено</a:t>
            </a:r>
            <a:r>
              <a:rPr lang="en-US" altLang="ru-RU" sz="1450"/>
              <a:t> </a:t>
            </a:r>
            <a:r>
              <a:rPr lang="en-US" altLang="en-US" sz="1450"/>
              <a:t>взаємозв</a:t>
            </a:r>
            <a:r>
              <a:rPr lang="en-US" altLang="ru-RU" sz="1450"/>
              <a:t>’</a:t>
            </a:r>
            <a:r>
              <a:rPr lang="en-US" altLang="en-US" sz="1450"/>
              <a:t>язок</a:t>
            </a:r>
            <a:r>
              <a:rPr lang="en-US" altLang="ru-RU" sz="1450"/>
              <a:t> </a:t>
            </a:r>
            <a:r>
              <a:rPr lang="en-US" altLang="en-US" sz="1450"/>
              <a:t>його</a:t>
            </a:r>
            <a:r>
              <a:rPr lang="en-US" altLang="ru-RU" sz="1450"/>
              <a:t> </a:t>
            </a:r>
            <a:r>
              <a:rPr lang="en-US" altLang="en-US" sz="1450"/>
              <a:t>розмірів</a:t>
            </a:r>
            <a:r>
              <a:rPr lang="en-US" altLang="ru-RU" sz="1450" b="1"/>
              <a:t> </a:t>
            </a:r>
            <a:r>
              <a:rPr lang="en-US" altLang="en-US" sz="1450" b="1"/>
              <a:t>з</a:t>
            </a:r>
            <a:r>
              <a:rPr lang="en-US" altLang="ru-RU" sz="1450" b="1"/>
              <a:t> </a:t>
            </a:r>
            <a:r>
              <a:rPr lang="en-US" altLang="en-US" sz="1450" b="1"/>
              <a:t>величиною</a:t>
            </a:r>
            <a:r>
              <a:rPr lang="en-US" altLang="ru-RU" sz="1450" b="1"/>
              <a:t> </a:t>
            </a:r>
            <a:r>
              <a:rPr lang="en-US" altLang="en-US" sz="1450" b="1"/>
              <a:t>чистих</a:t>
            </a:r>
            <a:r>
              <a:rPr lang="en-US" altLang="ru-RU" sz="1450" b="1"/>
              <a:t> </a:t>
            </a:r>
            <a:r>
              <a:rPr lang="en-US" altLang="en-US" sz="1450" b="1"/>
              <a:t>активів</a:t>
            </a:r>
            <a:r>
              <a:rPr lang="en-US" altLang="ru-RU" sz="1450" b="1"/>
              <a:t> </a:t>
            </a:r>
            <a:r>
              <a:rPr lang="en-US" altLang="en-US" sz="1450"/>
              <a:t>господарського</a:t>
            </a:r>
            <a:r>
              <a:rPr lang="en-US" altLang="ru-RU" sz="1450"/>
              <a:t> </a:t>
            </a:r>
            <a:r>
              <a:rPr lang="en-US" altLang="en-US" sz="1450"/>
              <a:t>товариства</a:t>
            </a:r>
            <a:r>
              <a:rPr lang="en-US" altLang="ru-RU" sz="1450"/>
              <a:t>. </a:t>
            </a:r>
            <a:r>
              <a:rPr lang="en-US" altLang="en-US" sz="1450"/>
              <a:t>Якщо</a:t>
            </a:r>
            <a:r>
              <a:rPr lang="en-US" altLang="ru-RU" sz="1450"/>
              <a:t> </a:t>
            </a:r>
            <a:r>
              <a:rPr lang="en-US" altLang="en-US" sz="1450"/>
              <a:t>після</a:t>
            </a:r>
            <a:r>
              <a:rPr lang="en-US" altLang="ru-RU" sz="1450"/>
              <a:t> </a:t>
            </a:r>
            <a:r>
              <a:rPr lang="en-US" altLang="en-US" sz="1450"/>
              <a:t>закінчення</a:t>
            </a:r>
            <a:r>
              <a:rPr lang="en-US" altLang="ru-RU" sz="1450"/>
              <a:t> </a:t>
            </a:r>
            <a:r>
              <a:rPr lang="en-US" altLang="en-US" sz="1450"/>
              <a:t>другого</a:t>
            </a:r>
            <a:r>
              <a:rPr lang="en-US" altLang="ru-RU" sz="1450"/>
              <a:t> </a:t>
            </a:r>
            <a:r>
              <a:rPr lang="en-US" altLang="en-US" sz="1450"/>
              <a:t>та</a:t>
            </a:r>
            <a:r>
              <a:rPr lang="en-US" altLang="ru-RU" sz="1450"/>
              <a:t> </a:t>
            </a:r>
            <a:r>
              <a:rPr lang="en-US" altLang="en-US" sz="1450"/>
              <a:t>кожного</a:t>
            </a:r>
            <a:r>
              <a:rPr lang="en-US" altLang="ru-RU" sz="1450"/>
              <a:t> </a:t>
            </a:r>
            <a:r>
              <a:rPr lang="en-US" altLang="en-US" sz="1450"/>
              <a:t>наступного</a:t>
            </a:r>
            <a:r>
              <a:rPr lang="en-US" altLang="ru-RU" sz="1450"/>
              <a:t> </a:t>
            </a:r>
            <a:r>
              <a:rPr lang="en-US" altLang="en-US" sz="1450"/>
              <a:t>фінансового</a:t>
            </a:r>
            <a:r>
              <a:rPr lang="en-US" altLang="ru-RU" sz="1450"/>
              <a:t> </a:t>
            </a:r>
            <a:r>
              <a:rPr lang="en-US" altLang="en-US" sz="1450"/>
              <a:t>року</a:t>
            </a:r>
            <a:r>
              <a:rPr lang="en-US" altLang="ru-RU" sz="1450"/>
              <a:t> </a:t>
            </a:r>
            <a:r>
              <a:rPr lang="en-US" altLang="en-US" sz="1450"/>
              <a:t>вартість</a:t>
            </a:r>
            <a:r>
              <a:rPr lang="en-US" altLang="ru-RU" sz="1450"/>
              <a:t> </a:t>
            </a:r>
            <a:r>
              <a:rPr lang="en-US" altLang="en-US" sz="1450"/>
              <a:t>чистих</a:t>
            </a:r>
            <a:r>
              <a:rPr lang="en-US" altLang="ru-RU" sz="1450"/>
              <a:t> </a:t>
            </a:r>
            <a:r>
              <a:rPr lang="en-US" altLang="en-US" sz="1450"/>
              <a:t>активів</a:t>
            </a:r>
            <a:r>
              <a:rPr lang="en-US" altLang="ru-RU" sz="1450"/>
              <a:t> </a:t>
            </a:r>
            <a:r>
              <a:rPr lang="en-US" altLang="en-US" sz="1450"/>
              <a:t>господарського</a:t>
            </a:r>
            <a:r>
              <a:rPr lang="en-US" altLang="ru-RU" sz="1450"/>
              <a:t> </a:t>
            </a:r>
            <a:r>
              <a:rPr lang="en-US" altLang="en-US" sz="1450"/>
              <a:t>товариства</a:t>
            </a:r>
            <a:r>
              <a:rPr lang="en-US" altLang="ru-RU" sz="1450"/>
              <a:t> </a:t>
            </a:r>
            <a:r>
              <a:rPr lang="en-US" altLang="en-US" sz="1450"/>
              <a:t>виявиться</a:t>
            </a:r>
            <a:r>
              <a:rPr lang="en-US" altLang="ru-RU" sz="1450"/>
              <a:t> </a:t>
            </a:r>
            <a:r>
              <a:rPr lang="en-US" altLang="en-US" sz="1450"/>
              <a:t>меншою</a:t>
            </a:r>
            <a:r>
              <a:rPr lang="en-US" altLang="ru-RU" sz="1450"/>
              <a:t>, </a:t>
            </a:r>
            <a:r>
              <a:rPr lang="en-US" altLang="en-US" sz="1450"/>
              <a:t>ніж</a:t>
            </a:r>
            <a:r>
              <a:rPr lang="en-US" altLang="ru-RU" sz="1450"/>
              <a:t> </a:t>
            </a:r>
            <a:r>
              <a:rPr lang="en-US" altLang="en-US" sz="1450"/>
              <a:t>розмір</a:t>
            </a:r>
            <a:r>
              <a:rPr lang="en-US" altLang="ru-RU" sz="1450"/>
              <a:t> </a:t>
            </a:r>
            <a:r>
              <a:rPr lang="en-US" altLang="en-US" sz="1450"/>
              <a:t>статутного</a:t>
            </a:r>
            <a:r>
              <a:rPr lang="en-US" altLang="ru-RU" sz="1450"/>
              <a:t> </a:t>
            </a:r>
            <a:r>
              <a:rPr lang="en-US" altLang="en-US" sz="1450"/>
              <a:t>капіталу</a:t>
            </a:r>
            <a:r>
              <a:rPr lang="en-US" altLang="ru-RU" sz="1450"/>
              <a:t>, </a:t>
            </a:r>
            <a:r>
              <a:rPr lang="en-US" altLang="en-US" sz="1450"/>
              <a:t>товариство</a:t>
            </a:r>
            <a:r>
              <a:rPr lang="en-US" altLang="ru-RU" sz="1450"/>
              <a:t> </a:t>
            </a:r>
            <a:r>
              <a:rPr lang="en-US" altLang="en-US" sz="1450"/>
              <a:t>зобов</a:t>
            </a:r>
            <a:r>
              <a:rPr lang="en-US" altLang="ru-RU" sz="1450"/>
              <a:t>’</a:t>
            </a:r>
            <a:r>
              <a:rPr lang="en-US" altLang="en-US" sz="1450"/>
              <a:t>язане</a:t>
            </a:r>
            <a:r>
              <a:rPr lang="en-US" altLang="ru-RU" sz="1450"/>
              <a:t> </a:t>
            </a:r>
            <a:r>
              <a:rPr lang="en-US" altLang="en-US" sz="1450"/>
              <a:t>оголосити</a:t>
            </a:r>
            <a:r>
              <a:rPr lang="en-US" altLang="ru-RU" sz="1450"/>
              <a:t> </a:t>
            </a:r>
            <a:r>
              <a:rPr lang="en-US" altLang="en-US" sz="1450"/>
              <a:t>про</a:t>
            </a:r>
            <a:r>
              <a:rPr lang="en-US" altLang="ru-RU" sz="1450"/>
              <a:t> </a:t>
            </a:r>
            <a:r>
              <a:rPr lang="en-US" altLang="en-US" sz="1450"/>
              <a:t>зменшення</a:t>
            </a:r>
            <a:r>
              <a:rPr lang="en-US" altLang="ru-RU" sz="1450"/>
              <a:t> </a:t>
            </a:r>
            <a:r>
              <a:rPr lang="en-US" altLang="en-US" sz="1450"/>
              <a:t>свого</a:t>
            </a:r>
            <a:r>
              <a:rPr lang="en-US" altLang="ru-RU" sz="1450"/>
              <a:t> </a:t>
            </a:r>
            <a:r>
              <a:rPr lang="en-US" altLang="en-US" sz="1450"/>
              <a:t>статутного</a:t>
            </a:r>
            <a:r>
              <a:rPr lang="en-US" altLang="ru-RU" sz="1450"/>
              <a:t> </a:t>
            </a:r>
            <a:r>
              <a:rPr lang="en-US" altLang="en-US" sz="1450"/>
              <a:t>капіталу</a:t>
            </a:r>
            <a:r>
              <a:rPr lang="en-US" altLang="ru-RU" sz="1450"/>
              <a:t> </a:t>
            </a:r>
            <a:r>
              <a:rPr lang="en-US" altLang="en-US" sz="1450"/>
              <a:t>та</a:t>
            </a:r>
            <a:r>
              <a:rPr lang="en-US" altLang="ru-RU" sz="1450"/>
              <a:t> </a:t>
            </a:r>
            <a:r>
              <a:rPr lang="en-US" altLang="en-US" sz="1450"/>
              <a:t>зареєструвати</a:t>
            </a:r>
            <a:r>
              <a:rPr lang="en-US" altLang="ru-RU" sz="1450"/>
              <a:t> </a:t>
            </a:r>
            <a:r>
              <a:rPr lang="en-US" altLang="en-US" sz="1450"/>
              <a:t>відповідні</a:t>
            </a:r>
            <a:r>
              <a:rPr lang="en-US" altLang="ru-RU" sz="1450"/>
              <a:t> </a:t>
            </a:r>
            <a:r>
              <a:rPr lang="en-US" altLang="en-US" sz="1450"/>
              <a:t>зміни</a:t>
            </a:r>
            <a:r>
              <a:rPr lang="en-US" altLang="ru-RU" sz="1450"/>
              <a:t> </a:t>
            </a:r>
            <a:r>
              <a:rPr lang="en-US" altLang="en-US" sz="1450"/>
              <a:t>до</a:t>
            </a:r>
            <a:r>
              <a:rPr lang="en-US" altLang="ru-RU" sz="1450"/>
              <a:t> </a:t>
            </a:r>
            <a:r>
              <a:rPr lang="en-US" altLang="en-US" sz="1450"/>
              <a:t>статуту</a:t>
            </a:r>
            <a:r>
              <a:rPr lang="en-US" altLang="ru-RU" sz="1450"/>
              <a:t> </a:t>
            </a:r>
            <a:r>
              <a:rPr lang="en-US" altLang="en-US" sz="1450"/>
              <a:t>в</a:t>
            </a:r>
            <a:r>
              <a:rPr lang="en-US" altLang="ru-RU" sz="1450"/>
              <a:t> </a:t>
            </a:r>
            <a:r>
              <a:rPr lang="en-US" altLang="en-US" sz="1450"/>
              <a:t>установленому</a:t>
            </a:r>
            <a:r>
              <a:rPr lang="en-US" altLang="ru-RU" sz="1450"/>
              <a:t> </a:t>
            </a:r>
            <a:r>
              <a:rPr lang="en-US" altLang="en-US" sz="1450"/>
              <a:t>законом</a:t>
            </a:r>
            <a:r>
              <a:rPr lang="en-US" altLang="ru-RU" sz="1450"/>
              <a:t> </a:t>
            </a:r>
            <a:r>
              <a:rPr lang="en-US" altLang="en-US" sz="1450"/>
              <a:t>порядку</a:t>
            </a:r>
            <a:r>
              <a:rPr lang="en-US" altLang="ru-RU" sz="1450"/>
              <a:t>. </a:t>
            </a:r>
            <a:r>
              <a:rPr lang="en-US" altLang="en-US" sz="1450"/>
              <a:t>Якщо</a:t>
            </a:r>
            <a:r>
              <a:rPr lang="en-US" altLang="ru-RU" sz="1450"/>
              <a:t> </a:t>
            </a:r>
            <a:r>
              <a:rPr lang="en-US" altLang="en-US" sz="1450"/>
              <a:t>вартість</a:t>
            </a:r>
            <a:r>
              <a:rPr lang="en-US" altLang="ru-RU" sz="1450"/>
              <a:t> </a:t>
            </a:r>
            <a:r>
              <a:rPr lang="en-US" altLang="en-US" sz="1450"/>
              <a:t>чистих</a:t>
            </a:r>
            <a:r>
              <a:rPr lang="en-US" altLang="ru-RU" sz="1450"/>
              <a:t> </a:t>
            </a:r>
            <a:r>
              <a:rPr lang="en-US" altLang="en-US" sz="1450"/>
              <a:t>активів</a:t>
            </a:r>
            <a:r>
              <a:rPr lang="en-US" altLang="ru-RU" sz="1450"/>
              <a:t> </a:t>
            </a:r>
            <a:r>
              <a:rPr lang="en-US" altLang="en-US" sz="1450"/>
              <a:t>стає</a:t>
            </a:r>
            <a:r>
              <a:rPr lang="en-US" altLang="ru-RU" sz="1450"/>
              <a:t> </a:t>
            </a:r>
            <a:r>
              <a:rPr lang="en-US" altLang="en-US" sz="1450"/>
              <a:t>меншою</a:t>
            </a:r>
            <a:r>
              <a:rPr lang="en-US" altLang="ru-RU" sz="1450"/>
              <a:t>, </a:t>
            </a:r>
            <a:r>
              <a:rPr lang="en-US" altLang="en-US" sz="1450"/>
              <a:t>ніж</a:t>
            </a:r>
            <a:r>
              <a:rPr lang="en-US" altLang="ru-RU" sz="1450"/>
              <a:t> </a:t>
            </a:r>
            <a:r>
              <a:rPr lang="en-US" altLang="en-US" sz="1450"/>
              <a:t>мінімальний</a:t>
            </a:r>
            <a:r>
              <a:rPr lang="en-US" altLang="ru-RU" sz="1450"/>
              <a:t> </a:t>
            </a:r>
            <a:r>
              <a:rPr lang="en-US" altLang="en-US" sz="1450"/>
              <a:t>розмір</a:t>
            </a:r>
            <a:r>
              <a:rPr lang="en-US" altLang="ru-RU" sz="1450"/>
              <a:t> </a:t>
            </a:r>
            <a:r>
              <a:rPr lang="en-US" altLang="en-US" sz="1450"/>
              <a:t>статутного</a:t>
            </a:r>
            <a:r>
              <a:rPr lang="en-US" altLang="ru-RU" sz="1450"/>
              <a:t> </a:t>
            </a:r>
            <a:r>
              <a:rPr lang="en-US" altLang="en-US" sz="1450"/>
              <a:t>капіталу</a:t>
            </a:r>
            <a:r>
              <a:rPr lang="en-US" altLang="ru-RU" sz="1450"/>
              <a:t>, </a:t>
            </a:r>
            <a:r>
              <a:rPr lang="en-US" altLang="en-US" sz="1450"/>
              <a:t>встановлений</a:t>
            </a:r>
            <a:r>
              <a:rPr lang="en-US" altLang="ru-RU" sz="1450"/>
              <a:t> </a:t>
            </a:r>
            <a:r>
              <a:rPr lang="en-US" altLang="en-US" sz="1450"/>
              <a:t>законодавством</a:t>
            </a:r>
            <a:r>
              <a:rPr lang="en-US" altLang="ru-RU" sz="1450"/>
              <a:t>, </a:t>
            </a:r>
            <a:r>
              <a:rPr lang="en-US" altLang="en-US" sz="1450"/>
              <a:t>таке</a:t>
            </a:r>
            <a:r>
              <a:rPr lang="en-US" altLang="ru-RU" sz="1450"/>
              <a:t> </a:t>
            </a:r>
            <a:r>
              <a:rPr lang="en-US" altLang="en-US" sz="1450"/>
              <a:t>товариство</a:t>
            </a:r>
            <a:r>
              <a:rPr lang="en-US" altLang="ru-RU" sz="1450"/>
              <a:t> </a:t>
            </a:r>
            <a:r>
              <a:rPr lang="en-US" altLang="en-US" sz="1450"/>
              <a:t>підлягає</a:t>
            </a:r>
            <a:r>
              <a:rPr lang="en-US" altLang="ru-RU" sz="1450"/>
              <a:t> </a:t>
            </a:r>
            <a:r>
              <a:rPr lang="en-US" altLang="en-US" sz="1450"/>
              <a:t>ліквідації</a:t>
            </a:r>
            <a:r>
              <a:rPr lang="en-US" altLang="ru-RU" sz="1450"/>
              <a:t>.</a:t>
            </a:r>
            <a:endParaRPr lang="en-US" altLang="ru-RU" sz="1450"/>
          </a:p>
          <a:p>
            <a:pPr algn="just"/>
            <a:r>
              <a:rPr lang="en-US" altLang="en-US" sz="1450" b="1"/>
              <a:t>Вартість</a:t>
            </a:r>
            <a:r>
              <a:rPr lang="en-US" altLang="ru-RU" sz="1450" b="1"/>
              <a:t> </a:t>
            </a:r>
            <a:r>
              <a:rPr lang="en-US" altLang="en-US" sz="1450" b="1"/>
              <a:t>чистих</a:t>
            </a:r>
            <a:r>
              <a:rPr lang="en-US" altLang="ru-RU" sz="1450" b="1"/>
              <a:t> </a:t>
            </a:r>
            <a:r>
              <a:rPr lang="en-US" altLang="en-US" sz="1450" b="1"/>
              <a:t>активів</a:t>
            </a:r>
            <a:r>
              <a:rPr lang="en-US" altLang="ru-RU" sz="1450" b="1"/>
              <a:t> (</a:t>
            </a:r>
            <a:r>
              <a:rPr lang="en-US" altLang="en-US" sz="1450" b="1"/>
              <a:t>власний</a:t>
            </a:r>
            <a:r>
              <a:rPr lang="en-US" altLang="ru-RU" sz="1450" b="1"/>
              <a:t> </a:t>
            </a:r>
            <a:r>
              <a:rPr lang="en-US" altLang="en-US" sz="1450" b="1"/>
              <a:t>капітал</a:t>
            </a:r>
            <a:r>
              <a:rPr lang="en-US" altLang="ru-RU" sz="1450" b="1"/>
              <a:t>) </a:t>
            </a:r>
            <a:r>
              <a:rPr lang="en-US" altLang="en-US" sz="1450" b="1"/>
              <a:t>товариства</a:t>
            </a:r>
            <a:r>
              <a:rPr lang="en-US" altLang="ru-RU" sz="1450" b="1"/>
              <a:t> — </a:t>
            </a:r>
            <a:r>
              <a:rPr lang="en-US" altLang="en-US" sz="1450" b="1"/>
              <a:t>різниця</a:t>
            </a:r>
            <a:r>
              <a:rPr lang="en-US" altLang="ru-RU" sz="1450" b="1"/>
              <a:t> </a:t>
            </a:r>
            <a:r>
              <a:rPr lang="en-US" altLang="en-US" sz="1450" b="1"/>
              <a:t>між</a:t>
            </a:r>
            <a:r>
              <a:rPr lang="en-US" altLang="ru-RU" sz="1450" b="1"/>
              <a:t> </a:t>
            </a:r>
            <a:r>
              <a:rPr lang="en-US" altLang="en-US" sz="1450" b="1"/>
              <a:t>сукупною</a:t>
            </a:r>
            <a:r>
              <a:rPr lang="en-US" altLang="ru-RU" sz="1450" b="1"/>
              <a:t> </a:t>
            </a:r>
            <a:r>
              <a:rPr lang="en-US" altLang="en-US" sz="1450" b="1"/>
              <a:t>вартістю</a:t>
            </a:r>
            <a:r>
              <a:rPr lang="en-US" altLang="ru-RU" sz="1450" b="1"/>
              <a:t> </a:t>
            </a:r>
            <a:r>
              <a:rPr lang="en-US" altLang="en-US" sz="1450" b="1"/>
              <a:t>активів</a:t>
            </a:r>
            <a:r>
              <a:rPr lang="en-US" altLang="ru-RU" sz="1450" b="1"/>
              <a:t> </a:t>
            </a:r>
            <a:r>
              <a:rPr lang="en-US" altLang="en-US" sz="1450" b="1"/>
              <a:t>товариства</a:t>
            </a:r>
            <a:r>
              <a:rPr lang="en-US" altLang="ru-RU" sz="1450" b="1"/>
              <a:t> </a:t>
            </a:r>
            <a:r>
              <a:rPr lang="en-US" altLang="en-US" sz="1450" b="1"/>
              <a:t>та</a:t>
            </a:r>
            <a:r>
              <a:rPr lang="en-US" altLang="ru-RU" sz="1450" b="1"/>
              <a:t> </a:t>
            </a:r>
            <a:r>
              <a:rPr lang="en-US" altLang="en-US" sz="1450" b="1"/>
              <a:t>вартістю</a:t>
            </a:r>
            <a:r>
              <a:rPr lang="en-US" altLang="ru-RU" sz="1450" b="1"/>
              <a:t> </a:t>
            </a:r>
            <a:r>
              <a:rPr lang="en-US" altLang="en-US" sz="1450" b="1"/>
              <a:t>його</a:t>
            </a:r>
            <a:r>
              <a:rPr lang="en-US" altLang="ru-RU" sz="1450" b="1"/>
              <a:t> </a:t>
            </a:r>
            <a:r>
              <a:rPr lang="en-US" altLang="en-US" sz="1450" b="1"/>
              <a:t>зобов</a:t>
            </a:r>
            <a:r>
              <a:rPr lang="en-US" altLang="ru-RU" sz="1450" b="1"/>
              <a:t>’</a:t>
            </a:r>
            <a:r>
              <a:rPr lang="en-US" altLang="en-US" sz="1450" b="1"/>
              <a:t>язань</a:t>
            </a:r>
            <a:r>
              <a:rPr lang="en-US" altLang="ru-RU" sz="1450" b="1"/>
              <a:t> </a:t>
            </a:r>
            <a:r>
              <a:rPr lang="en-US" altLang="en-US" sz="1450" b="1"/>
              <a:t>перед</a:t>
            </a:r>
            <a:r>
              <a:rPr lang="en-US" altLang="ru-RU" sz="1450" b="1"/>
              <a:t> </a:t>
            </a:r>
            <a:r>
              <a:rPr lang="en-US" altLang="en-US" sz="1450" b="1"/>
              <a:t>іншими</a:t>
            </a:r>
            <a:r>
              <a:rPr lang="en-US" altLang="ru-RU" sz="1450" b="1"/>
              <a:t> </a:t>
            </a:r>
            <a:r>
              <a:rPr lang="en-US" altLang="en-US" sz="1450" b="1"/>
              <a:t>особами</a:t>
            </a:r>
            <a:r>
              <a:rPr lang="en-US" altLang="ru-RU" sz="1450" b="1"/>
              <a:t>.</a:t>
            </a:r>
            <a:endParaRPr lang="en-US" altLang="ru-RU" sz="1450"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4615" y="502285"/>
            <a:ext cx="11600180" cy="6220460"/>
          </a:xfrm>
        </p:spPr>
        <p:txBody>
          <a:bodyPr>
            <a:normAutofit fontScale="90000" lnSpcReduction="10000"/>
          </a:bodyPr>
          <a:lstStyle/>
          <a:p>
            <a:pPr algn="just"/>
            <a:endParaRPr lang="uk-UA" b="1" i="1" dirty="0"/>
          </a:p>
          <a:p>
            <a:pPr algn="just"/>
            <a:r>
              <a:rPr lang="uk-UA" sz="2000" b="1" i="1" dirty="0">
                <a:solidFill>
                  <a:schemeClr val="bg1"/>
                </a:solidFill>
              </a:rPr>
              <a:t>Корпоративна власність</a:t>
            </a:r>
            <a:r>
              <a:rPr lang="uk-UA" sz="2000" i="1" dirty="0">
                <a:solidFill>
                  <a:schemeClr val="bg1"/>
                </a:solidFill>
              </a:rPr>
              <a:t> </a:t>
            </a:r>
            <a:r>
              <a:rPr lang="uk-UA" sz="2000" dirty="0">
                <a:solidFill>
                  <a:schemeClr val="bg1"/>
                </a:solidFill>
              </a:rPr>
              <a:t>– сукупність об'єктів нерухомості, майнових прав, робіт та послуг, інформації та технологій, нематеріальних благ та інших частин національного багатства права користування, володіння та розпорядження якими належить конкретній корпорації.</a:t>
            </a:r>
            <a:endParaRPr lang="uk-UA" sz="2000" dirty="0">
              <a:solidFill>
                <a:schemeClr val="bg1"/>
              </a:solidFill>
            </a:endParaRPr>
          </a:p>
          <a:p>
            <a:pPr algn="just"/>
            <a:endParaRPr lang="uk-UA" sz="2000" dirty="0">
              <a:solidFill>
                <a:schemeClr val="bg1"/>
              </a:solidFill>
            </a:endParaRPr>
          </a:p>
          <a:p>
            <a:pPr algn="just"/>
            <a:endParaRPr lang="ru-RU" dirty="0"/>
          </a:p>
          <a:p>
            <a:pPr algn="just"/>
            <a:r>
              <a:rPr lang="uk-UA" b="1" i="1" dirty="0"/>
              <a:t>Акціонерна власність</a:t>
            </a:r>
            <a:r>
              <a:rPr lang="uk-UA" i="1" dirty="0"/>
              <a:t> - </a:t>
            </a:r>
            <a:r>
              <a:rPr lang="uk-UA" dirty="0"/>
              <a:t>кількісна величина, що підсумовує стандартні одиниці прав власності у тому чи іншому акціонерному товаристві. В той час як </a:t>
            </a:r>
            <a:r>
              <a:rPr lang="uk-UA" i="1" dirty="0"/>
              <a:t>результативність функціонування акціонерного капіталу </a:t>
            </a:r>
            <a:r>
              <a:rPr lang="uk-UA" dirty="0"/>
              <a:t>залежить від інтелектуальних витрат менеджменту та ресурсів, які використовуються. Саме тому в акціонерній власності закладено </a:t>
            </a:r>
            <a:r>
              <a:rPr lang="uk-UA" i="1" dirty="0"/>
              <a:t>конфлікт - </a:t>
            </a:r>
            <a:r>
              <a:rPr lang="uk-UA" dirty="0"/>
              <a:t>при відокремленні функцій власника від функцій безпосередніх учасників процесу виробництва кількісне вираження прав власності може не мати прямої залежності від суми грошового капіталу, вкладеного у бізнес.</a:t>
            </a:r>
            <a:endParaRPr lang="ru-RU" dirty="0"/>
          </a:p>
          <a:p>
            <a:pPr marL="0" indent="0" algn="just">
              <a:buNone/>
            </a:pPr>
            <a:r>
              <a:rPr lang="uk-UA" b="1" i="1" dirty="0"/>
              <a:t>Корпоративна власність може бути класифікована за такими класифікаційними ознаками: </a:t>
            </a:r>
            <a:endParaRPr lang="uk-UA" b="1" i="1" dirty="0"/>
          </a:p>
          <a:p>
            <a:pPr algn="just"/>
            <a:r>
              <a:rPr lang="uk-UA" b="1" dirty="0"/>
              <a:t>з</a:t>
            </a:r>
            <a:r>
              <a:rPr lang="uk-UA" b="1" dirty="0"/>
              <a:t>а видами корпоративної власності;</a:t>
            </a:r>
            <a:endParaRPr lang="uk-UA" dirty="0"/>
          </a:p>
          <a:p>
            <a:pPr algn="just"/>
            <a:r>
              <a:rPr lang="uk-UA" b="1" dirty="0"/>
              <a:t>за галузевою приналежністю;</a:t>
            </a:r>
            <a:endParaRPr lang="uk-UA" dirty="0"/>
          </a:p>
          <a:p>
            <a:pPr algn="just"/>
            <a:r>
              <a:rPr lang="uk-UA" b="1" dirty="0"/>
              <a:t>за ступенем ліквідності;</a:t>
            </a:r>
            <a:endParaRPr lang="uk-UA" b="1" dirty="0"/>
          </a:p>
          <a:p>
            <a:pPr algn="just"/>
            <a:r>
              <a:rPr lang="uk-UA" b="1" dirty="0"/>
              <a:t>за величиною частки акцій, які належать корпорації;</a:t>
            </a:r>
            <a:endParaRPr lang="uk-UA" b="1" dirty="0"/>
          </a:p>
          <a:p>
            <a:pPr algn="just"/>
            <a:r>
              <a:rPr lang="uk-UA" b="1" dirty="0"/>
              <a:t>за ступенем участі на ринку продукції, що </a:t>
            </a:r>
            <a:r>
              <a:rPr lang="uk-UA" b="1" dirty="0" smtClean="0"/>
              <a:t>випускається;</a:t>
            </a:r>
            <a:endParaRPr lang="ru-RU" b="1" dirty="0"/>
          </a:p>
          <a:p>
            <a:pPr marL="0" indent="0" algn="just">
              <a:buNone/>
            </a:pPr>
            <a:r>
              <a:rPr lang="uk-UA" b="1" i="1" dirty="0"/>
              <a:t>За видами </a:t>
            </a:r>
            <a:r>
              <a:rPr lang="uk-UA" b="1" dirty="0"/>
              <a:t>корпоративну власність можна поділити на:</a:t>
            </a:r>
            <a:endParaRPr lang="uk-UA" b="1" dirty="0"/>
          </a:p>
          <a:p>
            <a:pPr algn="just"/>
            <a:r>
              <a:rPr lang="uk-UA" dirty="0"/>
              <a:t> </a:t>
            </a:r>
            <a:r>
              <a:rPr lang="uk-UA" b="1" dirty="0"/>
              <a:t>нерухому, рухому, інформацію, результати інтелектуальної діяльності, іншу.</a:t>
            </a:r>
            <a:endParaRPr lang="ru-RU" b="1" dirty="0"/>
          </a:p>
          <a:p>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015" y="586105"/>
            <a:ext cx="10659745" cy="1687195"/>
          </a:xfrm>
        </p:spPr>
        <p:txBody>
          <a:bodyPr/>
          <a:lstStyle/>
          <a:p>
            <a:r>
              <a:rPr lang="uk-UA" sz="1400" b="1" i="1" dirty="0"/>
              <a:t>За ступенем ліквідності</a:t>
            </a:r>
            <a:r>
              <a:rPr lang="uk-UA" sz="1400" i="1" dirty="0"/>
              <a:t> </a:t>
            </a:r>
            <a:r>
              <a:rPr lang="uk-UA" sz="1400" dirty="0"/>
              <a:t>можна розрізняти </a:t>
            </a:r>
            <a:r>
              <a:rPr lang="uk-UA" sz="1400" b="1" dirty="0" err="1" smtClean="0"/>
              <a:t>низьколіквідні</a:t>
            </a:r>
            <a:r>
              <a:rPr lang="uk-UA" sz="1400" b="1" dirty="0" smtClean="0"/>
              <a:t> </a:t>
            </a:r>
            <a:r>
              <a:rPr lang="uk-UA" sz="1400" b="1" dirty="0"/>
              <a:t>об'єкти </a:t>
            </a:r>
            <a:r>
              <a:rPr lang="uk-UA" sz="1400" dirty="0"/>
              <a:t>корпоративної власності (наприклад, акції, які мають темпи зростання курсової вартості менше індексу рівня інфляції або дорівнюють йому; </a:t>
            </a:r>
            <a:r>
              <a:rPr lang="uk-UA" sz="1400" b="1" dirty="0"/>
              <a:t>стабільні, середньо ризикові об'єкти</a:t>
            </a:r>
            <a:r>
              <a:rPr lang="uk-UA" sz="1400" dirty="0"/>
              <a:t> корпоративної власності; </a:t>
            </a:r>
            <a:r>
              <a:rPr lang="uk-UA" sz="1400" b="1" dirty="0" smtClean="0"/>
              <a:t>високоліквідні </a:t>
            </a:r>
            <a:r>
              <a:rPr lang="uk-UA" sz="1400" b="1" dirty="0"/>
              <a:t>об'єкти </a:t>
            </a:r>
            <a:r>
              <a:rPr lang="uk-UA" sz="1400" dirty="0"/>
              <a:t>корпоративної власності.</a:t>
            </a:r>
            <a:br>
              <a:rPr lang="uk-UA" sz="1400" dirty="0"/>
            </a:br>
            <a:r>
              <a:rPr lang="uk-UA" sz="1400" b="1" i="1" dirty="0">
                <a:sym typeface="+mn-ea"/>
              </a:rPr>
              <a:t>За величиною частки акцій</a:t>
            </a:r>
            <a:r>
              <a:rPr lang="uk-UA" sz="1400" i="1" dirty="0">
                <a:sym typeface="+mn-ea"/>
              </a:rPr>
              <a:t>, </a:t>
            </a:r>
            <a:r>
              <a:rPr lang="uk-UA" sz="1400" dirty="0">
                <a:sym typeface="+mn-ea"/>
              </a:rPr>
              <a:t>яка належить корпорації розрізняють: </a:t>
            </a:r>
            <a:r>
              <a:rPr lang="uk-UA" sz="1400" b="1" dirty="0">
                <a:sym typeface="+mn-ea"/>
              </a:rPr>
              <a:t>100% акцій у </a:t>
            </a:r>
            <a:r>
              <a:rPr lang="uk-UA" sz="1400" b="1" dirty="0" smtClean="0">
                <a:sym typeface="+mn-ea"/>
              </a:rPr>
              <a:t>корпорації </a:t>
            </a:r>
            <a:r>
              <a:rPr lang="uk-UA" sz="1400" dirty="0" smtClean="0">
                <a:sym typeface="+mn-ea"/>
              </a:rPr>
              <a:t>-</a:t>
            </a:r>
            <a:r>
              <a:rPr lang="uk-UA" sz="1400" dirty="0">
                <a:sym typeface="+mn-ea"/>
              </a:rPr>
              <a:t>акціонерні товариства або унітарні підприємства;</a:t>
            </a:r>
            <a:r>
              <a:rPr lang="uk-UA" sz="1400" b="1" dirty="0">
                <a:sym typeface="+mn-ea"/>
              </a:rPr>
              <a:t> 75% + 1 акція </a:t>
            </a:r>
            <a:r>
              <a:rPr lang="uk-UA" sz="1400" dirty="0">
                <a:sym typeface="+mn-ea"/>
              </a:rPr>
              <a:t>- у корпорації кваліфікована більшість акцій;</a:t>
            </a:r>
            <a:r>
              <a:rPr lang="uk-UA" sz="1400" b="1" dirty="0">
                <a:sym typeface="+mn-ea"/>
              </a:rPr>
              <a:t> 50% + 1 акція </a:t>
            </a:r>
            <a:r>
              <a:rPr lang="uk-UA" sz="1400" dirty="0">
                <a:sym typeface="+mn-ea"/>
              </a:rPr>
              <a:t>- у корпорації контрольний пакет акцій; </a:t>
            </a:r>
            <a:r>
              <a:rPr lang="uk-UA" sz="1400" b="1" dirty="0">
                <a:sym typeface="+mn-ea"/>
              </a:rPr>
              <a:t>25% + 1 акція </a:t>
            </a:r>
            <a:r>
              <a:rPr lang="uk-UA" sz="1400" dirty="0">
                <a:sym typeface="+mn-ea"/>
              </a:rPr>
              <a:t>- у корпорації блокуючий пакет акцій.</a:t>
            </a:r>
            <a:br>
              <a:rPr lang="ru-RU" sz="1400" dirty="0"/>
            </a:br>
            <a:br>
              <a:rPr lang="ru-RU" sz="1400" dirty="0"/>
            </a:br>
            <a:endParaRPr lang="ru-RU" sz="1400" dirty="0"/>
          </a:p>
        </p:txBody>
      </p:sp>
      <p:sp>
        <p:nvSpPr>
          <p:cNvPr id="3" name="Объект 2"/>
          <p:cNvSpPr>
            <a:spLocks noGrp="1"/>
          </p:cNvSpPr>
          <p:nvPr>
            <p:ph idx="1"/>
          </p:nvPr>
        </p:nvSpPr>
        <p:spPr>
          <a:xfrm>
            <a:off x="0" y="2273121"/>
            <a:ext cx="12192000" cy="4584879"/>
          </a:xfrm>
        </p:spPr>
        <p:txBody>
          <a:bodyPr>
            <a:noAutofit/>
          </a:bodyPr>
          <a:lstStyle/>
          <a:p>
            <a:pPr algn="just"/>
            <a:r>
              <a:rPr lang="uk-UA" sz="1200" b="1" i="1" dirty="0"/>
              <a:t>За ступенем індустріалізації </a:t>
            </a:r>
            <a:r>
              <a:rPr lang="uk-UA" sz="1200" dirty="0"/>
              <a:t>виокремлюють об'єкти промисловості, об'єкти агропромислового комплексу, об'єкти невиробничої сфери.</a:t>
            </a:r>
            <a:endParaRPr lang="ru-RU" sz="1200" dirty="0"/>
          </a:p>
          <a:p>
            <a:pPr algn="just"/>
            <a:r>
              <a:rPr lang="uk-UA" sz="1200" dirty="0"/>
              <a:t>Розроблення системи управління корпоративною власністю повинне будуватись на попередній її структуризації з метою виокремлення однотипних груп об'єктів та описання задач, цілей та методів управління</a:t>
            </a:r>
            <a:endParaRPr lang="ru-RU" sz="1200" dirty="0"/>
          </a:p>
          <a:p>
            <a:pPr algn="just"/>
            <a:r>
              <a:rPr lang="uk-UA" sz="1200" b="1" dirty="0"/>
              <a:t>С</a:t>
            </a:r>
            <a:r>
              <a:rPr lang="uk-UA" sz="1200" b="1" i="1" dirty="0" smtClean="0"/>
              <a:t>уб'єктами </a:t>
            </a:r>
            <a:r>
              <a:rPr lang="uk-UA" sz="1200" b="1" i="1" dirty="0"/>
              <a:t>відносин власності </a:t>
            </a:r>
            <a:r>
              <a:rPr lang="uk-UA" sz="1200" dirty="0"/>
              <a:t>в корпораціях виступають активні сторони відносин власності, що мають можливість та право володіння об'єктом власності.</a:t>
            </a:r>
            <a:endParaRPr lang="ru-RU" sz="1200" dirty="0"/>
          </a:p>
          <a:p>
            <a:pPr algn="just"/>
            <a:r>
              <a:rPr lang="uk-UA" sz="1200" b="1" i="1" dirty="0"/>
              <a:t>Об'єкт власності - </a:t>
            </a:r>
            <a:r>
              <a:rPr lang="uk-UA" sz="1200" dirty="0"/>
              <a:t>пасивна сторона відносин власності у вигляді предметів природи, майна, речовини, інформації, духовних і інтелектуальних цінностей.</a:t>
            </a:r>
            <a:endParaRPr lang="ru-RU" sz="1200" dirty="0"/>
          </a:p>
          <a:p>
            <a:pPr marL="0" indent="0" algn="just">
              <a:buNone/>
            </a:pPr>
            <a:r>
              <a:rPr lang="uk-UA" sz="1200" dirty="0"/>
              <a:t>Об'єкти корпоративного права власності виступають водночас і об'єктами управління. </a:t>
            </a:r>
            <a:endParaRPr lang="uk-UA" sz="1200" dirty="0" smtClean="0"/>
          </a:p>
          <a:p>
            <a:pPr marL="0" indent="0" algn="just">
              <a:buNone/>
            </a:pPr>
            <a:r>
              <a:rPr lang="uk-UA" sz="1200" b="1" dirty="0" smtClean="0"/>
              <a:t>До </a:t>
            </a:r>
            <a:r>
              <a:rPr lang="uk-UA" sz="1200" b="1" dirty="0"/>
              <a:t>них відносять:</a:t>
            </a:r>
            <a:endParaRPr lang="ru-RU" sz="1200" b="1" dirty="0"/>
          </a:p>
          <a:p>
            <a:pPr lvl="0" algn="just"/>
            <a:r>
              <a:rPr lang="uk-UA" sz="1200" dirty="0"/>
              <a:t>нерухоме майно (будівлі споруди, земельні ділянки тощо);</a:t>
            </a:r>
            <a:endParaRPr lang="ru-RU" sz="1200" dirty="0"/>
          </a:p>
          <a:p>
            <a:pPr lvl="0" algn="just"/>
            <a:r>
              <a:rPr lang="uk-UA" sz="1200" dirty="0"/>
              <a:t>рухоме майно (долі, паї, частки, цінні папери, у тому числі акції, облігації та ін.);</a:t>
            </a:r>
            <a:endParaRPr lang="ru-RU" sz="1200" dirty="0"/>
          </a:p>
          <a:p>
            <a:pPr lvl="0" algn="just"/>
            <a:r>
              <a:rPr lang="uk-UA" sz="1200" dirty="0"/>
              <a:t>грошові кошти;</a:t>
            </a:r>
            <a:endParaRPr lang="ru-RU" sz="1200" dirty="0"/>
          </a:p>
          <a:p>
            <a:pPr lvl="0" algn="just"/>
            <a:r>
              <a:rPr lang="uk-UA" sz="1200" dirty="0"/>
              <a:t>борги (дебіторська заборгованість; </a:t>
            </a:r>
            <a:endParaRPr lang="ru-RU" sz="1200" dirty="0"/>
          </a:p>
          <a:p>
            <a:pPr lvl="0" algn="just"/>
            <a:r>
              <a:rPr lang="uk-UA" sz="1200" dirty="0"/>
              <a:t>інформація;</a:t>
            </a:r>
            <a:endParaRPr lang="ru-RU" sz="1200" dirty="0"/>
          </a:p>
          <a:p>
            <a:pPr lvl="0" algn="just"/>
            <a:r>
              <a:rPr lang="uk-UA" sz="1200" dirty="0"/>
              <a:t>інтелектуальна власність і інші результати інтелектуальної діяльності корпоративних підрозділів.</a:t>
            </a:r>
            <a:endParaRPr lang="ru-RU" sz="1200" dirty="0"/>
          </a:p>
          <a:p>
            <a:pPr marL="0" indent="0" algn="just">
              <a:buNone/>
            </a:pPr>
            <a:r>
              <a:rPr lang="uk-UA" sz="1200" dirty="0"/>
              <a:t>Як вже зазначалось статутний фонд акціонерного товариства поділе­ний на чітко визначену кількість рівних частин (акцій). </a:t>
            </a:r>
            <a:endParaRPr lang="ru-RU" sz="1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4953" y="528035"/>
            <a:ext cx="8761413" cy="1468190"/>
          </a:xfrm>
        </p:spPr>
        <p:txBody>
          <a:bodyPr/>
          <a:lstStyle/>
          <a:p>
            <a:r>
              <a:rPr lang="uk-UA" sz="1600" dirty="0"/>
              <a:t>Відповідно до законодавства України </a:t>
            </a:r>
            <a:r>
              <a:rPr lang="uk-UA" sz="1600" b="1" i="1" dirty="0"/>
              <a:t>цінні папери</a:t>
            </a:r>
            <a:r>
              <a:rPr lang="uk-UA" sz="1600" i="1" dirty="0"/>
              <a:t> </a:t>
            </a:r>
            <a:r>
              <a:rPr lang="uk-UA" sz="1600" dirty="0"/>
              <a:t>- це грошові документи, що засвідчують право володіння або відносини позики між особою, яка їх </a:t>
            </a:r>
            <a:r>
              <a:rPr lang="uk-UA" sz="1600" dirty="0" smtClean="0"/>
              <a:t>випустила </a:t>
            </a:r>
            <a:r>
              <a:rPr lang="uk-UA" sz="1600" dirty="0"/>
              <a:t>та їх власником і передбачають, як правило, </a:t>
            </a:r>
            <a:r>
              <a:rPr lang="uk-UA" sz="1600" dirty="0" smtClean="0"/>
              <a:t>виплату </a:t>
            </a:r>
            <a:r>
              <a:rPr lang="uk-UA" sz="1600" dirty="0"/>
              <a:t>доходу у вигляді дивідендів або процентів, а також можливість </a:t>
            </a:r>
            <a:r>
              <a:rPr lang="uk-UA" sz="1600" dirty="0" smtClean="0"/>
              <a:t>передачі </a:t>
            </a:r>
            <a:r>
              <a:rPr lang="uk-UA" sz="1600" dirty="0"/>
              <a:t>грошових та інших прав, що випливають з цих документів, іншим особам.</a:t>
            </a:r>
            <a:br>
              <a:rPr lang="ru-RU" sz="1600" dirty="0"/>
            </a:br>
            <a:endParaRPr lang="ru-RU" sz="1600" dirty="0"/>
          </a:p>
        </p:txBody>
      </p:sp>
      <p:sp>
        <p:nvSpPr>
          <p:cNvPr id="3" name="Объект 2"/>
          <p:cNvSpPr>
            <a:spLocks noGrp="1"/>
          </p:cNvSpPr>
          <p:nvPr>
            <p:ph idx="1"/>
          </p:nvPr>
        </p:nvSpPr>
        <p:spPr>
          <a:xfrm>
            <a:off x="386366" y="2410316"/>
            <a:ext cx="11359165" cy="4254501"/>
          </a:xfrm>
        </p:spPr>
        <p:txBody>
          <a:bodyPr>
            <a:normAutofit/>
          </a:bodyPr>
          <a:lstStyle/>
          <a:p>
            <a:pPr marL="0" indent="0">
              <a:buNone/>
            </a:pPr>
            <a:r>
              <a:rPr lang="uk-UA" dirty="0"/>
              <a:t>Цінні папери поділяються на три групи:</a:t>
            </a:r>
            <a:endParaRPr lang="ru-RU" dirty="0"/>
          </a:p>
          <a:p>
            <a:pPr lvl="0" algn="just"/>
            <a:r>
              <a:rPr lang="ru-RU" dirty="0"/>
              <a:t> </a:t>
            </a:r>
            <a:r>
              <a:rPr lang="uk-UA" b="1" i="1" dirty="0"/>
              <a:t>пайові цінні папери</a:t>
            </a:r>
            <a:r>
              <a:rPr lang="uk-UA" dirty="0"/>
              <a:t>,  які засвічують участь в акціонерному </a:t>
            </a:r>
            <a:r>
              <a:rPr lang="uk-UA" cap="small" dirty="0" smtClean="0"/>
              <a:t>капі</a:t>
            </a:r>
            <a:r>
              <a:rPr lang="uk-UA" dirty="0" smtClean="0"/>
              <a:t>талі</a:t>
            </a:r>
            <a:r>
              <a:rPr lang="uk-UA" dirty="0"/>
              <a:t>, дають власникам право на управління акціонерним </a:t>
            </a:r>
            <a:r>
              <a:rPr lang="uk-UA" dirty="0" smtClean="0"/>
              <a:t>товариством, </a:t>
            </a:r>
            <a:r>
              <a:rPr lang="uk-UA" dirty="0"/>
              <a:t>на отримання доходів від його діяльності та одержання частки </a:t>
            </a:r>
            <a:r>
              <a:rPr lang="uk-UA" dirty="0" smtClean="0"/>
              <a:t>майна ліквідації </a:t>
            </a:r>
            <a:r>
              <a:rPr lang="uk-UA" dirty="0"/>
              <a:t>товариства. </a:t>
            </a:r>
            <a:endParaRPr lang="uk-UA" dirty="0" smtClean="0"/>
          </a:p>
          <a:p>
            <a:pPr lvl="0" algn="just"/>
            <a:r>
              <a:rPr lang="uk-UA" b="1" i="1" dirty="0" smtClean="0"/>
              <a:t>боргові </a:t>
            </a:r>
            <a:r>
              <a:rPr lang="uk-UA" b="1" i="1" dirty="0"/>
              <a:t>цінні папери</a:t>
            </a:r>
            <a:r>
              <a:rPr lang="uk-UA" dirty="0"/>
              <a:t>, які засвідчують зобов'язання емітента щодо повернення залучених коштів і виплати грошей за користування ними. Інвестор, що володіє подібними цінними паперами, не має </a:t>
            </a:r>
            <a:r>
              <a:rPr lang="uk-UA" dirty="0" smtClean="0"/>
              <a:t>право </a:t>
            </a:r>
            <a:r>
              <a:rPr lang="uk-UA" dirty="0"/>
              <a:t>на участь у діяльності емітента;</a:t>
            </a:r>
            <a:endParaRPr lang="ru-RU" dirty="0"/>
          </a:p>
          <a:p>
            <a:pPr lvl="0" algn="just"/>
            <a:r>
              <a:rPr lang="uk-UA" b="1" i="1" dirty="0"/>
              <a:t>похідні цінні </a:t>
            </a:r>
            <a:r>
              <a:rPr lang="uk-UA" b="1" i="1" dirty="0" smtClean="0"/>
              <a:t>папери</a:t>
            </a:r>
            <a:r>
              <a:rPr lang="uk-UA" i="1" dirty="0"/>
              <a:t> </a:t>
            </a:r>
            <a:r>
              <a:rPr lang="uk-UA" i="1" dirty="0" smtClean="0"/>
              <a:t>- це </a:t>
            </a:r>
            <a:r>
              <a:rPr lang="uk-UA" dirty="0"/>
              <a:t>ті, що пов'язані з обігом пайових і боргових цінних паперів та прав щодо них.</a:t>
            </a:r>
            <a:endParaRPr lang="ru-RU" dirty="0"/>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конференц-зал)">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TM02900722[[fn=Ион (конференц-зал)]]</Template>
  <TotalTime>0</TotalTime>
  <Words>43841</Words>
  <Application>WPS Presentation</Application>
  <PresentationFormat>Широкоэкранный</PresentationFormat>
  <Paragraphs>290</Paragraphs>
  <Slides>35</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35</vt:i4>
      </vt:variant>
    </vt:vector>
  </HeadingPairs>
  <TitlesOfParts>
    <vt:vector size="45" baseType="lpstr">
      <vt:lpstr>Arial</vt:lpstr>
      <vt:lpstr>SimSun</vt:lpstr>
      <vt:lpstr>Wingdings</vt:lpstr>
      <vt:lpstr>Wingdings 3</vt:lpstr>
      <vt:lpstr>Arial</vt:lpstr>
      <vt:lpstr>Century Gothic</vt:lpstr>
      <vt:lpstr>Microsoft YaHei</vt:lpstr>
      <vt:lpstr>Arial Unicode MS</vt:lpstr>
      <vt:lpstr>Calibri</vt:lpstr>
      <vt:lpstr>Ион (конференц-зал)</vt:lpstr>
      <vt:lpstr>Лекція 6. Управління корпоративною власністю </vt:lpstr>
      <vt:lpstr>PowerPoint 演示文稿</vt:lpstr>
      <vt:lpstr>PowerPoint 演示文稿</vt:lpstr>
      <vt:lpstr>  6.1. Поняття власності в корпораціях </vt:lpstr>
      <vt:lpstr>Мінімальний розмір статутного капіталу – це мінімальна сума, необхідна для створення товариства. Законодавством встановлено мінімальні розміри статутних капіталів для двох видів господарських товариств: </vt:lpstr>
      <vt:lpstr>PowerPoint 演示文稿</vt:lpstr>
      <vt:lpstr>PowerPoint 演示文稿</vt:lpstr>
      <vt:lpstr>За ступенем ліквідності можна розрізняти низьколіквідні об'єкти корпоративної власності (наприклад, акції, які мають темпи зростання курсової вартості менше індексу рівня інфляції або дорівнюють йому; стабільні, середньо ризикові об'єкти корпоративної власності;  високоліквідні об'єкти корпоративної власності. </vt:lpstr>
      <vt:lpstr>Відповідно до законодавства України цінні папери - це грошові документи, що засвідчують право володіння або відносини позики між особою, яка їх випустила та їх власником і передбачають, як правило, виплату доходу у вигляді дивідендів або процентів, а також можливість передачі грошових та інших прав, що випливають з цих документів, іншим особам. </vt:lpstr>
      <vt:lpstr>Цінні папери мають певні характеристики.  До характеристик цінних паперів, які впливають на їх визначення, відносяться: надійність, визна­ченість, тривалість життя, ліквідність цінних паперів, дохідність тощо. </vt:lpstr>
      <vt:lpstr>PowerPoint 演示文稿</vt:lpstr>
      <vt:lpstr>Під емісійною вартістю акцій мають на увазі ціну, за якою акції про­даються покупцям вперше, тобто при випуску їх у обіг. </vt:lpstr>
      <vt:lpstr>PowerPoint 演示文稿</vt:lpstr>
      <vt:lpstr>Балансова вартість акцій - це вартість, яка розраховується за ба­лансовими документами емітента. Умовно її визначають як вартість од­нієї частки майна емітента, який припадає на одну акцію, в тому разі, якби емітент підлягав ліквідації у цю мить. Тобто у розрахунок приймаються балансова вартість майна та коштів емітента, включаючи нерозпо­ділені прибутки минулих років. На момент створення акціонерного това­риства балансова вартість акцій, як правило, співпадає із їх номінальною вартістю. </vt:lpstr>
      <vt:lpstr>PowerPoint 演示文稿</vt:lpstr>
      <vt:lpstr>PowerPoint 演示文稿</vt:lpstr>
      <vt:lpstr>PowerPoint 演示文稿</vt:lpstr>
      <vt:lpstr>PowerPoint 演示文稿</vt:lpstr>
      <vt:lpstr>Акції на пред'явника - це акції, відповідно до умов випуску яких учасники акцій не повинні реєструватися в книгах реєстрації власників акцій, а емітенти (реєстратори чи депозитарії) не повинні вести вказані книги. </vt:lpstr>
      <vt:lpstr>PowerPoint 演示文稿</vt:lpstr>
      <vt:lpstr>  6.2. Управління власністю в акціонерних товариствах </vt:lpstr>
      <vt:lpstr>PowerPoint 演示文稿</vt:lpstr>
      <vt:lpstr>В корпорації право власності можна розглядати як триєдиний про­цес: володіння, розпорядження, використання. Реалізація систем інтересів суб'єктів власності з приводу споживання різних благ здійснюється шляхом привласнення, яке відображає сукуп­ність спільних зусиль, що необхідні для здійснення будь-яких дій надоб­меженими елементами національного багатства. </vt:lpstr>
      <vt:lpstr>Реальне користування передбачає його обов'язкове суміщення з ін­шою формою привласнення - розпорядженням. Розпорядження - це така форма привласнення, яка означає можливість інших, окрім спо­живання, дій над об'єктами власності, а саме: продаж, безкоштовну або платну передачу в користування, у тому числі обмежене. Цю фор­му привласнення можна визначити як право регулювання використання обмежених благ, із якого формується функція управління. Управління в цьому разі можна визначити як комплекс можливих впливів суб'єкта власності на об'єкт власності. </vt:lpstr>
      <vt:lpstr>PowerPoint 演示文稿</vt:lpstr>
      <vt:lpstr>PowerPoint 演示文稿</vt:lpstr>
      <vt:lpstr>Головною метою управління корпоративною власністю виступає підвищення її вартості. Підвищення вартості корпоративної власності може розглядатися як зростання загальної суми корпоративного доходу, яка може бути поділена на дві складові: </vt:lpstr>
      <vt:lpstr>6.3. Методи управління корпоративною власністю </vt:lpstr>
      <vt:lpstr>Регламентування - це спосіб організаційного впливу, який полягає її розробці і введенні в дію організаційних положень, обов'язкових для виконання і діючих протягом точно визначеного цими положеннями пе­ріоду До складу регламентуючих організаційних положень входять: -розробка загально-органїзаційних положень (статут, установчі доку­менти); -розробка функціональних положень (організаційна структура, поло­ження про структурні підрозділи); -посадове регламентування (штатний розпис і посадові інструкції. </vt:lpstr>
      <vt:lpstr>PowerPoint 演示文稿</vt:lpstr>
      <vt:lpstr>Застосування будь-якого методу управління корпоративною власніс­тю призводить до зміни її формальних характеристик. Тому однією із основних проблем керівників, що здійснюють такий вплив є передбачен­ня результатів управлінської дії. При цьому методи управління можуть бути розподілені за рівнями за­стосування суб'єктами управління: </vt:lpstr>
      <vt:lpstr>6.4. Система показників управління корпоративною власністю </vt:lpstr>
      <vt:lpstr>PowerPoint 演示文稿</vt:lpstr>
      <vt:lpstr>PowerPoint 演示文稿</vt:lpstr>
      <vt:lpstr>ДЯКУЮ ЗА УВАГУ!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4. Управління корпоративною власністю</dc:title>
  <dc:creator>Пользователь</dc:creator>
  <cp:lastModifiedBy>Тетяна Біляк</cp:lastModifiedBy>
  <cp:revision>60</cp:revision>
  <dcterms:created xsi:type="dcterms:W3CDTF">2021-10-22T11:26:00Z</dcterms:created>
  <dcterms:modified xsi:type="dcterms:W3CDTF">2025-11-27T23:34:52Z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279130EEF0324364AE66AB487DCD9D36_13</vt:lpwstr>
  </property>
  <property fmtid="{D5CDD505-2E9C-101B-9397-08002B2CF9AE}" pid="3" name="KSOProductBuildVer">
    <vt:lpwstr>1049-12.2.0.23155</vt:lpwstr>
  </property>
</Properties>
</file>