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11" r:id="rId3"/>
    <p:sldId id="301" r:id="rId4"/>
    <p:sldId id="294" r:id="rId5"/>
    <p:sldId id="280" r:id="rId6"/>
    <p:sldId id="305" r:id="rId7"/>
    <p:sldId id="307" r:id="rId8"/>
    <p:sldId id="308" r:id="rId9"/>
    <p:sldId id="309" r:id="rId10"/>
    <p:sldId id="310" r:id="rId11"/>
    <p:sldId id="331" r:id="rId12"/>
  </p:sldIdLst>
  <p:sldSz cx="9144000" cy="6858000" type="screen4x3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34" autoAdjust="0"/>
    <p:restoredTop sz="94660"/>
  </p:normalViewPr>
  <p:slideViewPr>
    <p:cSldViewPr showGuides="1">
      <p:cViewPr varScale="1">
        <p:scale>
          <a:sx n="83" d="100"/>
          <a:sy n="83" d="100"/>
        </p:scale>
        <p:origin x="1675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EC4982-032A-4918-B2C1-F2D01DDBF531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69813F-0185-48F3-8B28-185695BB9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3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F69813F-0185-48F3-8B28-185695BB9D3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6944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F69813F-0185-48F3-8B28-185695BB9D3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1975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F69813F-0185-48F3-8B28-185695BB9D3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9863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F69813F-0185-48F3-8B28-185695BB9D3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8917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F69813F-0185-48F3-8B28-185695BB9D3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9789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F69813F-0185-48F3-8B28-185695BB9D3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3540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D206-160F-4EB7-A440-650B8AF17984}" type="datetime1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12EAF-171D-446A-B336-78D1833FB24F}" type="datetime1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12EAF-171D-446A-B336-78D1833FB24F}" type="datetime1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12EAF-171D-446A-B336-78D1833FB24F}" type="datetime1">
              <a:rPr lang="ru-RU" smtClean="0"/>
              <a:t>25.11.2025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12EAF-171D-446A-B336-78D1833FB24F}" type="datetime1">
              <a:rPr lang="ru-RU" smtClean="0"/>
              <a:t>25.11.2025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12EAF-171D-446A-B336-78D1833FB24F}" type="datetime1">
              <a:rPr lang="ru-RU" smtClean="0"/>
              <a:t>25.11.2025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2FE6F-0B95-497E-88FE-489F3CB53827}" type="datetime1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12EC1-02F5-421E-8F13-6277537655F4}" type="datetime1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A2FA8-31EB-4B42-8C1C-D838A0FEC07C}" type="datetime1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434F1-1558-4AFE-9D83-897E3FCC196B}" type="datetime1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996E-1D1B-461B-9270-648EA4C967DE}" type="datetime1">
              <a:rPr lang="ru-RU" smtClean="0"/>
              <a:t>25.11.2025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F63A-35FC-4FE2-B216-5ECA05FC0FCD}" type="datetime1">
              <a:rPr lang="ru-RU" smtClean="0"/>
              <a:t>25.11.2025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4A53-33BD-4F39-84E9-F165C1A129D1}" type="datetime1">
              <a:rPr lang="ru-RU" smtClean="0"/>
              <a:t>25.11.2025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085B8-4A83-4223-A9CA-B1D1BD65059A}" type="datetime1">
              <a:rPr lang="ru-RU" smtClean="0"/>
              <a:t>25.11.2025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5AD6-B3E4-4C22-817A-91BAB09B5419}" type="datetime1">
              <a:rPr lang="ru-RU" smtClean="0"/>
              <a:t>25.11.2025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D07DD-CC8B-45B1-AF84-F4F4D6B231F5}" type="datetime1">
              <a:rPr lang="ru-RU" smtClean="0"/>
              <a:t>25.11.2025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12EAF-171D-446A-B336-78D1833FB24F}" type="datetime1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К. Є. Орлова / Державний університет "Житомирська політехніка"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BB39AC-9396-4ED1-B9E2-1D6A006394C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39552" y="2348880"/>
            <a:ext cx="8064896" cy="320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ctr">
              <a:lnSpc>
                <a:spcPct val="115000"/>
              </a:lnSpc>
              <a:tabLst>
                <a:tab pos="114300" algn="l"/>
              </a:tabLst>
            </a:pPr>
            <a:r>
              <a:rPr lang="uk-UA" sz="3200" dirty="0" smtClean="0"/>
              <a:t>Формування бізнес-моделі суб'єкта господарювання</a:t>
            </a:r>
          </a:p>
          <a:p>
            <a:pPr indent="342900" algn="ctr">
              <a:lnSpc>
                <a:spcPct val="115000"/>
              </a:lnSpc>
              <a:tabLst>
                <a:tab pos="114300" algn="l"/>
              </a:tabLst>
            </a:pPr>
            <a:endParaRPr lang="uk-UA" sz="3200" dirty="0" smtClean="0"/>
          </a:p>
          <a:p>
            <a:pPr indent="342900" algn="ctr">
              <a:lnSpc>
                <a:spcPct val="115000"/>
              </a:lnSpc>
              <a:tabLst>
                <a:tab pos="114300" algn="l"/>
              </a:tabLst>
            </a:pPr>
            <a:r>
              <a:rPr lang="uk-UA" sz="2000" dirty="0" smtClean="0"/>
              <a:t>1. Бізнес-модель підприємства: поняття та ключові компоненти </a:t>
            </a:r>
          </a:p>
          <a:p>
            <a:pPr indent="342900" algn="ctr">
              <a:lnSpc>
                <a:spcPct val="115000"/>
              </a:lnSpc>
              <a:tabLst>
                <a:tab pos="114300" algn="l"/>
              </a:tabLst>
            </a:pPr>
            <a:r>
              <a:rPr lang="uk-UA" sz="2000" dirty="0" smtClean="0"/>
              <a:t>2. Підходи до формування бізнес-моделі  </a:t>
            </a:r>
          </a:p>
          <a:p>
            <a:pPr indent="342900" algn="ctr">
              <a:lnSpc>
                <a:spcPct val="115000"/>
              </a:lnSpc>
              <a:tabLst>
                <a:tab pos="114300" algn="l"/>
              </a:tabLst>
            </a:pPr>
            <a:r>
              <a:rPr lang="uk-UA" sz="2000" dirty="0" smtClean="0"/>
              <a:t>3. Формування бізнес-моделі</a:t>
            </a:r>
            <a:endParaRPr lang="uk-UA" sz="20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07038" y="126795"/>
            <a:ext cx="6867318" cy="936447"/>
          </a:xfrm>
        </p:spPr>
        <p:txBody>
          <a:bodyPr>
            <a:normAutofit/>
          </a:bodyPr>
          <a:lstStyle/>
          <a:p>
            <a:pPr algn="ctr"/>
            <a:r>
              <a:rPr lang="en-US" b="1" i="1" dirty="0">
                <a:cs typeface="Adobe Arabic" panose="02040503050201020203" pitchFamily="18" charset="-78"/>
              </a:rPr>
              <a:t>CANVAS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34519" y="1553194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Крок 9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4" name="Рисунок 13" descr="Перо для каллиграфии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611560" y="1518409"/>
            <a:ext cx="673224" cy="673224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3851920" y="1124744"/>
            <a:ext cx="5184576" cy="12241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Структура витрат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З якими поточними витратами пов’язана бізнес-модель?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Які є постійні витрати?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Які є змінні витрати?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: вправо 16"/>
          <p:cNvSpPr/>
          <p:nvPr/>
        </p:nvSpPr>
        <p:spPr>
          <a:xfrm>
            <a:off x="3369739" y="1747774"/>
            <a:ext cx="482181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34519" y="2836634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Приклад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821499" y="2570156"/>
            <a:ext cx="5184576" cy="395518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Постійні витрати: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заробітна плата та відрахування на </a:t>
            </a:r>
            <a:r>
              <a:rPr kumimoji="0" lang="uk-UA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заходи адміністративного персоналу;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оренда приміщення;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комунальні послуги;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амортизація основних засобів;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витрати на зв’язок;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витрати на рекламу;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 витрати.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Змінні витрати: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заробітна плата та відрахування на </a:t>
            </a:r>
            <a:r>
              <a:rPr kumimoji="0" lang="uk-UA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заходи перекладачів;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витратні матеріали (в </a:t>
            </a:r>
            <a:r>
              <a:rPr kumimoji="0" lang="uk-UA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папір);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амортизація основних засобів;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електроенергія.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трелка: вправо 21"/>
          <p:cNvSpPr/>
          <p:nvPr/>
        </p:nvSpPr>
        <p:spPr>
          <a:xfrm>
            <a:off x="3324470" y="3038209"/>
            <a:ext cx="482181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39752" y="2636912"/>
            <a:ext cx="6589199" cy="936447"/>
          </a:xfrm>
        </p:spPr>
        <p:txBody>
          <a:bodyPr>
            <a:normAutofit/>
          </a:bodyPr>
          <a:lstStyle/>
          <a:p>
            <a:r>
              <a:rPr lang="uk-UA" b="1" i="1" dirty="0">
                <a:cs typeface="Adobe Arabic" panose="02040503050201020203" pitchFamily="18" charset="-78"/>
              </a:rPr>
              <a:t>Дякую за увагу!</a:t>
            </a:r>
            <a:endParaRPr lang="en-US" b="1" i="1" dirty="0">
              <a:cs typeface="Adobe Arabic" panose="02040503050201020203" pitchFamily="18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88640"/>
            <a:ext cx="6683765" cy="960668"/>
          </a:xfrm>
        </p:spPr>
        <p:txBody>
          <a:bodyPr/>
          <a:lstStyle/>
          <a:p>
            <a:pPr algn="ctr"/>
            <a:r>
              <a:rPr lang="uk-UA" b="1" i="1" dirty="0" smtClean="0"/>
              <a:t>Завдання 1</a:t>
            </a:r>
            <a:endParaRPr lang="en-US" b="1" i="1" dirty="0"/>
          </a:p>
        </p:txBody>
      </p:sp>
      <p:sp>
        <p:nvSpPr>
          <p:cNvPr id="3" name="TextBox 12"/>
          <p:cNvSpPr txBox="1"/>
          <p:nvPr/>
        </p:nvSpPr>
        <p:spPr>
          <a:xfrm>
            <a:off x="1403648" y="1149308"/>
            <a:ext cx="7292677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 бізнес-модель за власною ідеєю, використовуючи методику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CANVAS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rgbClr val="000000"/>
              </a:solidFill>
              <a:latin typeface="PT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Оцінювання бізнес-ідеї</a:t>
            </a:r>
            <a:endParaRPr lang="en-US" b="1" i="1" dirty="0"/>
          </a:p>
        </p:txBody>
      </p:sp>
      <p:sp>
        <p:nvSpPr>
          <p:cNvPr id="2" name="Freeform 7"/>
          <p:cNvSpPr/>
          <p:nvPr/>
        </p:nvSpPr>
        <p:spPr>
          <a:xfrm>
            <a:off x="645705" y="2286000"/>
            <a:ext cx="8372935" cy="3416096"/>
          </a:xfrm>
          <a:custGeom>
            <a:avLst/>
            <a:gdLst/>
            <a:ahLst/>
            <a:cxnLst/>
            <a:rect l="l" t="t" r="r" b="b"/>
            <a:pathLst>
              <a:path w="16933642" h="7107949">
                <a:moveTo>
                  <a:pt x="0" y="0"/>
                </a:moveTo>
                <a:lnTo>
                  <a:pt x="16933643" y="0"/>
                </a:lnTo>
                <a:lnTo>
                  <a:pt x="16933643" y="7107949"/>
                </a:lnTo>
                <a:lnTo>
                  <a:pt x="0" y="710794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3748" t="-64948" r="-11028" b="-29063"/>
            </a:stretch>
          </a:blipFill>
        </p:spPr>
        <p:txBody>
          <a:bodyPr/>
          <a:lstStyle/>
          <a:p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47664" y="260305"/>
            <a:ext cx="6589199" cy="936447"/>
          </a:xfrm>
        </p:spPr>
        <p:txBody>
          <a:bodyPr>
            <a:normAutofit/>
          </a:bodyPr>
          <a:lstStyle/>
          <a:p>
            <a:r>
              <a:rPr lang="uk-UA" b="1" i="1" dirty="0">
                <a:cs typeface="Adobe Arabic" panose="02040503050201020203" pitchFamily="18" charset="-78"/>
              </a:rPr>
              <a:t>Формування бізнес-моделі</a:t>
            </a:r>
            <a:endParaRPr lang="en-US" b="1" i="1" dirty="0">
              <a:cs typeface="Adobe Arabic" panose="02040503050201020203" pitchFamily="18" charset="-78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007110" y="987425"/>
          <a:ext cx="7957185" cy="5568315"/>
        </p:xfrm>
        <a:graphic>
          <a:graphicData uri="http://schemas.openxmlformats.org/drawingml/2006/table">
            <a:tbl>
              <a:tblPr firstRow="1" firstCol="1" bandRow="1"/>
              <a:tblGrid>
                <a:gridCol w="1867535"/>
                <a:gridCol w="1867535"/>
                <a:gridCol w="243840"/>
                <a:gridCol w="1038860"/>
                <a:gridCol w="1853565"/>
                <a:gridCol w="1085850"/>
              </a:tblGrid>
              <a:tr h="2677795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Ключові партнери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Хто є ключовими партнерами для бізнесу?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Взаємодія з якими контрагентами є необхідною для функціонування бізнесу?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Хто постачає ключові ресурси для бізнесу?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10083" marR="10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Ключова діяльність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Які ключові діє потрібні для забезпечення функціонування бізнесу?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Які основні бізнес-процеси?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Які основні процеси виробництва?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10083" marR="10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Ціннісна пропозиція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В чому цінність продукту для споживача?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На задоволення яких потреб спрямований продукт?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Які мотиви придбання у споживачів?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10083" marR="10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Відносини з клієнтами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Яким чином буде побудовано взаємовідносини з кожним сегментом споживачів?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Як будуть підтримуватися ці взаємовідносини?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10083" marR="10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Сегменти користувачів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Хто є основними клієнтами?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Які є основні сегменти споживачів?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10083" marR="10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68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Ключові ресурси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Які ключові ресурси необхідні для здійснення ключової діяльності?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Чи потрібні унікальні або важкодоступні ресурси?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10083" marR="10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Канали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Яким чином Ви будете контактувати зі своїми споживачами?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Які канали комунікації є найбільш ефективними?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10083" marR="10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87755">
                <a:tc grid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Структура витрат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З якими поточними витратами пов’язана бізнес-модель?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Які є постійні витрати?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Які є змінні витрати?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10083" marR="10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Джерела доходів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За яку цінність споживачі будуть платити?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Які додаткові джерела доходів можна передбачити?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charset="0"/>
                          <a:cs typeface="Times New Roman" panose="02020603050405020304" pitchFamily="18" charset="0"/>
                        </a:rPr>
                        <a:t>Яким чином відбувається ціноутворення?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charset="0"/>
                        <a:cs typeface="Times New Roman" panose="02020603050405020304" pitchFamily="18" charset="0"/>
                      </a:endParaRPr>
                    </a:p>
                  </a:txBody>
                  <a:tcPr marL="10083" marR="10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07038" y="126795"/>
            <a:ext cx="6867318" cy="936447"/>
          </a:xfrm>
        </p:spPr>
        <p:txBody>
          <a:bodyPr>
            <a:normAutofit/>
          </a:bodyPr>
          <a:lstStyle/>
          <a:p>
            <a:pPr algn="ctr"/>
            <a:r>
              <a:rPr lang="en-US" b="1" i="1" dirty="0">
                <a:cs typeface="Adobe Arabic" panose="02040503050201020203" pitchFamily="18" charset="-78"/>
              </a:rPr>
              <a:t>CANVAS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154599" y="1049138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Крок 1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4" name="Рисунок 13" descr="Перо для каллиграфии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47937" y="1003045"/>
            <a:ext cx="673224" cy="673224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4931187" y="908720"/>
            <a:ext cx="3558476" cy="91957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Сегменти користувачів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Хто є основними клієнтами?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Які є основні сегменти споживачів?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" name="Стрелка: вправо 16"/>
          <p:cNvSpPr/>
          <p:nvPr/>
        </p:nvSpPr>
        <p:spPr>
          <a:xfrm>
            <a:off x="4089819" y="1243718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48900" y="2091965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Приклад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922307" y="1911560"/>
            <a:ext cx="3558476" cy="9855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науково-педагогічні співробітники вищих навчальних закладів; корпоративні клієнти, в </a:t>
            </a:r>
            <a:r>
              <a:rPr kumimoji="0" lang="uk-UA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т.ч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. туристичні агенції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2" name="Стрелка: вправо 21"/>
          <p:cNvSpPr/>
          <p:nvPr/>
        </p:nvSpPr>
        <p:spPr>
          <a:xfrm>
            <a:off x="4089819" y="2267169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Прямоугольник 7"/>
          <p:cNvSpPr/>
          <p:nvPr/>
        </p:nvSpPr>
        <p:spPr>
          <a:xfrm>
            <a:off x="2148900" y="3384581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Крок </a:t>
            </a: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pic>
        <p:nvPicPr>
          <p:cNvPr id="12" name="Рисунок 11" descr="Перо для каллиграфии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261350" y="3371339"/>
            <a:ext cx="673224" cy="673224"/>
          </a:xfrm>
          <a:prstGeom prst="rect">
            <a:avLst/>
          </a:prstGeom>
        </p:spPr>
      </p:pic>
      <p:sp>
        <p:nvSpPr>
          <p:cNvPr id="13" name="Прямоугольник 14"/>
          <p:cNvSpPr/>
          <p:nvPr/>
        </p:nvSpPr>
        <p:spPr>
          <a:xfrm>
            <a:off x="4908658" y="2990918"/>
            <a:ext cx="3558476" cy="15182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Ціннісна пропозиція</a:t>
            </a:r>
            <a:endParaRPr kumimoji="0" lang="uk-UA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чому цінність продукту для споживача?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 задоволення яких потреб спрямований продукт?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Які мотиви придбання у споживачів?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Стрелка: вправо 16"/>
          <p:cNvSpPr/>
          <p:nvPr/>
        </p:nvSpPr>
        <p:spPr>
          <a:xfrm>
            <a:off x="4095217" y="3606003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9" name="Прямоугольник 17"/>
          <p:cNvSpPr/>
          <p:nvPr/>
        </p:nvSpPr>
        <p:spPr>
          <a:xfrm>
            <a:off x="2149498" y="5147860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Приклад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20"/>
          <p:cNvSpPr/>
          <p:nvPr/>
        </p:nvSpPr>
        <p:spPr>
          <a:xfrm>
            <a:off x="4908658" y="4584717"/>
            <a:ext cx="3558476" cy="17647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Забезпечення професійної відповідності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Ведення зовнішньоекономічної діяльності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Здійснення власної бізнес-діяльності та комунікації з іноземними громадянами</a:t>
            </a:r>
          </a:p>
        </p:txBody>
      </p:sp>
      <p:sp>
        <p:nvSpPr>
          <p:cNvPr id="23" name="Стрелка: вправо 21"/>
          <p:cNvSpPr/>
          <p:nvPr/>
        </p:nvSpPr>
        <p:spPr>
          <a:xfrm>
            <a:off x="4109841" y="5326690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07038" y="126795"/>
            <a:ext cx="6867318" cy="936447"/>
          </a:xfrm>
        </p:spPr>
        <p:txBody>
          <a:bodyPr>
            <a:normAutofit/>
          </a:bodyPr>
          <a:lstStyle/>
          <a:p>
            <a:pPr algn="ctr"/>
            <a:r>
              <a:rPr lang="en-US" b="1" i="1" dirty="0">
                <a:cs typeface="Adobe Arabic" panose="02040503050201020203" pitchFamily="18" charset="-78"/>
              </a:rPr>
              <a:t>CANVAS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154599" y="1049138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Крок </a:t>
            </a: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</a:t>
            </a:r>
          </a:p>
        </p:txBody>
      </p:sp>
      <p:pic>
        <p:nvPicPr>
          <p:cNvPr id="14" name="Рисунок 13" descr="Перо для каллиграфии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47937" y="1003045"/>
            <a:ext cx="673224" cy="673224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4931186" y="908720"/>
            <a:ext cx="4105309" cy="91957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Ключова діяльність</a:t>
            </a:r>
            <a:endParaRPr kumimoji="0" lang="uk-UA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Які ключові ді</a:t>
            </a:r>
            <a:r>
              <a:rPr lang="uk-UA" sz="1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kumimoji="0" lang="uk-UA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потрібні для забезпечення функціонування бізнесу?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Які основні бізнес-процеси?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Які основні процеси виробництва?</a:t>
            </a:r>
          </a:p>
        </p:txBody>
      </p:sp>
      <p:sp>
        <p:nvSpPr>
          <p:cNvPr id="17" name="Стрелка: вправо 16"/>
          <p:cNvSpPr/>
          <p:nvPr/>
        </p:nvSpPr>
        <p:spPr>
          <a:xfrm>
            <a:off x="4089819" y="1243718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54599" y="3582614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Приклад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922307" y="1911560"/>
            <a:ext cx="4114188" cy="3533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‒ попередні переговори з клієнтом;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‒ ознайомлення із замовленням (обсягом робіт, складністю, термінами виконання);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‒ визначення вартості послуг та узгодження істотних умов договору із замовником;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‒ підписання договору надання послуг (за необхідності);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‒ надання послуги;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‒ розрахунок із клієнтом та підписання акту надання послуг (за необхідності).</a:t>
            </a:r>
          </a:p>
        </p:txBody>
      </p:sp>
      <p:sp>
        <p:nvSpPr>
          <p:cNvPr id="22" name="Стрелка: вправо 21"/>
          <p:cNvSpPr/>
          <p:nvPr/>
        </p:nvSpPr>
        <p:spPr>
          <a:xfrm>
            <a:off x="4078513" y="3757817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07038" y="126795"/>
            <a:ext cx="6867318" cy="936447"/>
          </a:xfrm>
        </p:spPr>
        <p:txBody>
          <a:bodyPr>
            <a:normAutofit/>
          </a:bodyPr>
          <a:lstStyle/>
          <a:p>
            <a:pPr algn="ctr"/>
            <a:r>
              <a:rPr lang="en-US" b="1" i="1" dirty="0">
                <a:cs typeface="Adobe Arabic" panose="02040503050201020203" pitchFamily="18" charset="-78"/>
              </a:rPr>
              <a:t>CANVAS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154599" y="1049138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Крок </a:t>
            </a: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</a:t>
            </a:r>
          </a:p>
        </p:txBody>
      </p:sp>
      <p:pic>
        <p:nvPicPr>
          <p:cNvPr id="14" name="Рисунок 13" descr="Перо для каллиграфии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47937" y="1003045"/>
            <a:ext cx="673224" cy="673224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4931186" y="620688"/>
            <a:ext cx="4105309" cy="120760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Ключові ресурси</a:t>
            </a:r>
            <a:endParaRPr kumimoji="0" lang="uk-UA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Які ключові ресурси необхідні для здійснення ключової діяльності?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Чи потрібні унікальні або важкодоступні ресурси?</a:t>
            </a:r>
          </a:p>
        </p:txBody>
      </p:sp>
      <p:sp>
        <p:nvSpPr>
          <p:cNvPr id="17" name="Стрелка: вправо 16"/>
          <p:cNvSpPr/>
          <p:nvPr/>
        </p:nvSpPr>
        <p:spPr>
          <a:xfrm>
            <a:off x="4089819" y="1243718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48900" y="2091965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Приклад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922307" y="1911560"/>
            <a:ext cx="4114188" cy="9855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Офісне приміщення, ноутбуки, БФП, меблі, програмне забезпечення, працівники, папір, канцтовари, інші витратні матеріали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2" name="Стрелка: вправо 21"/>
          <p:cNvSpPr/>
          <p:nvPr/>
        </p:nvSpPr>
        <p:spPr>
          <a:xfrm>
            <a:off x="4089819" y="2267169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Прямоугольник 7"/>
          <p:cNvSpPr/>
          <p:nvPr/>
        </p:nvSpPr>
        <p:spPr>
          <a:xfrm>
            <a:off x="2148900" y="3384581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Крок 5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2" name="Рисунок 11" descr="Перо для каллиграфии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261350" y="3371339"/>
            <a:ext cx="673224" cy="673224"/>
          </a:xfrm>
          <a:prstGeom prst="rect">
            <a:avLst/>
          </a:prstGeom>
        </p:spPr>
      </p:pic>
      <p:sp>
        <p:nvSpPr>
          <p:cNvPr id="13" name="Прямоугольник 14"/>
          <p:cNvSpPr/>
          <p:nvPr/>
        </p:nvSpPr>
        <p:spPr>
          <a:xfrm>
            <a:off x="4908657" y="2990918"/>
            <a:ext cx="4127837" cy="15182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Ключові партнери</a:t>
            </a:r>
            <a:endParaRPr kumimoji="0" lang="uk-UA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Хто є ключовими партнерами для бізнесу?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Взаємодія з якими контрагентами є необхідною для функціонування бізнесу?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Хто постачає ключові ресурси для бізнесу?</a:t>
            </a:r>
          </a:p>
        </p:txBody>
      </p:sp>
      <p:sp>
        <p:nvSpPr>
          <p:cNvPr id="16" name="Стрелка: вправо 16"/>
          <p:cNvSpPr/>
          <p:nvPr/>
        </p:nvSpPr>
        <p:spPr>
          <a:xfrm>
            <a:off x="4095217" y="3606003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9" name="Прямоугольник 17"/>
          <p:cNvSpPr/>
          <p:nvPr/>
        </p:nvSpPr>
        <p:spPr>
          <a:xfrm>
            <a:off x="2149498" y="5147860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Приклад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20"/>
          <p:cNvSpPr/>
          <p:nvPr/>
        </p:nvSpPr>
        <p:spPr>
          <a:xfrm>
            <a:off x="4908658" y="4584717"/>
            <a:ext cx="3558476" cy="17647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нотаріуси, постачальники комунальних послуг, рекламні агентства тощо</a:t>
            </a:r>
            <a:endParaRPr kumimoji="0" lang="uk-UA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</p:txBody>
      </p:sp>
      <p:sp>
        <p:nvSpPr>
          <p:cNvPr id="23" name="Стрелка: вправо 21"/>
          <p:cNvSpPr/>
          <p:nvPr/>
        </p:nvSpPr>
        <p:spPr>
          <a:xfrm>
            <a:off x="4109841" y="5326690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07038" y="126795"/>
            <a:ext cx="6867318" cy="936447"/>
          </a:xfrm>
        </p:spPr>
        <p:txBody>
          <a:bodyPr>
            <a:normAutofit/>
          </a:bodyPr>
          <a:lstStyle/>
          <a:p>
            <a:pPr algn="ctr"/>
            <a:r>
              <a:rPr lang="en-US" b="1" i="1" dirty="0">
                <a:cs typeface="Adobe Arabic" panose="02040503050201020203" pitchFamily="18" charset="-78"/>
              </a:rPr>
              <a:t>CANVAS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154599" y="1553194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Крок 6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4" name="Рисунок 13" descr="Перо для каллиграфии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31640" y="1518409"/>
            <a:ext cx="673224" cy="673224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4572000" y="1124744"/>
            <a:ext cx="4464495" cy="120760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Відносини з клієнтами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Яким чином буде побудовано взаємовідносини з кожним сегментом споживачів?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Як будуть підтримуватися ці взаємовідносини?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: вправо 16"/>
          <p:cNvSpPr/>
          <p:nvPr/>
        </p:nvSpPr>
        <p:spPr>
          <a:xfrm>
            <a:off x="4089819" y="1747774"/>
            <a:ext cx="482181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48900" y="2596021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Приклад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572000" y="2415616"/>
            <a:ext cx="4464495" cy="302960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 просування послуг: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‒ особистий продаж – передбачає безпосереднє особисте спілкування з клієнтом у офісі або у телефонному режимі;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‒ через мережу Інтернет – передбачає оформлення замовлення через сайт / засобами електронної пошти.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 стимулювання продажів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стимулювання продажів передбачається проведення рекламних акцій, впровадження системи знижок для постійних клієнтів (на кожне третє замовлення знижка 5%).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трелка: вправо 21"/>
          <p:cNvSpPr/>
          <p:nvPr/>
        </p:nvSpPr>
        <p:spPr>
          <a:xfrm>
            <a:off x="4089819" y="2771225"/>
            <a:ext cx="482181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07038" y="126795"/>
            <a:ext cx="6867318" cy="936447"/>
          </a:xfrm>
        </p:spPr>
        <p:txBody>
          <a:bodyPr>
            <a:normAutofit/>
          </a:bodyPr>
          <a:lstStyle/>
          <a:p>
            <a:pPr algn="ctr"/>
            <a:r>
              <a:rPr lang="en-US" b="1" i="1" dirty="0">
                <a:cs typeface="Adobe Arabic" panose="02040503050201020203" pitchFamily="18" charset="-78"/>
              </a:rPr>
              <a:t>CANVAS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154599" y="1553194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Крок 7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4" name="Рисунок 13" descr="Перо для каллиграфии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31640" y="1518409"/>
            <a:ext cx="673224" cy="673224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4572000" y="1124744"/>
            <a:ext cx="4464495" cy="12241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Канали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 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Яким чином Ви будете контактувати зі своїми споживачами? Які канали комунікації є найбільш ефективними?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: вправо 16"/>
          <p:cNvSpPr/>
          <p:nvPr/>
        </p:nvSpPr>
        <p:spPr>
          <a:xfrm>
            <a:off x="4089819" y="1747774"/>
            <a:ext cx="482181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54599" y="2836634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Приклад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541579" y="2570157"/>
            <a:ext cx="4464495" cy="12241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‒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Google 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реклама;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‒ реклама у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Facebook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;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‒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e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-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mail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-розсилка корпоративним клієнтам;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‒ рекламні </a:t>
            </a:r>
            <a:r>
              <a:rPr kumimoji="0" lang="uk-UA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флаєри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.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трелка: вправо 21"/>
          <p:cNvSpPr/>
          <p:nvPr/>
        </p:nvSpPr>
        <p:spPr>
          <a:xfrm>
            <a:off x="4044550" y="3038209"/>
            <a:ext cx="482181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24178" y="4293858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Крок 8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Перо для каллиграфии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01219" y="4259073"/>
            <a:ext cx="673224" cy="67322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541579" y="3865408"/>
            <a:ext cx="4464495" cy="12241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Джерела доходів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За яку цінність споживачі будуть платити?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Times New Roman" panose="02020603050405020304" pitchFamily="18" charset="0"/>
              </a:rPr>
              <a:t>Які додаткові джерела доходів можна передбачити?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charset="0"/>
                <a:cs typeface="+mn-cs"/>
              </a:rPr>
              <a:t>Яким чином відбувається ціноутворення?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: вправо 6"/>
          <p:cNvSpPr/>
          <p:nvPr/>
        </p:nvSpPr>
        <p:spPr>
          <a:xfrm>
            <a:off x="4059398" y="4488438"/>
            <a:ext cx="482181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24178" y="5577298"/>
            <a:ext cx="1872208" cy="638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Приклад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11158" y="5310821"/>
            <a:ext cx="4464495" cy="12241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Надання послуг письмового та усного перекладу; супровід туристичних груп. Витратний метод ціноутворення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: вправо 11"/>
          <p:cNvSpPr/>
          <p:nvPr/>
        </p:nvSpPr>
        <p:spPr>
          <a:xfrm>
            <a:off x="4014129" y="5778873"/>
            <a:ext cx="482181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626*433"/>
  <p:tag name="TABLE_ENDDRAG_RECT" val="79*77*626*433"/>
</p:tagLst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</TotalTime>
  <Words>502</Words>
  <Application>Microsoft Office PowerPoint</Application>
  <PresentationFormat>Экран (4:3)</PresentationFormat>
  <Paragraphs>144</Paragraphs>
  <Slides>11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Adobe Arabic</vt:lpstr>
      <vt:lpstr>Arial</vt:lpstr>
      <vt:lpstr>Calibri</vt:lpstr>
      <vt:lpstr>Century Gothic</vt:lpstr>
      <vt:lpstr>PT Serif</vt:lpstr>
      <vt:lpstr>Times New Roman</vt:lpstr>
      <vt:lpstr>Wingdings 3</vt:lpstr>
      <vt:lpstr>Легкий дым</vt:lpstr>
      <vt:lpstr>Презентация PowerPoint</vt:lpstr>
      <vt:lpstr>Завдання 1</vt:lpstr>
      <vt:lpstr>Оцінювання бізнес-ідеї</vt:lpstr>
      <vt:lpstr>Формування бізнес-моделі</vt:lpstr>
      <vt:lpstr>CANVAS</vt:lpstr>
      <vt:lpstr>CANVAS</vt:lpstr>
      <vt:lpstr>CANVAS</vt:lpstr>
      <vt:lpstr>CANVAS</vt:lpstr>
      <vt:lpstr>CANVAS</vt:lpstr>
      <vt:lpstr>CANVAS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Катерина</dc:creator>
  <cp:lastModifiedBy>Asus</cp:lastModifiedBy>
  <cp:revision>139</cp:revision>
  <cp:lastPrinted>2020-09-17T14:35:00Z</cp:lastPrinted>
  <dcterms:created xsi:type="dcterms:W3CDTF">2018-09-26T18:53:00Z</dcterms:created>
  <dcterms:modified xsi:type="dcterms:W3CDTF">2025-11-25T19:32:27Z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3E9ECFA08C104F47AFA674B94DA5FD23_13</vt:lpwstr>
  </property>
  <property fmtid="{D5CDD505-2E9C-101B-9397-08002B2CF9AE}" pid="3" name="KSOProductBuildVer">
    <vt:lpwstr>1049-12.2.0.22549</vt:lpwstr>
  </property>
</Properties>
</file>