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5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286" r:id="rId22"/>
    <p:sldId id="319" r:id="rId23"/>
    <p:sldId id="289" r:id="rId24"/>
    <p:sldId id="301" r:id="rId25"/>
    <p:sldId id="274" r:id="rId2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036" y="1601948"/>
            <a:ext cx="10843491" cy="3190553"/>
          </a:xfrm>
        </p:spPr>
        <p:txBody>
          <a:bodyPr>
            <a:normAutofit/>
          </a:bodyPr>
          <a:lstStyle/>
          <a:p>
            <a:pPr marL="2327275" indent="-2327275" algn="l"/>
            <a:r>
              <a:rPr lang="ru-RU" sz="4400" b="1" dirty="0"/>
              <a:t>ТЕМА </a:t>
            </a:r>
            <a:r>
              <a:rPr lang="ru-RU" sz="4400" b="1" dirty="0" smtClean="0"/>
              <a:t>6</a:t>
            </a:r>
            <a:r>
              <a:rPr lang="ru-RU" sz="4400" b="1" dirty="0"/>
              <a:t>. </a:t>
            </a:r>
            <a:r>
              <a:rPr lang="ru-RU" sz="4400" b="1" dirty="0" smtClean="0"/>
              <a:t>СИСТЕМА УПРАВЛІННЯ ЯКІСТЮ</a:t>
            </a:r>
            <a:endParaRPr lang="uk-U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8138" y="198390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Політика управління якістю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/>
              <a:t>4. Процесний підхід: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визначення цілей системи та процесів, потрібних для їх досягнення;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установлення повноважень, обов’язків і підзвітності щодо керування процесами;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розуміння можливостей організації та </a:t>
            </a:r>
            <a:r>
              <a:rPr lang="uk-UA" sz="2000" b="0" dirty="0" smtClean="0"/>
              <a:t>визначення </a:t>
            </a:r>
            <a:r>
              <a:rPr lang="uk-UA" sz="2000" b="0" dirty="0"/>
              <a:t>обмежень у ресурсах перед виконанням дій;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визначення взаємозалежності процесів і аналізування впливу на систему в цілому змін в окремих процесах;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керування процесами та їх взаємозв’язками як системою для результативного та ефективного досягнення цілей </a:t>
            </a:r>
            <a:r>
              <a:rPr lang="uk-UA" sz="2000" b="0" dirty="0" smtClean="0"/>
              <a:t>організації;</a:t>
            </a:r>
            <a:endParaRPr lang="uk-UA" sz="2000" b="0" dirty="0"/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забезпечення наявності інформації, необхідної для функціювання </a:t>
            </a:r>
            <a:r>
              <a:rPr lang="uk-UA" sz="2000" b="0" dirty="0" smtClean="0"/>
              <a:t>процесів;</a:t>
            </a:r>
            <a:endParaRPr lang="uk-UA" sz="2000" b="0" dirty="0"/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керування ризиками, які можуть вплинути на </a:t>
            </a:r>
            <a:r>
              <a:rPr lang="uk-UA" sz="2000" b="0" dirty="0" smtClean="0"/>
              <a:t>результати функціонування процесів.</a:t>
            </a:r>
            <a:endParaRPr lang="uk-UA" sz="2000" b="0" dirty="0"/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 </a:t>
            </a:r>
            <a:endParaRPr lang="uk-UA" sz="2000" b="0" dirty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191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8138" y="198390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Політика управління якістю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/>
              <a:t>5. Поліпшення: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сприяння встановленню цілей щодо поліпшення на всіх рівнях організації;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навчання </a:t>
            </a:r>
            <a:r>
              <a:rPr lang="uk-UA" sz="2000" b="0" dirty="0"/>
              <a:t>персоналу на всіх рівнях стосовно того, як застосовувати базові інструменти та методології для досягнення цілей щодо поліпшення;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</a:t>
            </a:r>
            <a:r>
              <a:rPr lang="uk-UA" sz="2000" b="0" dirty="0"/>
              <a:t>розроблення та впровадження процесів для реалізації проектів щодо </a:t>
            </a:r>
            <a:r>
              <a:rPr lang="uk-UA" sz="2000" b="0" dirty="0" smtClean="0"/>
              <a:t>поліпшення;</a:t>
            </a:r>
            <a:endParaRPr lang="uk-UA" sz="2000" b="0" dirty="0"/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</a:t>
            </a:r>
            <a:r>
              <a:rPr lang="uk-UA" sz="2000" b="0" dirty="0" smtClean="0"/>
              <a:t>моніторинг та аналізування процесів планування й запровадження проектів </a:t>
            </a:r>
            <a:r>
              <a:rPr lang="uk-UA" sz="2000" b="0" dirty="0"/>
              <a:t>щодо поліпшення;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</a:t>
            </a:r>
            <a:r>
              <a:rPr lang="uk-UA" sz="2000" b="0" dirty="0"/>
              <a:t>визнання та винагородження </a:t>
            </a:r>
            <a:r>
              <a:rPr lang="uk-UA" sz="2000" b="0" dirty="0" smtClean="0"/>
              <a:t>персоналу за </a:t>
            </a:r>
            <a:r>
              <a:rPr lang="uk-UA" sz="2000" b="0" dirty="0"/>
              <a:t>поліпшення</a:t>
            </a:r>
            <a:r>
              <a:rPr lang="uk-UA" sz="2000" b="0" dirty="0" smtClean="0"/>
              <a:t>.</a:t>
            </a:r>
            <a:endParaRPr lang="uk-UA" sz="2000" b="0" dirty="0"/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 </a:t>
            </a:r>
            <a:endParaRPr lang="uk-UA" sz="2000" b="0" dirty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664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8138" y="198390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Політика управління якістю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/>
              <a:t>6. Прийняття рішень на підставі фактичних даних: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здійснення </a:t>
            </a:r>
            <a:r>
              <a:rPr lang="uk-UA" sz="2000" b="0" dirty="0"/>
              <a:t>моніторингу ключових показників </a:t>
            </a:r>
            <a:r>
              <a:rPr lang="uk-UA" sz="2000" b="0" dirty="0" smtClean="0"/>
              <a:t>діяльності </a:t>
            </a:r>
            <a:r>
              <a:rPr lang="uk-UA" sz="2000" b="0" dirty="0"/>
              <a:t>організації;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</a:t>
            </a:r>
            <a:r>
              <a:rPr lang="uk-UA" sz="2000" b="0" dirty="0"/>
              <a:t>забезпечення, щоб дані </a:t>
            </a:r>
            <a:r>
              <a:rPr lang="uk-UA" sz="2000" b="0" dirty="0" smtClean="0"/>
              <a:t>були точними</a:t>
            </a:r>
            <a:r>
              <a:rPr lang="uk-UA" sz="2000" b="0" dirty="0"/>
              <a:t>, надійними та захищеними;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аналізування та оцінювання </a:t>
            </a:r>
            <a:r>
              <a:rPr lang="uk-UA" sz="2000" b="0" dirty="0" smtClean="0"/>
              <a:t>даних;</a:t>
            </a:r>
            <a:endParaRPr lang="uk-UA" sz="2000" b="0" dirty="0"/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</a:t>
            </a:r>
            <a:r>
              <a:rPr lang="uk-UA" sz="2000" b="0" dirty="0"/>
              <a:t>прийняття рішень та виконання дій на основі фактичних </a:t>
            </a:r>
            <a:r>
              <a:rPr lang="uk-UA" sz="2000" b="0" dirty="0" smtClean="0"/>
              <a:t>даних.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2000" b="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>
                <a:solidFill>
                  <a:srgbClr val="224D83"/>
                </a:solidFill>
              </a:rPr>
              <a:t>7. Керування взаємовідносинами:</a:t>
            </a:r>
          </a:p>
          <a:p>
            <a:pPr marL="176213" lvl="0" indent="-1762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>
                <a:solidFill>
                  <a:srgbClr val="224D83"/>
                </a:solidFill>
              </a:rPr>
              <a:t>– визначення зацікавлених сторін;</a:t>
            </a:r>
          </a:p>
          <a:p>
            <a:pPr marL="176213" lvl="0" indent="-1762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>
                <a:solidFill>
                  <a:srgbClr val="224D83"/>
                </a:solidFill>
              </a:rPr>
              <a:t>– визначення та встановлення пріоритетності взаємовідносин із зацікавленими сторонами;</a:t>
            </a:r>
          </a:p>
          <a:p>
            <a:pPr marL="176213" lvl="0" indent="-1762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>
                <a:solidFill>
                  <a:srgbClr val="224D83"/>
                </a:solidFill>
              </a:rPr>
              <a:t>– установлення взаємовідносин, які збалансовують вигоди короткострокового та довгострокового </a:t>
            </a:r>
            <a:r>
              <a:rPr lang="uk-UA" sz="2000" b="0" dirty="0" smtClean="0">
                <a:solidFill>
                  <a:srgbClr val="224D83"/>
                </a:solidFill>
              </a:rPr>
              <a:t>характеру.</a:t>
            </a:r>
            <a:endParaRPr lang="uk-UA" sz="2000" b="0" dirty="0">
              <a:solidFill>
                <a:srgbClr val="224D83"/>
              </a:solidFill>
            </a:endParaRP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2000" b="0" dirty="0"/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 </a:t>
            </a:r>
            <a:endParaRPr lang="uk-UA" sz="2000" b="0" dirty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599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8138" y="198390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Середовище та </a:t>
            </a:r>
            <a:r>
              <a:rPr lang="uk-UA" sz="3200" dirty="0" err="1"/>
              <a:t>стейкхолдери</a:t>
            </a:r>
            <a:r>
              <a:rPr lang="uk-UA" sz="3200" dirty="0"/>
              <a:t> </a:t>
            </a:r>
            <a:r>
              <a:rPr lang="uk-UA" sz="3200" dirty="0" smtClean="0"/>
              <a:t>організації</a:t>
            </a:r>
            <a:endParaRPr lang="uk-UA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uk-UA" sz="2000" dirty="0"/>
              <a:t>Середовище </a:t>
            </a:r>
            <a:r>
              <a:rPr lang="uk-UA" sz="2000" dirty="0" smtClean="0"/>
              <a:t> організації </a:t>
            </a:r>
            <a:r>
              <a:rPr lang="uk-UA" sz="2000" b="0" dirty="0" smtClean="0"/>
              <a:t>– </a:t>
            </a:r>
            <a:r>
              <a:rPr lang="uk-UA" sz="2000" b="0" dirty="0"/>
              <a:t>це сукупність внутрішніх і зовнішніх чинників, які можуть мати вплив на підхід </a:t>
            </a:r>
            <a:r>
              <a:rPr lang="uk-UA" sz="2000" b="0" dirty="0" smtClean="0"/>
              <a:t>до </a:t>
            </a:r>
            <a:r>
              <a:rPr lang="uk-UA" sz="2000" b="0" dirty="0"/>
              <a:t>розроблення та досягнення </a:t>
            </a:r>
            <a:r>
              <a:rPr lang="uk-UA" sz="2000" b="0" dirty="0" smtClean="0"/>
              <a:t>цілей організації. </a:t>
            </a: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uk-UA" sz="2000" b="0" dirty="0"/>
              <a:t>В англійській мові це поняття часто означають такими термінами як «</a:t>
            </a:r>
            <a:r>
              <a:rPr lang="en-US" sz="2000" b="0" dirty="0"/>
              <a:t>business environment» (</a:t>
            </a:r>
            <a:r>
              <a:rPr lang="uk-UA" sz="2000" b="0" dirty="0"/>
              <a:t>бізнес-середовище), «</a:t>
            </a:r>
            <a:r>
              <a:rPr lang="en-US" sz="2000" b="0" dirty="0"/>
              <a:t>organizational environment» (</a:t>
            </a:r>
            <a:r>
              <a:rPr lang="uk-UA" sz="2000" b="0" dirty="0"/>
              <a:t>організаційне середовище) чи «</a:t>
            </a:r>
            <a:r>
              <a:rPr lang="en-US" sz="2000" b="0" dirty="0"/>
              <a:t>ecosystem of an organization» (</a:t>
            </a:r>
            <a:r>
              <a:rPr lang="uk-UA" sz="2000" b="0" dirty="0"/>
              <a:t>екосистема організації).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uk-UA" sz="2000" b="0" dirty="0"/>
              <a:t>Розуміння </a:t>
            </a:r>
            <a:r>
              <a:rPr lang="uk-UA" sz="2000" dirty="0"/>
              <a:t>внутрішнього середовища </a:t>
            </a:r>
            <a:r>
              <a:rPr lang="uk-UA" sz="2000" b="0" dirty="0"/>
              <a:t>пов’язано з розгляданням чинників, які стосуються цінностей, культури, знань, дієвості організації.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uk-UA" sz="2000" b="0" dirty="0"/>
              <a:t>Розуміння </a:t>
            </a:r>
            <a:r>
              <a:rPr lang="uk-UA" sz="2000" dirty="0"/>
              <a:t>зовнішнього середовища </a:t>
            </a:r>
            <a:r>
              <a:rPr lang="uk-UA" sz="2000" b="0" dirty="0"/>
              <a:t>пов’язано з розгляданням чинників, які стосуються правового, технологічного, ринкового, культурного, соціального та економічного середовища міжнародного, національного, регіонального чи місцевого масштабу.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 smtClean="0"/>
              <a:t> </a:t>
            </a: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383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8138" y="198390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Середовище та </a:t>
            </a:r>
            <a:r>
              <a:rPr lang="uk-UA" sz="3200" dirty="0" err="1"/>
              <a:t>стейкхолдери</a:t>
            </a:r>
            <a:r>
              <a:rPr lang="uk-UA" sz="3200" dirty="0"/>
              <a:t> </a:t>
            </a:r>
            <a:r>
              <a:rPr lang="uk-UA" sz="3200" dirty="0" smtClean="0"/>
              <a:t>організації</a:t>
            </a:r>
            <a:endParaRPr lang="uk-UA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uk-UA" sz="2400" dirty="0" smtClean="0"/>
              <a:t>До чинників внутрішнього середовища організації належать</a:t>
            </a:r>
            <a:r>
              <a:rPr lang="ru-RU" sz="2000" dirty="0" smtClean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uk-UA" sz="1800" b="0" dirty="0"/>
              <a:t>1. </a:t>
            </a:r>
            <a:r>
              <a:rPr lang="uk-UA" sz="1800" dirty="0"/>
              <a:t>Людські ресурси </a:t>
            </a:r>
            <a:r>
              <a:rPr lang="uk-UA" sz="1800" b="0" dirty="0"/>
              <a:t>– персонал, необхідний для результативного </a:t>
            </a:r>
            <a:r>
              <a:rPr lang="uk-UA" sz="1800" b="0" dirty="0" smtClean="0"/>
              <a:t>функціонування </a:t>
            </a:r>
            <a:r>
              <a:rPr lang="uk-UA" sz="1800" b="0" dirty="0"/>
              <a:t>процесів організації.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uk-UA" sz="1800" b="0" dirty="0"/>
              <a:t>2. </a:t>
            </a:r>
            <a:r>
              <a:rPr lang="uk-UA" sz="1800" dirty="0"/>
              <a:t>Інфраструктура</a:t>
            </a:r>
            <a:r>
              <a:rPr lang="uk-UA" sz="1800" b="0" dirty="0"/>
              <a:t> – система споруд, устаткування, необхідних для функціонування організації. Інфраструктура може охоплювати будівлі та пов’язані з ними інженерні мережі, устаткування (зокрема технічні та програмні засоби), транспортні засоби, інформаційні та комунікаційні технології тощо.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1800" b="0" dirty="0"/>
              <a:t>3. </a:t>
            </a:r>
            <a:r>
              <a:rPr lang="uk-UA" sz="1800" dirty="0"/>
              <a:t>Середовище для функціонування процесів </a:t>
            </a:r>
            <a:r>
              <a:rPr lang="uk-UA" sz="1800" b="0" dirty="0"/>
              <a:t>– поєднання людських і фізичних чинників, зокрема: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a) </a:t>
            </a:r>
            <a:r>
              <a:rPr lang="uk-UA" sz="1800" b="0" dirty="0"/>
              <a:t>соціальних (наприклад, відсутність дискримінації, </a:t>
            </a:r>
            <a:r>
              <a:rPr lang="uk-UA" sz="1800" b="0" dirty="0" err="1"/>
              <a:t>неконфліктність</a:t>
            </a:r>
            <a:r>
              <a:rPr lang="uk-UA" sz="1800" b="0" dirty="0"/>
              <a:t>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b) </a:t>
            </a:r>
            <a:r>
              <a:rPr lang="uk-UA" sz="1800" b="0" dirty="0"/>
              <a:t>психологічних (наприклад, зменшення стресових станів, запобігання емоційному виснаженню, емоційний комфорт);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c) </a:t>
            </a:r>
            <a:r>
              <a:rPr lang="uk-UA" sz="1800" b="0" dirty="0"/>
              <a:t>фізичних (наприклад, температура, тепло, вологість, освітленість, циркуляція повітря, гігієна, шум).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 smtClean="0"/>
              <a:t> </a:t>
            </a: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234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44250" y="180109"/>
            <a:ext cx="11334407" cy="5578764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Середовище та </a:t>
            </a:r>
            <a:r>
              <a:rPr lang="uk-UA" sz="3200" dirty="0" err="1"/>
              <a:t>стейкхолдери</a:t>
            </a:r>
            <a:r>
              <a:rPr lang="uk-UA" sz="3200" dirty="0"/>
              <a:t> </a:t>
            </a:r>
            <a:r>
              <a:rPr lang="uk-UA" sz="3200" dirty="0" smtClean="0"/>
              <a:t>організації</a:t>
            </a:r>
            <a:endParaRPr lang="uk-UA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1800" b="0" dirty="0"/>
              <a:t>4. </a:t>
            </a:r>
            <a:r>
              <a:rPr lang="uk-UA" sz="1800" dirty="0"/>
              <a:t>Знання </a:t>
            </a:r>
            <a:r>
              <a:rPr lang="uk-UA" sz="1800" dirty="0" smtClean="0"/>
              <a:t>організації </a:t>
            </a:r>
            <a:r>
              <a:rPr lang="uk-UA" sz="1800" b="0" dirty="0"/>
              <a:t>– це інформація, необхідна для функціонування процесів і досягнення відповідності продукції та послуг організації </a:t>
            </a:r>
            <a:r>
              <a:rPr lang="uk-UA" sz="1800" b="0" dirty="0" smtClean="0"/>
              <a:t>вимогам</a:t>
            </a:r>
            <a:r>
              <a:rPr lang="uk-UA" sz="1800" b="0" dirty="0"/>
              <a:t>. Основою знань організації </a:t>
            </a:r>
            <a:r>
              <a:rPr lang="uk-UA" sz="1800" b="0" dirty="0" smtClean="0"/>
              <a:t>можуть </a:t>
            </a:r>
            <a:r>
              <a:rPr lang="uk-UA" sz="1800" b="0" dirty="0"/>
              <a:t>бути: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a) </a:t>
            </a:r>
            <a:r>
              <a:rPr lang="uk-UA" sz="1800" b="0" dirty="0"/>
              <a:t>внутрішні ресурси (наприклад, інтелектуальна власність; знання, набуті через досвід; висновки, засвоєні з невдач </a:t>
            </a:r>
            <a:r>
              <a:rPr lang="uk-UA" sz="1800" b="0" dirty="0" smtClean="0"/>
              <a:t>та </a:t>
            </a:r>
            <a:r>
              <a:rPr lang="uk-UA" sz="1800" b="0" dirty="0"/>
              <a:t>успішних проектів; здобуття та спільне використання незадокументованих знань і досвіду; результати поліпшень у процесах, продукції та послугах);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b) </a:t>
            </a:r>
            <a:r>
              <a:rPr lang="uk-UA" sz="1800" b="0" dirty="0"/>
              <a:t>зовнішні ресурси (наприклад, стандарти; наукова спільнота; конференції; отримання знань від замовників або зовнішніх постачальників</a:t>
            </a:r>
            <a:r>
              <a:rPr lang="uk-UA" sz="1800" b="0" dirty="0" smtClean="0"/>
              <a:t>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18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b="0" dirty="0"/>
              <a:t>5. </a:t>
            </a:r>
            <a:r>
              <a:rPr lang="ru-RU" sz="1800" dirty="0" err="1"/>
              <a:t>Компетентність</a:t>
            </a:r>
            <a:r>
              <a:rPr lang="ru-RU" sz="1800" b="0" dirty="0"/>
              <a:t> – </a:t>
            </a:r>
            <a:r>
              <a:rPr lang="ru-RU" sz="1800" b="0" dirty="0" err="1"/>
              <a:t>здатність</a:t>
            </a:r>
            <a:r>
              <a:rPr lang="ru-RU" sz="1800" b="0" dirty="0"/>
              <a:t> </a:t>
            </a:r>
            <a:r>
              <a:rPr lang="ru-RU" sz="1800" b="0" dirty="0" err="1"/>
              <a:t>застосовувати</a:t>
            </a:r>
            <a:r>
              <a:rPr lang="ru-RU" sz="1800" b="0" dirty="0"/>
              <a:t> </a:t>
            </a:r>
            <a:r>
              <a:rPr lang="ru-RU" sz="1800" b="0" dirty="0" err="1"/>
              <a:t>знання</a:t>
            </a:r>
            <a:r>
              <a:rPr lang="ru-RU" sz="1800" b="0" dirty="0"/>
              <a:t> та </a:t>
            </a:r>
            <a:r>
              <a:rPr lang="ru-RU" sz="1800" b="0" dirty="0" err="1"/>
              <a:t>навички</a:t>
            </a:r>
            <a:r>
              <a:rPr lang="ru-RU" sz="1800" b="0" dirty="0"/>
              <a:t> для </a:t>
            </a:r>
            <a:r>
              <a:rPr lang="ru-RU" sz="1800" b="0" dirty="0" err="1"/>
              <a:t>досягнення</a:t>
            </a:r>
            <a:r>
              <a:rPr lang="ru-RU" sz="1800" b="0" dirty="0"/>
              <a:t> </a:t>
            </a:r>
            <a:r>
              <a:rPr lang="ru-RU" sz="1800" b="0" dirty="0" err="1"/>
              <a:t>запланованих</a:t>
            </a:r>
            <a:r>
              <a:rPr lang="ru-RU" sz="1800" b="0" dirty="0"/>
              <a:t> </a:t>
            </a:r>
            <a:r>
              <a:rPr lang="ru-RU" sz="1800" b="0" dirty="0" err="1" smtClean="0"/>
              <a:t>результатів</a:t>
            </a:r>
            <a:r>
              <a:rPr lang="ru-RU" sz="1800" b="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ru-RU" sz="18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1800" b="0" dirty="0"/>
              <a:t>6. </a:t>
            </a:r>
            <a:r>
              <a:rPr lang="uk-UA" sz="1800" dirty="0"/>
              <a:t>Обізнаність. </a:t>
            </a:r>
            <a:r>
              <a:rPr lang="uk-UA" sz="1800" b="0" dirty="0" smtClean="0"/>
              <a:t>Організація має </a:t>
            </a:r>
            <a:r>
              <a:rPr lang="uk-UA" sz="1800" b="0" dirty="0"/>
              <a:t>забезпечувати, щоб особи, які виконують роботу, були обізнаними з: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a) </a:t>
            </a:r>
            <a:r>
              <a:rPr lang="uk-UA" sz="1800" b="0" dirty="0"/>
              <a:t>політикою </a:t>
            </a:r>
            <a:r>
              <a:rPr lang="uk-UA" sz="1800" b="0" dirty="0" smtClean="0"/>
              <a:t>та цілями </a:t>
            </a:r>
            <a:r>
              <a:rPr lang="uk-UA" sz="1800" b="0" dirty="0"/>
              <a:t>у сфері якості;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 smtClean="0"/>
              <a:t>b) </a:t>
            </a:r>
            <a:r>
              <a:rPr lang="uk-UA" sz="1800" b="0" dirty="0"/>
              <a:t>своїм внеском у результативність системи управління </a:t>
            </a:r>
            <a:r>
              <a:rPr lang="uk-UA" sz="1800" b="0" dirty="0" smtClean="0"/>
              <a:t>якістю;</a:t>
            </a:r>
            <a:endParaRPr lang="uk-UA" sz="18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c) </a:t>
            </a:r>
            <a:r>
              <a:rPr lang="uk-UA" sz="1800" b="0" dirty="0"/>
              <a:t>наслідками невиконання вимог системи управління якістю.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18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 smtClean="0"/>
              <a:t> </a:t>
            </a: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558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44250" y="180109"/>
            <a:ext cx="11334407" cy="5578764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Середовище та </a:t>
            </a:r>
            <a:r>
              <a:rPr lang="uk-UA" sz="3200" dirty="0" err="1"/>
              <a:t>стейкхолдери</a:t>
            </a:r>
            <a:r>
              <a:rPr lang="uk-UA" sz="3200" dirty="0"/>
              <a:t> </a:t>
            </a:r>
            <a:r>
              <a:rPr lang="uk-UA" sz="3200" dirty="0" smtClean="0"/>
              <a:t>організації</a:t>
            </a:r>
            <a:endParaRPr lang="uk-UA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1800" b="0" dirty="0"/>
              <a:t>7. </a:t>
            </a:r>
            <a:r>
              <a:rPr lang="uk-UA" sz="1800" dirty="0"/>
              <a:t>Інформування.</a:t>
            </a:r>
            <a:r>
              <a:rPr lang="uk-UA" sz="1800" b="0" dirty="0"/>
              <a:t> </a:t>
            </a:r>
            <a:r>
              <a:rPr lang="uk-UA" sz="1800" b="0" dirty="0" smtClean="0"/>
              <a:t>Організація має </a:t>
            </a:r>
            <a:r>
              <a:rPr lang="uk-UA" sz="1800" b="0" dirty="0"/>
              <a:t>визначити потреби щодо внутрішнього та зовнішнього інформування, доречні для системи управління якістю, зокрема: про що інформувати; коли інформувати; кого інформувати; як інформувати; хто має інформувати</a:t>
            </a:r>
            <a:r>
              <a:rPr lang="uk-UA" sz="1800" b="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18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1800" b="0" dirty="0"/>
              <a:t>8. </a:t>
            </a:r>
            <a:r>
              <a:rPr lang="uk-UA" sz="1800" dirty="0"/>
              <a:t>Задокументована інформація </a:t>
            </a:r>
            <a:r>
              <a:rPr lang="uk-UA" sz="1800" b="0" dirty="0"/>
              <a:t>– інформація, яку </a:t>
            </a:r>
            <a:r>
              <a:rPr lang="uk-UA" sz="1800" b="0" dirty="0" smtClean="0"/>
              <a:t>організація </a:t>
            </a:r>
            <a:r>
              <a:rPr lang="uk-UA" sz="1800" b="0" dirty="0"/>
              <a:t>має контролювати і підтримувати в актуальному стані, та носій, на якому її розміщено.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1800" b="0" dirty="0"/>
              <a:t>Під час створювання та актуалізування задокументованої інформації необхідно забезпечувати: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a) </a:t>
            </a:r>
            <a:r>
              <a:rPr lang="uk-UA" sz="1800" b="0" dirty="0"/>
              <a:t>належні ідентифікацію та опис (наприклад, назва, дата, автор, номер для посилання);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b) </a:t>
            </a:r>
            <a:r>
              <a:rPr lang="uk-UA" sz="1800" b="0" dirty="0"/>
              <a:t>належні формат (наприклад, мова, версія програмного засобу, графічні зображення) і носії (наприклад, паперовий, електронний);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b="0" dirty="0"/>
              <a:t>c) </a:t>
            </a:r>
            <a:r>
              <a:rPr lang="uk-UA" sz="1800" b="0" dirty="0"/>
              <a:t>належні аналізування та схвалення з </a:t>
            </a:r>
            <a:r>
              <a:rPr lang="uk-UA" sz="1800" b="0" dirty="0" smtClean="0"/>
              <a:t>позиції </a:t>
            </a:r>
            <a:r>
              <a:rPr lang="uk-UA" sz="1800" b="0" dirty="0"/>
              <a:t>придатності та адекватності.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18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18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 smtClean="0"/>
              <a:t> </a:t>
            </a: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550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44250" y="180109"/>
            <a:ext cx="11334407" cy="5578764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Середовище та </a:t>
            </a:r>
            <a:r>
              <a:rPr lang="uk-UA" sz="3200" dirty="0" err="1"/>
              <a:t>стейкхолдери</a:t>
            </a:r>
            <a:r>
              <a:rPr lang="uk-UA" sz="3200" dirty="0"/>
              <a:t> </a:t>
            </a:r>
            <a:r>
              <a:rPr lang="uk-UA" sz="3200" dirty="0" smtClean="0"/>
              <a:t>організації</a:t>
            </a:r>
            <a:endParaRPr lang="uk-UA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2000" b="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400" b="0" dirty="0" smtClean="0"/>
              <a:t>До </a:t>
            </a:r>
            <a:r>
              <a:rPr lang="uk-UA" sz="2400" dirty="0"/>
              <a:t>чинників зовнішнього середовища </a:t>
            </a:r>
            <a:r>
              <a:rPr lang="uk-UA" sz="2400" b="0" dirty="0" smtClean="0"/>
              <a:t>організації </a:t>
            </a:r>
            <a:r>
              <a:rPr lang="uk-UA" sz="2400" b="0" dirty="0"/>
              <a:t>належать: правові, економічні, соціальні, технологічні та інші чинники міжнародного, національного, регіонального чи місцевого масштабу</a:t>
            </a:r>
            <a:r>
              <a:rPr lang="uk-UA" sz="2400" b="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2400" b="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400" b="0" dirty="0" smtClean="0"/>
              <a:t>Дослідження </a:t>
            </a:r>
            <a:r>
              <a:rPr lang="uk-UA" sz="2400" dirty="0"/>
              <a:t>правових чинників </a:t>
            </a:r>
            <a:r>
              <a:rPr lang="uk-UA" sz="2400" b="0" dirty="0"/>
              <a:t>зовнішнього середовища дає змогу з’ясувати особливості державного регулювання бізнесу, ключові умови одержання та використання основних ресурсів для діяльності тощо</a:t>
            </a:r>
            <a:r>
              <a:rPr lang="uk-UA" sz="2400" b="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24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400" b="0" dirty="0"/>
              <a:t>Аналізування </a:t>
            </a:r>
            <a:r>
              <a:rPr lang="uk-UA" sz="2400" dirty="0"/>
              <a:t>економічних чинників </a:t>
            </a:r>
            <a:r>
              <a:rPr lang="uk-UA" sz="2400" b="0" dirty="0"/>
              <a:t>передбачає дослідження процесів формування і розподілу економічних ресурсів та економічних благ у країні (регіоні).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18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 smtClean="0"/>
              <a:t> </a:t>
            </a: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245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44250" y="198582"/>
            <a:ext cx="11334407" cy="5578764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Середовище та </a:t>
            </a:r>
            <a:r>
              <a:rPr lang="uk-UA" sz="3200" dirty="0" err="1"/>
              <a:t>стейкхолдери</a:t>
            </a:r>
            <a:r>
              <a:rPr lang="uk-UA" sz="3200" dirty="0"/>
              <a:t> </a:t>
            </a:r>
            <a:r>
              <a:rPr lang="uk-UA" sz="3200" dirty="0" smtClean="0"/>
              <a:t>організації</a:t>
            </a:r>
            <a:endParaRPr lang="uk-UA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2000" b="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400" b="0" dirty="0" smtClean="0"/>
              <a:t>Дослідження </a:t>
            </a:r>
            <a:r>
              <a:rPr lang="uk-UA" sz="2400" dirty="0" smtClean="0"/>
              <a:t>соціальних чинників </a:t>
            </a:r>
            <a:r>
              <a:rPr lang="uk-UA" sz="2400" b="0" dirty="0" smtClean="0"/>
              <a:t>пов'язане із формуванням споживчих потреб і переваг населення.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uk-UA" sz="2400" b="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400" b="0" dirty="0" smtClean="0"/>
              <a:t>Врахування </a:t>
            </a:r>
            <a:r>
              <a:rPr lang="uk-UA" sz="2400" dirty="0" smtClean="0"/>
              <a:t>технологічних чинників </a:t>
            </a:r>
            <a:r>
              <a:rPr lang="uk-UA" sz="2400" b="0" dirty="0" smtClean="0"/>
              <a:t>зумовлене наявністю технологічних змін у галузі, в наслідок чого виникає загроза втрати підприємством власних позицій на ринку через появу продукту із кращими характеристиками.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 smtClean="0"/>
              <a:t> </a:t>
            </a: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395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44250" y="295564"/>
            <a:ext cx="11334407" cy="5264727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Середовище та </a:t>
            </a:r>
            <a:r>
              <a:rPr lang="uk-UA" sz="3200" dirty="0" err="1"/>
              <a:t>стейкхолдери</a:t>
            </a:r>
            <a:r>
              <a:rPr lang="uk-UA" sz="3200" dirty="0"/>
              <a:t> </a:t>
            </a:r>
            <a:r>
              <a:rPr lang="uk-UA" sz="3200" dirty="0" smtClean="0"/>
              <a:t>організації</a:t>
            </a:r>
            <a:endParaRPr lang="uk-UA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/>
              <a:t>Зацікавлена сторона </a:t>
            </a:r>
            <a:r>
              <a:rPr lang="uk-UA" sz="2400" b="0" dirty="0"/>
              <a:t>(</a:t>
            </a:r>
            <a:r>
              <a:rPr lang="en-US" sz="2400" b="0" dirty="0"/>
              <a:t>interested party, stakeholder) – </a:t>
            </a:r>
            <a:r>
              <a:rPr lang="uk-UA" sz="2400" b="0" dirty="0"/>
              <a:t>це особа чи </a:t>
            </a:r>
            <a:r>
              <a:rPr lang="uk-UA" sz="2400" b="0" dirty="0" smtClean="0"/>
              <a:t>організація, </a:t>
            </a:r>
            <a:r>
              <a:rPr lang="uk-UA" sz="2400" b="0" dirty="0"/>
              <a:t>яка може вплинути на рішення чи діяльність підприємства, піддана впливу, чи сприймає себе такою, що піддана впливу рішень або діяльності.</a:t>
            </a:r>
            <a:endParaRPr lang="uk-UA" sz="2400" b="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uk-UA" sz="12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 smtClean="0"/>
              <a:t>До </a:t>
            </a:r>
            <a:r>
              <a:rPr lang="uk-UA" sz="2400" dirty="0"/>
              <a:t>зацікавлених сторін належать</a:t>
            </a:r>
            <a:r>
              <a:rPr lang="uk-UA" sz="2400" b="0" dirty="0"/>
              <a:t>: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 smtClean="0"/>
              <a:t>замовники </a:t>
            </a:r>
            <a:r>
              <a:rPr lang="uk-UA" sz="2000" b="0" dirty="0"/>
              <a:t>та кінцеві користувачі;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/>
              <a:t>працівники організації;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 smtClean="0"/>
              <a:t>власники/інвестори </a:t>
            </a:r>
            <a:r>
              <a:rPr lang="uk-UA" sz="2000" b="0" dirty="0"/>
              <a:t>(наприклад, акціонери, приватні </a:t>
            </a:r>
            <a:r>
              <a:rPr lang="uk-UA" sz="2000" b="0" dirty="0" smtClean="0"/>
              <a:t>особи, </a:t>
            </a:r>
            <a:r>
              <a:rPr lang="uk-UA" sz="2000" b="0" dirty="0"/>
              <a:t>які мають певний інтерес на підприємстві);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 smtClean="0"/>
              <a:t>постачальники </a:t>
            </a:r>
            <a:r>
              <a:rPr lang="uk-UA" sz="2000" b="0" dirty="0"/>
              <a:t>і партнери;</a:t>
            </a:r>
          </a:p>
          <a:p>
            <a:pPr marL="360363" indent="-36036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2000" b="0" dirty="0" smtClean="0"/>
              <a:t>громадськість </a:t>
            </a:r>
            <a:r>
              <a:rPr lang="uk-UA" sz="2000" b="0" dirty="0"/>
              <a:t>та населення, на які впливає діяльність </a:t>
            </a:r>
            <a:r>
              <a:rPr lang="uk-UA" sz="2000" b="0" dirty="0" smtClean="0"/>
              <a:t>організації </a:t>
            </a:r>
            <a:r>
              <a:rPr lang="uk-UA" sz="2000" b="0" dirty="0"/>
              <a:t>чи </a:t>
            </a:r>
            <a:r>
              <a:rPr lang="uk-UA" sz="2000" b="0" dirty="0" smtClean="0"/>
              <a:t>її </a:t>
            </a:r>
            <a:r>
              <a:rPr lang="uk-UA" sz="2000" b="0" dirty="0"/>
              <a:t>продукція.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289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59" y="447546"/>
            <a:ext cx="11522075" cy="702526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Зміст теми</a:t>
            </a:r>
            <a:endParaRPr lang="uk-UA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34959" y="1409032"/>
            <a:ext cx="11522075" cy="2696770"/>
          </a:xfrm>
        </p:spPr>
        <p:txBody>
          <a:bodyPr/>
          <a:lstStyle/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Сутність та складові елементи системи управління якістю</a:t>
            </a:r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Політика управління якістю</a:t>
            </a:r>
          </a:p>
          <a:p>
            <a:pPr marL="442913" lvl="0" indent="-442913">
              <a:buFont typeface="Wingdings" panose="05000000000000000000" pitchFamily="2" charset="2"/>
              <a:buChar char="Ø"/>
            </a:pPr>
            <a:r>
              <a:rPr lang="uk-UA" sz="2800" dirty="0" smtClean="0"/>
              <a:t>Середовище та </a:t>
            </a:r>
            <a:r>
              <a:rPr lang="uk-UA" sz="2800" dirty="0" err="1" smtClean="0"/>
              <a:t>стейкхолдери</a:t>
            </a:r>
            <a:r>
              <a:rPr lang="uk-UA" sz="2800" dirty="0" smtClean="0"/>
              <a:t> організації (підприємства, установи)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77664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44250" y="295564"/>
            <a:ext cx="11334407" cy="5264727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Середовище та </a:t>
            </a:r>
            <a:r>
              <a:rPr lang="uk-UA" sz="3200" dirty="0" err="1"/>
              <a:t>стейкхолдери</a:t>
            </a:r>
            <a:r>
              <a:rPr lang="uk-UA" sz="3200" dirty="0"/>
              <a:t> </a:t>
            </a:r>
            <a:r>
              <a:rPr lang="uk-UA" sz="3200" dirty="0" smtClean="0"/>
              <a:t>організації</a:t>
            </a:r>
            <a:endParaRPr lang="uk-UA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2400" dirty="0"/>
              <a:t>Прикладами потреб та очікувань замовників і кінцевих користувачів щодо продукції </a:t>
            </a:r>
            <a:r>
              <a:rPr lang="uk-UA" sz="2400" dirty="0" smtClean="0"/>
              <a:t>є</a:t>
            </a:r>
            <a:r>
              <a:rPr lang="uk-UA" sz="2400" dirty="0"/>
              <a:t>: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000" b="0" dirty="0" smtClean="0"/>
              <a:t>відповідність </a:t>
            </a:r>
            <a:r>
              <a:rPr lang="uk-UA" sz="2000" b="0" dirty="0"/>
              <a:t>продукції;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000" b="0" dirty="0" smtClean="0"/>
              <a:t>надійність </a:t>
            </a:r>
            <a:r>
              <a:rPr lang="uk-UA" sz="2000" b="0" dirty="0"/>
              <a:t>продукції;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000" b="0" dirty="0" smtClean="0"/>
              <a:t>придатність </a:t>
            </a:r>
            <a:r>
              <a:rPr lang="uk-UA" sz="2000" b="0" dirty="0"/>
              <a:t>продукції;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000" b="0" dirty="0" smtClean="0"/>
              <a:t>постачання </a:t>
            </a:r>
            <a:r>
              <a:rPr lang="uk-UA" sz="2000" b="0" dirty="0"/>
              <a:t>продукції;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000" b="0" dirty="0" smtClean="0"/>
              <a:t>діяльність </a:t>
            </a:r>
            <a:r>
              <a:rPr lang="uk-UA" sz="2000" b="0" dirty="0"/>
              <a:t>після випуску продукції;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000" b="0" dirty="0" smtClean="0"/>
              <a:t>ціна </a:t>
            </a:r>
            <a:r>
              <a:rPr lang="uk-UA" sz="2000" b="0" dirty="0"/>
              <a:t>і витрати на стадіях життєвого циклу продукції;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000" b="0" dirty="0" smtClean="0"/>
              <a:t>безпечність </a:t>
            </a:r>
            <a:r>
              <a:rPr lang="uk-UA" sz="2000" b="0" dirty="0"/>
              <a:t>продукції;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000" b="0" dirty="0" smtClean="0"/>
              <a:t>юридична </a:t>
            </a:r>
            <a:r>
              <a:rPr lang="uk-UA" sz="2000" b="0" dirty="0"/>
              <a:t>відповідальність за якість продукції;</a:t>
            </a:r>
          </a:p>
          <a:p>
            <a:pPr marL="360363" indent="-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2000" b="0" dirty="0" smtClean="0"/>
              <a:t>вплив </a:t>
            </a:r>
            <a:r>
              <a:rPr lang="uk-UA" sz="2000" b="0" dirty="0"/>
              <a:t>на навколишнє середовище</a:t>
            </a:r>
            <a:r>
              <a:rPr lang="uk-UA" sz="2000" b="0" dirty="0" smtClean="0"/>
              <a:t>.</a:t>
            </a:r>
            <a:endParaRPr lang="uk-UA" sz="2000" b="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727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Питання для самоперевірки</a:t>
            </a:r>
          </a:p>
          <a:p>
            <a:pPr marL="457200" indent="-457200" defTabSz="536575">
              <a:spcBef>
                <a:spcPts val="1200"/>
              </a:spcBef>
              <a:buNone/>
            </a:pPr>
            <a:r>
              <a:rPr lang="uk-UA" sz="2000" b="0" dirty="0" smtClean="0"/>
              <a:t>1.  Сутність системи управління якістю</a:t>
            </a:r>
          </a:p>
          <a:p>
            <a:pPr marL="457200" indent="-457200" defTabSz="536575">
              <a:spcBef>
                <a:spcPts val="1200"/>
              </a:spcBef>
              <a:buNone/>
            </a:pPr>
            <a:r>
              <a:rPr lang="uk-UA" sz="2000" b="0" dirty="0" smtClean="0"/>
              <a:t>2.  Роль і </a:t>
            </a:r>
            <a:r>
              <a:rPr lang="uk-UA" sz="2000" b="0" dirty="0"/>
              <a:t>місце </a:t>
            </a:r>
            <a:r>
              <a:rPr lang="uk-UA" sz="2000" b="0" dirty="0" smtClean="0"/>
              <a:t>системи управління якістю в організації</a:t>
            </a:r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Основні </a:t>
            </a:r>
            <a:r>
              <a:rPr lang="uk-UA" sz="2000" b="0" dirty="0"/>
              <a:t>елементи системи управління якістю</a:t>
            </a: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Процесний підхід до управління </a:t>
            </a:r>
            <a:r>
              <a:rPr lang="uk-UA" sz="2000" b="0" dirty="0"/>
              <a:t>якістю</a:t>
            </a: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Font typeface="Arial" panose="020B0604020202020204" pitchFamily="34" charset="0"/>
              <a:buAutoNum type="arabicPeriod" startAt="3"/>
            </a:pPr>
            <a:r>
              <a:rPr lang="uk-UA" sz="2000" b="0" dirty="0" smtClean="0"/>
              <a:t>Політика у сфері якості</a:t>
            </a:r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Основні </a:t>
            </a:r>
            <a:r>
              <a:rPr lang="uk-UA" sz="2000" b="0" dirty="0"/>
              <a:t>принципи у сфері якості</a:t>
            </a: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 smtClean="0"/>
              <a:t>Сутність </a:t>
            </a:r>
            <a:r>
              <a:rPr lang="uk-UA" sz="2000" b="0" dirty="0"/>
              <a:t>принципу </a:t>
            </a:r>
            <a:r>
              <a:rPr lang="uk-UA" sz="2000" b="0" dirty="0" smtClean="0"/>
              <a:t>«Орієнтація </a:t>
            </a:r>
            <a:r>
              <a:rPr lang="uk-UA" sz="2000" b="0" dirty="0"/>
              <a:t>на замовника (споживача</a:t>
            </a:r>
            <a:r>
              <a:rPr lang="uk-UA" sz="2000" b="0" dirty="0" smtClean="0"/>
              <a:t>)»</a:t>
            </a:r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/>
              <a:t>Сутність принципу «Лідерство»</a:t>
            </a:r>
            <a:endParaRPr lang="uk-UA" sz="2000" b="0" dirty="0" smtClean="0"/>
          </a:p>
          <a:p>
            <a:pPr marL="457200" indent="-457200" defTabSz="536575">
              <a:spcBef>
                <a:spcPts val="1200"/>
              </a:spcBef>
              <a:buAutoNum type="arabicPeriod" startAt="3"/>
            </a:pPr>
            <a:r>
              <a:rPr lang="uk-UA" sz="2000" b="0" dirty="0"/>
              <a:t>Сутність принципу </a:t>
            </a:r>
            <a:r>
              <a:rPr lang="uk-UA" sz="2000" b="0" dirty="0" smtClean="0"/>
              <a:t>«</a:t>
            </a:r>
            <a:r>
              <a:rPr lang="uk-UA" sz="2000" b="0" dirty="0" err="1" smtClean="0"/>
              <a:t>Задіяність</a:t>
            </a:r>
            <a:r>
              <a:rPr lang="uk-UA" sz="2000" b="0" dirty="0" smtClean="0"/>
              <a:t> персоналу»</a:t>
            </a:r>
          </a:p>
          <a:p>
            <a:pPr marL="457200" indent="-457200" defTabSz="536575">
              <a:spcBef>
                <a:spcPts val="1200"/>
              </a:spcBef>
              <a:buFont typeface="Arial" panose="020B0604020202020204" pitchFamily="34" charset="0"/>
              <a:buAutoNum type="arabicPeriod" startAt="3"/>
            </a:pPr>
            <a:r>
              <a:rPr lang="uk-UA" sz="2000" b="0" dirty="0"/>
              <a:t>Сутність принципу </a:t>
            </a:r>
            <a:r>
              <a:rPr lang="uk-UA" sz="2000" b="0" dirty="0" smtClean="0"/>
              <a:t>«</a:t>
            </a:r>
            <a:r>
              <a:rPr lang="uk-UA" sz="2000" b="0" dirty="0"/>
              <a:t>Прийняття рішень на підставі фактичних даних</a:t>
            </a:r>
            <a:r>
              <a:rPr lang="uk-UA" sz="2000" b="0" dirty="0" smtClean="0"/>
              <a:t>»</a:t>
            </a:r>
          </a:p>
          <a:p>
            <a:pPr marL="457200" indent="-457200" defTabSz="536575">
              <a:spcBef>
                <a:spcPts val="1200"/>
              </a:spcBef>
              <a:buFont typeface="+mj-lt"/>
              <a:buAutoNum type="arabicPeriod"/>
            </a:pPr>
            <a:endParaRPr lang="uk-UA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endParaRPr lang="uk-UA" sz="2000" b="0" dirty="0"/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413820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Питання для самоперевірки</a:t>
            </a:r>
          </a:p>
          <a:p>
            <a:pPr marL="457200" indent="-457200" defTabSz="536575">
              <a:spcBef>
                <a:spcPts val="1200"/>
              </a:spcBef>
              <a:buNone/>
            </a:pPr>
            <a:r>
              <a:rPr lang="uk-UA" sz="2000" b="0" dirty="0" smtClean="0"/>
              <a:t>11.  Поняття середовища організації</a:t>
            </a:r>
          </a:p>
          <a:p>
            <a:pPr marL="457200" indent="-457200" defTabSz="536575">
              <a:spcBef>
                <a:spcPts val="1200"/>
              </a:spcBef>
              <a:buNone/>
            </a:pPr>
            <a:r>
              <a:rPr lang="uk-UA" sz="2000" b="0" dirty="0" smtClean="0"/>
              <a:t>12.  Фактори </a:t>
            </a:r>
            <a:r>
              <a:rPr lang="uk-UA" sz="2000" b="0" dirty="0"/>
              <a:t>внутрішнього середовища організації</a:t>
            </a:r>
            <a:endParaRPr lang="uk-UA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13. Фактори зовнішнього </a:t>
            </a:r>
            <a:r>
              <a:rPr lang="uk-UA" sz="2000" b="0" dirty="0"/>
              <a:t>середовища </a:t>
            </a:r>
            <a:r>
              <a:rPr lang="uk-UA" sz="2000" b="0" dirty="0" smtClean="0"/>
              <a:t>організації</a:t>
            </a:r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14. Поняття та види </a:t>
            </a:r>
            <a:r>
              <a:rPr lang="uk-UA" sz="2000" b="0" dirty="0" err="1" smtClean="0"/>
              <a:t>стейкхолдерів</a:t>
            </a:r>
            <a:endParaRPr lang="uk-UA" sz="2000" b="0" dirty="0" smtClean="0"/>
          </a:p>
          <a:p>
            <a:pPr marL="0" indent="0" defTabSz="536575">
              <a:spcBef>
                <a:spcPts val="1200"/>
              </a:spcBef>
              <a:buNone/>
            </a:pPr>
            <a:r>
              <a:rPr lang="uk-UA" sz="2000" b="0" dirty="0" smtClean="0"/>
              <a:t>15. Вимоги замовника (споживача) до окремого виду продукції (послуг)</a:t>
            </a:r>
          </a:p>
          <a:p>
            <a:pPr marL="358775" indent="-358775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305049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Рекомендована література та інформаційні ресурси в Інтернеті</a:t>
            </a:r>
          </a:p>
          <a:p>
            <a:pPr marL="358775" indent="-358775" defTabSz="536575">
              <a:spcBef>
                <a:spcPts val="1200"/>
              </a:spcBef>
              <a:buNone/>
            </a:pPr>
            <a:r>
              <a:rPr lang="uk-UA" sz="1800" b="0" dirty="0" smtClean="0"/>
              <a:t>1</a:t>
            </a:r>
            <a:r>
              <a:rPr lang="uk-UA" sz="1800" b="0" dirty="0"/>
              <a:t>. </a:t>
            </a:r>
            <a:r>
              <a:rPr lang="uk-UA" sz="1800" b="0" dirty="0" smtClean="0"/>
              <a:t> </a:t>
            </a:r>
            <a:r>
              <a:rPr lang="uk-UA" sz="1800" b="0" dirty="0" err="1" smtClean="0"/>
              <a:t>Леськів</a:t>
            </a:r>
            <a:r>
              <a:rPr lang="uk-UA" sz="1800" b="0" dirty="0" smtClean="0"/>
              <a:t> </a:t>
            </a:r>
            <a:r>
              <a:rPr lang="uk-UA" sz="1800" b="0" dirty="0"/>
              <a:t>Г., </a:t>
            </a:r>
            <a:r>
              <a:rPr lang="uk-UA" sz="1800" b="0" dirty="0" err="1"/>
              <a:t>Гобела</a:t>
            </a:r>
            <a:r>
              <a:rPr lang="uk-UA" sz="1800" b="0" dirty="0"/>
              <a:t> В. Управління якістю : навчальний посібник. Львів : Львівський державний університет внутрішніх справ, 2024. 256 с. </a:t>
            </a:r>
            <a:r>
              <a:rPr lang="en-US" sz="1800" b="0" dirty="0"/>
              <a:t>URL: https://dspace.lvduvs.edu.ua/handle/1234567890/8617</a:t>
            </a:r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err="1" smtClean="0"/>
              <a:t>Лялюк</a:t>
            </a:r>
            <a:r>
              <a:rPr lang="uk-UA" sz="1800" b="0" dirty="0" smtClean="0"/>
              <a:t> </a:t>
            </a:r>
            <a:r>
              <a:rPr lang="uk-UA" sz="1800" b="0" dirty="0"/>
              <a:t>А. М. Управління якістю товарів і послуг в торгівлі: конспект лекцій. Луцьк : Вид-во КП ІА «</a:t>
            </a:r>
            <a:r>
              <a:rPr lang="uk-UA" sz="1800" b="0" dirty="0" err="1"/>
              <a:t>Волиньенергософт</a:t>
            </a:r>
            <a:r>
              <a:rPr lang="uk-UA" sz="1800" b="0" dirty="0"/>
              <a:t>», 2023. 95 с. </a:t>
            </a:r>
            <a:r>
              <a:rPr lang="en-US" sz="1800" b="0" dirty="0"/>
              <a:t>URL: https://</a:t>
            </a:r>
            <a:r>
              <a:rPr lang="en-US" sz="1800" b="0" dirty="0" smtClean="0"/>
              <a:t>evnuir.vnu.edu.ua/bitstream/123456789/22306/1/upr_KL.pdf</a:t>
            </a:r>
            <a:endParaRPr lang="uk-UA" sz="1800" b="0" dirty="0" smtClean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err="1" smtClean="0"/>
              <a:t>Воробець</a:t>
            </a:r>
            <a:r>
              <a:rPr lang="uk-UA" sz="1800" b="0" dirty="0" smtClean="0"/>
              <a:t> </a:t>
            </a:r>
            <a:r>
              <a:rPr lang="uk-UA" sz="1800" b="0" dirty="0"/>
              <a:t>М.М., </a:t>
            </a:r>
            <a:r>
              <a:rPr lang="uk-UA" sz="1800" b="0" dirty="0" err="1"/>
              <a:t>Кондрачук</a:t>
            </a:r>
            <a:r>
              <a:rPr lang="uk-UA" sz="1800" b="0" dirty="0"/>
              <a:t> І.В. Стандартизація, сертифікація, метрологія та управління якістю : навчальний посібник. Чернівці : </a:t>
            </a:r>
            <a:r>
              <a:rPr lang="uk-UA" sz="1800" b="0" dirty="0" err="1"/>
              <a:t>Чернівец</a:t>
            </a:r>
            <a:r>
              <a:rPr lang="uk-UA" sz="1800" b="0" dirty="0"/>
              <a:t>. </a:t>
            </a:r>
            <a:r>
              <a:rPr lang="uk-UA" sz="1800" b="0" dirty="0" err="1"/>
              <a:t>нац</a:t>
            </a:r>
            <a:r>
              <a:rPr lang="uk-UA" sz="1800" b="0" dirty="0"/>
              <a:t>. ун-т ім. Юрія </a:t>
            </a:r>
            <a:r>
              <a:rPr lang="uk-UA" sz="1800" b="0" dirty="0" err="1"/>
              <a:t>Федьковича</a:t>
            </a:r>
            <a:r>
              <a:rPr lang="uk-UA" sz="1800" b="0" dirty="0"/>
              <a:t>, 2022. 104 с. </a:t>
            </a:r>
            <a:r>
              <a:rPr lang="en-US" sz="1800" b="0" dirty="0"/>
              <a:t>URL: https://archer.chnu.edu.ua/xmlui/bitstream/handle/123456789/3880/%d0%9f%d0%be%d1%81%d1%96%d0%b1%d0%bd%d0%b8%d0%ba%20%d0%a1%d0%a1%d0%9c%d1%82%d0%b0%d0%a3%d0%af.pdf?sequence=1&amp;isAllowed=y</a:t>
            </a:r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uk-UA" sz="1800" b="0" dirty="0" smtClean="0"/>
              <a:t>ДСТУ </a:t>
            </a:r>
            <a:r>
              <a:rPr lang="en-US" sz="1800" b="0" dirty="0"/>
              <a:t>ISO 9000:2015 </a:t>
            </a:r>
            <a:r>
              <a:rPr lang="uk-UA" sz="1800" b="0" dirty="0"/>
              <a:t>Системи управління якістю. Основні положення та словник термінів (</a:t>
            </a:r>
            <a:r>
              <a:rPr lang="en-US" sz="1800" b="0" dirty="0"/>
              <a:t>ISO 9000:2015, IDT). URL: https://khoda.gov.ua/image/catalog/files/%</a:t>
            </a:r>
            <a:r>
              <a:rPr lang="en-US" sz="1800" b="0" dirty="0" smtClean="0"/>
              <a:t>209000.pdf</a:t>
            </a:r>
            <a:endParaRPr lang="uk-UA" sz="1800" b="0" dirty="0" smtClean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r>
              <a:rPr lang="ru-RU" sz="1800" b="0" dirty="0"/>
              <a:t>ДСТУ </a:t>
            </a:r>
            <a:r>
              <a:rPr lang="en-US" sz="1800" b="0" dirty="0"/>
              <a:t>ISO </a:t>
            </a:r>
            <a:r>
              <a:rPr lang="en-US" sz="1800" b="0" dirty="0" smtClean="0"/>
              <a:t>900</a:t>
            </a:r>
            <a:r>
              <a:rPr lang="uk-UA" sz="1800" b="0" dirty="0" smtClean="0"/>
              <a:t>1</a:t>
            </a:r>
            <a:r>
              <a:rPr lang="en-US" sz="1800" b="0" dirty="0" smtClean="0"/>
              <a:t>:2015 </a:t>
            </a:r>
            <a:r>
              <a:rPr lang="ru-RU" sz="1800" b="0" dirty="0" err="1"/>
              <a:t>Системи</a:t>
            </a:r>
            <a:r>
              <a:rPr lang="ru-RU" sz="1800" b="0" dirty="0"/>
              <a:t> </a:t>
            </a:r>
            <a:r>
              <a:rPr lang="ru-RU" sz="1800" b="0" dirty="0" err="1"/>
              <a:t>управління</a:t>
            </a:r>
            <a:r>
              <a:rPr lang="ru-RU" sz="1800" b="0" dirty="0"/>
              <a:t> </a:t>
            </a:r>
            <a:r>
              <a:rPr lang="ru-RU" sz="1800" b="0" dirty="0" err="1"/>
              <a:t>якістю</a:t>
            </a:r>
            <a:r>
              <a:rPr lang="ru-RU" sz="1800" b="0" dirty="0"/>
              <a:t>. </a:t>
            </a:r>
            <a:r>
              <a:rPr lang="ru-RU" sz="1800" b="0" dirty="0" err="1" smtClean="0"/>
              <a:t>Вимоги</a:t>
            </a:r>
            <a:r>
              <a:rPr lang="ru-RU" sz="1800" b="0" dirty="0" smtClean="0"/>
              <a:t> (</a:t>
            </a:r>
            <a:r>
              <a:rPr lang="en-US" sz="1800" b="0" dirty="0"/>
              <a:t>ISO </a:t>
            </a:r>
            <a:r>
              <a:rPr lang="en-US" sz="1800" b="0" dirty="0" smtClean="0"/>
              <a:t>900</a:t>
            </a:r>
            <a:r>
              <a:rPr lang="uk-UA" sz="1800" b="0" dirty="0" smtClean="0"/>
              <a:t>1</a:t>
            </a:r>
            <a:r>
              <a:rPr lang="en-US" sz="1800" b="0" dirty="0" smtClean="0"/>
              <a:t>:2015</a:t>
            </a:r>
            <a:r>
              <a:rPr lang="en-US" sz="1800" b="0" dirty="0"/>
              <a:t>, IDT). URL: </a:t>
            </a:r>
            <a:r>
              <a:rPr lang="en-US" sz="1800" b="0" dirty="0"/>
              <a:t>https://ontu.edu.ua/download/pubinfo/dcc/standard-ISO-9001-2015-ua.pdf</a:t>
            </a: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None/>
            </a:pPr>
            <a:endParaRPr lang="en-US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1400" b="0" dirty="0" smtClean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174851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62791" y="235669"/>
            <a:ext cx="11522075" cy="5599522"/>
          </a:xfrm>
        </p:spPr>
        <p:txBody>
          <a:bodyPr/>
          <a:lstStyle/>
          <a:p>
            <a:pPr marL="0" lvl="0" indent="0" algn="ctr">
              <a:spcAft>
                <a:spcPts val="1800"/>
              </a:spcAft>
              <a:buNone/>
            </a:pPr>
            <a:r>
              <a:rPr lang="uk-UA" dirty="0" smtClean="0"/>
              <a:t>Рекомендована література та інформаційні ресурси в Інтернеті</a:t>
            </a:r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uk-UA" sz="1800" b="0" dirty="0" smtClean="0"/>
              <a:t>6</a:t>
            </a:r>
            <a:r>
              <a:rPr lang="uk-UA" sz="1800" b="0" dirty="0"/>
              <a:t>. </a:t>
            </a:r>
            <a:r>
              <a:rPr lang="uk-UA" sz="1800" b="0" dirty="0" err="1"/>
              <a:t>Лойко</a:t>
            </a:r>
            <a:r>
              <a:rPr lang="uk-UA" sz="1800" b="0" dirty="0"/>
              <a:t> Д.П., </a:t>
            </a:r>
            <a:r>
              <a:rPr lang="uk-UA" sz="1800" b="0" dirty="0" err="1"/>
              <a:t>Вотченікова</a:t>
            </a:r>
            <a:r>
              <a:rPr lang="uk-UA" sz="1800" b="0" dirty="0"/>
              <a:t> О.В., </a:t>
            </a:r>
            <a:r>
              <a:rPr lang="uk-UA" sz="1800" b="0" dirty="0" err="1"/>
              <a:t>Удовіченко</a:t>
            </a:r>
            <a:r>
              <a:rPr lang="uk-UA" sz="1800" b="0" dirty="0"/>
              <a:t> О.П. Управління якістю : </a:t>
            </a:r>
            <a:r>
              <a:rPr lang="uk-UA" sz="1800" b="0" dirty="0" err="1"/>
              <a:t>навч</a:t>
            </a:r>
            <a:r>
              <a:rPr lang="uk-UA" sz="1800" b="0" dirty="0"/>
              <a:t>. посібник. Львів : Магнолія 2006, 2018. 336 с.</a:t>
            </a:r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uk-UA" sz="1800" b="0" dirty="0" smtClean="0"/>
              <a:t>7. Панченко </a:t>
            </a:r>
            <a:r>
              <a:rPr lang="uk-UA" sz="1800" b="0" dirty="0"/>
              <a:t>М.О. Управління якістю: теорія та практика: навчальний посібник. К. : Центр учбової літератури, 2018. 228 с.</a:t>
            </a:r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uk-UA" sz="1800" b="0" dirty="0" smtClean="0"/>
              <a:t>8.</a:t>
            </a:r>
            <a:r>
              <a:rPr lang="uk-UA" sz="1800" b="0" dirty="0"/>
              <a:t>	Світлишин І.І., </a:t>
            </a:r>
            <a:r>
              <a:rPr lang="uk-UA" sz="1800" b="0" dirty="0" err="1"/>
              <a:t>Світлишина</a:t>
            </a:r>
            <a:r>
              <a:rPr lang="uk-UA" sz="1800" b="0" dirty="0"/>
              <a:t> І.А. Теоретичні аспекти якості продукції. Актуальні проблеми економіки. 2022. № 9. С. 89-97. </a:t>
            </a:r>
            <a:r>
              <a:rPr lang="en-US" sz="1800" b="0" dirty="0"/>
              <a:t>URL: https://eco-science.net/wp-content/uploads/2022/09/09.22._topic_-Ihor-I.-Svitlyshyn-Iryna-A.-Svitlyshina-89-97.pdf</a:t>
            </a:r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uk-UA" sz="1800" b="0" dirty="0" smtClean="0"/>
              <a:t>9.  Інформаційні </a:t>
            </a:r>
            <a:r>
              <a:rPr lang="uk-UA" sz="1800" b="0" dirty="0"/>
              <a:t>ресурси Національної бібліотеки України імені В.І. Вернадського. </a:t>
            </a:r>
            <a:r>
              <a:rPr lang="en-US" sz="1800" b="0" dirty="0"/>
              <a:t>URL: http://</a:t>
            </a:r>
            <a:r>
              <a:rPr lang="en-US" sz="1800" b="0" dirty="0" smtClean="0"/>
              <a:t>www.nbuv.gov.ua</a:t>
            </a:r>
            <a:endParaRPr lang="uk-UA" sz="1800" b="0" dirty="0" smtClean="0"/>
          </a:p>
          <a:p>
            <a:pPr marL="360363" indent="-360363" defTabSz="536575">
              <a:spcBef>
                <a:spcPts val="1200"/>
              </a:spcBef>
              <a:buNone/>
            </a:pPr>
            <a:r>
              <a:rPr lang="ru-RU" sz="1800" b="0" dirty="0" smtClean="0"/>
              <a:t>10. Сайт </a:t>
            </a:r>
            <a:r>
              <a:rPr lang="ru-RU" sz="1800" b="0" dirty="0" err="1"/>
              <a:t>бібліотеки</a:t>
            </a:r>
            <a:r>
              <a:rPr lang="ru-RU" sz="1800" b="0" dirty="0"/>
              <a:t> Державного </a:t>
            </a:r>
            <a:r>
              <a:rPr lang="ru-RU" sz="1800" b="0" dirty="0" err="1"/>
              <a:t>університету</a:t>
            </a:r>
            <a:r>
              <a:rPr lang="ru-RU" sz="1800" b="0" dirty="0"/>
              <a:t> «</a:t>
            </a:r>
            <a:r>
              <a:rPr lang="ru-RU" sz="1800" b="0" dirty="0" err="1"/>
              <a:t>Житомирська</a:t>
            </a:r>
            <a:r>
              <a:rPr lang="ru-RU" sz="1800" b="0" dirty="0"/>
              <a:t> </a:t>
            </a:r>
            <a:r>
              <a:rPr lang="ru-RU" sz="1800" b="0" dirty="0" err="1"/>
              <a:t>політехніка</a:t>
            </a:r>
            <a:r>
              <a:rPr lang="ru-RU" sz="1800" b="0" dirty="0"/>
              <a:t>». URL: http://lib.ztu.edu.ua</a:t>
            </a: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None/>
            </a:pP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AutoNum type="arabicPeriod" startAt="2"/>
            </a:pPr>
            <a:endParaRPr lang="en-US" sz="1800" b="0" dirty="0"/>
          </a:p>
          <a:p>
            <a:pPr marL="358775" indent="-358775" defTabSz="536575">
              <a:spcBef>
                <a:spcPts val="1200"/>
              </a:spcBef>
              <a:buNone/>
            </a:pPr>
            <a:endParaRPr lang="en-US" sz="1400" b="0" dirty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1400" b="0" dirty="0" smtClean="0"/>
          </a:p>
          <a:p>
            <a:pPr marL="457200" indent="-457200" defTabSz="536575">
              <a:spcBef>
                <a:spcPts val="1200"/>
              </a:spcBef>
              <a:buAutoNum type="arabicPeriod"/>
            </a:pPr>
            <a:endParaRPr lang="uk-UA" sz="2000" b="0" dirty="0"/>
          </a:p>
          <a:p>
            <a:pPr marL="0" indent="0" defTabSz="358775">
              <a:spcBef>
                <a:spcPts val="1200"/>
              </a:spcBef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23150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44488" y="1879601"/>
            <a:ext cx="11522075" cy="1835150"/>
          </a:xfrm>
        </p:spPr>
        <p:txBody>
          <a:bodyPr/>
          <a:lstStyle/>
          <a:p>
            <a:pPr algn="ctr">
              <a:buNone/>
            </a:pPr>
            <a:r>
              <a:rPr lang="uk-UA" sz="4400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Дякую за увагу!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Сутність та складові елементи системи управління якістю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Система управління (</a:t>
            </a:r>
            <a:r>
              <a:rPr lang="en-US" sz="2800" dirty="0"/>
              <a:t>management system) </a:t>
            </a:r>
            <a:r>
              <a:rPr lang="en-US" sz="2800" b="0" dirty="0"/>
              <a:t>– </a:t>
            </a:r>
            <a:r>
              <a:rPr lang="uk-UA" sz="2800" b="0" dirty="0"/>
              <a:t>це сукупність взаємопов’язаних або </a:t>
            </a:r>
            <a:r>
              <a:rPr lang="uk-UA" sz="2800" b="0" dirty="0" err="1"/>
              <a:t>взаємодійних</a:t>
            </a:r>
            <a:r>
              <a:rPr lang="uk-UA" sz="2800" b="0" dirty="0"/>
              <a:t> елементів організації для формування </a:t>
            </a:r>
            <a:r>
              <a:rPr lang="uk-UA" sz="2800" b="0" dirty="0" smtClean="0"/>
              <a:t>політики, </a:t>
            </a:r>
            <a:r>
              <a:rPr lang="uk-UA" sz="2800" b="0" dirty="0"/>
              <a:t>установлення цілей і процесів, щоб досягати дані цілі</a:t>
            </a:r>
            <a:r>
              <a:rPr lang="uk-UA" sz="2800" b="0" dirty="0" smtClean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dirty="0"/>
              <a:t>Система управління якістю (</a:t>
            </a:r>
            <a:r>
              <a:rPr lang="en-US" sz="2800" dirty="0"/>
              <a:t>quality management system) </a:t>
            </a:r>
            <a:r>
              <a:rPr lang="en-US" sz="2800" b="0" dirty="0"/>
              <a:t>– </a:t>
            </a:r>
            <a:r>
              <a:rPr lang="uk-UA" sz="2800" b="0" dirty="0"/>
              <a:t>це частина системи управління організацією стосовно якості</a:t>
            </a:r>
            <a:r>
              <a:rPr lang="uk-UA" sz="2800" b="0" dirty="0" smtClean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150360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Сутність та складові елементи системи управління якістю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400" dirty="0" smtClean="0"/>
              <a:t>Система </a:t>
            </a:r>
            <a:r>
              <a:rPr lang="uk-UA" sz="2400" dirty="0"/>
              <a:t>управління якістю </a:t>
            </a:r>
            <a:r>
              <a:rPr lang="uk-UA" sz="2400" dirty="0" smtClean="0"/>
              <a:t>призначена</a:t>
            </a:r>
            <a:r>
              <a:rPr lang="uk-UA" sz="2400" dirty="0"/>
              <a:t>, щоб:</a:t>
            </a:r>
          </a:p>
          <a:p>
            <a:pPr marL="442913" indent="-44291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забезпечувати </a:t>
            </a:r>
            <a:r>
              <a:rPr lang="uk-UA" sz="2400" b="0" dirty="0"/>
              <a:t>результативну діяльність і здатність постійно </a:t>
            </a:r>
            <a:r>
              <a:rPr lang="uk-UA" sz="2400" b="0" dirty="0" smtClean="0"/>
              <a:t>виробляти продукцію (надавати послуги), що задовольняє </a:t>
            </a:r>
            <a:r>
              <a:rPr lang="uk-UA" sz="2400" b="0" dirty="0"/>
              <a:t>вимоги замовника, застосовні законодавчі чи регламентовані вимоги через виключення </a:t>
            </a:r>
            <a:r>
              <a:rPr lang="uk-UA" sz="2400" b="0" dirty="0" err="1"/>
              <a:t>невідповідностей</a:t>
            </a:r>
            <a:r>
              <a:rPr lang="uk-UA" sz="2400" b="0" dirty="0"/>
              <a:t> у діяльності; </a:t>
            </a:r>
          </a:p>
          <a:p>
            <a:pPr marL="442913" indent="-44291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виявляти </a:t>
            </a:r>
            <a:r>
              <a:rPr lang="uk-UA" sz="2400" b="0" dirty="0"/>
              <a:t>та реалізовувати можливості в розвитку (поліпшуванні), в тому числі спрямовані на підвищення задоволеності замовників і удосконалення </a:t>
            </a:r>
            <a:r>
              <a:rPr lang="uk-UA" sz="2400" b="0" dirty="0" smtClean="0"/>
              <a:t>продукції (послуг) </a:t>
            </a:r>
            <a:r>
              <a:rPr lang="uk-UA" sz="2400" b="0" dirty="0"/>
              <a:t>через аналізування даних та аналізування системи управління якістю з боку керівництва </a:t>
            </a:r>
            <a:r>
              <a:rPr lang="uk-UA" sz="2400" b="0" dirty="0" smtClean="0"/>
              <a:t>організації;</a:t>
            </a:r>
            <a:endParaRPr lang="uk-UA" sz="2400" b="0" dirty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b="0" dirty="0" smtClean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205906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525084" y="170681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Сутність та складові елементи системи управління якістю</a:t>
            </a:r>
          </a:p>
          <a:p>
            <a:pPr marL="442913" indent="-44291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виявляти </a:t>
            </a:r>
            <a:r>
              <a:rPr lang="uk-UA" sz="2400" b="0" dirty="0"/>
              <a:t>та управляти ризиками, що пов'язані з середовищем </a:t>
            </a:r>
            <a:r>
              <a:rPr lang="uk-UA" sz="2400" b="0" dirty="0" smtClean="0"/>
              <a:t>організації, її </a:t>
            </a:r>
            <a:r>
              <a:rPr lang="uk-UA" sz="2400" b="0" dirty="0"/>
              <a:t>цілями та процесами, через запровадження стратегічного управління;</a:t>
            </a:r>
          </a:p>
          <a:p>
            <a:pPr marL="442913" indent="-44291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знаходити </a:t>
            </a:r>
            <a:r>
              <a:rPr lang="uk-UA" sz="2400" b="0" dirty="0"/>
              <a:t>баланс між результативністю та ефективністю через встановлення показників діяльності, моніторингу та вимірюванням процесів;</a:t>
            </a:r>
          </a:p>
          <a:p>
            <a:pPr marL="442913" indent="-44291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uk-UA" sz="2400" b="0" dirty="0" smtClean="0"/>
              <a:t>демонструвати </a:t>
            </a:r>
            <a:r>
              <a:rPr lang="uk-UA" sz="2400" b="0" dirty="0"/>
              <a:t>відповідність встановленим вимогам до системи управління якістю через проведення аудитів.</a:t>
            </a:r>
          </a:p>
          <a:p>
            <a:pPr marL="442913" indent="-442913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uk-UA" sz="2400" b="0" dirty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b="0" dirty="0" smtClean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308621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8138" y="198390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 smtClean="0"/>
              <a:t>Сутність та складові елементи системи управління якістю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4" name="Group 1"/>
          <p:cNvGrpSpPr>
            <a:grpSpLocks noChangeAspect="1"/>
          </p:cNvGrpSpPr>
          <p:nvPr/>
        </p:nvGrpSpPr>
        <p:grpSpPr bwMode="auto">
          <a:xfrm>
            <a:off x="1509799" y="1089701"/>
            <a:ext cx="8940800" cy="4156950"/>
            <a:chOff x="608" y="2112"/>
            <a:chExt cx="7200" cy="4502"/>
          </a:xfrm>
        </p:grpSpPr>
        <p:sp>
          <p:nvSpPr>
            <p:cNvPr id="5" name="AutoShape 50"/>
            <p:cNvSpPr>
              <a:spLocks noChangeAspect="1" noChangeArrowheads="1" noTextEdit="1"/>
            </p:cNvSpPr>
            <p:nvPr/>
          </p:nvSpPr>
          <p:spPr bwMode="auto">
            <a:xfrm>
              <a:off x="608" y="2112"/>
              <a:ext cx="7200" cy="45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" name="Rectangle 49"/>
            <p:cNvSpPr>
              <a:spLocks noChangeArrowheads="1"/>
            </p:cNvSpPr>
            <p:nvPr/>
          </p:nvSpPr>
          <p:spPr bwMode="auto">
            <a:xfrm>
              <a:off x="919" y="2317"/>
              <a:ext cx="6879" cy="18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" name="Rectangle 48"/>
            <p:cNvSpPr>
              <a:spLocks noChangeArrowheads="1"/>
            </p:cNvSpPr>
            <p:nvPr/>
          </p:nvSpPr>
          <p:spPr bwMode="auto">
            <a:xfrm>
              <a:off x="2705" y="2394"/>
              <a:ext cx="2947" cy="3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ПРОЦЕСИ ОРГАНІЗАЦІЇ</a:t>
              </a:r>
              <a:endParaRPr kumimoji="0" lang="uk-UA" altLang="uk-UA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44"/>
            <p:cNvSpPr>
              <a:spLocks noChangeArrowheads="1"/>
            </p:cNvSpPr>
            <p:nvPr/>
          </p:nvSpPr>
          <p:spPr bwMode="auto">
            <a:xfrm>
              <a:off x="1598" y="2745"/>
              <a:ext cx="5162" cy="45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Виробництво продукції (надання послуг)</a:t>
              </a:r>
              <a:endParaRPr kumimoji="0" lang="uk-UA" altLang="uk-UA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36"/>
            <p:cNvSpPr>
              <a:spLocks noChangeArrowheads="1"/>
            </p:cNvSpPr>
            <p:nvPr/>
          </p:nvSpPr>
          <p:spPr bwMode="auto">
            <a:xfrm>
              <a:off x="1212" y="3444"/>
              <a:ext cx="1178" cy="593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Матеріально-технічне забезпечення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34"/>
            <p:cNvSpPr>
              <a:spLocks noChangeArrowheads="1"/>
            </p:cNvSpPr>
            <p:nvPr/>
          </p:nvSpPr>
          <p:spPr bwMode="auto">
            <a:xfrm>
              <a:off x="2717" y="3476"/>
              <a:ext cx="1285" cy="552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Кадрове забезпечення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33"/>
            <p:cNvSpPr>
              <a:spLocks noChangeArrowheads="1"/>
            </p:cNvSpPr>
            <p:nvPr/>
          </p:nvSpPr>
          <p:spPr bwMode="auto">
            <a:xfrm>
              <a:off x="4375" y="3465"/>
              <a:ext cx="1234" cy="55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Охорона праці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32"/>
            <p:cNvSpPr>
              <a:spLocks noChangeArrowheads="1"/>
            </p:cNvSpPr>
            <p:nvPr/>
          </p:nvSpPr>
          <p:spPr bwMode="auto">
            <a:xfrm>
              <a:off x="5916" y="3447"/>
              <a:ext cx="1558" cy="606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Управління інформаційним середовищем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AutoShape 31"/>
            <p:cNvSpPr>
              <a:spLocks noChangeShapeType="1"/>
            </p:cNvSpPr>
            <p:nvPr/>
          </p:nvSpPr>
          <p:spPr bwMode="auto">
            <a:xfrm>
              <a:off x="1800" y="3188"/>
              <a:ext cx="1" cy="253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6" name="AutoShape 29"/>
            <p:cNvSpPr>
              <a:spLocks noChangeShapeType="1"/>
            </p:cNvSpPr>
            <p:nvPr/>
          </p:nvSpPr>
          <p:spPr bwMode="auto">
            <a:xfrm>
              <a:off x="3374" y="3221"/>
              <a:ext cx="1" cy="253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7" name="AutoShape 28"/>
            <p:cNvSpPr>
              <a:spLocks noChangeShapeType="1"/>
            </p:cNvSpPr>
            <p:nvPr/>
          </p:nvSpPr>
          <p:spPr bwMode="auto">
            <a:xfrm>
              <a:off x="4931" y="3201"/>
              <a:ext cx="1" cy="253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8" name="AutoShape 27"/>
            <p:cNvSpPr>
              <a:spLocks noChangeShapeType="1"/>
            </p:cNvSpPr>
            <p:nvPr/>
          </p:nvSpPr>
          <p:spPr bwMode="auto">
            <a:xfrm>
              <a:off x="6563" y="3179"/>
              <a:ext cx="1" cy="253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771" y="4592"/>
              <a:ext cx="1178" cy="553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Середовище організації</a:t>
              </a:r>
              <a:endPara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5"/>
            <p:cNvSpPr>
              <a:spLocks noChangeArrowheads="1"/>
            </p:cNvSpPr>
            <p:nvPr/>
          </p:nvSpPr>
          <p:spPr bwMode="auto">
            <a:xfrm>
              <a:off x="771" y="5295"/>
              <a:ext cx="1178" cy="427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Вимоги споживача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4"/>
            <p:cNvSpPr>
              <a:spLocks noChangeArrowheads="1"/>
            </p:cNvSpPr>
            <p:nvPr/>
          </p:nvSpPr>
          <p:spPr bwMode="auto">
            <a:xfrm>
              <a:off x="771" y="5857"/>
              <a:ext cx="1178" cy="42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Зацікавлені сторони (</a:t>
              </a:r>
              <a:r>
                <a:rPr kumimoji="0" lang="uk-UA" altLang="uk-UA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стейкхолдери</a:t>
              </a: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)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3"/>
            <p:cNvSpPr>
              <a:spLocks noChangeArrowheads="1"/>
            </p:cNvSpPr>
            <p:nvPr/>
          </p:nvSpPr>
          <p:spPr bwMode="auto">
            <a:xfrm>
              <a:off x="2677" y="4362"/>
              <a:ext cx="1178" cy="594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Управління фінансовими ресурсами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2"/>
            <p:cNvSpPr>
              <a:spLocks noChangeArrowheads="1"/>
            </p:cNvSpPr>
            <p:nvPr/>
          </p:nvSpPr>
          <p:spPr bwMode="auto">
            <a:xfrm>
              <a:off x="2400" y="5145"/>
              <a:ext cx="1644" cy="752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Стратегічне управління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altLang="uk-UA" sz="1000" dirty="0"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Оперативне управління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1"/>
            <p:cNvSpPr>
              <a:spLocks noChangeArrowheads="1"/>
            </p:cNvSpPr>
            <p:nvPr/>
          </p:nvSpPr>
          <p:spPr bwMode="auto">
            <a:xfrm>
              <a:off x="2400" y="6157"/>
              <a:ext cx="1644" cy="42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Коригувальні дії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20"/>
            <p:cNvSpPr>
              <a:spLocks noChangeArrowheads="1"/>
            </p:cNvSpPr>
            <p:nvPr/>
          </p:nvSpPr>
          <p:spPr bwMode="auto">
            <a:xfrm>
              <a:off x="4503" y="4442"/>
              <a:ext cx="1178" cy="428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Внутрішній аудит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19"/>
            <p:cNvSpPr>
              <a:spLocks noChangeArrowheads="1"/>
            </p:cNvSpPr>
            <p:nvPr/>
          </p:nvSpPr>
          <p:spPr bwMode="auto">
            <a:xfrm>
              <a:off x="4503" y="5145"/>
              <a:ext cx="1178" cy="712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Аналізування системи управління якістю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18"/>
            <p:cNvSpPr>
              <a:spLocks noChangeArrowheads="1"/>
            </p:cNvSpPr>
            <p:nvPr/>
          </p:nvSpPr>
          <p:spPr bwMode="auto">
            <a:xfrm>
              <a:off x="6409" y="4434"/>
              <a:ext cx="1178" cy="40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Продукція (послуги)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17"/>
            <p:cNvSpPr>
              <a:spLocks noChangeArrowheads="1"/>
            </p:cNvSpPr>
            <p:nvPr/>
          </p:nvSpPr>
          <p:spPr bwMode="auto">
            <a:xfrm>
              <a:off x="6421" y="5243"/>
              <a:ext cx="1179" cy="427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Задоволеність споживача</a:t>
              </a:r>
              <a:endParaRPr kumimoji="0" lang="uk-UA" altLang="uk-UA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AutoShape 16"/>
            <p:cNvSpPr>
              <a:spLocks noChangeShapeType="1"/>
            </p:cNvSpPr>
            <p:nvPr/>
          </p:nvSpPr>
          <p:spPr bwMode="auto">
            <a:xfrm flipV="1">
              <a:off x="3285" y="4141"/>
              <a:ext cx="0" cy="221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0" name="AutoShape 15"/>
            <p:cNvSpPr>
              <a:spLocks noChangeShapeType="1"/>
            </p:cNvSpPr>
            <p:nvPr/>
          </p:nvSpPr>
          <p:spPr bwMode="auto">
            <a:xfrm>
              <a:off x="1949" y="4725"/>
              <a:ext cx="451" cy="653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1" name="AutoShape 14"/>
            <p:cNvSpPr>
              <a:spLocks noChangeShapeType="1"/>
            </p:cNvSpPr>
            <p:nvPr/>
          </p:nvSpPr>
          <p:spPr bwMode="auto">
            <a:xfrm>
              <a:off x="1949" y="5509"/>
              <a:ext cx="451" cy="15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2" name="AutoShape 13"/>
            <p:cNvSpPr>
              <a:spLocks noChangeShapeType="1"/>
            </p:cNvSpPr>
            <p:nvPr/>
          </p:nvSpPr>
          <p:spPr bwMode="auto">
            <a:xfrm flipV="1">
              <a:off x="1949" y="5682"/>
              <a:ext cx="451" cy="389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3" name="AutoShape 12"/>
            <p:cNvSpPr>
              <a:spLocks noChangeShapeType="1"/>
            </p:cNvSpPr>
            <p:nvPr/>
          </p:nvSpPr>
          <p:spPr bwMode="auto">
            <a:xfrm flipV="1">
              <a:off x="3284" y="4956"/>
              <a:ext cx="1" cy="189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4" name="AutoShape 11"/>
            <p:cNvSpPr>
              <a:spLocks noChangeShapeType="1"/>
            </p:cNvSpPr>
            <p:nvPr/>
          </p:nvSpPr>
          <p:spPr bwMode="auto">
            <a:xfrm flipV="1">
              <a:off x="3287" y="5897"/>
              <a:ext cx="1" cy="260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6" name="AutoShape 9"/>
            <p:cNvSpPr>
              <a:spLocks noChangeShapeType="1"/>
            </p:cNvSpPr>
            <p:nvPr/>
          </p:nvSpPr>
          <p:spPr bwMode="auto">
            <a:xfrm flipH="1">
              <a:off x="4061" y="5501"/>
              <a:ext cx="442" cy="8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7" name="AutoShape 8"/>
            <p:cNvSpPr>
              <a:spLocks noChangeShapeType="1"/>
            </p:cNvSpPr>
            <p:nvPr/>
          </p:nvSpPr>
          <p:spPr bwMode="auto">
            <a:xfrm>
              <a:off x="5119" y="4151"/>
              <a:ext cx="1" cy="291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8" name="AutoShape 7"/>
            <p:cNvSpPr>
              <a:spLocks noChangeShapeType="1"/>
            </p:cNvSpPr>
            <p:nvPr/>
          </p:nvSpPr>
          <p:spPr bwMode="auto">
            <a:xfrm flipV="1">
              <a:off x="3831" y="4719"/>
              <a:ext cx="672" cy="426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49" name="AutoShape 6"/>
            <p:cNvSpPr>
              <a:spLocks noChangeShapeType="1"/>
            </p:cNvSpPr>
            <p:nvPr/>
          </p:nvSpPr>
          <p:spPr bwMode="auto">
            <a:xfrm>
              <a:off x="5118" y="4870"/>
              <a:ext cx="1" cy="292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0" name="AutoShape 5"/>
            <p:cNvSpPr>
              <a:spLocks noChangeShapeType="1"/>
            </p:cNvSpPr>
            <p:nvPr/>
          </p:nvSpPr>
          <p:spPr bwMode="auto">
            <a:xfrm>
              <a:off x="7009" y="4141"/>
              <a:ext cx="1" cy="291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1" name="AutoShape 4"/>
            <p:cNvSpPr>
              <a:spLocks noChangeShapeType="1"/>
            </p:cNvSpPr>
            <p:nvPr/>
          </p:nvSpPr>
          <p:spPr bwMode="auto">
            <a:xfrm>
              <a:off x="7009" y="4863"/>
              <a:ext cx="0" cy="385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2" name="AutoShape 3"/>
            <p:cNvSpPr>
              <a:spLocks noChangeShapeType="1"/>
            </p:cNvSpPr>
            <p:nvPr/>
          </p:nvSpPr>
          <p:spPr bwMode="auto">
            <a:xfrm flipH="1" flipV="1">
              <a:off x="5694" y="5485"/>
              <a:ext cx="727" cy="6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3" name="AutoShape 2"/>
            <p:cNvSpPr>
              <a:spLocks noChangeShapeType="1"/>
            </p:cNvSpPr>
            <p:nvPr/>
          </p:nvSpPr>
          <p:spPr bwMode="auto">
            <a:xfrm flipH="1">
              <a:off x="4044" y="5857"/>
              <a:ext cx="1074" cy="474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386810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8138" y="198390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Політика управління якістю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2800" b="0" dirty="0" smtClean="0"/>
              <a:t>Політика у сфері якості базується на наступних </a:t>
            </a:r>
            <a:r>
              <a:rPr lang="uk-UA" sz="2800" dirty="0" smtClean="0"/>
              <a:t>принципах: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1. </a:t>
            </a:r>
            <a:r>
              <a:rPr lang="uk-UA" sz="2000" dirty="0"/>
              <a:t>Орієнтація на </a:t>
            </a:r>
            <a:r>
              <a:rPr lang="uk-UA" sz="2000" dirty="0" smtClean="0"/>
              <a:t>замовника (споживача):</a:t>
            </a:r>
            <a:endParaRPr lang="uk-UA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</a:t>
            </a:r>
            <a:r>
              <a:rPr lang="uk-UA" sz="2000" b="0" dirty="0" smtClean="0"/>
              <a:t>визначення замовників;</a:t>
            </a: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розуміння поточних і майбутніх потреб та очікувань замовників;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пов’язування цілей організації з потребами та очікуваннями замовників;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доведення до відома всіх на підприємстві про потреби та очікування замовників;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планування, проектування, </a:t>
            </a:r>
            <a:r>
              <a:rPr lang="uk-UA" sz="2000" b="0" dirty="0" smtClean="0"/>
              <a:t>виготовлення</a:t>
            </a:r>
            <a:r>
              <a:rPr lang="uk-UA" sz="2000" b="0" dirty="0"/>
              <a:t>, доставлення </a:t>
            </a:r>
            <a:r>
              <a:rPr lang="uk-UA" sz="2000" b="0" dirty="0" smtClean="0"/>
              <a:t>продукції, </a:t>
            </a:r>
            <a:r>
              <a:rPr lang="uk-UA" sz="2000" b="0" dirty="0"/>
              <a:t>щоб задовольнити потреби й очікування замовника;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моніторинг </a:t>
            </a:r>
            <a:r>
              <a:rPr lang="uk-UA" sz="2000" b="0" dirty="0"/>
              <a:t>рівня задоволеності </a:t>
            </a:r>
            <a:r>
              <a:rPr lang="uk-UA" sz="2000" b="0" dirty="0" smtClean="0"/>
              <a:t>замовника;</a:t>
            </a:r>
            <a:endParaRPr lang="uk-UA" sz="20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</a:t>
            </a:r>
            <a:r>
              <a:rPr lang="uk-UA" sz="2000" b="0" dirty="0"/>
              <a:t>активне керування стосунками із замовниками для досягнення сталого успіху.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088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8138" y="198390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Політика управління якістю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 smtClean="0"/>
              <a:t>2</a:t>
            </a:r>
            <a:r>
              <a:rPr lang="uk-UA" sz="2000" dirty="0"/>
              <a:t>. Лідерство: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інформування персоналу організації про </a:t>
            </a:r>
            <a:r>
              <a:rPr lang="uk-UA" sz="2000" b="0" dirty="0" smtClean="0"/>
              <a:t>її </a:t>
            </a:r>
            <a:r>
              <a:rPr lang="uk-UA" sz="2000" b="0" dirty="0"/>
              <a:t>місію, бачення, стратегію, політику та процеси;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створення та підтримання спільних цінностей, справедливості та етичних моделей поведінки на всіх рівнях організації;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формування культури довіри та чесності;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</a:t>
            </a:r>
            <a:r>
              <a:rPr lang="uk-UA" sz="2000" b="0" dirty="0"/>
              <a:t>забезпечення того, щоб </a:t>
            </a:r>
            <a:r>
              <a:rPr lang="uk-UA" sz="2000" b="0" dirty="0" smtClean="0"/>
              <a:t>менеджери </a:t>
            </a:r>
            <a:r>
              <a:rPr lang="uk-UA" sz="2000" b="0" dirty="0"/>
              <a:t>на всіх рівнях </a:t>
            </a:r>
            <a:r>
              <a:rPr lang="uk-UA" sz="2000" b="0" dirty="0" smtClean="0"/>
              <a:t>були </a:t>
            </a:r>
            <a:r>
              <a:rPr lang="uk-UA" sz="2000" b="0" dirty="0"/>
              <a:t>позитивними прикладами для персоналу організації;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забезпечення персоналу необхідними ресурсами, навчанням і </a:t>
            </a:r>
            <a:r>
              <a:rPr lang="uk-UA" sz="2000" b="0" dirty="0" smtClean="0"/>
              <a:t>надання </a:t>
            </a:r>
            <a:r>
              <a:rPr lang="uk-UA" sz="2000" b="0" dirty="0"/>
              <a:t>повноважень, щоб діяти прозоро та </a:t>
            </a:r>
            <a:r>
              <a:rPr lang="uk-UA" sz="2000" b="0" dirty="0" err="1"/>
              <a:t>відповідально</a:t>
            </a:r>
            <a:r>
              <a:rPr lang="uk-UA" sz="2000" b="0" dirty="0"/>
              <a:t>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</a:t>
            </a:r>
            <a:r>
              <a:rPr lang="uk-UA" sz="2000" b="0" dirty="0" smtClean="0"/>
              <a:t>мотивація, </a:t>
            </a:r>
            <a:r>
              <a:rPr lang="uk-UA" sz="2000" b="0" dirty="0"/>
              <a:t>заохочування та визнання внеску персоналу</a:t>
            </a:r>
            <a:r>
              <a:rPr lang="uk-UA" sz="2000" b="0" dirty="0" smtClean="0"/>
              <a:t>.</a:t>
            </a:r>
            <a:endParaRPr lang="uk-UA" sz="2000" b="0" dirty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047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488138" y="198390"/>
            <a:ext cx="11334407" cy="5353425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uk-UA" sz="3200" dirty="0"/>
              <a:t>Політика управління якістю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dirty="0"/>
              <a:t>3. </a:t>
            </a:r>
            <a:r>
              <a:rPr lang="uk-UA" sz="2000" dirty="0" err="1"/>
              <a:t>Задіяність</a:t>
            </a:r>
            <a:r>
              <a:rPr lang="uk-UA" sz="2000" dirty="0"/>
              <a:t> персоналу: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– сприяння розумінню персоналом важливості </a:t>
            </a:r>
            <a:r>
              <a:rPr lang="uk-UA" sz="2000" b="0" dirty="0"/>
              <a:t>його власного внеску;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сприяння співпраці на підприємстві;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сприяння відвертому обговоренню та </a:t>
            </a:r>
            <a:r>
              <a:rPr lang="uk-UA" sz="2000" b="0" dirty="0" err="1"/>
              <a:t>обмінюванню</a:t>
            </a:r>
            <a:r>
              <a:rPr lang="uk-UA" sz="2000" b="0" dirty="0"/>
              <a:t> знаннями й досвідом;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уповноваження персоналу визначати обмежувальні чинники в роботі і без остраху брати на себе ініціативи;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визнання та винагородження персоналу за його внесок, набуття знань і самовдосконалення;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надання можливості </a:t>
            </a:r>
            <a:r>
              <a:rPr lang="uk-UA" sz="2000" b="0" dirty="0" err="1"/>
              <a:t>самооцінювати</a:t>
            </a:r>
            <a:r>
              <a:rPr lang="uk-UA" sz="2000" b="0" dirty="0"/>
              <a:t> роботу з погляду реалізації особистих цілей;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/>
              <a:t>– проведення </a:t>
            </a:r>
            <a:r>
              <a:rPr lang="uk-UA" sz="2000" b="0" dirty="0" smtClean="0"/>
              <a:t>оцінки рівня </a:t>
            </a:r>
            <a:r>
              <a:rPr lang="uk-UA" sz="2000" b="0" dirty="0"/>
              <a:t>задоволеності персоналу, інформування про його результати і виконання відповідних дій.</a:t>
            </a:r>
          </a:p>
          <a:p>
            <a: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000" b="0" dirty="0" smtClean="0"/>
              <a:t> </a:t>
            </a:r>
            <a:endParaRPr lang="uk-UA" sz="2000" b="0" dirty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uk-UA" sz="28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 smtClean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uk-UA" sz="2400" b="0" dirty="0"/>
          </a:p>
        </p:txBody>
      </p:sp>
      <p:sp>
        <p:nvSpPr>
          <p:cNvPr id="2" name="Rectangle 51"/>
          <p:cNvSpPr>
            <a:spLocks noChangeArrowheads="1"/>
          </p:cNvSpPr>
          <p:nvPr/>
        </p:nvSpPr>
        <p:spPr bwMode="auto">
          <a:xfrm>
            <a:off x="115454" y="18010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34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1933</Words>
  <Application>Microsoft Office PowerPoint</Application>
  <PresentationFormat>Широкий екран</PresentationFormat>
  <Paragraphs>227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3" baseType="lpstr">
      <vt:lpstr>Arial</vt:lpstr>
      <vt:lpstr>Bookman Old Style</vt:lpstr>
      <vt:lpstr>Calibri</vt:lpstr>
      <vt:lpstr>Montserrat</vt:lpstr>
      <vt:lpstr>Montserrat ExtraBold</vt:lpstr>
      <vt:lpstr>Times New Roman</vt:lpstr>
      <vt:lpstr>Wingdings</vt:lpstr>
      <vt:lpstr>Тема Office</vt:lpstr>
      <vt:lpstr>ТЕМА 6. СИСТЕМА УПРАВЛІННЯ ЯКІСТЮ</vt:lpstr>
      <vt:lpstr>Зміст теми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Світлишин Ігор Іванович</cp:lastModifiedBy>
  <cp:revision>218</cp:revision>
  <dcterms:created xsi:type="dcterms:W3CDTF">2023-01-12T09:20:21Z</dcterms:created>
  <dcterms:modified xsi:type="dcterms:W3CDTF">2025-11-18T14:33:32Z</dcterms:modified>
</cp:coreProperties>
</file>