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63" r:id="rId4"/>
    <p:sldId id="264" r:id="rId5"/>
    <p:sldId id="265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5" r:id="rId15"/>
    <p:sldId id="276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99"/>
    <a:srgbClr val="CC99FF"/>
    <a:srgbClr val="0000FF"/>
    <a:srgbClr val="66FF99"/>
    <a:srgbClr val="00FFFF"/>
    <a:srgbClr val="CC00CC"/>
    <a:srgbClr val="9900FF"/>
    <a:srgbClr val="3E303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C458-032A-4672-BBC1-855701EC3CB1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0AA95-C3DE-4870-BD4D-922B5FBE92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3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0AA95-C3DE-4870-BD4D-922B5FBE928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15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0AA95-C3DE-4870-BD4D-922B5FBE9285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13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83D5-933D-444E-A901-5DB25D81DFC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016" y="524833"/>
            <a:ext cx="11760451" cy="5043047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>
                <a:latin typeface="Bookman Old Style" panose="02050604050505020204" pitchFamily="18" charset="0"/>
              </a:rPr>
              <a:t>ТЕМА. ДЕРЖАВНЕ РЕГУЛЮВАННЯ ІННОВАЦІЙНОЇ </a:t>
            </a:r>
            <a:r>
              <a:rPr lang="uk-UA" sz="2800" b="1" dirty="0" smtClean="0">
                <a:latin typeface="Bookman Old Style" panose="02050604050505020204" pitchFamily="18" charset="0"/>
              </a:rPr>
              <a:t>ДІЯЛЬНОСТІ</a:t>
            </a:r>
            <a:br>
              <a:rPr lang="uk-UA" sz="2800" b="1" dirty="0" smtClean="0">
                <a:latin typeface="Bookman Old Style" panose="02050604050505020204" pitchFamily="18" charset="0"/>
              </a:rPr>
            </a:br>
            <a:r>
              <a:rPr lang="uk-UA" sz="2800" dirty="0">
                <a:latin typeface="Bookman Old Style" panose="02050604050505020204" pitchFamily="18" charset="0"/>
              </a:rPr>
              <a:t/>
            </a:r>
            <a:br>
              <a:rPr lang="uk-UA" sz="2800" dirty="0">
                <a:latin typeface="Bookman Old Style" panose="02050604050505020204" pitchFamily="18" charset="0"/>
              </a:rPr>
            </a:br>
            <a:r>
              <a:rPr lang="uk-UA" sz="2800" dirty="0" smtClean="0">
                <a:latin typeface="Bookman Old Style" panose="02050604050505020204" pitchFamily="18" charset="0"/>
              </a:rPr>
              <a:t>1. Сутність </a:t>
            </a:r>
            <a:r>
              <a:rPr lang="uk-UA" sz="2800" dirty="0">
                <a:latin typeface="Bookman Old Style" panose="02050604050505020204" pitchFamily="18" charset="0"/>
              </a:rPr>
              <a:t>і завдання державної інноваційної </a:t>
            </a:r>
            <a:r>
              <a:rPr lang="uk-UA" sz="2800" dirty="0" smtClean="0">
                <a:latin typeface="Bookman Old Style" panose="02050604050505020204" pitchFamily="18" charset="0"/>
              </a:rPr>
              <a:t>політики</a:t>
            </a:r>
            <a:br>
              <a:rPr lang="uk-UA" sz="2800" dirty="0" smtClean="0">
                <a:latin typeface="Bookman Old Style" panose="02050604050505020204" pitchFamily="18" charset="0"/>
              </a:rPr>
            </a:br>
            <a:r>
              <a:rPr lang="uk-UA" sz="2800" dirty="0">
                <a:latin typeface="Bookman Old Style" panose="02050604050505020204" pitchFamily="18" charset="0"/>
              </a:rPr>
              <a:t/>
            </a:r>
            <a:br>
              <a:rPr lang="uk-UA" sz="2800" dirty="0">
                <a:latin typeface="Bookman Old Style" panose="02050604050505020204" pitchFamily="18" charset="0"/>
              </a:rPr>
            </a:br>
            <a:r>
              <a:rPr lang="uk-UA" sz="2800" dirty="0" smtClean="0">
                <a:latin typeface="Bookman Old Style" panose="02050604050505020204" pitchFamily="18" charset="0"/>
              </a:rPr>
              <a:t>2. Методи </a:t>
            </a:r>
            <a:r>
              <a:rPr lang="uk-UA" sz="2800" dirty="0">
                <a:latin typeface="Bookman Old Style" panose="02050604050505020204" pitchFamily="18" charset="0"/>
              </a:rPr>
              <a:t>та інструменти державного регулювання інноваційної </a:t>
            </a:r>
            <a:r>
              <a:rPr lang="uk-UA" sz="2800" dirty="0" smtClean="0">
                <a:latin typeface="Bookman Old Style" panose="02050604050505020204" pitchFamily="18" charset="0"/>
              </a:rPr>
              <a:t>діяльності</a:t>
            </a:r>
            <a:br>
              <a:rPr lang="uk-UA" sz="2800" dirty="0" smtClean="0">
                <a:latin typeface="Bookman Old Style" panose="02050604050505020204" pitchFamily="18" charset="0"/>
              </a:rPr>
            </a:br>
            <a:r>
              <a:rPr lang="uk-UA" sz="2800" dirty="0">
                <a:latin typeface="Bookman Old Style" panose="02050604050505020204" pitchFamily="18" charset="0"/>
              </a:rPr>
              <a:t/>
            </a:r>
            <a:br>
              <a:rPr lang="uk-UA" sz="2800" dirty="0">
                <a:latin typeface="Bookman Old Style" panose="02050604050505020204" pitchFamily="18" charset="0"/>
              </a:rPr>
            </a:br>
            <a:r>
              <a:rPr lang="uk-UA" sz="2800" dirty="0" smtClean="0">
                <a:latin typeface="Bookman Old Style" panose="02050604050505020204" pitchFamily="18" charset="0"/>
              </a:rPr>
              <a:t>3. Система </a:t>
            </a:r>
            <a:r>
              <a:rPr lang="uk-UA" sz="2800" dirty="0">
                <a:latin typeface="Bookman Old Style" panose="02050604050505020204" pitchFamily="18" charset="0"/>
              </a:rPr>
              <a:t>державного регулювання інноваційної </a:t>
            </a:r>
            <a:r>
              <a:rPr lang="uk-UA" sz="2800" dirty="0" smtClean="0">
                <a:latin typeface="Bookman Old Style" panose="02050604050505020204" pitchFamily="18" charset="0"/>
              </a:rPr>
              <a:t>діяльності</a:t>
            </a:r>
            <a:br>
              <a:rPr lang="uk-UA" sz="2800" dirty="0" smtClean="0">
                <a:latin typeface="Bookman Old Style" panose="02050604050505020204" pitchFamily="18" charset="0"/>
              </a:rPr>
            </a:br>
            <a:r>
              <a:rPr lang="uk-UA" sz="2800" dirty="0">
                <a:latin typeface="Bookman Old Style" panose="02050604050505020204" pitchFamily="18" charset="0"/>
              </a:rPr>
              <a:t/>
            </a:r>
            <a:br>
              <a:rPr lang="uk-UA" sz="2800" dirty="0">
                <a:latin typeface="Bookman Old Style" panose="02050604050505020204" pitchFamily="18" charset="0"/>
              </a:rPr>
            </a:br>
            <a:r>
              <a:rPr lang="uk-UA" sz="2800" dirty="0" smtClean="0">
                <a:latin typeface="Bookman Old Style" panose="02050604050505020204" pitchFamily="18" charset="0"/>
              </a:rPr>
              <a:t>4. Зарубіжний </a:t>
            </a:r>
            <a:r>
              <a:rPr lang="uk-UA" sz="2800" dirty="0">
                <a:latin typeface="Bookman Old Style" panose="02050604050505020204" pitchFamily="18" charset="0"/>
              </a:rPr>
              <a:t>досвід державного регулювання та підтримки інноваційної </a:t>
            </a:r>
            <a:r>
              <a:rPr lang="uk-UA" sz="2800" dirty="0" smtClean="0">
                <a:latin typeface="Bookman Old Style" panose="02050604050505020204" pitchFamily="18" charset="0"/>
              </a:rPr>
              <a:t>діяльності</a:t>
            </a:r>
            <a:endParaRPr lang="uk-UA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4959" y="4868205"/>
            <a:ext cx="20178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79" y="0"/>
            <a:ext cx="8092762" cy="68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1200" y="3220719"/>
            <a:ext cx="552219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837" y="261495"/>
            <a:ext cx="6630325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C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9120" y="3352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46" y="1405722"/>
            <a:ext cx="9990279" cy="37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79" y="104923"/>
            <a:ext cx="6763881" cy="66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99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69440" y="5293359"/>
            <a:ext cx="22749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86" y="1284763"/>
            <a:ext cx="10179202" cy="35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96" y="779170"/>
            <a:ext cx="8931446" cy="553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3D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714" y="596618"/>
            <a:ext cx="9745129" cy="57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B5D2EC"/>
            </a:gs>
            <a:gs pos="0">
              <a:srgbClr val="CC00CC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79" y="70969"/>
            <a:ext cx="6744641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58" y="399626"/>
            <a:ext cx="6893080" cy="624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1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FF00"/>
            </a:gs>
            <a:gs pos="0">
              <a:srgbClr val="CC00CC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117" y="725857"/>
            <a:ext cx="7886747" cy="50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2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rgbClr val="CC00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" y="547285"/>
            <a:ext cx="11965070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00FFFF"/>
            </a:gs>
            <a:gs pos="0">
              <a:srgbClr val="CC00CC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96" y="711810"/>
            <a:ext cx="7743983" cy="557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8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66FF99"/>
            </a:gs>
            <a:gs pos="0">
              <a:srgbClr val="CC00CC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96" y="603546"/>
            <a:ext cx="7985084" cy="56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32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6">
              <a:srgbClr val="0000FF"/>
            </a:gs>
            <a:gs pos="59000">
              <a:srgbClr val="66FF99"/>
            </a:gs>
            <a:gs pos="0">
              <a:srgbClr val="CC00CC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50" y="725487"/>
            <a:ext cx="8434229" cy="562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6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CC99FF"/>
            </a:gs>
            <a:gs pos="59000">
              <a:srgbClr val="66FF99"/>
            </a:gs>
            <a:gs pos="0">
              <a:srgbClr val="CC00CC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14" y="386320"/>
            <a:ext cx="9745277" cy="60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1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CC99FF"/>
            </a:gs>
            <a:gs pos="59000">
              <a:srgbClr val="FF99FF"/>
            </a:gs>
            <a:gs pos="0">
              <a:srgbClr val="FF3399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50" y="554910"/>
            <a:ext cx="9393219" cy="58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9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25" y="170843"/>
            <a:ext cx="10241455" cy="65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411" y="0"/>
            <a:ext cx="6106377" cy="66874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251" y="184929"/>
            <a:ext cx="5852160" cy="306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і принципи державної інноваційної політики відповідно до ст.3 </a:t>
            </a:r>
            <a:endParaRPr lang="uk-UA" sz="2800" b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Закону </a:t>
            </a:r>
            <a:r>
              <a:rPr lang="uk-UA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 </a:t>
            </a:r>
            <a:endParaRPr lang="uk-UA" sz="2800" b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інноваційну діяльність»</a:t>
            </a:r>
            <a:endParaRPr lang="uk-UA" sz="2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088" y="1016000"/>
            <a:ext cx="8313704" cy="5694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040" y="156172"/>
            <a:ext cx="7930376" cy="5230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державної інноваційної політики</a:t>
            </a:r>
            <a:endParaRPr lang="uk-UA" sz="2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66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1200" y="4378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5" y="836634"/>
            <a:ext cx="11422240" cy="5360966"/>
          </a:xfrm>
          <a:prstGeom prst="rect">
            <a:avLst/>
          </a:prstGeom>
          <a:solidFill>
            <a:srgbClr val="66FF99"/>
          </a:solidFill>
        </p:spPr>
      </p:pic>
    </p:spTree>
    <p:extLst>
      <p:ext uri="{BB962C8B-B14F-4D97-AF65-F5344CB8AC3E}">
        <p14:creationId xmlns:p14="http://schemas.microsoft.com/office/powerpoint/2010/main" val="25439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7" y="452022"/>
            <a:ext cx="9850225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CC00C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5" y="1357023"/>
            <a:ext cx="10821910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07280" y="4406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8" y="761628"/>
            <a:ext cx="11383964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28</Words>
  <Application>Microsoft Office PowerPoint</Application>
  <PresentationFormat>Широкоэкранный</PresentationFormat>
  <Paragraphs>7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Times New Roman</vt:lpstr>
      <vt:lpstr>Тема Office</vt:lpstr>
      <vt:lpstr>ТЕМА. ДЕРЖАВНЕ РЕГУЛЮВАННЯ ІННОВАЦІЙНОЇ ДІЯЛЬНОСТІ  1. Сутність і завдання державної інноваційної політики  2. Методи та інструменти державного регулювання інноваційної діяльності  3. Система державного регулювання інноваційної діяльності  4. Зарубіжний досвід державного регулювання та підтримки інноваційної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семи смертних гріхів в рекламі</dc:title>
  <dc:creator>TANYA</dc:creator>
  <cp:lastModifiedBy>Царук Ірина Михайлівна</cp:lastModifiedBy>
  <cp:revision>262</cp:revision>
  <dcterms:created xsi:type="dcterms:W3CDTF">2022-05-18T10:08:38Z</dcterms:created>
  <dcterms:modified xsi:type="dcterms:W3CDTF">2025-12-08T08:46:33Z</dcterms:modified>
</cp:coreProperties>
</file>