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7" r:id="rId2"/>
    <p:sldId id="262" r:id="rId3"/>
    <p:sldId id="263" r:id="rId4"/>
    <p:sldId id="264" r:id="rId5"/>
    <p:sldId id="298" r:id="rId6"/>
    <p:sldId id="299" r:id="rId7"/>
    <p:sldId id="300" r:id="rId8"/>
    <p:sldId id="301" r:id="rId9"/>
    <p:sldId id="302" r:id="rId10"/>
    <p:sldId id="303" r:id="rId11"/>
    <p:sldId id="304" r:id="rId12"/>
    <p:sldId id="305" r:id="rId13"/>
    <p:sldId id="306" r:id="rId14"/>
    <p:sldId id="265" r:id="rId15"/>
    <p:sldId id="307" r:id="rId16"/>
    <p:sldId id="308" r:id="rId17"/>
    <p:sldId id="269" r:id="rId18"/>
    <p:sldId id="266" r:id="rId19"/>
    <p:sldId id="267" r:id="rId20"/>
    <p:sldId id="268" r:id="rId21"/>
    <p:sldId id="270" r:id="rId22"/>
    <p:sldId id="271" r:id="rId23"/>
    <p:sldId id="272" r:id="rId24"/>
    <p:sldId id="273" r:id="rId25"/>
    <p:sldId id="275" r:id="rId26"/>
    <p:sldId id="276" r:id="rId27"/>
    <p:sldId id="29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000"/>
    <a:srgbClr val="0066FF"/>
    <a:srgbClr val="00FFFF"/>
    <a:srgbClr val="CC00CC"/>
    <a:srgbClr val="FF99FF"/>
    <a:srgbClr val="66FF99"/>
    <a:srgbClr val="9900FF"/>
    <a:srgbClr val="CC99FF"/>
    <a:srgbClr val="3E30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456" y="53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F7C458-032A-4672-BBC1-855701EC3CB1}" type="datetimeFigureOut">
              <a:rPr lang="uk-UA" smtClean="0"/>
              <a:t>18.11.2025</a:t>
            </a:fld>
            <a:endParaRPr lang="uk-UA"/>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10AA95-C3DE-4870-BD4D-922B5FBE9285}" type="slidenum">
              <a:rPr lang="uk-UA" smtClean="0"/>
              <a:t>‹#›</a:t>
            </a:fld>
            <a:endParaRPr lang="uk-UA"/>
          </a:p>
        </p:txBody>
      </p:sp>
    </p:spTree>
    <p:extLst>
      <p:ext uri="{BB962C8B-B14F-4D97-AF65-F5344CB8AC3E}">
        <p14:creationId xmlns:p14="http://schemas.microsoft.com/office/powerpoint/2010/main" val="704388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a:p>
        </p:txBody>
      </p:sp>
      <p:sp>
        <p:nvSpPr>
          <p:cNvPr id="4" name="Номер слайда 3"/>
          <p:cNvSpPr>
            <a:spLocks noGrp="1"/>
          </p:cNvSpPr>
          <p:nvPr>
            <p:ph type="sldNum" sz="quarter" idx="10"/>
          </p:nvPr>
        </p:nvSpPr>
        <p:spPr/>
        <p:txBody>
          <a:bodyPr/>
          <a:lstStyle/>
          <a:p>
            <a:fld id="{8610AA95-C3DE-4870-BD4D-922B5FBE9285}" type="slidenum">
              <a:rPr lang="uk-UA" smtClean="0"/>
              <a:t>17</a:t>
            </a:fld>
            <a:endParaRPr lang="uk-UA"/>
          </a:p>
        </p:txBody>
      </p:sp>
    </p:spTree>
    <p:extLst>
      <p:ext uri="{BB962C8B-B14F-4D97-AF65-F5344CB8AC3E}">
        <p14:creationId xmlns:p14="http://schemas.microsoft.com/office/powerpoint/2010/main" val="1646158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en-US"/>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a:p>
        </p:txBody>
      </p:sp>
      <p:sp>
        <p:nvSpPr>
          <p:cNvPr id="4" name="Дата 3"/>
          <p:cNvSpPr>
            <a:spLocks noGrp="1"/>
          </p:cNvSpPr>
          <p:nvPr>
            <p:ph type="dt" sz="half" idx="10"/>
          </p:nvPr>
        </p:nvSpPr>
        <p:spPr/>
        <p:txBody>
          <a:bodyPr/>
          <a:lstStyle/>
          <a:p>
            <a:fld id="{C60183D5-933D-444E-A901-5DB25D81DFC1}" type="datetimeFigureOut">
              <a:rPr lang="en-US" smtClean="0"/>
              <a:t>11/18/2025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2131328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60183D5-933D-444E-A901-5DB25D81DFC1}" type="datetimeFigureOut">
              <a:rPr lang="en-US" smtClean="0"/>
              <a:t>11/18/2025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1096774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60183D5-933D-444E-A901-5DB25D81DFC1}" type="datetimeFigureOut">
              <a:rPr lang="en-US" smtClean="0"/>
              <a:t>11/18/2025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277286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p:txBody>
          <a:bodyPr/>
          <a:lstStyle/>
          <a:p>
            <a:fld id="{C60183D5-933D-444E-A901-5DB25D81DFC1}" type="datetimeFigureOut">
              <a:rPr lang="en-US" smtClean="0"/>
              <a:t>11/18/2025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2068383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en-US"/>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60183D5-933D-444E-A901-5DB25D81DFC1}" type="datetimeFigureOut">
              <a:rPr lang="en-US" smtClean="0"/>
              <a:t>11/18/2025</a:t>
            </a:fld>
            <a:endParaRPr lang="en-US"/>
          </a:p>
        </p:txBody>
      </p:sp>
      <p:sp>
        <p:nvSpPr>
          <p:cNvPr id="5" name="Нижний колонтитул 4"/>
          <p:cNvSpPr>
            <a:spLocks noGrp="1"/>
          </p:cNvSpPr>
          <p:nvPr>
            <p:ph type="ftr" sz="quarter" idx="11"/>
          </p:nvPr>
        </p:nvSpPr>
        <p:spPr/>
        <p:txBody>
          <a:bodyPr/>
          <a:lstStyle/>
          <a:p>
            <a:endParaRPr lang="en-US"/>
          </a:p>
        </p:txBody>
      </p:sp>
      <p:sp>
        <p:nvSpPr>
          <p:cNvPr id="6" name="Номер слайда 5"/>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2636209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p>
            <a:fld id="{C60183D5-933D-444E-A901-5DB25D81DFC1}" type="datetimeFigureOut">
              <a:rPr lang="en-US" smtClean="0"/>
              <a:t>11/18/2025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869985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en-US"/>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p:txBody>
          <a:bodyPr/>
          <a:lstStyle/>
          <a:p>
            <a:fld id="{C60183D5-933D-444E-A901-5DB25D81DFC1}" type="datetimeFigureOut">
              <a:rPr lang="en-US" smtClean="0"/>
              <a:t>11/18/2025</a:t>
            </a:fld>
            <a:endParaRPr lang="en-US"/>
          </a:p>
        </p:txBody>
      </p:sp>
      <p:sp>
        <p:nvSpPr>
          <p:cNvPr id="8" name="Нижний колонтитул 7"/>
          <p:cNvSpPr>
            <a:spLocks noGrp="1"/>
          </p:cNvSpPr>
          <p:nvPr>
            <p:ph type="ftr" sz="quarter" idx="11"/>
          </p:nvPr>
        </p:nvSpPr>
        <p:spPr/>
        <p:txBody>
          <a:bodyPr/>
          <a:lstStyle/>
          <a:p>
            <a:endParaRPr lang="en-US"/>
          </a:p>
        </p:txBody>
      </p:sp>
      <p:sp>
        <p:nvSpPr>
          <p:cNvPr id="9" name="Номер слайда 8"/>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304886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2"/>
          <p:cNvSpPr>
            <a:spLocks noGrp="1"/>
          </p:cNvSpPr>
          <p:nvPr>
            <p:ph type="dt" sz="half" idx="10"/>
          </p:nvPr>
        </p:nvSpPr>
        <p:spPr/>
        <p:txBody>
          <a:bodyPr/>
          <a:lstStyle/>
          <a:p>
            <a:fld id="{C60183D5-933D-444E-A901-5DB25D81DFC1}" type="datetimeFigureOut">
              <a:rPr lang="en-US" smtClean="0"/>
              <a:t>11/18/2025</a:t>
            </a:fld>
            <a:endParaRPr lang="en-US"/>
          </a:p>
        </p:txBody>
      </p:sp>
      <p:sp>
        <p:nvSpPr>
          <p:cNvPr id="4" name="Нижний колонтитул 3"/>
          <p:cNvSpPr>
            <a:spLocks noGrp="1"/>
          </p:cNvSpPr>
          <p:nvPr>
            <p:ph type="ftr" sz="quarter" idx="11"/>
          </p:nvPr>
        </p:nvSpPr>
        <p:spPr/>
        <p:txBody>
          <a:bodyPr/>
          <a:lstStyle/>
          <a:p>
            <a:endParaRPr lang="en-US"/>
          </a:p>
        </p:txBody>
      </p:sp>
      <p:sp>
        <p:nvSpPr>
          <p:cNvPr id="5" name="Номер слайда 4"/>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3008183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60183D5-933D-444E-A901-5DB25D81DFC1}" type="datetimeFigureOut">
              <a:rPr lang="en-US" smtClean="0"/>
              <a:t>11/18/2025</a:t>
            </a:fld>
            <a:endParaRPr lang="en-US"/>
          </a:p>
        </p:txBody>
      </p:sp>
      <p:sp>
        <p:nvSpPr>
          <p:cNvPr id="3" name="Нижний колонтитул 2"/>
          <p:cNvSpPr>
            <a:spLocks noGrp="1"/>
          </p:cNvSpPr>
          <p:nvPr>
            <p:ph type="ftr" sz="quarter" idx="11"/>
          </p:nvPr>
        </p:nvSpPr>
        <p:spPr/>
        <p:txBody>
          <a:bodyPr/>
          <a:lstStyle/>
          <a:p>
            <a:endParaRPr lang="en-US"/>
          </a:p>
        </p:txBody>
      </p:sp>
      <p:sp>
        <p:nvSpPr>
          <p:cNvPr id="4" name="Номер слайда 3"/>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1819703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0183D5-933D-444E-A901-5DB25D81DFC1}" type="datetimeFigureOut">
              <a:rPr lang="en-US" smtClean="0"/>
              <a:t>11/18/2025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644263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en-US"/>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60183D5-933D-444E-A901-5DB25D81DFC1}" type="datetimeFigureOut">
              <a:rPr lang="en-US" smtClean="0"/>
              <a:t>11/18/2025</a:t>
            </a:fld>
            <a:endParaRPr lang="en-US"/>
          </a:p>
        </p:txBody>
      </p:sp>
      <p:sp>
        <p:nvSpPr>
          <p:cNvPr id="6" name="Нижний колонтитул 5"/>
          <p:cNvSpPr>
            <a:spLocks noGrp="1"/>
          </p:cNvSpPr>
          <p:nvPr>
            <p:ph type="ftr" sz="quarter" idx="11"/>
          </p:nvPr>
        </p:nvSpPr>
        <p:spPr/>
        <p:txBody>
          <a:bodyPr/>
          <a:lstStyle/>
          <a:p>
            <a:endParaRPr lang="en-US"/>
          </a:p>
        </p:txBody>
      </p:sp>
      <p:sp>
        <p:nvSpPr>
          <p:cNvPr id="7" name="Номер слайда 6"/>
          <p:cNvSpPr>
            <a:spLocks noGrp="1"/>
          </p:cNvSpPr>
          <p:nvPr>
            <p:ph type="sldNum" sz="quarter" idx="12"/>
          </p:nvPr>
        </p:nvSpPr>
        <p:spPr/>
        <p:txBody>
          <a:bodyPr/>
          <a:lstStyle/>
          <a:p>
            <a:fld id="{FE503E3C-B9E0-4A8B-92B8-068CE2298486}" type="slidenum">
              <a:rPr lang="en-US" smtClean="0"/>
              <a:t>‹#›</a:t>
            </a:fld>
            <a:endParaRPr lang="en-US"/>
          </a:p>
        </p:txBody>
      </p:sp>
    </p:spTree>
    <p:extLst>
      <p:ext uri="{BB962C8B-B14F-4D97-AF65-F5344CB8AC3E}">
        <p14:creationId xmlns:p14="http://schemas.microsoft.com/office/powerpoint/2010/main" val="947957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en-US"/>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183D5-933D-444E-A901-5DB25D81DFC1}" type="datetimeFigureOut">
              <a:rPr lang="en-US" smtClean="0"/>
              <a:t>11/18/2025</a:t>
            </a:fld>
            <a:endParaRPr lang="en-US"/>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503E3C-B9E0-4A8B-92B8-068CE2298486}" type="slidenum">
              <a:rPr lang="en-US" smtClean="0"/>
              <a:t>‹#›</a:t>
            </a:fld>
            <a:endParaRPr lang="en-US"/>
          </a:p>
        </p:txBody>
      </p:sp>
    </p:spTree>
    <p:extLst>
      <p:ext uri="{BB962C8B-B14F-4D97-AF65-F5344CB8AC3E}">
        <p14:creationId xmlns:p14="http://schemas.microsoft.com/office/powerpoint/2010/main" val="14520609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uk.wikipedia.org/wiki/%D0%91%D0%B0%D0%BD%D0%BA" TargetMode="External"/><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https://thumbs.dreamstime.com/z/%D0%B8%D0%BD%D0%BD%D0%BE%D0%B2%D0%B0%D1%86%D0%B8%D0%BE%D0%BD%D0%BD%D0%B0%D1%8F-%D0%B8%D0%BD%D1%84%D1%80%D0%B0%D1%81%D1%82%D1%80%D1%83%D0%BA%D1%82%D1%83%D1%80%D0%B0-%D0%B2-%D0%BE%D0%B1%D0%BB%D0%B0%D1%81%D1%82%D0%B8-%D1%86%D0%B8%D1%84%D1%80%D0%BE%D0%B2%D1%8B%D1%85-%D1%82%D0%B5%D1%85%D0%BD%D0%BE%D0%BB%D0%BE%D0%B3%D0%B8%D0%B9-369014359.jpg?ct=jpeg"/>
          <p:cNvPicPr>
            <a:picLocks noChangeAspect="1" noChangeArrowheads="1"/>
          </p:cNvPicPr>
          <p:nvPr/>
        </p:nvPicPr>
        <p:blipFill rotWithShape="1">
          <a:blip r:embed="rId2">
            <a:extLst>
              <a:ext uri="{28A0092B-C50C-407E-A947-70E740481C1C}">
                <a14:useLocalDpi xmlns:a14="http://schemas.microsoft.com/office/drawing/2010/main" val="0"/>
              </a:ext>
            </a:extLst>
          </a:blip>
          <a:srcRect b="9025"/>
          <a:stretch/>
        </p:blipFill>
        <p:spPr bwMode="auto">
          <a:xfrm>
            <a:off x="-1" y="0"/>
            <a:ext cx="12220227"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Заголовок 6"/>
          <p:cNvSpPr txBox="1">
            <a:spLocks/>
          </p:cNvSpPr>
          <p:nvPr/>
        </p:nvSpPr>
        <p:spPr>
          <a:xfrm>
            <a:off x="139681" y="485226"/>
            <a:ext cx="11896725" cy="516413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uk-UA" sz="3600" b="1" dirty="0" smtClean="0">
                <a:solidFill>
                  <a:srgbClr val="00FFFF"/>
                </a:solidFill>
                <a:latin typeface="Bookman Old Style" panose="02050604050505020204" pitchFamily="18" charset="0"/>
              </a:rPr>
              <a:t>ТЕМА. ІННОВАЦІЙНА ІНФРАСТРУКТУРА: СУТЬ ТА МІСЦЕ В ІННОВАЦІЙНІЙ СИСТЕМІ</a:t>
            </a:r>
            <a:br>
              <a:rPr lang="uk-UA" sz="3600" b="1" dirty="0" smtClean="0">
                <a:solidFill>
                  <a:srgbClr val="00FFFF"/>
                </a:solidFill>
                <a:latin typeface="Bookman Old Style" panose="02050604050505020204" pitchFamily="18" charset="0"/>
              </a:rPr>
            </a:br>
            <a:r>
              <a:rPr lang="uk-UA" sz="3600" b="1" dirty="0" smtClean="0">
                <a:solidFill>
                  <a:schemeClr val="bg1"/>
                </a:solidFill>
                <a:latin typeface="Bookman Old Style" panose="02050604050505020204" pitchFamily="18" charset="0"/>
              </a:rPr>
              <a:t/>
            </a:r>
            <a:br>
              <a:rPr lang="uk-UA" sz="3600" b="1" dirty="0" smtClean="0">
                <a:solidFill>
                  <a:schemeClr val="bg1"/>
                </a:solidFill>
                <a:latin typeface="Bookman Old Style" panose="02050604050505020204" pitchFamily="18" charset="0"/>
              </a:rPr>
            </a:br>
            <a:r>
              <a:rPr lang="uk-UA" sz="3600" b="1" dirty="0" smtClean="0">
                <a:solidFill>
                  <a:srgbClr val="00FFFF"/>
                </a:solidFill>
                <a:latin typeface="Bookman Old Style" panose="02050604050505020204" pitchFamily="18" charset="0"/>
              </a:rPr>
              <a:t>1. </a:t>
            </a:r>
            <a:r>
              <a:rPr lang="uk-UA" sz="2700" b="1" dirty="0" smtClean="0">
                <a:solidFill>
                  <a:srgbClr val="00FFFF"/>
                </a:solidFill>
                <a:latin typeface="Bookman Old Style" panose="02050604050505020204" pitchFamily="18" charset="0"/>
              </a:rPr>
              <a:t>Інноваційна інфраструктура: зміст, об'єкти, властивості</a:t>
            </a:r>
            <a:br>
              <a:rPr lang="uk-UA" sz="2700" b="1" dirty="0" smtClean="0">
                <a:solidFill>
                  <a:srgbClr val="00FFFF"/>
                </a:solidFill>
                <a:latin typeface="Bookman Old Style" panose="02050604050505020204" pitchFamily="18" charset="0"/>
              </a:rPr>
            </a:br>
            <a:r>
              <a:rPr lang="uk-UA" sz="2700" b="1" dirty="0" smtClean="0">
                <a:solidFill>
                  <a:srgbClr val="00FFFF"/>
                </a:solidFill>
                <a:latin typeface="Bookman Old Style" panose="02050604050505020204" pitchFamily="18" charset="0"/>
              </a:rPr>
              <a:t/>
            </a:r>
            <a:br>
              <a:rPr lang="uk-UA" sz="2700" b="1" dirty="0" smtClean="0">
                <a:solidFill>
                  <a:srgbClr val="00FFFF"/>
                </a:solidFill>
                <a:latin typeface="Bookman Old Style" panose="02050604050505020204" pitchFamily="18" charset="0"/>
              </a:rPr>
            </a:br>
            <a:r>
              <a:rPr lang="uk-UA" sz="2700" b="1" dirty="0" smtClean="0">
                <a:solidFill>
                  <a:srgbClr val="00FFFF"/>
                </a:solidFill>
                <a:latin typeface="Bookman Old Style" panose="02050604050505020204" pitchFamily="18" charset="0"/>
              </a:rPr>
              <a:t>2. Класифікація елементів інноваційної інфраструктури за типом виконуваних функцій</a:t>
            </a:r>
            <a:br>
              <a:rPr lang="uk-UA" sz="2700" b="1" dirty="0" smtClean="0">
                <a:solidFill>
                  <a:srgbClr val="00FFFF"/>
                </a:solidFill>
                <a:latin typeface="Bookman Old Style" panose="02050604050505020204" pitchFamily="18" charset="0"/>
              </a:rPr>
            </a:br>
            <a:r>
              <a:rPr lang="uk-UA" sz="2700" b="1" dirty="0" smtClean="0">
                <a:solidFill>
                  <a:srgbClr val="00FFFF"/>
                </a:solidFill>
                <a:latin typeface="Bookman Old Style" panose="02050604050505020204" pitchFamily="18" charset="0"/>
              </a:rPr>
              <a:t/>
            </a:r>
            <a:br>
              <a:rPr lang="uk-UA" sz="2700" b="1" dirty="0" smtClean="0">
                <a:solidFill>
                  <a:srgbClr val="00FFFF"/>
                </a:solidFill>
                <a:latin typeface="Bookman Old Style" panose="02050604050505020204" pitchFamily="18" charset="0"/>
              </a:rPr>
            </a:br>
            <a:r>
              <a:rPr lang="uk-UA" sz="2700" b="1" dirty="0" smtClean="0">
                <a:solidFill>
                  <a:srgbClr val="00FFFF"/>
                </a:solidFill>
                <a:latin typeface="Bookman Old Style" panose="02050604050505020204" pitchFamily="18" charset="0"/>
              </a:rPr>
              <a:t>3. Класифікація елементів інноваційної інфраструктури за видами інноваційної діяльності, які вони охоплюють</a:t>
            </a:r>
            <a:endParaRPr lang="uk-UA" sz="3600" b="1" dirty="0">
              <a:solidFill>
                <a:srgbClr val="00FFFF"/>
              </a:solidFill>
              <a:latin typeface="Bookman Old Style" panose="02050604050505020204" pitchFamily="18" charset="0"/>
            </a:endParaRPr>
          </a:p>
        </p:txBody>
      </p:sp>
    </p:spTree>
    <p:extLst>
      <p:ext uri="{BB962C8B-B14F-4D97-AF65-F5344CB8AC3E}">
        <p14:creationId xmlns:p14="http://schemas.microsoft.com/office/powerpoint/2010/main" val="2203198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Группа 3"/>
          <p:cNvGrpSpPr/>
          <p:nvPr/>
        </p:nvGrpSpPr>
        <p:grpSpPr>
          <a:xfrm>
            <a:off x="1582879" y="3219225"/>
            <a:ext cx="2190307" cy="2093762"/>
            <a:chOff x="1836859" y="2421682"/>
            <a:chExt cx="2190307" cy="2093762"/>
          </a:xfrm>
        </p:grpSpPr>
        <p:sp>
          <p:nvSpPr>
            <p:cNvPr id="5" name="Блок-схема: узел 4"/>
            <p:cNvSpPr/>
            <p:nvPr/>
          </p:nvSpPr>
          <p:spPr>
            <a:xfrm>
              <a:off x="1836859" y="2421682"/>
              <a:ext cx="2190307" cy="20937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1908541" y="3000098"/>
              <a:ext cx="2046941" cy="923330"/>
            </a:xfrm>
            <a:prstGeom prst="rect">
              <a:avLst/>
            </a:prstGeom>
          </p:spPr>
          <p:txBody>
            <a:bodyPr wrap="square">
              <a:spAutoFit/>
            </a:bodyPr>
            <a:lstStyle/>
            <a:p>
              <a:pPr algn="ctr"/>
              <a:r>
                <a:rPr lang="uk-UA"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ОСВІТНЯ ТА КАДРОВА</a:t>
              </a:r>
            </a:p>
            <a:p>
              <a:pPr algn="ctr"/>
              <a:r>
                <a:rPr lang="uk-UA"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СКЛАДОВА</a:t>
              </a:r>
              <a:endParaRPr lang="uk-UA" dirty="0">
                <a:ln w="0"/>
                <a:effectLst>
                  <a:outerShdw blurRad="38100" dist="19050" dir="2700000" algn="tl" rotWithShape="0">
                    <a:schemeClr val="dk1">
                      <a:alpha val="40000"/>
                    </a:schemeClr>
                  </a:outerShdw>
                </a:effectLst>
              </a:endParaRPr>
            </a:p>
          </p:txBody>
        </p:sp>
      </p:grpSp>
      <p:sp>
        <p:nvSpPr>
          <p:cNvPr id="7" name="Прямоугольник 6"/>
          <p:cNvSpPr/>
          <p:nvPr/>
        </p:nvSpPr>
        <p:spPr>
          <a:xfrm>
            <a:off x="962646" y="1512383"/>
            <a:ext cx="2608521" cy="954107"/>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Підготовка кадрів</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Проведення фундаментальних та прикладних досліджень</a:t>
            </a:r>
          </a:p>
        </p:txBody>
      </p:sp>
      <p:grpSp>
        <p:nvGrpSpPr>
          <p:cNvPr id="8" name="Группа 7"/>
          <p:cNvGrpSpPr/>
          <p:nvPr/>
        </p:nvGrpSpPr>
        <p:grpSpPr>
          <a:xfrm>
            <a:off x="1317065" y="518987"/>
            <a:ext cx="2254102" cy="934876"/>
            <a:chOff x="1020726" y="1723264"/>
            <a:chExt cx="2254102" cy="934876"/>
          </a:xfrm>
        </p:grpSpPr>
        <p:sp>
          <p:nvSpPr>
            <p:cNvPr id="9" name="Блок-схема: документ 8"/>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151190" y="1723264"/>
              <a:ext cx="1993174" cy="923330"/>
            </a:xfrm>
            <a:prstGeom prst="rect">
              <a:avLst/>
            </a:prstGeom>
          </p:spPr>
          <p:txBody>
            <a:bodyPr wrap="none">
              <a:spAutoFit/>
            </a:bodyPr>
            <a:lstStyle/>
            <a:p>
              <a:pPr algn="ctr"/>
              <a:r>
                <a:rPr lang="uk-UA" b="1" dirty="0">
                  <a:latin typeface="Times New Roman" panose="02020603050405020304" pitchFamily="18" charset="0"/>
                  <a:cs typeface="Times New Roman" panose="02020603050405020304" pitchFamily="18" charset="0"/>
                </a:rPr>
                <a:t>Університети та </a:t>
              </a:r>
              <a:endParaRPr lang="uk-UA" b="1" dirty="0" smtClean="0">
                <a:latin typeface="Times New Roman" panose="02020603050405020304" pitchFamily="18" charset="0"/>
                <a:cs typeface="Times New Roman" panose="02020603050405020304" pitchFamily="18" charset="0"/>
              </a:endParaRPr>
            </a:p>
            <a:p>
              <a:pPr algn="ctr"/>
              <a:r>
                <a:rPr lang="uk-UA" b="1" dirty="0" smtClean="0">
                  <a:latin typeface="Times New Roman" panose="02020603050405020304" pitchFamily="18" charset="0"/>
                  <a:cs typeface="Times New Roman" panose="02020603050405020304" pitchFamily="18" charset="0"/>
                </a:rPr>
                <a:t>науково-дослідні </a:t>
              </a:r>
            </a:p>
            <a:p>
              <a:pPr algn="ctr"/>
              <a:r>
                <a:rPr lang="uk-UA" b="1" dirty="0" smtClean="0">
                  <a:latin typeface="Times New Roman" panose="02020603050405020304" pitchFamily="18" charset="0"/>
                  <a:cs typeface="Times New Roman" panose="02020603050405020304" pitchFamily="18" charset="0"/>
                </a:rPr>
                <a:t>інститути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2" name="Группа 11"/>
          <p:cNvGrpSpPr/>
          <p:nvPr/>
        </p:nvGrpSpPr>
        <p:grpSpPr>
          <a:xfrm>
            <a:off x="5421811" y="997030"/>
            <a:ext cx="2254102" cy="992407"/>
            <a:chOff x="1020726" y="1754372"/>
            <a:chExt cx="2254102" cy="992407"/>
          </a:xfrm>
        </p:grpSpPr>
        <p:sp>
          <p:nvSpPr>
            <p:cNvPr id="13" name="Блок-схема: документ 12"/>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020726" y="1765356"/>
              <a:ext cx="2102503" cy="981423"/>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cs typeface="Times New Roman" panose="02020603050405020304" pitchFamily="18" charset="0"/>
                </a:rPr>
                <a:t>Центри підготовки та перепідготовки</a:t>
              </a:r>
              <a:endParaRPr lang="uk-UA"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Прямоугольник 14"/>
          <p:cNvSpPr/>
          <p:nvPr/>
        </p:nvSpPr>
        <p:spPr>
          <a:xfrm>
            <a:off x="5346011" y="1933960"/>
            <a:ext cx="2254102" cy="1169551"/>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Навчання інноваційному менеджменту</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Тренінги з підприємництва</a:t>
            </a:r>
          </a:p>
        </p:txBody>
      </p:sp>
      <p:grpSp>
        <p:nvGrpSpPr>
          <p:cNvPr id="16" name="Группа 15"/>
          <p:cNvGrpSpPr/>
          <p:nvPr/>
        </p:nvGrpSpPr>
        <p:grpSpPr>
          <a:xfrm>
            <a:off x="6488662" y="4196564"/>
            <a:ext cx="2535310" cy="903768"/>
            <a:chOff x="880123" y="1754372"/>
            <a:chExt cx="2535310" cy="903768"/>
          </a:xfrm>
        </p:grpSpPr>
        <p:sp>
          <p:nvSpPr>
            <p:cNvPr id="17" name="Блок-схема: документ 16"/>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880123" y="1823914"/>
              <a:ext cx="2535310" cy="685059"/>
            </a:xfrm>
            <a:prstGeom prst="rect">
              <a:avLst/>
            </a:prstGeom>
          </p:spPr>
          <p:txBody>
            <a:bodyPr wrap="none">
              <a:spAutoFit/>
            </a:bodyPr>
            <a:lstStyle/>
            <a:p>
              <a:pPr algn="ctr">
                <a:lnSpc>
                  <a:spcPct val="107000"/>
                </a:lnSpc>
                <a:spcAft>
                  <a:spcPts val="0"/>
                </a:spcAft>
              </a:pPr>
              <a:r>
                <a:rPr lang="uk-UA" b="1" dirty="0">
                  <a:latin typeface="Times New Roman" panose="02020603050405020304" pitchFamily="18" charset="0"/>
                  <a:cs typeface="Times New Roman" panose="02020603050405020304" pitchFamily="18" charset="0"/>
                </a:rPr>
                <a:t>Центри колективного </a:t>
              </a:r>
              <a:endParaRPr lang="uk-UA" b="1" dirty="0" smtClean="0">
                <a:latin typeface="Times New Roman" panose="02020603050405020304" pitchFamily="18" charset="0"/>
                <a:cs typeface="Times New Roman" panose="02020603050405020304" pitchFamily="18" charset="0"/>
              </a:endParaRPr>
            </a:p>
            <a:p>
              <a:pPr algn="ctr">
                <a:lnSpc>
                  <a:spcPct val="107000"/>
                </a:lnSpc>
                <a:spcAft>
                  <a:spcPts val="0"/>
                </a:spcAft>
              </a:pPr>
              <a:r>
                <a:rPr lang="uk-UA" b="1" dirty="0" smtClean="0">
                  <a:latin typeface="Times New Roman" panose="02020603050405020304" pitchFamily="18" charset="0"/>
                  <a:cs typeface="Times New Roman" panose="02020603050405020304" pitchFamily="18" charset="0"/>
                </a:rPr>
                <a:t>користування</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9" name="Прямоугольник 18"/>
          <p:cNvSpPr/>
          <p:nvPr/>
        </p:nvSpPr>
        <p:spPr>
          <a:xfrm>
            <a:off x="6473062" y="5169874"/>
            <a:ext cx="2410305" cy="738664"/>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Спільне використання дорогого наукового обладнання</a:t>
            </a:r>
          </a:p>
        </p:txBody>
      </p:sp>
    </p:spTree>
    <p:extLst>
      <p:ext uri="{BB962C8B-B14F-4D97-AF65-F5344CB8AC3E}">
        <p14:creationId xmlns:p14="http://schemas.microsoft.com/office/powerpoint/2010/main" val="30565987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Группа 3"/>
          <p:cNvGrpSpPr/>
          <p:nvPr/>
        </p:nvGrpSpPr>
        <p:grpSpPr>
          <a:xfrm>
            <a:off x="1626938" y="3019246"/>
            <a:ext cx="2693495" cy="2413111"/>
            <a:chOff x="1836859" y="2421682"/>
            <a:chExt cx="2190307" cy="2093762"/>
          </a:xfrm>
        </p:grpSpPr>
        <p:sp>
          <p:nvSpPr>
            <p:cNvPr id="5" name="Блок-схема: узел 4"/>
            <p:cNvSpPr/>
            <p:nvPr/>
          </p:nvSpPr>
          <p:spPr>
            <a:xfrm>
              <a:off x="1836859" y="2421682"/>
              <a:ext cx="2190307" cy="20937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08541" y="3006898"/>
              <a:ext cx="2046941" cy="923330"/>
            </a:xfrm>
            <a:prstGeom prst="rect">
              <a:avLst/>
            </a:prstGeom>
          </p:spPr>
          <p:txBody>
            <a:bodyPr wrap="square">
              <a:spAutoFit/>
            </a:bodyPr>
            <a:lstStyle/>
            <a:p>
              <a:pPr algn="ctr"/>
              <a:r>
                <a:rPr lang="uk-UA" b="1" dirty="0">
                  <a:latin typeface="Times New Roman" panose="02020603050405020304" pitchFamily="18" charset="0"/>
                  <a:cs typeface="Times New Roman" panose="02020603050405020304" pitchFamily="18" charset="0"/>
                </a:rPr>
                <a:t>ЕКСПЕРТНО-СЕРТИФІКАЦІЙНА СКЛАДОВА</a:t>
              </a:r>
              <a:endParaRPr lang="uk-UA"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
        <p:nvSpPr>
          <p:cNvPr id="7" name="Прямоугольник 6"/>
          <p:cNvSpPr/>
          <p:nvPr/>
        </p:nvSpPr>
        <p:spPr>
          <a:xfrm>
            <a:off x="953385" y="1596569"/>
            <a:ext cx="2608521" cy="738664"/>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Підтвердження відповідності стандартам</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Технічна експертиза</a:t>
            </a:r>
          </a:p>
        </p:txBody>
      </p:sp>
      <p:grpSp>
        <p:nvGrpSpPr>
          <p:cNvPr id="8" name="Группа 7"/>
          <p:cNvGrpSpPr/>
          <p:nvPr/>
        </p:nvGrpSpPr>
        <p:grpSpPr>
          <a:xfrm>
            <a:off x="1307804" y="692072"/>
            <a:ext cx="2254102" cy="903768"/>
            <a:chOff x="1020726" y="1812163"/>
            <a:chExt cx="2254102" cy="903768"/>
          </a:xfrm>
        </p:grpSpPr>
        <p:sp>
          <p:nvSpPr>
            <p:cNvPr id="9" name="Блок-схема: документ 8"/>
            <p:cNvSpPr/>
            <p:nvPr/>
          </p:nvSpPr>
          <p:spPr>
            <a:xfrm>
              <a:off x="1020726" y="1812163"/>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206076" y="1894715"/>
              <a:ext cx="1883401" cy="646331"/>
            </a:xfrm>
            <a:prstGeom prst="rect">
              <a:avLst/>
            </a:prstGeom>
          </p:spPr>
          <p:txBody>
            <a:bodyPr wrap="none">
              <a:spAutoFit/>
            </a:bodyPr>
            <a:lstStyle/>
            <a:p>
              <a:pPr algn="ctr"/>
              <a:r>
                <a:rPr lang="uk-UA" b="1" dirty="0">
                  <a:latin typeface="Times New Roman" panose="02020603050405020304" pitchFamily="18" charset="0"/>
                  <a:cs typeface="Times New Roman" panose="02020603050405020304" pitchFamily="18" charset="0"/>
                </a:rPr>
                <a:t>Сертифікаційні </a:t>
              </a:r>
              <a:endParaRPr lang="uk-UA" b="1" dirty="0" smtClean="0">
                <a:latin typeface="Times New Roman" panose="02020603050405020304" pitchFamily="18" charset="0"/>
                <a:cs typeface="Times New Roman" panose="02020603050405020304" pitchFamily="18" charset="0"/>
              </a:endParaRPr>
            </a:p>
            <a:p>
              <a:pPr algn="ctr"/>
              <a:r>
                <a:rPr lang="uk-UA" b="1" dirty="0" smtClean="0">
                  <a:latin typeface="Times New Roman" panose="02020603050405020304" pitchFamily="18" charset="0"/>
                  <a:cs typeface="Times New Roman" panose="02020603050405020304" pitchFamily="18" charset="0"/>
                </a:rPr>
                <a:t>центри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2" name="Группа 11"/>
          <p:cNvGrpSpPr/>
          <p:nvPr/>
        </p:nvGrpSpPr>
        <p:grpSpPr>
          <a:xfrm>
            <a:off x="5419509" y="1148147"/>
            <a:ext cx="2254103" cy="903768"/>
            <a:chOff x="1020725" y="1754372"/>
            <a:chExt cx="2254103" cy="903768"/>
          </a:xfrm>
        </p:grpSpPr>
        <p:sp>
          <p:nvSpPr>
            <p:cNvPr id="13" name="Блок-схема: документ 12"/>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020725" y="1965741"/>
              <a:ext cx="2102503" cy="388696"/>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cs typeface="Times New Roman" panose="02020603050405020304" pitchFamily="18" charset="0"/>
                </a:rPr>
                <a:t>Експертні ради</a:t>
              </a:r>
              <a:endParaRPr lang="uk-UA"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Прямоугольник 14"/>
          <p:cNvSpPr/>
          <p:nvPr/>
        </p:nvSpPr>
        <p:spPr>
          <a:xfrm>
            <a:off x="5343710" y="2085077"/>
            <a:ext cx="2254102" cy="738664"/>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Оцінка проектів</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Відбір для фінансування</a:t>
            </a:r>
          </a:p>
        </p:txBody>
      </p:sp>
      <p:grpSp>
        <p:nvGrpSpPr>
          <p:cNvPr id="16" name="Группа 15"/>
          <p:cNvGrpSpPr/>
          <p:nvPr/>
        </p:nvGrpSpPr>
        <p:grpSpPr>
          <a:xfrm>
            <a:off x="6626964" y="4026443"/>
            <a:ext cx="2254102" cy="903768"/>
            <a:chOff x="1020726" y="1754372"/>
            <a:chExt cx="2254102" cy="903768"/>
          </a:xfrm>
        </p:grpSpPr>
        <p:sp>
          <p:nvSpPr>
            <p:cNvPr id="17" name="Блок-схема: документ 16"/>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258046" y="1823914"/>
              <a:ext cx="1779461" cy="665118"/>
            </a:xfrm>
            <a:prstGeom prst="rect">
              <a:avLst/>
            </a:prstGeom>
          </p:spPr>
          <p:txBody>
            <a:bodyPr wrap="none">
              <a:spAutoFit/>
            </a:bodyPr>
            <a:lstStyle/>
            <a:p>
              <a:pPr algn="ctr">
                <a:lnSpc>
                  <a:spcPct val="107000"/>
                </a:lnSpc>
                <a:spcAft>
                  <a:spcPts val="0"/>
                </a:spcAft>
              </a:pPr>
              <a:r>
                <a:rPr lang="uk-UA" b="1" dirty="0">
                  <a:latin typeface="Times New Roman" panose="02020603050405020304" pitchFamily="18" charset="0"/>
                  <a:cs typeface="Times New Roman" panose="02020603050405020304" pitchFamily="18" charset="0"/>
                </a:rPr>
                <a:t>Акредитаційні </a:t>
              </a:r>
              <a:endParaRPr lang="uk-UA" b="1" dirty="0" smtClean="0">
                <a:latin typeface="Times New Roman" panose="02020603050405020304" pitchFamily="18" charset="0"/>
                <a:cs typeface="Times New Roman" panose="02020603050405020304" pitchFamily="18" charset="0"/>
              </a:endParaRPr>
            </a:p>
            <a:p>
              <a:pPr algn="ctr">
                <a:lnSpc>
                  <a:spcPct val="107000"/>
                </a:lnSpc>
                <a:spcAft>
                  <a:spcPts val="0"/>
                </a:spcAft>
              </a:pPr>
              <a:r>
                <a:rPr lang="uk-UA" b="1" dirty="0" smtClean="0">
                  <a:latin typeface="Times New Roman" panose="02020603050405020304" pitchFamily="18" charset="0"/>
                  <a:cs typeface="Times New Roman" panose="02020603050405020304" pitchFamily="18" charset="0"/>
                </a:rPr>
                <a:t>органи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9" name="Прямоугольник 18"/>
          <p:cNvSpPr/>
          <p:nvPr/>
        </p:nvSpPr>
        <p:spPr>
          <a:xfrm>
            <a:off x="6470761" y="4999753"/>
            <a:ext cx="2410305" cy="738664"/>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Підтвердження компетентності організацій</a:t>
            </a:r>
          </a:p>
        </p:txBody>
      </p:sp>
    </p:spTree>
    <p:extLst>
      <p:ext uri="{BB962C8B-B14F-4D97-AF65-F5344CB8AC3E}">
        <p14:creationId xmlns:p14="http://schemas.microsoft.com/office/powerpoint/2010/main" val="37313307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Группа 3"/>
          <p:cNvGrpSpPr/>
          <p:nvPr/>
        </p:nvGrpSpPr>
        <p:grpSpPr>
          <a:xfrm>
            <a:off x="1626938" y="3019246"/>
            <a:ext cx="2693495" cy="2413111"/>
            <a:chOff x="1836859" y="2421682"/>
            <a:chExt cx="2190307" cy="2093762"/>
          </a:xfrm>
        </p:grpSpPr>
        <p:sp>
          <p:nvSpPr>
            <p:cNvPr id="5" name="Блок-схема: узел 4"/>
            <p:cNvSpPr/>
            <p:nvPr/>
          </p:nvSpPr>
          <p:spPr>
            <a:xfrm>
              <a:off x="1836859" y="2421682"/>
              <a:ext cx="2190307" cy="20937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1908541" y="3006898"/>
              <a:ext cx="2046941" cy="801137"/>
            </a:xfrm>
            <a:prstGeom prst="rect">
              <a:avLst/>
            </a:prstGeom>
          </p:spPr>
          <p:txBody>
            <a:bodyPr wrap="square">
              <a:spAutoFit/>
            </a:bodyPr>
            <a:lstStyle/>
            <a:p>
              <a:pPr algn="ctr"/>
              <a:r>
                <a:rPr lang="uk-UA" b="1" dirty="0">
                  <a:latin typeface="Times New Roman" panose="02020603050405020304" pitchFamily="18" charset="0"/>
                  <a:cs typeface="Times New Roman" panose="02020603050405020304" pitchFamily="18" charset="0"/>
                </a:rPr>
                <a:t>ІНФРАСТРУКТУРА ПІДТРИМКИ ПІДПРИЄМНИЦТВА</a:t>
              </a:r>
              <a:endParaRPr lang="uk-UA"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grpSp>
      <p:sp>
        <p:nvSpPr>
          <p:cNvPr id="7" name="Прямоугольник 6"/>
          <p:cNvSpPr/>
          <p:nvPr/>
        </p:nvSpPr>
        <p:spPr>
          <a:xfrm>
            <a:off x="953385" y="1665331"/>
            <a:ext cx="2682950" cy="1077218"/>
          </a:xfrm>
          <a:prstGeom prst="rect">
            <a:avLst/>
          </a:prstGeom>
        </p:spPr>
        <p:txBody>
          <a:bodyPr wrap="square">
            <a:spAutoFit/>
          </a:bodyPr>
          <a:lstStyle/>
          <a:p>
            <a:pPr marL="285750" lvl="0" indent="-285750" algn="just">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Інтенсивні програми розвитку </a:t>
            </a:r>
            <a:r>
              <a:rPr lang="uk-UA" sz="1600" dirty="0" err="1">
                <a:latin typeface="Times New Roman" panose="02020603050405020304" pitchFamily="18" charset="0"/>
                <a:cs typeface="Times New Roman" panose="02020603050405020304" pitchFamily="18" charset="0"/>
              </a:rPr>
              <a:t>стартапів</a:t>
            </a:r>
            <a:endParaRPr lang="uk-UA" sz="1600" dirty="0">
              <a:latin typeface="Times New Roman" panose="02020603050405020304" pitchFamily="18" charset="0"/>
              <a:cs typeface="Times New Roman" panose="02020603050405020304" pitchFamily="18" charset="0"/>
            </a:endParaRPr>
          </a:p>
          <a:p>
            <a:pPr marL="285750" lvl="0" indent="-285750" algn="just">
              <a:buFont typeface="Arial" panose="020B0604020202020204" pitchFamily="34" charset="0"/>
              <a:buChar char="•"/>
            </a:pPr>
            <a:r>
              <a:rPr lang="uk-UA" sz="1600" dirty="0" err="1">
                <a:latin typeface="Times New Roman" panose="02020603050405020304" pitchFamily="18" charset="0"/>
                <a:cs typeface="Times New Roman" panose="02020603050405020304" pitchFamily="18" charset="0"/>
              </a:rPr>
              <a:t>Менторство</a:t>
            </a:r>
            <a:r>
              <a:rPr lang="uk-UA" sz="1600" dirty="0">
                <a:latin typeface="Times New Roman" panose="02020603050405020304" pitchFamily="18" charset="0"/>
                <a:cs typeface="Times New Roman" panose="02020603050405020304" pitchFamily="18" charset="0"/>
              </a:rPr>
              <a:t>, навчання, доступ до інвесторів</a:t>
            </a:r>
          </a:p>
        </p:txBody>
      </p:sp>
      <p:grpSp>
        <p:nvGrpSpPr>
          <p:cNvPr id="8" name="Группа 7"/>
          <p:cNvGrpSpPr/>
          <p:nvPr/>
        </p:nvGrpSpPr>
        <p:grpSpPr>
          <a:xfrm>
            <a:off x="1307804" y="692072"/>
            <a:ext cx="2254102" cy="903768"/>
            <a:chOff x="1020726" y="1812163"/>
            <a:chExt cx="2254102" cy="903768"/>
          </a:xfrm>
        </p:grpSpPr>
        <p:sp>
          <p:nvSpPr>
            <p:cNvPr id="9" name="Блок-схема: документ 8"/>
            <p:cNvSpPr/>
            <p:nvPr/>
          </p:nvSpPr>
          <p:spPr>
            <a:xfrm>
              <a:off x="1020726" y="1812163"/>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1325629" y="2010091"/>
              <a:ext cx="1644296" cy="369332"/>
            </a:xfrm>
            <a:prstGeom prst="rect">
              <a:avLst/>
            </a:prstGeom>
          </p:spPr>
          <p:txBody>
            <a:bodyPr wrap="none">
              <a:spAutoFit/>
            </a:bodyPr>
            <a:lstStyle/>
            <a:p>
              <a:pPr algn="ctr"/>
              <a:r>
                <a:rPr lang="uk-UA" b="1" dirty="0">
                  <a:latin typeface="Times New Roman" panose="02020603050405020304" pitchFamily="18" charset="0"/>
                  <a:cs typeface="Times New Roman" panose="02020603050405020304" pitchFamily="18" charset="0"/>
                </a:rPr>
                <a:t>Акселератори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grpSp>
        <p:nvGrpSpPr>
          <p:cNvPr id="11" name="Группа 10"/>
          <p:cNvGrpSpPr/>
          <p:nvPr/>
        </p:nvGrpSpPr>
        <p:grpSpPr>
          <a:xfrm>
            <a:off x="5419509" y="1148147"/>
            <a:ext cx="2254103" cy="903768"/>
            <a:chOff x="1020725" y="1754372"/>
            <a:chExt cx="2254103" cy="903768"/>
          </a:xfrm>
        </p:grpSpPr>
        <p:sp>
          <p:nvSpPr>
            <p:cNvPr id="12" name="Блок-схема: документ 11"/>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1020725" y="1965741"/>
              <a:ext cx="2102503" cy="388696"/>
            </a:xfrm>
            <a:prstGeom prst="rect">
              <a:avLst/>
            </a:prstGeom>
          </p:spPr>
          <p:txBody>
            <a:bodyPr wrap="square">
              <a:spAutoFit/>
            </a:bodyPr>
            <a:lstStyle/>
            <a:p>
              <a:pPr algn="ctr">
                <a:lnSpc>
                  <a:spcPct val="107000"/>
                </a:lnSpc>
                <a:spcAft>
                  <a:spcPts val="0"/>
                </a:spcAft>
              </a:pPr>
              <a:r>
                <a:rPr lang="uk-UA" b="1" dirty="0" err="1">
                  <a:latin typeface="Times New Roman" panose="02020603050405020304" pitchFamily="18" charset="0"/>
                  <a:cs typeface="Times New Roman" panose="02020603050405020304" pitchFamily="18" charset="0"/>
                </a:rPr>
                <a:t>Коворкінги</a:t>
              </a:r>
              <a:endParaRPr lang="uk-UA"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4" name="Прямоугольник 13"/>
          <p:cNvSpPr/>
          <p:nvPr/>
        </p:nvSpPr>
        <p:spPr>
          <a:xfrm>
            <a:off x="5343710" y="2085077"/>
            <a:ext cx="2329902" cy="1077218"/>
          </a:xfrm>
          <a:prstGeom prst="rect">
            <a:avLst/>
          </a:prstGeom>
        </p:spPr>
        <p:txBody>
          <a:bodyPr wrap="square">
            <a:spAutoFit/>
          </a:bodyPr>
          <a:lstStyle/>
          <a:p>
            <a:pPr marL="285750" lvl="0" indent="-285750" algn="just">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Простори для спільної роботи</a:t>
            </a:r>
          </a:p>
          <a:p>
            <a:pPr marL="285750" indent="-285750" algn="just">
              <a:buFont typeface="Arial" panose="020B0604020202020204" pitchFamily="34" charset="0"/>
              <a:buChar char="•"/>
            </a:pPr>
            <a:r>
              <a:rPr lang="uk-UA" sz="1600" dirty="0" err="1">
                <a:latin typeface="Times New Roman" panose="02020603050405020304" pitchFamily="18" charset="0"/>
                <a:cs typeface="Times New Roman" panose="02020603050405020304" pitchFamily="18" charset="0"/>
              </a:rPr>
              <a:t>Нетворкінг</a:t>
            </a:r>
            <a:r>
              <a:rPr lang="uk-UA" sz="1600" dirty="0">
                <a:latin typeface="Times New Roman" panose="02020603050405020304" pitchFamily="18" charset="0"/>
                <a:cs typeface="Times New Roman" panose="02020603050405020304" pitchFamily="18" charset="0"/>
              </a:rPr>
              <a:t>-можливості</a:t>
            </a:r>
          </a:p>
        </p:txBody>
      </p:sp>
      <p:grpSp>
        <p:nvGrpSpPr>
          <p:cNvPr id="15" name="Группа 14"/>
          <p:cNvGrpSpPr/>
          <p:nvPr/>
        </p:nvGrpSpPr>
        <p:grpSpPr>
          <a:xfrm>
            <a:off x="6626964" y="3838449"/>
            <a:ext cx="2254102" cy="903768"/>
            <a:chOff x="1020726" y="1566378"/>
            <a:chExt cx="2254102" cy="903768"/>
          </a:xfrm>
        </p:grpSpPr>
        <p:sp>
          <p:nvSpPr>
            <p:cNvPr id="16" name="Блок-схема: документ 15"/>
            <p:cNvSpPr/>
            <p:nvPr/>
          </p:nvSpPr>
          <p:spPr>
            <a:xfrm>
              <a:off x="1020726" y="1566378"/>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7" name="Прямоугольник 16"/>
            <p:cNvSpPr/>
            <p:nvPr/>
          </p:nvSpPr>
          <p:spPr>
            <a:xfrm>
              <a:off x="1065557" y="1823914"/>
              <a:ext cx="2164439" cy="388696"/>
            </a:xfrm>
            <a:prstGeom prst="rect">
              <a:avLst/>
            </a:prstGeom>
          </p:spPr>
          <p:txBody>
            <a:bodyPr wrap="none">
              <a:spAutoFit/>
            </a:bodyPr>
            <a:lstStyle/>
            <a:p>
              <a:pPr algn="ctr">
                <a:lnSpc>
                  <a:spcPct val="107000"/>
                </a:lnSpc>
                <a:spcAft>
                  <a:spcPts val="0"/>
                </a:spcAft>
              </a:pPr>
              <a:r>
                <a:rPr lang="uk-UA" b="1" dirty="0">
                  <a:latin typeface="Times New Roman" panose="02020603050405020304" pitchFamily="18" charset="0"/>
                  <a:cs typeface="Times New Roman" panose="02020603050405020304" pitchFamily="18" charset="0"/>
                </a:rPr>
                <a:t>Виставкові центри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8" name="Прямоугольник 17"/>
          <p:cNvSpPr/>
          <p:nvPr/>
        </p:nvSpPr>
        <p:spPr>
          <a:xfrm>
            <a:off x="6470761" y="4999752"/>
            <a:ext cx="2545648" cy="1077218"/>
          </a:xfrm>
          <a:prstGeom prst="rect">
            <a:avLst/>
          </a:prstGeom>
        </p:spPr>
        <p:txBody>
          <a:bodyPr wrap="square">
            <a:spAutoFit/>
          </a:bodyPr>
          <a:lstStyle/>
          <a:p>
            <a:pPr marL="285750" lvl="0" indent="-285750" algn="just">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Демонстрація інновацій</a:t>
            </a:r>
          </a:p>
          <a:p>
            <a:pPr marL="285750" lvl="0" indent="-285750" algn="just">
              <a:buFont typeface="Arial" panose="020B0604020202020204" pitchFamily="34" charset="0"/>
              <a:buChar char="•"/>
            </a:pPr>
            <a:r>
              <a:rPr lang="uk-UA" sz="1600" dirty="0">
                <a:latin typeface="Times New Roman" panose="02020603050405020304" pitchFamily="18" charset="0"/>
                <a:cs typeface="Times New Roman" panose="02020603050405020304" pitchFamily="18" charset="0"/>
              </a:rPr>
              <a:t>Пошук партнерів та інвесторів</a:t>
            </a:r>
          </a:p>
        </p:txBody>
      </p:sp>
    </p:spTree>
    <p:extLst>
      <p:ext uri="{BB962C8B-B14F-4D97-AF65-F5344CB8AC3E}">
        <p14:creationId xmlns:p14="http://schemas.microsoft.com/office/powerpoint/2010/main" val="755077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3287410" y="257536"/>
            <a:ext cx="6545382" cy="468077"/>
          </a:xfrm>
          <a:prstGeom prst="rect">
            <a:avLst/>
          </a:prstGeom>
        </p:spPr>
        <p:txBody>
          <a:bodyPr wrap="none">
            <a:spAutoFit/>
          </a:bodyPr>
          <a:lstStyle/>
          <a:p>
            <a:pPr>
              <a:lnSpc>
                <a:spcPct val="107000"/>
              </a:lnSpc>
              <a:spcAft>
                <a:spcPts val="800"/>
              </a:spcAft>
            </a:pPr>
            <a:r>
              <a:rPr lang="uk-UA"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РІВНІ ІННОВАЦІЙНОЇ ІНФРАСТРУКТУРИ</a:t>
            </a:r>
            <a:endParaRPr lang="uk-UA"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Прямая соединительная линия 4"/>
          <p:cNvCxnSpPr/>
          <p:nvPr/>
        </p:nvCxnSpPr>
        <p:spPr>
          <a:xfrm>
            <a:off x="422694" y="728883"/>
            <a:ext cx="11326483" cy="0"/>
          </a:xfrm>
          <a:prstGeom prst="line">
            <a:avLst/>
          </a:prstGeom>
          <a:ln w="22225"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549348" y="1628616"/>
            <a:ext cx="3852530" cy="4027898"/>
          </a:xfrm>
          <a:prstGeom prst="rect">
            <a:avLst/>
          </a:prstGeom>
        </p:spPr>
        <p:txBody>
          <a:bodyPr wrap="square">
            <a:spAutoFit/>
          </a:bodyPr>
          <a:lstStyle/>
          <a:p>
            <a:pPr algn="just">
              <a:lnSpc>
                <a:spcPct val="107000"/>
              </a:lnSpc>
              <a:spcAft>
                <a:spcPts val="0"/>
              </a:spcAft>
            </a:pP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Міжнародний рівень</a:t>
            </a:r>
            <a:endParaRPr lang="uk-UA"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Міжнародні інноваційні мережі</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Транснаціональні технопарки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Глобальні венчурні фонди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uk-UA"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sz="2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a:t>
            </a: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Національний рівень</a:t>
            </a:r>
            <a:endParaRPr lang="uk-UA"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Державні інноваційні програми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Національні фонди підтримки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Законодавча </a:t>
            </a:r>
            <a:r>
              <a:rPr lang="uk-UA" sz="2000" dirty="0" smtClean="0">
                <a:latin typeface="Times New Roman" panose="02020603050405020304" pitchFamily="18" charset="0"/>
                <a:ea typeface="Times New Roman" panose="02020603050405020304" pitchFamily="18" charset="0"/>
                <a:cs typeface="Times New Roman" panose="02020603050405020304" pitchFamily="18" charset="0"/>
              </a:rPr>
              <a:t>база</a:t>
            </a:r>
            <a:endParaRPr lang="uk-UA"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6397457" y="1628615"/>
            <a:ext cx="4618074" cy="3714863"/>
          </a:xfrm>
          <a:prstGeom prst="rect">
            <a:avLst/>
          </a:prstGeom>
        </p:spPr>
        <p:txBody>
          <a:bodyPr wrap="square">
            <a:spAutoFit/>
          </a:bodyPr>
          <a:lstStyle/>
          <a:p>
            <a:pPr algn="just">
              <a:lnSpc>
                <a:spcPct val="107000"/>
              </a:lnSpc>
              <a:spcAft>
                <a:spcPts val="0"/>
              </a:spcAft>
            </a:pP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 Регіональний рівень</a:t>
            </a:r>
            <a:endParaRPr lang="uk-UA"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Регіональні технопарки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Місцеві інноваційні програми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Кластери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uk-UA" sz="2000"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endParaRPr lang="uk-UA" sz="2000" b="1" dirty="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sz="2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4</a:t>
            </a: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Локальний (корпоративний) рівень</a:t>
            </a:r>
            <a:endParaRPr lang="uk-UA" sz="20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Корпоративні R&amp;D центри</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Внутрішні венчурні фонди компаній</a:t>
            </a: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2000" dirty="0">
                <a:latin typeface="Times New Roman" panose="02020603050405020304" pitchFamily="18" charset="0"/>
                <a:ea typeface="Times New Roman" panose="02020603050405020304" pitchFamily="18" charset="0"/>
                <a:cs typeface="Times New Roman" panose="02020603050405020304" pitchFamily="18" charset="0"/>
              </a:rPr>
              <a:t>Інноваційні лабораторії</a:t>
            </a:r>
            <a:endParaRPr lang="uk-UA"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24" y="1341275"/>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623" y="3642565"/>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9962" y="1341275"/>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9961" y="3617427"/>
            <a:ext cx="510139" cy="57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225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Rectangle 2"/>
          <p:cNvSpPr>
            <a:spLocks noChangeArrowheads="1"/>
          </p:cNvSpPr>
          <p:nvPr/>
        </p:nvSpPr>
        <p:spPr bwMode="auto">
          <a:xfrm>
            <a:off x="457199" y="3723727"/>
            <a:ext cx="2635794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2" name="Прямоугольник 1"/>
          <p:cNvSpPr/>
          <p:nvPr/>
        </p:nvSpPr>
        <p:spPr>
          <a:xfrm>
            <a:off x="121920" y="122535"/>
            <a:ext cx="4998720" cy="1200329"/>
          </a:xfrm>
          <a:prstGeom prst="rect">
            <a:avLst/>
          </a:prstGeom>
        </p:spPr>
        <p:txBody>
          <a:bodyPr wrap="square">
            <a:spAutoFit/>
          </a:bodyPr>
          <a:lstStyle/>
          <a:p>
            <a:pPr algn="just">
              <a:spcAft>
                <a:spcPts val="0"/>
              </a:spcAft>
            </a:pPr>
            <a:r>
              <a:rPr lang="uk-UA" sz="24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До об'єктів інфраструктури підтримки підприємництва відносяться</a:t>
            </a:r>
            <a:r>
              <a:rPr lang="uk-UA" sz="24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a:t>
            </a:r>
            <a:endParaRPr lang="uk-UA" sz="2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413591" y="1233170"/>
            <a:ext cx="9544729" cy="5262979"/>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бізнес-центри,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бізнес-інкубатори,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технопарки,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лізингові центри,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фінансово-кредитні установи (кредитні спілки, інші установи взаємного кредитування, кредитно-гарантійні установи),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фонди підтримки підприємництва,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інвестиційні, інноваційні фонди і компанії,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довірчі товариства,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фондові і товарні біржі,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інформаційно-консультативні установи,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страхові компанії, </a:t>
            </a:r>
            <a:endPar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3E303D"/>
                </a:solidFill>
                <a:latin typeface="Bookman Old Style" panose="02050604050505020204" pitchFamily="18" charset="0"/>
                <a:ea typeface="Times New Roman" panose="02020603050405020304" pitchFamily="18" charset="0"/>
                <a:cs typeface="Times New Roman" panose="02020603050405020304" pitchFamily="18" charset="0"/>
              </a:rPr>
              <a:t>аудиторські фірми.</a:t>
            </a:r>
            <a:endParaRPr lang="uk-UA" sz="2400" dirty="0">
              <a:solidFill>
                <a:srgbClr val="3E303D"/>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44117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Рисунок 3"/>
          <p:cNvPicPr/>
          <p:nvPr/>
        </p:nvPicPr>
        <p:blipFill rotWithShape="1">
          <a:blip r:embed="rId3"/>
          <a:srcRect l="28634" t="33936" r="36508" b="15714"/>
          <a:stretch/>
        </p:blipFill>
        <p:spPr bwMode="auto">
          <a:xfrm>
            <a:off x="132071" y="414670"/>
            <a:ext cx="5816009" cy="5337544"/>
          </a:xfrm>
          <a:prstGeom prst="rect">
            <a:avLst/>
          </a:prstGeom>
          <a:ln>
            <a:noFill/>
          </a:ln>
          <a:extLst>
            <a:ext uri="{53640926-AAD7-44D8-BBD7-CCE9431645EC}">
              <a14:shadowObscured xmlns:a14="http://schemas.microsoft.com/office/drawing/2010/main"/>
            </a:ext>
          </a:extLst>
        </p:spPr>
      </p:pic>
      <p:sp>
        <p:nvSpPr>
          <p:cNvPr id="5" name="Прямоугольник 4"/>
          <p:cNvSpPr/>
          <p:nvPr/>
        </p:nvSpPr>
        <p:spPr>
          <a:xfrm>
            <a:off x="2991792" y="6350445"/>
            <a:ext cx="6684074" cy="369332"/>
          </a:xfrm>
          <a:prstGeom prst="rect">
            <a:avLst/>
          </a:prstGeom>
        </p:spPr>
        <p:txBody>
          <a:bodyPr wrap="none">
            <a:spAutoFit/>
          </a:bodyPr>
          <a:lstStyle/>
          <a:p>
            <a:r>
              <a:rPr lang="uk-UA" dirty="0" smtClean="0">
                <a:latin typeface="Times New Roman" panose="02020603050405020304" pitchFamily="18" charset="0"/>
                <a:cs typeface="Times New Roman" panose="02020603050405020304" pitchFamily="18" charset="0"/>
              </a:rPr>
              <a:t>Джерело: </a:t>
            </a:r>
            <a:r>
              <a:rPr lang="en-US" dirty="0" smtClean="0">
                <a:latin typeface="Times New Roman" panose="02020603050405020304" pitchFamily="18" charset="0"/>
                <a:cs typeface="Times New Roman" panose="02020603050405020304" pitchFamily="18" charset="0"/>
              </a:rPr>
              <a:t>https</a:t>
            </a:r>
            <a:r>
              <a:rPr lang="en-US" dirty="0">
                <a:latin typeface="Times New Roman" panose="02020603050405020304" pitchFamily="18" charset="0"/>
                <a:cs typeface="Times New Roman" panose="02020603050405020304" pitchFamily="18" charset="0"/>
              </a:rPr>
              <a:t>://nipo.gov.ua/dashbord-innovatsiinoi-infrastruktury/</a:t>
            </a:r>
            <a:endParaRPr lang="uk-UA" dirty="0">
              <a:latin typeface="Times New Roman" panose="02020603050405020304" pitchFamily="18" charset="0"/>
              <a:cs typeface="Times New Roman" panose="02020603050405020304" pitchFamily="18" charset="0"/>
            </a:endParaRPr>
          </a:p>
        </p:txBody>
      </p:sp>
      <p:pic>
        <p:nvPicPr>
          <p:cNvPr id="6" name="Рисунок 5"/>
          <p:cNvPicPr/>
          <p:nvPr/>
        </p:nvPicPr>
        <p:blipFill rotWithShape="1">
          <a:blip r:embed="rId4"/>
          <a:srcRect l="47515" t="45186" r="22814" b="6861"/>
          <a:stretch/>
        </p:blipFill>
        <p:spPr bwMode="auto">
          <a:xfrm>
            <a:off x="6333829" y="414670"/>
            <a:ext cx="5755390" cy="5337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203648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5986130" y="144974"/>
            <a:ext cx="6205870" cy="1277850"/>
          </a:xfrm>
          <a:prstGeom prst="rect">
            <a:avLst/>
          </a:prstGeom>
          <a:noFill/>
        </p:spPr>
        <p:txBody>
          <a:bodyPr wrap="square">
            <a:spAutoFit/>
          </a:bodyPr>
          <a:lstStyle/>
          <a:p>
            <a:pPr algn="ctr">
              <a:lnSpc>
                <a:spcPct val="107000"/>
              </a:lnSpc>
              <a:spcAft>
                <a:spcPts val="800"/>
              </a:spcAft>
            </a:pPr>
            <a:r>
              <a:rPr lang="uk-UA" sz="24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ЕЛЕМЕНТИ ІННОВАЦІЙНОЇ ІНФРАСТРУКТУРИ ЖИТОМИРСЬКОЇ ОБЛАСТІ ЗА 2024 РІК</a:t>
            </a:r>
            <a:endParaRPr lang="uk-UA"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Прямая соединительная линия 4"/>
          <p:cNvCxnSpPr/>
          <p:nvPr/>
        </p:nvCxnSpPr>
        <p:spPr>
          <a:xfrm>
            <a:off x="6368902" y="1422824"/>
            <a:ext cx="5444071" cy="18440"/>
          </a:xfrm>
          <a:prstGeom prst="line">
            <a:avLst/>
          </a:prstGeom>
          <a:ln w="22225" cmpd="thickThin">
            <a:solidFill>
              <a:schemeClr val="tx1"/>
            </a:solidFill>
            <a:bevel/>
          </a:ln>
        </p:spPr>
        <p:style>
          <a:lnRef idx="1">
            <a:schemeClr val="accent1"/>
          </a:lnRef>
          <a:fillRef idx="0">
            <a:schemeClr val="accent1"/>
          </a:fillRef>
          <a:effectRef idx="0">
            <a:schemeClr val="accent1"/>
          </a:effectRef>
          <a:fontRef idx="minor">
            <a:schemeClr val="tx1"/>
          </a:fontRef>
        </p:style>
      </p:cxnSp>
      <p:pic>
        <p:nvPicPr>
          <p:cNvPr id="6" name="Рисунок 5"/>
          <p:cNvPicPr/>
          <p:nvPr/>
        </p:nvPicPr>
        <p:blipFill rotWithShape="1">
          <a:blip r:embed="rId3"/>
          <a:srcRect l="21022" t="46842" r="44814" b="16090"/>
          <a:stretch/>
        </p:blipFill>
        <p:spPr bwMode="auto">
          <a:xfrm>
            <a:off x="52218" y="144974"/>
            <a:ext cx="6008340" cy="3512626"/>
          </a:xfrm>
          <a:prstGeom prst="rect">
            <a:avLst/>
          </a:prstGeom>
          <a:ln>
            <a:noFill/>
          </a:ln>
          <a:extLst>
            <a:ext uri="{53640926-AAD7-44D8-BBD7-CCE9431645EC}">
              <a14:shadowObscured xmlns:a14="http://schemas.microsoft.com/office/drawing/2010/main"/>
            </a:ext>
          </a:extLst>
        </p:spPr>
      </p:pic>
      <p:pic>
        <p:nvPicPr>
          <p:cNvPr id="7" name="Рисунок 6"/>
          <p:cNvPicPr/>
          <p:nvPr/>
        </p:nvPicPr>
        <p:blipFill rotWithShape="1">
          <a:blip r:embed="rId4"/>
          <a:srcRect l="34409" t="40276" r="36764" b="43671"/>
          <a:stretch/>
        </p:blipFill>
        <p:spPr bwMode="auto">
          <a:xfrm>
            <a:off x="1047934" y="3657600"/>
            <a:ext cx="5012624" cy="1998921"/>
          </a:xfrm>
          <a:prstGeom prst="rect">
            <a:avLst/>
          </a:prstGeom>
          <a:ln>
            <a:noFill/>
          </a:ln>
          <a:extLst>
            <a:ext uri="{53640926-AAD7-44D8-BBD7-CCE9431645EC}">
              <a14:shadowObscured xmlns:a14="http://schemas.microsoft.com/office/drawing/2010/main"/>
            </a:ext>
          </a:extLst>
        </p:spPr>
      </p:pic>
      <p:pic>
        <p:nvPicPr>
          <p:cNvPr id="8" name="Рисунок 7"/>
          <p:cNvPicPr/>
          <p:nvPr/>
        </p:nvPicPr>
        <p:blipFill rotWithShape="1">
          <a:blip r:embed="rId5"/>
          <a:srcRect l="34471" t="46259" r="36899" b="45275"/>
          <a:stretch/>
        </p:blipFill>
        <p:spPr bwMode="auto">
          <a:xfrm>
            <a:off x="6149731" y="2008261"/>
            <a:ext cx="5779999" cy="1170874"/>
          </a:xfrm>
          <a:prstGeom prst="rect">
            <a:avLst/>
          </a:prstGeom>
          <a:ln>
            <a:noFill/>
          </a:ln>
          <a:extLst>
            <a:ext uri="{53640926-AAD7-44D8-BBD7-CCE9431645EC}">
              <a14:shadowObscured xmlns:a14="http://schemas.microsoft.com/office/drawing/2010/main"/>
            </a:ext>
          </a:extLst>
        </p:spPr>
      </p:pic>
      <p:pic>
        <p:nvPicPr>
          <p:cNvPr id="9" name="Рисунок 8"/>
          <p:cNvPicPr/>
          <p:nvPr/>
        </p:nvPicPr>
        <p:blipFill rotWithShape="1">
          <a:blip r:embed="rId6"/>
          <a:srcRect l="32268" t="40567" r="39406" b="46298"/>
          <a:stretch/>
        </p:blipFill>
        <p:spPr bwMode="auto">
          <a:xfrm>
            <a:off x="6149731" y="3179135"/>
            <a:ext cx="5779999" cy="1573618"/>
          </a:xfrm>
          <a:prstGeom prst="rect">
            <a:avLst/>
          </a:prstGeom>
          <a:ln>
            <a:noFill/>
          </a:ln>
          <a:extLst>
            <a:ext uri="{53640926-AAD7-44D8-BBD7-CCE9431645EC}">
              <a14:shadowObscured xmlns:a14="http://schemas.microsoft.com/office/drawing/2010/main"/>
            </a:ext>
          </a:extLst>
        </p:spPr>
      </p:pic>
      <p:pic>
        <p:nvPicPr>
          <p:cNvPr id="10" name="Рисунок 9"/>
          <p:cNvPicPr/>
          <p:nvPr/>
        </p:nvPicPr>
        <p:blipFill rotWithShape="1">
          <a:blip r:embed="rId7"/>
          <a:srcRect l="32186" t="44360" r="39246" b="50093"/>
          <a:stretch/>
        </p:blipFill>
        <p:spPr bwMode="auto">
          <a:xfrm>
            <a:off x="6149730" y="4752753"/>
            <a:ext cx="5779999" cy="903768"/>
          </a:xfrm>
          <a:prstGeom prst="rect">
            <a:avLst/>
          </a:prstGeom>
          <a:ln>
            <a:noFill/>
          </a:ln>
          <a:extLst>
            <a:ext uri="{53640926-AAD7-44D8-BBD7-CCE9431645EC}">
              <a14:shadowObscured xmlns:a14="http://schemas.microsoft.com/office/drawing/2010/main"/>
            </a:ext>
          </a:extLst>
        </p:spPr>
      </p:pic>
      <p:sp>
        <p:nvSpPr>
          <p:cNvPr id="11" name="Прямоугольник 10"/>
          <p:cNvSpPr/>
          <p:nvPr/>
        </p:nvSpPr>
        <p:spPr>
          <a:xfrm>
            <a:off x="3189768" y="6322429"/>
            <a:ext cx="6684074" cy="369332"/>
          </a:xfrm>
          <a:prstGeom prst="rect">
            <a:avLst/>
          </a:prstGeom>
        </p:spPr>
        <p:txBody>
          <a:bodyPr wrap="none">
            <a:spAutoFit/>
          </a:bodyPr>
          <a:lstStyle/>
          <a:p>
            <a:r>
              <a:rPr lang="uk-UA" dirty="0" smtClean="0">
                <a:latin typeface="Times New Roman" panose="02020603050405020304" pitchFamily="18" charset="0"/>
                <a:cs typeface="Times New Roman" panose="02020603050405020304" pitchFamily="18" charset="0"/>
              </a:rPr>
              <a:t>Джерело: </a:t>
            </a:r>
            <a:r>
              <a:rPr lang="en-US" dirty="0" smtClean="0">
                <a:latin typeface="Times New Roman" panose="02020603050405020304" pitchFamily="18" charset="0"/>
                <a:cs typeface="Times New Roman" panose="02020603050405020304" pitchFamily="18" charset="0"/>
              </a:rPr>
              <a:t>https</a:t>
            </a:r>
            <a:r>
              <a:rPr lang="en-US" dirty="0">
                <a:latin typeface="Times New Roman" panose="02020603050405020304" pitchFamily="18" charset="0"/>
                <a:cs typeface="Times New Roman" panose="02020603050405020304" pitchFamily="18" charset="0"/>
              </a:rPr>
              <a:t>://nipo.gov.ua/dashbord-innovatsiinoi-infrastruktury/</a:t>
            </a:r>
            <a:endParaRPr lang="uk-UA"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60695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tile tx="0" ty="0" sx="100000" sy="100000" flip="none" algn="tl"/>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3251200" y="437896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4" name="Прямоугольник 3"/>
          <p:cNvSpPr/>
          <p:nvPr/>
        </p:nvSpPr>
        <p:spPr>
          <a:xfrm>
            <a:off x="2014988" y="131686"/>
            <a:ext cx="9223626" cy="830997"/>
          </a:xfrm>
          <a:prstGeom prst="rect">
            <a:avLst/>
          </a:prstGeom>
        </p:spPr>
        <p:txBody>
          <a:bodyPr wrap="square">
            <a:spAutoFit/>
          </a:bodyPr>
          <a:lstStyle/>
          <a:p>
            <a:pPr algn="ctr"/>
            <a:r>
              <a:rPr lang="uk-UA" sz="2400" b="1" dirty="0">
                <a:solidFill>
                  <a:srgbClr val="0000FF"/>
                </a:solidFill>
                <a:latin typeface="Bookman Old Style" panose="02050604050505020204" pitchFamily="18" charset="0"/>
              </a:rPr>
              <a:t>Інноваційній інфраструктурі мають бути притаманні такі властивості:</a:t>
            </a:r>
            <a:endParaRPr lang="uk-UA" sz="2400" dirty="0">
              <a:solidFill>
                <a:srgbClr val="0000FF"/>
              </a:solidFill>
              <a:latin typeface="Bookman Old Style" panose="02050604050505020204" pitchFamily="18" charset="0"/>
            </a:endParaRPr>
          </a:p>
        </p:txBody>
      </p:sp>
      <p:sp>
        <p:nvSpPr>
          <p:cNvPr id="2" name="Прямоугольник 1"/>
          <p:cNvSpPr/>
          <p:nvPr/>
        </p:nvSpPr>
        <p:spPr>
          <a:xfrm>
            <a:off x="685919" y="1108730"/>
            <a:ext cx="11033760" cy="5632311"/>
          </a:xfrm>
          <a:prstGeom prst="rect">
            <a:avLst/>
          </a:prstGeom>
        </p:spPr>
        <p:txBody>
          <a:bodyPr wrap="square">
            <a:spAutoFit/>
          </a:bodyPr>
          <a:lstStyle/>
          <a:p>
            <a:pPr marL="342900" lvl="0" indent="-342900" algn="just">
              <a:spcAft>
                <a:spcPts val="0"/>
              </a:spcAft>
              <a:tabLst>
                <a:tab pos="540385" algn="l"/>
              </a:tabLst>
            </a:pPr>
            <a:r>
              <a:rPr lang="uk-UA" sz="2400" b="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Поширеність</a:t>
            </a:r>
            <a:r>
              <a:rPr lang="uk-UA" sz="2400"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 </a:t>
            </a:r>
            <a:r>
              <a:rPr lang="uk-UA" sz="24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у всіх регіонах, що дасть змогу вирішувати на місцях задачі функціонально повного інноваційного циклу: від маркетингу і техніко-економічного обґрунтування до впровадження у виробництво новацій з кадровим забезпеченням та сервісним обслуговуванням.</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tabLst>
                <a:tab pos="540385" algn="l"/>
              </a:tabLst>
            </a:pPr>
            <a:r>
              <a:rPr lang="uk-UA" sz="2400" b="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Універсальність</a:t>
            </a:r>
            <a:r>
              <a:rPr lang="uk-UA" sz="24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що забезпечить реалізацію будь-якого проекту під ключ у будь-якому секторі економіки чи виробництва.</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tabLst>
                <a:tab pos="540385" algn="l"/>
              </a:tabLst>
            </a:pPr>
            <a:r>
              <a:rPr lang="uk-UA" sz="2400" b="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Професіоналізм</a:t>
            </a:r>
            <a:r>
              <a:rPr lang="uk-UA" sz="24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який базується на сумлінному і якісному обслуговуванні замовника, об'єктивному і зацікавленому ставленні до «чужих» знань, наукових технологій, обладнання і систем.</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tabLst>
                <a:tab pos="540385" algn="l"/>
              </a:tabLst>
            </a:pPr>
            <a:r>
              <a:rPr lang="uk-UA" sz="2400" b="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Конструктивність</a:t>
            </a:r>
            <a:r>
              <a:rPr lang="uk-UA" sz="24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яка забезпечить орієнтацію на кінцевий результат.</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tabLst>
                <a:tab pos="540385" algn="l"/>
              </a:tabLst>
            </a:pPr>
            <a:r>
              <a:rPr lang="uk-UA" sz="2400" b="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Фінансова та інформаційна забезпеченість</a:t>
            </a:r>
            <a:r>
              <a:rPr lang="uk-UA" sz="24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tabLst>
                <a:tab pos="540385" algn="l"/>
              </a:tabLst>
            </a:pPr>
            <a:r>
              <a:rPr lang="uk-UA" sz="2400" b="1"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Гнучкість</a:t>
            </a:r>
            <a:r>
              <a:rPr lang="uk-UA" sz="24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яка забезпечить адаптивність інноваційної інфраструктури до змін вимог ринку.</a:t>
            </a:r>
            <a:endParaRPr lang="uk-UA" sz="2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39330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0" name="Rectangle 6"/>
          <p:cNvSpPr>
            <a:spLocks noChangeArrowheads="1"/>
          </p:cNvSpPr>
          <p:nvPr/>
        </p:nvSpPr>
        <p:spPr bwMode="auto">
          <a:xfrm>
            <a:off x="111761" y="71120"/>
            <a:ext cx="703072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r>
              <a:rPr lang="uk-UA" sz="2400" b="1" dirty="0" smtClean="0">
                <a:latin typeface="Bookman Old Style" panose="02050604050505020204" pitchFamily="18" charset="0"/>
              </a:rPr>
              <a:t>2. Класифікація </a:t>
            </a:r>
            <a:r>
              <a:rPr lang="uk-UA" sz="2400" b="1" dirty="0">
                <a:latin typeface="Bookman Old Style" panose="02050604050505020204" pitchFamily="18" charset="0"/>
              </a:rPr>
              <a:t>елементів інноваційної інфраструктури за типом виконуваних функцій</a:t>
            </a:r>
          </a:p>
        </p:txBody>
      </p:sp>
      <p:sp>
        <p:nvSpPr>
          <p:cNvPr id="2" name="Прямоугольник 1"/>
          <p:cNvSpPr/>
          <p:nvPr/>
        </p:nvSpPr>
        <p:spPr>
          <a:xfrm>
            <a:off x="1473200" y="1698169"/>
            <a:ext cx="10495280" cy="4154984"/>
          </a:xfrm>
          <a:prstGeom prst="rect">
            <a:avLst/>
          </a:prstGeom>
        </p:spPr>
        <p:txBody>
          <a:bodyPr wrap="square">
            <a:spAutoFit/>
          </a:bodyPr>
          <a:lstStyle/>
          <a:p>
            <a:pPr algn="just">
              <a:spcAft>
                <a:spcPts val="0"/>
              </a:spcAft>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За типом функцій, на реалізацію яких зорієнтований елемент інноваційної інфраструктури, виділяють зазвичай такі:</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виробничо-технологічна інфраструктура;</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консалтингова інфраструктура;</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інформаційна інфраструктура;</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інфраструктура підготовки й перепідготовки кадрів;</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фінансова інфраструктура;</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збутова інфраструктура;</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підсистема експертизи;</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підсистема патентування та ліцензування;</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429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підсистема сертифікації, стандартизації й акредитації.</a:t>
            </a:r>
            <a:endParaRPr lang="uk-UA" sz="2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09184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82880" y="143917"/>
            <a:ext cx="5933440" cy="2554545"/>
          </a:xfrm>
          <a:prstGeom prst="rect">
            <a:avLst/>
          </a:prstGeom>
        </p:spPr>
        <p:txBody>
          <a:bodyPr wrap="square">
            <a:spAutoFit/>
          </a:bodyPr>
          <a:lstStyle/>
          <a:p>
            <a:pPr algn="just"/>
            <a:r>
              <a:rPr lang="uk-UA" sz="2000" b="1" dirty="0">
                <a:solidFill>
                  <a:srgbClr val="000000"/>
                </a:solidFill>
                <a:latin typeface="Bookman Old Style" panose="02050604050505020204" pitchFamily="18" charset="0"/>
                <a:ea typeface="Calibri" panose="020F0502020204030204" pitchFamily="34" charset="0"/>
              </a:rPr>
              <a:t>Виробничо-технологічна інфраструктура</a:t>
            </a:r>
            <a:r>
              <a:rPr lang="uk-UA" sz="2000" dirty="0">
                <a:solidFill>
                  <a:srgbClr val="000000"/>
                </a:solidFill>
                <a:latin typeface="Bookman Old Style" panose="02050604050505020204" pitchFamily="18" charset="0"/>
                <a:ea typeface="Calibri" panose="020F0502020204030204" pitchFamily="34" charset="0"/>
              </a:rPr>
              <a:t> покликана створити умови для інтеграції науково-дослідних та виробничих структур, а також доступу малих підприємств до інноваційних розробок та виробничих ресурсів. До неї відносяться технопарки, інноваційно-технологічні центри, технологічні кластери й ін.</a:t>
            </a:r>
            <a:endParaRPr lang="uk-UA" sz="2000" dirty="0">
              <a:latin typeface="Bookman Old Style" panose="02050604050505020204" pitchFamily="18" charset="0"/>
            </a:endParaRPr>
          </a:p>
        </p:txBody>
      </p:sp>
      <p:sp>
        <p:nvSpPr>
          <p:cNvPr id="3" name="Прямоугольник 2"/>
          <p:cNvSpPr/>
          <p:nvPr/>
        </p:nvSpPr>
        <p:spPr>
          <a:xfrm>
            <a:off x="2113280" y="2698462"/>
            <a:ext cx="9946640" cy="1323439"/>
          </a:xfrm>
          <a:prstGeom prst="rect">
            <a:avLst/>
          </a:prstGeom>
        </p:spPr>
        <p:txBody>
          <a:bodyPr wrap="square">
            <a:spAutoFit/>
          </a:bodyPr>
          <a:lstStyle/>
          <a:p>
            <a:pPr algn="just"/>
            <a:r>
              <a:rPr lang="uk-UA" sz="20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Консалтингова інфраструктура</a:t>
            </a:r>
            <a:r>
              <a:rPr lang="uk-UA"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 це сукупність організацій, що надають консалтингові послуги в сфері інноваційної діяльності, в тому числі з питань охорони, захисту, оцінки й використання інтелектуальної власності, оцінки комерціалізації наукових результатів тощо.</a:t>
            </a:r>
            <a:endParaRPr lang="uk-UA" sz="2000" dirty="0">
              <a:latin typeface="Bookman Old Style" panose="02050604050505020204" pitchFamily="18" charset="0"/>
            </a:endParaRPr>
          </a:p>
        </p:txBody>
      </p:sp>
      <p:sp>
        <p:nvSpPr>
          <p:cNvPr id="6" name="Прямоугольник 5"/>
          <p:cNvSpPr/>
          <p:nvPr/>
        </p:nvSpPr>
        <p:spPr>
          <a:xfrm>
            <a:off x="345440" y="4164141"/>
            <a:ext cx="11541760" cy="2585323"/>
          </a:xfrm>
          <a:prstGeom prst="rect">
            <a:avLst/>
          </a:prstGeom>
        </p:spPr>
        <p:txBody>
          <a:bodyPr wrap="square">
            <a:spAutoFit/>
          </a:bodyPr>
          <a:lstStyle/>
          <a:p>
            <a:pPr indent="324000" algn="just">
              <a:spcAft>
                <a:spcPts val="0"/>
              </a:spcAft>
            </a:pPr>
            <a:r>
              <a:rPr lang="uk-UA" dirty="0">
                <a:solidFill>
                  <a:srgbClr val="000000"/>
                </a:solidFill>
                <a:latin typeface="Bookman Old Style" panose="02050604050505020204" pitchFamily="18" charset="0"/>
                <a:ea typeface="Times New Roman" panose="02020603050405020304" pitchFamily="18" charset="0"/>
              </a:rPr>
              <a:t>Інноваційна діяльність має багато специфічних особливостей, знання яких здобувається тільки із практичним досвідом. Створення малих інноваційних підприємств «непрофесійними» менеджерами приводить до того, що виживаність таких підприємств звичайно буває невисока. Тому забезпечення доступу до професійних консультацій представляється одним з джерел підвищення ефективності інноваційної діяльності. </a:t>
            </a:r>
            <a:endParaRPr lang="uk-UA" sz="1600" dirty="0">
              <a:latin typeface="Bookman Old Style" panose="02050604050505020204" pitchFamily="18" charset="0"/>
              <a:ea typeface="Times New Roman" panose="02020603050405020304" pitchFamily="18" charset="0"/>
            </a:endParaRPr>
          </a:p>
          <a:p>
            <a:pPr indent="324000"/>
            <a:r>
              <a:rPr lang="uk-UA"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Протягом останніх </a:t>
            </a:r>
            <a:r>
              <a:rPr lang="uk-UA" dirty="0" err="1">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десятиріч</a:t>
            </a:r>
            <a:r>
              <a:rPr lang="uk-UA"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великого розвитку набула також консультативна наукова діяльність. Вона має всеосяжний характер – це консультативні фірми з будь-яких питань організації та управління, починаючи з питань довгострокового прогнозування, розробки стратегій і закінчуючи питаннями звільнення.</a:t>
            </a:r>
            <a:endParaRPr lang="uk-UA" dirty="0">
              <a:latin typeface="Bookman Old Style" panose="02050604050505020204" pitchFamily="18" charset="0"/>
            </a:endParaRPr>
          </a:p>
        </p:txBody>
      </p:sp>
    </p:spTree>
    <p:extLst>
      <p:ext uri="{BB962C8B-B14F-4D97-AF65-F5344CB8AC3E}">
        <p14:creationId xmlns:p14="http://schemas.microsoft.com/office/powerpoint/2010/main" val="40417535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95745" y="134768"/>
            <a:ext cx="11645775" cy="461665"/>
          </a:xfrm>
          <a:prstGeom prst="rect">
            <a:avLst/>
          </a:prstGeom>
        </p:spPr>
        <p:txBody>
          <a:bodyPr wrap="square">
            <a:spAutoFit/>
          </a:bodyPr>
          <a:lstStyle/>
          <a:p>
            <a:r>
              <a:rPr lang="uk-UA" sz="2400" b="1" dirty="0" smtClean="0">
                <a:latin typeface="Bookman Old Style" panose="02050604050505020204" pitchFamily="18" charset="0"/>
              </a:rPr>
              <a:t>1. ІННОВАЦІЙНА ІНФРАСТРУКТУРА: ЗМІСТ, ОБ'ЄКТИ, ВЛАСТИВОСТІ</a:t>
            </a:r>
            <a:endParaRPr lang="uk-UA" sz="2400" dirty="0"/>
          </a:p>
        </p:txBody>
      </p:sp>
      <p:sp>
        <p:nvSpPr>
          <p:cNvPr id="3" name="Прямоугольник 2"/>
          <p:cNvSpPr/>
          <p:nvPr/>
        </p:nvSpPr>
        <p:spPr>
          <a:xfrm>
            <a:off x="3580597" y="988603"/>
            <a:ext cx="8268101" cy="1631216"/>
          </a:xfrm>
          <a:prstGeom prst="rect">
            <a:avLst/>
          </a:prstGeom>
        </p:spPr>
        <p:txBody>
          <a:bodyPr wrap="square">
            <a:spAutoFit/>
          </a:bodyPr>
          <a:lstStyle/>
          <a:p>
            <a:pPr indent="360000" algn="just">
              <a:spcAft>
                <a:spcPts val="0"/>
              </a:spcAft>
            </a:pPr>
            <a:r>
              <a:rPr lang="uk-UA"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Інноваційна інфраструктура – </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сукупність підприємств, організацій, установ, їх об’єднань, асоціацій будь-якої форми власності, що надають послуги із забезпечення інноваційної діяльності (фінансові, консалтингові, маркетингові, інформаційно-комунікативні, юридичні, освітні тощо</a:t>
            </a:r>
            <a:r>
              <a:rPr lang="uk-UA"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000" b="1"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09458" y="4796369"/>
            <a:ext cx="11552953" cy="1631216"/>
          </a:xfrm>
          <a:prstGeom prst="rect">
            <a:avLst/>
          </a:prstGeom>
        </p:spPr>
        <p:txBody>
          <a:bodyPr wrap="square">
            <a:spAutoFit/>
          </a:bodyPr>
          <a:lstStyle/>
          <a:p>
            <a:pPr algn="just">
              <a:spcAft>
                <a:spcPts val="0"/>
              </a:spcAft>
            </a:pPr>
            <a:r>
              <a:rPr lang="uk-UA"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Інфраструктура інноваційної діяльності (інноваційна інфраструктура</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є підсистемою національної інноваційної системи, що виникла внаслідок інституціонального оформлення відносин із рештою суб’єктів діяльності із створення загальних умов реалізації інноваційного процесу через надання йому специфічних послуг. Вона забезпечує організаційну, правову та економічну підтримку інноваційної діяльності на різних рівнях і в різних формах.</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670463" y="2947767"/>
            <a:ext cx="8803514" cy="1393330"/>
          </a:xfrm>
          <a:prstGeom prst="rect">
            <a:avLst/>
          </a:prstGeom>
        </p:spPr>
        <p:txBody>
          <a:bodyPr wrap="square">
            <a:spAutoFit/>
          </a:bodyPr>
          <a:lstStyle/>
          <a:p>
            <a:pPr indent="360000" algn="just">
              <a:lnSpc>
                <a:spcPct val="107000"/>
              </a:lnSpc>
              <a:spcAft>
                <a:spcPts val="800"/>
              </a:spcAft>
            </a:pPr>
            <a:r>
              <a:rPr lang="uk-UA" sz="2000" b="1" dirty="0" smtClean="0">
                <a:latin typeface="Times New Roman" panose="02020603050405020304" pitchFamily="18" charset="0"/>
                <a:ea typeface="Times New Roman" panose="02020603050405020304" pitchFamily="18" charset="0"/>
                <a:cs typeface="Times New Roman" panose="02020603050405020304" pitchFamily="18" charset="0"/>
              </a:rPr>
              <a:t>По суті, інноваційна </a:t>
            </a:r>
            <a:r>
              <a:rPr lang="uk-UA" sz="2000" b="1" dirty="0">
                <a:latin typeface="Times New Roman" panose="02020603050405020304" pitchFamily="18" charset="0"/>
                <a:ea typeface="Times New Roman" panose="02020603050405020304" pitchFamily="18" charset="0"/>
                <a:cs typeface="Times New Roman" panose="02020603050405020304" pitchFamily="18" charset="0"/>
              </a:rPr>
              <a:t>інфраструктура</a:t>
            </a:r>
            <a:r>
              <a:rPr lang="uk-UA" sz="2000" dirty="0">
                <a:latin typeface="Times New Roman" panose="02020603050405020304" pitchFamily="18" charset="0"/>
                <a:ea typeface="Times New Roman" panose="02020603050405020304" pitchFamily="18" charset="0"/>
                <a:cs typeface="Times New Roman" panose="02020603050405020304" pitchFamily="18" charset="0"/>
              </a:rPr>
              <a:t> - це сукупність взаємопов'язаних організацій, установ, механізмів та ресурсів, які забезпечують підтримку інноваційної діяльності на всіх етапах інноваційного процесу - від генерації ідей до комерціалізації результатів.</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7" name="Прямая соединительная линия 6"/>
          <p:cNvCxnSpPr/>
          <p:nvPr/>
        </p:nvCxnSpPr>
        <p:spPr>
          <a:xfrm>
            <a:off x="422694" y="669492"/>
            <a:ext cx="11326483" cy="0"/>
          </a:xfrm>
          <a:prstGeom prst="line">
            <a:avLst/>
          </a:prstGeom>
          <a:ln w="22225"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8" name="Прямоугольник 7"/>
          <p:cNvSpPr/>
          <p:nvPr/>
        </p:nvSpPr>
        <p:spPr>
          <a:xfrm>
            <a:off x="623005" y="1061660"/>
            <a:ext cx="2514832" cy="1015663"/>
          </a:xfrm>
          <a:prstGeom prst="rect">
            <a:avLst/>
          </a:prstGeom>
        </p:spPr>
        <p:txBody>
          <a:bodyPr wrap="square">
            <a:spAutoFit/>
          </a:bodyPr>
          <a:lstStyle/>
          <a:p>
            <a:pPr algn="ctr"/>
            <a:r>
              <a:rPr lang="uk-UA" sz="20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Закон України </a:t>
            </a:r>
            <a:endParaRPr lang="uk-UA" sz="2000" b="1" i="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uk-UA" sz="2000" b="1" i="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a:t>
            </a:r>
            <a:r>
              <a:rPr lang="uk-UA" sz="2000" b="1" i="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Про інноваційну діяльність»</a:t>
            </a:r>
            <a:endParaRPr lang="uk-UA" sz="2000" dirty="0">
              <a:solidFill>
                <a:srgbClr val="0000FF"/>
              </a:solidFill>
            </a:endParaRPr>
          </a:p>
        </p:txBody>
      </p:sp>
      <p:pic>
        <p:nvPicPr>
          <p:cNvPr id="1028"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7975" y="774321"/>
            <a:ext cx="510139" cy="57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68388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9" name="Rectangle 7"/>
          <p:cNvSpPr>
            <a:spLocks noChangeArrowheads="1"/>
          </p:cNvSpPr>
          <p:nvPr/>
        </p:nvSpPr>
        <p:spPr bwMode="auto">
          <a:xfrm>
            <a:off x="4907280" y="440619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 name="Прямоугольник 1"/>
          <p:cNvSpPr/>
          <p:nvPr/>
        </p:nvSpPr>
        <p:spPr>
          <a:xfrm>
            <a:off x="203200" y="239218"/>
            <a:ext cx="5730240" cy="1200329"/>
          </a:xfrm>
          <a:prstGeom prst="rect">
            <a:avLst/>
          </a:prstGeom>
        </p:spPr>
        <p:txBody>
          <a:bodyPr wrap="square">
            <a:spAutoFit/>
          </a:bodyPr>
          <a:lstStyle/>
          <a:p>
            <a:pPr algn="ctr"/>
            <a:r>
              <a:rPr lang="uk-UA" sz="2400" b="1" dirty="0">
                <a:solidFill>
                  <a:srgbClr val="000000"/>
                </a:solidFill>
                <a:latin typeface="Bookman Old Style" panose="02050604050505020204" pitchFamily="18" charset="0"/>
                <a:ea typeface="Calibri" panose="020F0502020204030204" pitchFamily="34" charset="0"/>
              </a:rPr>
              <a:t>Інформаційна </a:t>
            </a:r>
            <a:r>
              <a:rPr lang="uk-UA" sz="2400" b="1" dirty="0" smtClean="0">
                <a:solidFill>
                  <a:srgbClr val="000000"/>
                </a:solidFill>
                <a:latin typeface="Bookman Old Style" panose="02050604050505020204" pitchFamily="18" charset="0"/>
                <a:ea typeface="Calibri" panose="020F0502020204030204" pitchFamily="34" charset="0"/>
              </a:rPr>
              <a:t>інфраструктура</a:t>
            </a:r>
          </a:p>
          <a:p>
            <a:pPr algn="ctr"/>
            <a:r>
              <a:rPr lang="uk-UA" sz="2400" dirty="0" smtClean="0">
                <a:solidFill>
                  <a:srgbClr val="000000"/>
                </a:solidFill>
                <a:latin typeface="Bookman Old Style" panose="02050604050505020204" pitchFamily="18" charset="0"/>
                <a:ea typeface="Calibri" panose="020F0502020204030204" pitchFamily="34" charset="0"/>
              </a:rPr>
              <a:t>пов'язана </a:t>
            </a:r>
            <a:r>
              <a:rPr lang="uk-UA" sz="2400" dirty="0">
                <a:solidFill>
                  <a:srgbClr val="000000"/>
                </a:solidFill>
                <a:latin typeface="Bookman Old Style" panose="02050604050505020204" pitchFamily="18" charset="0"/>
                <a:ea typeface="Calibri" panose="020F0502020204030204" pitchFamily="34" charset="0"/>
              </a:rPr>
              <a:t>із забезпеченням доступу до інформації.</a:t>
            </a:r>
            <a:endParaRPr lang="uk-UA" sz="2400" dirty="0">
              <a:latin typeface="Bookman Old Style" panose="02050604050505020204" pitchFamily="18" charset="0"/>
            </a:endParaRPr>
          </a:p>
        </p:txBody>
      </p:sp>
      <p:sp>
        <p:nvSpPr>
          <p:cNvPr id="3" name="Прямоугольник 2"/>
          <p:cNvSpPr/>
          <p:nvPr/>
        </p:nvSpPr>
        <p:spPr>
          <a:xfrm>
            <a:off x="2824480" y="2273284"/>
            <a:ext cx="8971280" cy="707886"/>
          </a:xfrm>
          <a:prstGeom prst="rect">
            <a:avLst/>
          </a:prstGeom>
        </p:spPr>
        <p:txBody>
          <a:bodyPr wrap="square">
            <a:spAutoFit/>
          </a:bodyPr>
          <a:lstStyle/>
          <a:p>
            <a:pPr algn="just">
              <a:spcAft>
                <a:spcPts val="0"/>
              </a:spcAft>
            </a:pPr>
            <a:r>
              <a:rPr lang="uk-UA"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Вона представлена </a:t>
            </a:r>
            <a:r>
              <a:rPr lang="uk-UA" sz="20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аналітичними й статистичними центрами, інформаційними базами й мережами.</a:t>
            </a:r>
            <a:r>
              <a:rPr lang="uk-UA"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198880" y="4076899"/>
            <a:ext cx="10464800" cy="2348463"/>
          </a:xfrm>
          <a:prstGeom prst="rect">
            <a:avLst/>
          </a:prstGeom>
        </p:spPr>
        <p:txBody>
          <a:bodyPr wrap="square">
            <a:spAutoFit/>
          </a:bodyPr>
          <a:lstStyle/>
          <a:p>
            <a:pPr algn="just">
              <a:lnSpc>
                <a:spcPct val="150000"/>
              </a:lnSpc>
              <a:spcAft>
                <a:spcPts val="0"/>
              </a:spcAft>
            </a:pPr>
            <a:r>
              <a:rPr lang="uk-UA" sz="20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У цій сфері існує досить розгалужена мережа організацій, що включає регіональну систему державних центрів науково-технічної інформації, структури, що підтримують малий бізнес, регіональні інформаційні мережі тощо. Велика кількість інформації з інноваційної проблематики розміщена в мережі Інтернет.</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74247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2733039" y="3837581"/>
            <a:ext cx="163111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8" name="Rectangle 6"/>
          <p:cNvSpPr>
            <a:spLocks noChangeArrowheads="1"/>
          </p:cNvSpPr>
          <p:nvPr/>
        </p:nvSpPr>
        <p:spPr bwMode="auto">
          <a:xfrm>
            <a:off x="2854959" y="4868205"/>
            <a:ext cx="2017808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2" name="Прямоугольник 1"/>
          <p:cNvSpPr/>
          <p:nvPr/>
        </p:nvSpPr>
        <p:spPr>
          <a:xfrm>
            <a:off x="375920" y="383208"/>
            <a:ext cx="6096000" cy="2246769"/>
          </a:xfrm>
          <a:prstGeom prst="rect">
            <a:avLst/>
          </a:prstGeom>
        </p:spPr>
        <p:txBody>
          <a:bodyPr>
            <a:spAutoFit/>
          </a:bodyPr>
          <a:lstStyle/>
          <a:p>
            <a:pPr algn="just">
              <a:spcAft>
                <a:spcPts val="0"/>
              </a:spcAft>
            </a:pPr>
            <a:r>
              <a:rPr lang="uk-UA" sz="2000" b="1"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rPr>
              <a:t>Інфраструктура підготовки кадрів</a:t>
            </a:r>
            <a:r>
              <a:rPr lang="uk-UA" sz="20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rPr>
              <a:t> – в цій сфері існує значний комплекс проблем. Існує гостра нестача кваліфікованих наукових кадрів, що забезпечують дослідження й розробки, інженерного та середнього технічного персоналу й кваліфікованих робітників. </a:t>
            </a:r>
            <a:endParaRPr lang="uk-UA" sz="2000" dirty="0">
              <a:solidFill>
                <a:srgbClr val="3E303D"/>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2032000" y="2866241"/>
            <a:ext cx="9784080" cy="3477875"/>
          </a:xfrm>
          <a:prstGeom prst="rect">
            <a:avLst/>
          </a:prstGeom>
        </p:spPr>
        <p:txBody>
          <a:bodyPr wrap="square">
            <a:spAutoFit/>
          </a:bodyPr>
          <a:lstStyle/>
          <a:p>
            <a:pPr algn="just"/>
            <a:r>
              <a:rPr lang="uk-UA" sz="2000" b="1" dirty="0">
                <a:solidFill>
                  <a:srgbClr val="3E303D"/>
                </a:solidFill>
                <a:latin typeface="Bookman Old Style" panose="02050604050505020204" pitchFamily="18" charset="0"/>
                <a:ea typeface="Calibri" panose="020F0502020204030204" pitchFamily="34" charset="0"/>
              </a:rPr>
              <a:t>Проблемою підприємств</a:t>
            </a:r>
            <a:r>
              <a:rPr lang="uk-UA" sz="2000" dirty="0">
                <a:solidFill>
                  <a:srgbClr val="3E303D"/>
                </a:solidFill>
                <a:latin typeface="Bookman Old Style" panose="02050604050505020204" pitchFamily="18" charset="0"/>
                <a:ea typeface="Calibri" panose="020F0502020204030204" pitchFamily="34" charset="0"/>
              </a:rPr>
              <a:t>, що випускають інноваційну продукцію, останнім часом є старіння кадрів, що є носіями ключових технологій. Величезний дефіцит кваліфікованих кадрів спостерігається в сфері збуту інноваційної продукції. У цьому зв'язку ще раз слід підкреслити роль системи консалтингу. Оскільки навчання кадрів – процес досить тривалий і інерційний, а час настання необоротних змін на багатьох підприємствах, орієнтованих на випуск наукомісткої продукції, може виявитися менше строку вирішення кадрових проблем, необхідно передбачити створення й розвиток системи консалтингу для промислових підприємств в області інноваційної діяльності, комерціалізації інновацій й просування на ринки наукомісткої продукції.</a:t>
            </a:r>
            <a:endParaRPr lang="uk-UA" sz="2000" dirty="0">
              <a:solidFill>
                <a:srgbClr val="3E303D"/>
              </a:solidFill>
              <a:latin typeface="Bookman Old Style" panose="02050604050505020204" pitchFamily="18" charset="0"/>
            </a:endParaRPr>
          </a:p>
        </p:txBody>
      </p:sp>
    </p:spTree>
    <p:extLst>
      <p:ext uri="{BB962C8B-B14F-4D97-AF65-F5344CB8AC3E}">
        <p14:creationId xmlns:p14="http://schemas.microsoft.com/office/powerpoint/2010/main" val="4897045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3251200" y="3220719"/>
            <a:ext cx="552219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2" name="Прямоугольник 1"/>
          <p:cNvSpPr/>
          <p:nvPr/>
        </p:nvSpPr>
        <p:spPr>
          <a:xfrm>
            <a:off x="416560" y="321186"/>
            <a:ext cx="6096000" cy="2245679"/>
          </a:xfrm>
          <a:prstGeom prst="rect">
            <a:avLst/>
          </a:prstGeom>
        </p:spPr>
        <p:txBody>
          <a:bodyPr>
            <a:spAutoFit/>
          </a:bodyPr>
          <a:lstStyle/>
          <a:p>
            <a:pPr algn="just">
              <a:lnSpc>
                <a:spcPct val="150000"/>
              </a:lnSpc>
              <a:spcAft>
                <a:spcPts val="0"/>
              </a:spcAft>
            </a:pPr>
            <a:r>
              <a:rPr lang="uk-UA" sz="2400" b="1"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Фінансова інфраструктура</a:t>
            </a: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 включає структури, що забезпечують доступ великих і малих інноваційних підприємств до фінансових ресурсів. </a:t>
            </a:r>
            <a:endParaRPr lang="uk-UA" sz="2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3708400" y="3557677"/>
            <a:ext cx="7680960" cy="2862322"/>
          </a:xfrm>
          <a:prstGeom prst="rect">
            <a:avLst/>
          </a:prstGeom>
        </p:spPr>
        <p:txBody>
          <a:bodyPr wrap="square">
            <a:spAutoFit/>
          </a:bodyPr>
          <a:lstStyle/>
          <a:p>
            <a:pPr algn="just">
              <a:lnSpc>
                <a:spcPct val="150000"/>
              </a:lnSpc>
              <a:spcAft>
                <a:spcPts val="0"/>
              </a:spcAft>
            </a:pPr>
            <a:r>
              <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rPr>
              <a:t>Сюди належать бюджетні, позабюджетні, венчурні, страхові фонди, кредитно-гарантійні організації небанківського сектору, </a:t>
            </a:r>
            <a:r>
              <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hlinkClick r:id="rId3" tooltip="Банк"/>
              </a:rPr>
              <a:t>банки</a:t>
            </a:r>
            <a:r>
              <a:rPr lang="uk-UA" sz="2400" dirty="0">
                <a:solidFill>
                  <a:srgbClr val="3E303D"/>
                </a:solidFill>
                <a:latin typeface="Bookman Old Style" panose="02050604050505020204" pitchFamily="18" charset="0"/>
                <a:ea typeface="Calibri" panose="020F0502020204030204" pitchFamily="34" charset="0"/>
                <a:cs typeface="Times New Roman" panose="02020603050405020304" pitchFamily="18" charset="0"/>
              </a:rPr>
              <a:t>, фінансово-промислові групи, орієнтовані на інноваційну діяльність тощо.</a:t>
            </a:r>
            <a:endParaRPr lang="uk-UA" sz="2400" dirty="0">
              <a:solidFill>
                <a:srgbClr val="3E303D"/>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68764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5" name="Rectangle 2"/>
          <p:cNvSpPr>
            <a:spLocks noChangeArrowheads="1"/>
          </p:cNvSpPr>
          <p:nvPr/>
        </p:nvSpPr>
        <p:spPr bwMode="auto">
          <a:xfrm>
            <a:off x="1849120" y="335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uk-UA"/>
          </a:p>
        </p:txBody>
      </p:sp>
      <p:sp>
        <p:nvSpPr>
          <p:cNvPr id="2" name="Прямоугольник 1"/>
          <p:cNvSpPr/>
          <p:nvPr/>
        </p:nvSpPr>
        <p:spPr>
          <a:xfrm>
            <a:off x="337099" y="389374"/>
            <a:ext cx="4437433" cy="461665"/>
          </a:xfrm>
          <a:prstGeom prst="rect">
            <a:avLst/>
          </a:prstGeom>
        </p:spPr>
        <p:txBody>
          <a:bodyPr wrap="none">
            <a:spAutoFit/>
          </a:bodyPr>
          <a:lstStyle/>
          <a:p>
            <a:r>
              <a:rPr lang="uk-UA" sz="2400" b="1" dirty="0">
                <a:solidFill>
                  <a:srgbClr val="000000"/>
                </a:solidFill>
                <a:latin typeface="Bookman Old Style" panose="02050604050505020204" pitchFamily="18" charset="0"/>
                <a:ea typeface="Calibri" panose="020F0502020204030204" pitchFamily="34" charset="0"/>
              </a:rPr>
              <a:t>Збутова інфраструктура</a:t>
            </a:r>
            <a:r>
              <a:rPr lang="uk-UA" sz="2400" dirty="0">
                <a:solidFill>
                  <a:srgbClr val="000000"/>
                </a:solidFill>
                <a:latin typeface="Bookman Old Style" panose="02050604050505020204" pitchFamily="18" charset="0"/>
                <a:ea typeface="Calibri" panose="020F0502020204030204" pitchFamily="34" charset="0"/>
              </a:rPr>
              <a:t>.</a:t>
            </a:r>
            <a:endParaRPr lang="uk-UA" sz="2400" dirty="0">
              <a:latin typeface="Bookman Old Style" panose="02050604050505020204" pitchFamily="18" charset="0"/>
            </a:endParaRPr>
          </a:p>
        </p:txBody>
      </p:sp>
      <p:sp>
        <p:nvSpPr>
          <p:cNvPr id="3" name="Прямоугольник 2"/>
          <p:cNvSpPr/>
          <p:nvPr/>
        </p:nvSpPr>
        <p:spPr>
          <a:xfrm>
            <a:off x="2987040" y="1783139"/>
            <a:ext cx="8544560" cy="3139321"/>
          </a:xfrm>
          <a:prstGeom prst="rect">
            <a:avLst/>
          </a:prstGeom>
        </p:spPr>
        <p:txBody>
          <a:bodyPr wrap="square">
            <a:spAutoFit/>
          </a:bodyPr>
          <a:lstStyle/>
          <a:p>
            <a:pPr indent="360000" algn="just"/>
            <a:r>
              <a:rPr lang="uk-UA" dirty="0">
                <a:solidFill>
                  <a:srgbClr val="000000"/>
                </a:solidFill>
                <a:latin typeface="Bookman Old Style" panose="02050604050505020204" pitchFamily="18" charset="0"/>
                <a:ea typeface="Calibri" panose="020F0502020204030204" pitchFamily="34" charset="0"/>
              </a:rPr>
              <a:t>Збут – один із ключових факторів конкурентоспроможності сучасного підприємства. Класичні методи просування, характерні для традиційної продукції, погано працюють для інноваційної продукції, характеристики й споживчі властивості на перших етапах просування не знайомі потенційним покупцям. Одним зі шляхів розв'язку цієї проблеми є створення структур колективного виходу на ринки (за аналогією з радянськими зовнішньоторговельними організаціями, що обслуговували експорт галузей). Необхідно розбудовувати й інші методи просування, що існують у цей час: через виставочну діяльність, професійні об'єднання підприємств, посередницькі фірми й систему консалтингових і маркетингових фірм.</a:t>
            </a:r>
            <a:endParaRPr lang="uk-UA" dirty="0">
              <a:latin typeface="Bookman Old Style" panose="02050604050505020204" pitchFamily="18" charset="0"/>
            </a:endParaRPr>
          </a:p>
        </p:txBody>
      </p:sp>
    </p:spTree>
    <p:extLst>
      <p:ext uri="{BB962C8B-B14F-4D97-AF65-F5344CB8AC3E}">
        <p14:creationId xmlns:p14="http://schemas.microsoft.com/office/powerpoint/2010/main" val="26051332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93040" y="371986"/>
            <a:ext cx="9702800" cy="2677656"/>
          </a:xfrm>
          <a:prstGeom prst="rect">
            <a:avLst/>
          </a:prstGeom>
        </p:spPr>
        <p:txBody>
          <a:bodyPr wrap="square">
            <a:spAutoFit/>
          </a:bodyPr>
          <a:lstStyle/>
          <a:p>
            <a:pPr indent="360000" algn="just">
              <a:spcAft>
                <a:spcPts val="0"/>
              </a:spcAft>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Також до інноваційної інфраструктури відносять </a:t>
            </a:r>
            <a:endParaRPr lang="uk-UA" sz="2400" dirty="0">
              <a:latin typeface="Bookman Old Style" panose="02050604050505020204" pitchFamily="18" charset="0"/>
              <a:ea typeface="Calibri" panose="020F0502020204030204" pitchFamily="34" charset="0"/>
              <a:cs typeface="Times New Roman" panose="02020603050405020304" pitchFamily="18" charset="0"/>
            </a:endParaRPr>
          </a:p>
          <a:p>
            <a:pPr marL="342900" lvl="0" indent="360000" algn="just">
              <a:spcAft>
                <a:spcPts val="0"/>
              </a:spcAft>
              <a:buFont typeface="Symbol" panose="05050102010706020507" pitchFamily="18" charset="2"/>
              <a:buChar char=""/>
            </a:pPr>
            <a:r>
              <a:rPr lang="uk-UA" sz="2400" dirty="0">
                <a:solidFill>
                  <a:srgbClr val="000000"/>
                </a:solidFill>
                <a:latin typeface="Bookman Old Style" panose="02050604050505020204" pitchFamily="18" charset="0"/>
                <a:ea typeface="Calibri" panose="020F0502020204030204" pitchFamily="34" charset="0"/>
                <a:cs typeface="Times New Roman" panose="02020603050405020304" pitchFamily="18" charset="0"/>
              </a:rPr>
              <a:t>підсистему інноваційної та науково-технічної експертизи; </a:t>
            </a:r>
            <a:endParaRPr lang="uk-UA" sz="2400" dirty="0" smtClean="0">
              <a:solidFill>
                <a:srgbClr val="000000"/>
              </a:solidFill>
              <a:latin typeface="Bookman Old Style" panose="02050604050505020204" pitchFamily="18" charset="0"/>
              <a:ea typeface="Calibri" panose="020F0502020204030204" pitchFamily="34" charset="0"/>
              <a:cs typeface="Times New Roman" panose="02020603050405020304" pitchFamily="18" charset="0"/>
            </a:endParaRPr>
          </a:p>
          <a:p>
            <a:pPr marL="342900" indent="360000" algn="just">
              <a:buFont typeface="Symbol" panose="05050102010706020507" pitchFamily="18" charset="2"/>
              <a:buChar char=""/>
            </a:pPr>
            <a:r>
              <a:rPr lang="uk-UA" sz="2400" dirty="0">
                <a:latin typeface="Bookman Old Style" panose="02050604050505020204" pitchFamily="18" charset="0"/>
              </a:rPr>
              <a:t>патентування та ліцензування; </a:t>
            </a:r>
            <a:endParaRPr lang="uk-UA" sz="2400" dirty="0" smtClean="0">
              <a:latin typeface="Bookman Old Style" panose="02050604050505020204" pitchFamily="18" charset="0"/>
            </a:endParaRPr>
          </a:p>
          <a:p>
            <a:pPr marL="342900" indent="360000" algn="just">
              <a:buFont typeface="Symbol" panose="05050102010706020507" pitchFamily="18" charset="2"/>
              <a:buChar char=""/>
            </a:pPr>
            <a:r>
              <a:rPr lang="uk-UA" sz="2400" dirty="0" smtClean="0">
                <a:latin typeface="Bookman Old Style" panose="02050604050505020204" pitchFamily="18" charset="0"/>
              </a:rPr>
              <a:t>оцінки</a:t>
            </a:r>
            <a:r>
              <a:rPr lang="uk-UA" sz="2400" dirty="0">
                <a:latin typeface="Bookman Old Style" panose="02050604050505020204" pitchFamily="18" charset="0"/>
              </a:rPr>
              <a:t>, захисту й використання інтелектуальної власності; </a:t>
            </a:r>
            <a:endParaRPr lang="uk-UA" sz="2400" dirty="0" smtClean="0">
              <a:latin typeface="Bookman Old Style" panose="02050604050505020204" pitchFamily="18" charset="0"/>
            </a:endParaRPr>
          </a:p>
          <a:p>
            <a:pPr marL="342900" indent="360000" algn="just">
              <a:buFont typeface="Symbol" panose="05050102010706020507" pitchFamily="18" charset="2"/>
              <a:buChar char=""/>
            </a:pPr>
            <a:r>
              <a:rPr lang="uk-UA" sz="2400" dirty="0" smtClean="0">
                <a:latin typeface="Bookman Old Style" panose="02050604050505020204" pitchFamily="18" charset="0"/>
              </a:rPr>
              <a:t>підсистему </a:t>
            </a:r>
            <a:r>
              <a:rPr lang="uk-UA" sz="2400" dirty="0">
                <a:latin typeface="Bookman Old Style" panose="02050604050505020204" pitchFamily="18" charset="0"/>
              </a:rPr>
              <a:t>сертифікації, стандартизації й акредитації</a:t>
            </a:r>
            <a:r>
              <a:rPr lang="uk-UA" sz="2400" dirty="0" smtClean="0">
                <a:latin typeface="Bookman Old Style" panose="02050604050505020204" pitchFamily="18" charset="0"/>
              </a:rPr>
              <a:t>.</a:t>
            </a:r>
            <a:endParaRPr lang="uk-UA" sz="2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3" name="Прямоугольник 2"/>
          <p:cNvSpPr/>
          <p:nvPr/>
        </p:nvSpPr>
        <p:spPr>
          <a:xfrm>
            <a:off x="3241040" y="3908728"/>
            <a:ext cx="8371840" cy="1631216"/>
          </a:xfrm>
          <a:prstGeom prst="rect">
            <a:avLst/>
          </a:prstGeom>
        </p:spPr>
        <p:txBody>
          <a:bodyPr wrap="square">
            <a:spAutoFit/>
          </a:bodyPr>
          <a:lstStyle/>
          <a:p>
            <a:pPr indent="360000" algn="just">
              <a:spcAft>
                <a:spcPts val="0"/>
              </a:spcAft>
            </a:pPr>
            <a:r>
              <a:rPr lang="uk-UA" sz="2000" dirty="0">
                <a:solidFill>
                  <a:srgbClr val="000000"/>
                </a:solidFill>
                <a:latin typeface="Bookman Old Style" panose="02050604050505020204" pitchFamily="18" charset="0"/>
                <a:ea typeface="Times New Roman" panose="02020603050405020304" pitchFamily="18" charset="0"/>
              </a:rPr>
              <a:t>Кожна з цих підсистем інноваційної інфраструктури має власні механізми реалізації своїх функцій і відповідні організаційні структури у вигляді спеціалізованих інноваційних підприємств, закладів чи організацій, які забезпечують функціонування цих механізмів.</a:t>
            </a:r>
            <a:endParaRPr lang="uk-UA" sz="2000" dirty="0">
              <a:effectLst/>
              <a:latin typeface="Bookman Old Style" panose="02050604050505020204" pitchFamily="18" charset="0"/>
              <a:ea typeface="Times New Roman" panose="02020603050405020304" pitchFamily="18" charset="0"/>
            </a:endParaRPr>
          </a:p>
        </p:txBody>
      </p:sp>
    </p:spTree>
    <p:extLst>
      <p:ext uri="{BB962C8B-B14F-4D97-AF65-F5344CB8AC3E}">
        <p14:creationId xmlns:p14="http://schemas.microsoft.com/office/powerpoint/2010/main" val="8892862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Rectangle 2"/>
          <p:cNvSpPr>
            <a:spLocks noChangeArrowheads="1"/>
          </p:cNvSpPr>
          <p:nvPr/>
        </p:nvSpPr>
        <p:spPr bwMode="auto">
          <a:xfrm>
            <a:off x="1869440" y="5293359"/>
            <a:ext cx="2274982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uk-UA"/>
          </a:p>
        </p:txBody>
      </p:sp>
      <p:sp>
        <p:nvSpPr>
          <p:cNvPr id="2" name="Прямоугольник 1"/>
          <p:cNvSpPr/>
          <p:nvPr/>
        </p:nvSpPr>
        <p:spPr>
          <a:xfrm>
            <a:off x="111760" y="362635"/>
            <a:ext cx="6583680" cy="1569660"/>
          </a:xfrm>
          <a:prstGeom prst="rect">
            <a:avLst/>
          </a:prstGeom>
        </p:spPr>
        <p:txBody>
          <a:bodyPr wrap="square">
            <a:spAutoFit/>
          </a:bodyPr>
          <a:lstStyle/>
          <a:p>
            <a:pPr algn="ctr"/>
            <a:r>
              <a:rPr lang="uk-UA" sz="2400" b="1" dirty="0" smtClean="0">
                <a:solidFill>
                  <a:srgbClr val="000000"/>
                </a:solidFill>
                <a:latin typeface="Bookman Old Style" panose="02050604050505020204" pitchFamily="18" charset="0"/>
                <a:ea typeface="Times New Roman" panose="02020603050405020304" pitchFamily="18" charset="0"/>
              </a:rPr>
              <a:t>3. Класифікація </a:t>
            </a:r>
            <a:r>
              <a:rPr lang="uk-UA" sz="2400" b="1" dirty="0">
                <a:solidFill>
                  <a:srgbClr val="000000"/>
                </a:solidFill>
                <a:latin typeface="Bookman Old Style" panose="02050604050505020204" pitchFamily="18" charset="0"/>
                <a:ea typeface="Times New Roman" panose="02020603050405020304" pitchFamily="18" charset="0"/>
              </a:rPr>
              <a:t>елементів інноваційної інфраструктури за видами інноваційної діяльності, які вони охоплюють</a:t>
            </a:r>
            <a:endParaRPr lang="uk-UA" sz="2400" dirty="0">
              <a:latin typeface="Bookman Old Style" panose="02050604050505020204" pitchFamily="18" charset="0"/>
            </a:endParaRPr>
          </a:p>
        </p:txBody>
      </p:sp>
      <p:sp>
        <p:nvSpPr>
          <p:cNvPr id="3" name="Прямоугольник 2"/>
          <p:cNvSpPr/>
          <p:nvPr/>
        </p:nvSpPr>
        <p:spPr>
          <a:xfrm>
            <a:off x="1442720" y="3026931"/>
            <a:ext cx="10505440" cy="3323987"/>
          </a:xfrm>
          <a:prstGeom prst="rect">
            <a:avLst/>
          </a:prstGeom>
        </p:spPr>
        <p:txBody>
          <a:bodyPr wrap="square">
            <a:spAutoFit/>
          </a:bodyPr>
          <a:lstStyle/>
          <a:p>
            <a:pPr algn="just">
              <a:lnSpc>
                <a:spcPct val="150000"/>
              </a:lnSpc>
              <a:spcAft>
                <a:spcPts val="0"/>
              </a:spcAft>
            </a:pPr>
            <a:r>
              <a:rPr lang="uk-UA" sz="20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За видами і специфікою наукової та інноваційної діяльності усі організаційні структури інноваційної діяльності можна поділити на </a:t>
            </a:r>
            <a:r>
              <a:rPr lang="uk-UA" sz="2000" b="1"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три групи</a:t>
            </a:r>
            <a:r>
              <a:rPr lang="uk-UA" sz="20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a:t>
            </a:r>
            <a:endParaRPr lang="uk-UA" sz="20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sz="20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наукові організації, що створюють і реалізують новації;</a:t>
            </a:r>
            <a:endParaRPr lang="uk-UA" sz="20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sz="20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ринкові суб’єкти інноваційної діяльності, що доопрацьовують, виробляють та реалізують інновації;</a:t>
            </a:r>
            <a:endParaRPr lang="uk-UA" sz="2000" dirty="0">
              <a:latin typeface="Bookman Old Style" panose="020506040505050202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uk-UA" sz="2000" dirty="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організаційні структури інтеграції науки та виробництва, що скорочують період від виникнення ідеї до її практичного використання.</a:t>
            </a:r>
            <a:endParaRPr lang="uk-UA" sz="20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01415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1941505" y="296437"/>
            <a:ext cx="8310880" cy="1200329"/>
          </a:xfrm>
          <a:prstGeom prst="rect">
            <a:avLst/>
          </a:prstGeom>
        </p:spPr>
        <p:txBody>
          <a:bodyPr wrap="square">
            <a:spAutoFit/>
          </a:bodyPr>
          <a:lstStyle/>
          <a:p>
            <a:pPr algn="ctr"/>
            <a:r>
              <a:rPr lang="uk-UA" sz="2400" b="1" dirty="0">
                <a:solidFill>
                  <a:srgbClr val="000000"/>
                </a:solidFill>
                <a:latin typeface="Bookman Old Style" panose="02050604050505020204" pitchFamily="18" charset="0"/>
                <a:ea typeface="Times New Roman" panose="02020603050405020304" pitchFamily="18" charset="0"/>
              </a:rPr>
              <a:t>За часом залучення до інноваційного процесу та підходом до вибору інновацій, ринкові суб’єкти поділяють на чотири категорії:</a:t>
            </a:r>
            <a:endParaRPr lang="uk-UA" sz="2400" dirty="0">
              <a:latin typeface="Bookman Old Style" panose="02050604050505020204" pitchFamily="18" charset="0"/>
            </a:endParaRPr>
          </a:p>
        </p:txBody>
      </p:sp>
      <p:sp>
        <p:nvSpPr>
          <p:cNvPr id="5" name="Прямоугольник 4"/>
          <p:cNvSpPr/>
          <p:nvPr/>
        </p:nvSpPr>
        <p:spPr>
          <a:xfrm>
            <a:off x="3633736" y="1973014"/>
            <a:ext cx="6096000" cy="2677656"/>
          </a:xfrm>
          <a:prstGeom prst="rect">
            <a:avLst/>
          </a:prstGeom>
        </p:spPr>
        <p:txBody>
          <a:bodyPr>
            <a:spAutoFit/>
          </a:bodyPr>
          <a:lstStyle/>
          <a:p>
            <a:pPr lvl="0" algn="just">
              <a:spcAft>
                <a:spcPts val="0"/>
              </a:spcAft>
              <a:tabLst>
                <a:tab pos="457200" algn="l"/>
              </a:tabLst>
            </a:pPr>
            <a:r>
              <a:rPr lang="uk-UA" sz="2400" b="1"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ЕКСПЛЕРЕНТИ</a:t>
            </a:r>
            <a:r>
              <a:rPr lang="uk-UA" sz="2400" b="1"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a:t>
            </a:r>
          </a:p>
          <a:p>
            <a:pPr lvl="0" algn="just">
              <a:spcAft>
                <a:spcPts val="0"/>
              </a:spcAft>
              <a:tabLst>
                <a:tab pos="457200" algn="l"/>
              </a:tabLst>
            </a:pPr>
            <a:endParaRPr lang="uk-UA" sz="2400" b="1"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uk-UA" sz="2400" b="1"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ВІОЛЕНТИ</a:t>
            </a:r>
            <a:r>
              <a:rPr lang="uk-UA" sz="2400"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a:t>
            </a:r>
          </a:p>
          <a:p>
            <a:pPr lvl="0" algn="just">
              <a:spcAft>
                <a:spcPts val="0"/>
              </a:spcAft>
              <a:tabLst>
                <a:tab pos="457200" algn="l"/>
              </a:tabLst>
            </a:pPr>
            <a:endParaRPr lang="uk-UA" sz="2400"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uk-UA" sz="2400" b="1"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ПАТІЄНТИ;</a:t>
            </a:r>
            <a:r>
              <a:rPr lang="uk-UA" sz="2400"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rPr>
              <a:t> </a:t>
            </a:r>
            <a:endParaRPr lang="uk-UA" sz="2400"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endParaRPr lang="uk-UA" sz="2400" dirty="0" smtClean="0">
              <a:solidFill>
                <a:srgbClr val="000000"/>
              </a:solidFill>
              <a:latin typeface="Bookman Old Style" panose="02050604050505020204" pitchFamily="18" charset="0"/>
              <a:ea typeface="Times New Roman" panose="02020603050405020304" pitchFamily="18" charset="0"/>
              <a:cs typeface="Times New Roman" panose="02020603050405020304" pitchFamily="18" charset="0"/>
            </a:endParaRPr>
          </a:p>
          <a:p>
            <a:pPr lvl="0" algn="just">
              <a:spcAft>
                <a:spcPts val="0"/>
              </a:spcAft>
              <a:tabLst>
                <a:tab pos="457200" algn="l"/>
              </a:tabLst>
            </a:pPr>
            <a:r>
              <a:rPr lang="uk-UA" sz="2400" b="1" dirty="0" smtClean="0">
                <a:solidFill>
                  <a:srgbClr val="000000"/>
                </a:solidFill>
                <a:latin typeface="Bookman Old Style" panose="02050604050505020204" pitchFamily="18" charset="0"/>
                <a:ea typeface="Times New Roman" panose="02020603050405020304" pitchFamily="18" charset="0"/>
              </a:rPr>
              <a:t>КОМУТАНТИ.</a:t>
            </a:r>
            <a:endParaRPr lang="uk-UA" sz="2400" dirty="0">
              <a:latin typeface="Bookman Old Style" panose="02050604050505020204" pitchFamily="18" charset="0"/>
            </a:endParaRPr>
          </a:p>
        </p:txBody>
      </p:sp>
      <p:pic>
        <p:nvPicPr>
          <p:cNvPr id="6"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696" y="1926066"/>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696" y="2557374"/>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695" y="3188682"/>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695" y="3905321"/>
            <a:ext cx="510139" cy="57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64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a:stretch>
            <a:fillRect/>
          </a:stretch>
        </p:blipFill>
        <p:spPr>
          <a:xfrm>
            <a:off x="2908830" y="266934"/>
            <a:ext cx="6783810" cy="6431265"/>
          </a:xfrm>
          <a:prstGeom prst="rect">
            <a:avLst/>
          </a:prstGeom>
        </p:spPr>
      </p:pic>
    </p:spTree>
    <p:extLst>
      <p:ext uri="{BB962C8B-B14F-4D97-AF65-F5344CB8AC3E}">
        <p14:creationId xmlns:p14="http://schemas.microsoft.com/office/powerpoint/2010/main" val="70649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252285" y="481185"/>
            <a:ext cx="6813534" cy="3416320"/>
          </a:xfrm>
          <a:prstGeom prst="rect">
            <a:avLst/>
          </a:prstGeom>
        </p:spPr>
        <p:txBody>
          <a:bodyPr wrap="square">
            <a:spAutoFit/>
          </a:bodyPr>
          <a:lstStyle/>
          <a:p>
            <a:pPr indent="360000" algn="just">
              <a:spcAft>
                <a:spcPts val="0"/>
              </a:spcAft>
            </a:pPr>
            <a:r>
              <a:rPr lang="uk-UA"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Національна інноваційна система</a:t>
            </a: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являє собою сукупність взаємопов’язаних організацій (структур), а також комплекс інституційних, правових та економічних заходів щодо стимулювання інноваційних технологічних змін у країні для забезпечення національних стратегічних переваг і ефективної міжнародної конкурентоспроможності як на внутрішньому, так і на світовому ринках.</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2790701" y="4391464"/>
            <a:ext cx="9059421" cy="2308324"/>
          </a:xfrm>
          <a:prstGeom prst="rect">
            <a:avLst/>
          </a:prstGeom>
        </p:spPr>
        <p:txBody>
          <a:bodyPr wrap="square">
            <a:spAutoFit/>
          </a:bodyPr>
          <a:lstStyle/>
          <a:p>
            <a:pPr indent="360000" algn="just">
              <a:spcAft>
                <a:spcPts val="0"/>
              </a:spcAft>
            </a:pPr>
            <a:r>
              <a:rPr lang="uk-UA"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Інноваційна інфраструктура є одним з базових понять інноваційної економіки. Та незважаючи на це, на цей час немає чіткого визначення нормативно-правовими актами України всіх елементів ринкової інноваційної інфраструктури, що можуть бути за призначенням віднесені до групи об'єктів підтримки інноваційної діяльності.</a:t>
            </a:r>
            <a:endParaRPr lang="uk-UA"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50" name="Picture 2" descr="https://thumbs.dreamstime.com/z/%D0%BA%D0%BE%D0%BD%D1%86%D0%B5%D0%BF%D1%86%D0%B8%D1%8F-%D1%83%D0%BC%D0%BD%D0%BE%D0%B3%D0%BE-%D0%B3%D0%BE%D1%80%D0%BE%D0%B4%D0%B0-%D0%B8-%D0%B8%D0%BD%D1%82%D0%B5%D1%80%D0%BD%D0%B5%D1%82%D0%B0-%D0%B2%D0%B5%D1%89%D0%B5%D0%B9-93094844.jpg?ct=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5866"/>
          <a:stretch/>
        </p:blipFill>
        <p:spPr bwMode="auto">
          <a:xfrm>
            <a:off x="7503925" y="130270"/>
            <a:ext cx="4141810" cy="411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14889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Прямоугольник 1"/>
          <p:cNvSpPr/>
          <p:nvPr/>
        </p:nvSpPr>
        <p:spPr>
          <a:xfrm>
            <a:off x="162559" y="82957"/>
            <a:ext cx="11820333" cy="707886"/>
          </a:xfrm>
          <a:prstGeom prst="rect">
            <a:avLst/>
          </a:prstGeom>
        </p:spPr>
        <p:txBody>
          <a:bodyPr wrap="square">
            <a:spAutoFit/>
          </a:bodyPr>
          <a:lstStyle/>
          <a:p>
            <a:pPr indent="360000" algn="just">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 практиці міжнародних і вітчизняних установ, що працюють у сфері інноваційної діяльності, широко використовуються наступні поняття щодо визначення інноваційної інфраструктури.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62559" y="1129508"/>
            <a:ext cx="11820333" cy="2862322"/>
          </a:xfrm>
          <a:prstGeom prst="rect">
            <a:avLst/>
          </a:prstGeom>
        </p:spPr>
        <p:txBody>
          <a:bodyPr wrap="square">
            <a:spAutoFit/>
          </a:bodyPr>
          <a:lstStyle/>
          <a:p>
            <a:pPr indent="360000" algn="just">
              <a:spcAft>
                <a:spcPts val="0"/>
              </a:spcAft>
            </a:pPr>
            <a:r>
              <a:rPr lang="uk-UA"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Інфраструктура інноваційної діяльності</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сукупність суб'єктів інноваційної діяльності, що забезпечують умови, необхідні для здійснення інноваційної діяльності й функціонування інноваційних процесів. </a:t>
            </a:r>
            <a:endParaRPr lang="uk-UA" sz="20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indent="360000" algn="just">
              <a:spcAft>
                <a:spcPts val="0"/>
              </a:spcAft>
            </a:pPr>
            <a:endParaRPr lang="uk-UA" sz="2000" dirty="0">
              <a:latin typeface="Calibri" panose="020F0502020204030204" pitchFamily="34" charset="0"/>
              <a:ea typeface="Calibri" panose="020F0502020204030204" pitchFamily="34" charset="0"/>
              <a:cs typeface="Times New Roman" panose="02020603050405020304" pitchFamily="18" charset="0"/>
            </a:endParaRPr>
          </a:p>
          <a:p>
            <a:pPr indent="360000" algn="just">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Вона охоплює увесь необхідний спектр державних і приватних установ та організацій, які забезпечують розвиток і підтримку всіх стадій інноваційного циклу. До інноваційної інфраструктури відносять підприємства, організації, установи, їх об'єднання, асоціації будь-якої форми власності, що надають послуги із забезпечення інноваційної діяльності (фінансові, консалтингові, маркетингові, інформаційно-комунікативні, юридичні, освітні тощо).</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5576781" y="3999750"/>
            <a:ext cx="6406111" cy="2246769"/>
          </a:xfrm>
          <a:prstGeom prst="rect">
            <a:avLst/>
          </a:prstGeom>
        </p:spPr>
        <p:txBody>
          <a:bodyPr wrap="square">
            <a:spAutoFit/>
          </a:bodyPr>
          <a:lstStyle/>
          <a:p>
            <a:pPr indent="360000" algn="just">
              <a:spcAft>
                <a:spcPts val="0"/>
              </a:spcAft>
            </a:pP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Також </a:t>
            </a:r>
            <a:r>
              <a:rPr lang="uk-UA" sz="20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інноваційну інфраструктуру</a:t>
            </a:r>
            <a:r>
              <a:rPr lang="uk-UA"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можна розуміти як сукупність взаємопов’язаних і взаємодіючих організацій та структур, необхідних і достатніх для ефективного здійснення інноваційної діяльності та реалізації нововведень, що об’єднує організації різних видів (державні, наукові та дослідні установи, виробничі підприємства, інвесторів, посередників).</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https://thumbs.dreamstime.com/z/d-133419312.jpg?ct=jpe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1623"/>
          <a:stretch/>
        </p:blipFill>
        <p:spPr bwMode="auto">
          <a:xfrm>
            <a:off x="290149" y="4098084"/>
            <a:ext cx="4994232" cy="2234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8239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4405219" y="267218"/>
            <a:ext cx="3482107" cy="461665"/>
          </a:xfrm>
          <a:prstGeom prst="rect">
            <a:avLst/>
          </a:prstGeom>
        </p:spPr>
        <p:txBody>
          <a:bodyPr wrap="none">
            <a:spAutoFit/>
          </a:bodyPr>
          <a:lstStyle/>
          <a:p>
            <a:r>
              <a:rPr lang="uk-UA" sz="2400" b="1" dirty="0">
                <a:solidFill>
                  <a:srgbClr val="0066FF"/>
                </a:solidFill>
                <a:latin typeface="Times New Roman" panose="02020603050405020304" pitchFamily="18" charset="0"/>
                <a:ea typeface="Times New Roman" panose="02020603050405020304" pitchFamily="18" charset="0"/>
              </a:rPr>
              <a:t>ОСНОВНІ ЗАВДАННЯ</a:t>
            </a:r>
            <a:endParaRPr lang="uk-UA" sz="2400" dirty="0">
              <a:solidFill>
                <a:srgbClr val="0066FF"/>
              </a:solidFill>
            </a:endParaRPr>
          </a:p>
        </p:txBody>
      </p:sp>
      <p:cxnSp>
        <p:nvCxnSpPr>
          <p:cNvPr id="5" name="Прямая соединительная линия 4"/>
          <p:cNvCxnSpPr/>
          <p:nvPr/>
        </p:nvCxnSpPr>
        <p:spPr>
          <a:xfrm>
            <a:off x="422694" y="728883"/>
            <a:ext cx="11326483" cy="0"/>
          </a:xfrm>
          <a:prstGeom prst="line">
            <a:avLst/>
          </a:prstGeom>
          <a:ln w="22225"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422694" y="1253781"/>
            <a:ext cx="5446478" cy="3945054"/>
          </a:xfrm>
          <a:prstGeom prst="rect">
            <a:avLst/>
          </a:prstGeom>
        </p:spPr>
        <p:txBody>
          <a:bodyPr wrap="square">
            <a:spAutoFit/>
          </a:bodyPr>
          <a:lstStyle/>
          <a:p>
            <a:pPr algn="just">
              <a:lnSpc>
                <a:spcPct val="107000"/>
              </a:lnSpc>
              <a:spcAft>
                <a:spcPts val="0"/>
              </a:spcAft>
            </a:pP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Підтримка генерації знань</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Забезпечення проведення наукових досліджень</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Стимулювання створення нових ідей та технологій</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a:t>
            </a: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Трансфер технологій</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Передача знань від науки до бізнесу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Комерціалізація наукових розробок</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a:t>
            </a: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Фінансова підтримка</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Забезпечення доступу до капіталу на різних стадіях інновацій</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Зниження фінансових ризиків </a:t>
            </a:r>
            <a:r>
              <a:rPr lang="uk-UA" dirty="0" err="1" smtClean="0">
                <a:latin typeface="Times New Roman" panose="02020603050405020304" pitchFamily="18" charset="0"/>
                <a:ea typeface="Times New Roman" panose="02020603050405020304" pitchFamily="18" charset="0"/>
                <a:cs typeface="Times New Roman" panose="02020603050405020304" pitchFamily="18" charset="0"/>
              </a:rPr>
              <a:t>інноваторів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6146272" y="1253781"/>
            <a:ext cx="6096000" cy="4537781"/>
          </a:xfrm>
          <a:prstGeom prst="rect">
            <a:avLst/>
          </a:prstGeom>
        </p:spPr>
        <p:txBody>
          <a:bodyPr>
            <a:spAutoFit/>
          </a:bodyPr>
          <a:lstStyle/>
          <a:p>
            <a:pPr algn="just">
              <a:lnSpc>
                <a:spcPct val="107000"/>
              </a:lnSpc>
              <a:spcAft>
                <a:spcPts val="0"/>
              </a:spcAft>
            </a:pP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4. Інформаційне забезпечення</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Надання доступу до бази даних, патентної інформації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Аналітика ринків та технологій</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5</a:t>
            </a:r>
            <a:r>
              <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a:t>
            </a: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Розвиток людського капіталу</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Підготовка кадрів для інноваційної діяльності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Підвищення інноваційної культури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6</a:t>
            </a: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Правовий захист</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Захист інтелектуальної власності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Юридичний супровід інноваційних проектів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7</a:t>
            </a:r>
            <a:r>
              <a:rPr lang="uk-UA"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Координація та інтеграція</a:t>
            </a:r>
            <a:endParaRPr lang="uk-UA" sz="14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Об'єднання різних учасників інноваційного процесу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Створення мережі співпраці</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10516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947979" y="236271"/>
            <a:ext cx="7081362" cy="468077"/>
          </a:xfrm>
          <a:prstGeom prst="rect">
            <a:avLst/>
          </a:prstGeom>
        </p:spPr>
        <p:txBody>
          <a:bodyPr wrap="none">
            <a:spAutoFit/>
          </a:bodyPr>
          <a:lstStyle/>
          <a:p>
            <a:pPr>
              <a:lnSpc>
                <a:spcPct val="107000"/>
              </a:lnSpc>
              <a:spcAft>
                <a:spcPts val="800"/>
              </a:spcAft>
            </a:pPr>
            <a:r>
              <a:rPr lang="uk-UA"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ФУНКЦІЇ ІННОВАЦІЙНОЇ ІНФРАСТРУКТУРИ</a:t>
            </a:r>
            <a:endParaRPr lang="uk-UA"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Прямая соединительная линия 4"/>
          <p:cNvCxnSpPr/>
          <p:nvPr/>
        </p:nvCxnSpPr>
        <p:spPr>
          <a:xfrm>
            <a:off x="422694" y="728883"/>
            <a:ext cx="11326483" cy="0"/>
          </a:xfrm>
          <a:prstGeom prst="line">
            <a:avLst/>
          </a:prstGeom>
          <a:ln w="22225"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6368902" y="4576929"/>
            <a:ext cx="5656521" cy="1310743"/>
          </a:xfrm>
          <a:prstGeom prst="rect">
            <a:avLst/>
          </a:prstGeom>
        </p:spPr>
        <p:txBody>
          <a:bodyPr wrap="square">
            <a:spAutoFit/>
          </a:bodyPr>
          <a:lstStyle/>
          <a:p>
            <a:pPr algn="ctr">
              <a:lnSpc>
                <a:spcPct val="107000"/>
              </a:lnSpc>
              <a:spcAft>
                <a:spcPts val="0"/>
              </a:spcAft>
            </a:pPr>
            <a:r>
              <a:rPr lang="uk-UA" sz="2000" b="1" dirty="0" smtClean="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7</a:t>
            </a: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 Комунікаційна функція</a:t>
            </a:r>
            <a:endParaRPr lang="uk-UA"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Організація заходів (конференції, виставки)</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Налагодження міжнародного співробітництва</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err="1">
                <a:latin typeface="Times New Roman" panose="02020603050405020304" pitchFamily="18" charset="0"/>
                <a:ea typeface="Times New Roman" panose="02020603050405020304" pitchFamily="18" charset="0"/>
                <a:cs typeface="Times New Roman" panose="02020603050405020304" pitchFamily="18" charset="0"/>
              </a:rPr>
              <a:t>Нетворкінг</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272902" y="849810"/>
            <a:ext cx="6096000" cy="1607107"/>
          </a:xfrm>
          <a:prstGeom prst="rect">
            <a:avLst/>
          </a:prstGeom>
        </p:spPr>
        <p:txBody>
          <a:bodyPr>
            <a:spAutoFit/>
          </a:bodyPr>
          <a:lstStyle/>
          <a:p>
            <a:pPr algn="ctr">
              <a:lnSpc>
                <a:spcPct val="107000"/>
              </a:lnSpc>
              <a:spcAft>
                <a:spcPts val="0"/>
              </a:spcAft>
            </a:pP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1. Організаційна функція</a:t>
            </a:r>
            <a:endParaRPr lang="uk-UA"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Створення умов для взаємодії учасників інноваційного процесу</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Формування партнерства між наукою, бізнесом, державою</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72902" y="2453159"/>
            <a:ext cx="6096000" cy="1014380"/>
          </a:xfrm>
          <a:prstGeom prst="rect">
            <a:avLst/>
          </a:prstGeom>
        </p:spPr>
        <p:txBody>
          <a:bodyPr>
            <a:spAutoFit/>
          </a:bodyPr>
          <a:lstStyle/>
          <a:p>
            <a:pPr algn="ctr">
              <a:lnSpc>
                <a:spcPct val="107000"/>
              </a:lnSpc>
              <a:spcAft>
                <a:spcPts val="0"/>
              </a:spcAft>
            </a:pP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2. Фінансова функція</a:t>
            </a:r>
            <a:endParaRPr lang="uk-UA"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Мобілізація інвестицій в інноваційні проекти</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Управління ризиками інноваційної діяльності</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272902" y="3684989"/>
            <a:ext cx="6096000" cy="1310743"/>
          </a:xfrm>
          <a:prstGeom prst="rect">
            <a:avLst/>
          </a:prstGeom>
        </p:spPr>
        <p:txBody>
          <a:bodyPr>
            <a:spAutoFit/>
          </a:bodyPr>
          <a:lstStyle/>
          <a:p>
            <a:pPr algn="ctr">
              <a:lnSpc>
                <a:spcPct val="107000"/>
              </a:lnSpc>
              <a:spcAft>
                <a:spcPts val="0"/>
              </a:spcAft>
            </a:pP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3. Інформаційно-аналітична функція</a:t>
            </a:r>
            <a:endParaRPr lang="uk-UA"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Збір, обробка та поширення інформації</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Моніторинг інноваційної активності</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Маркетингові дослідження</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272902" y="5208485"/>
            <a:ext cx="6096000" cy="1310743"/>
          </a:xfrm>
          <a:prstGeom prst="rect">
            <a:avLst/>
          </a:prstGeom>
        </p:spPr>
        <p:txBody>
          <a:bodyPr>
            <a:spAutoFit/>
          </a:bodyPr>
          <a:lstStyle/>
          <a:p>
            <a:pPr algn="ctr">
              <a:lnSpc>
                <a:spcPct val="107000"/>
              </a:lnSpc>
              <a:spcAft>
                <a:spcPts val="0"/>
              </a:spcAft>
            </a:pP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4. Консультаційна функція</a:t>
            </a:r>
            <a:endParaRPr lang="uk-UA"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Експертна підтримка проектів</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Навчання та наставництво</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Бізнес-консалтинг</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6368902" y="1700415"/>
            <a:ext cx="5380275" cy="1310743"/>
          </a:xfrm>
          <a:prstGeom prst="rect">
            <a:avLst/>
          </a:prstGeom>
        </p:spPr>
        <p:txBody>
          <a:bodyPr wrap="square">
            <a:spAutoFit/>
          </a:bodyPr>
          <a:lstStyle/>
          <a:p>
            <a:pPr algn="ctr">
              <a:lnSpc>
                <a:spcPct val="107000"/>
              </a:lnSpc>
              <a:spcAft>
                <a:spcPts val="0"/>
              </a:spcAft>
            </a:pP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5. Матеріально-технічна функція</a:t>
            </a:r>
            <a:endParaRPr lang="uk-UA"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Надання доступу до обладнання, лабораторій</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Створення виробничих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потужностей</a:t>
            </a:r>
            <a:r>
              <a:rPr lang="uk-UA" dirty="0">
                <a:latin typeface="Times New Roman" panose="02020603050405020304" pitchFamily="18" charset="0"/>
                <a:ea typeface="Times New Roman" panose="02020603050405020304" pitchFamily="18" charset="0"/>
                <a:cs typeface="Times New Roman" panose="02020603050405020304" pitchFamily="18" charset="0"/>
              </a:rPr>
              <a:t> для </a:t>
            </a:r>
            <a:r>
              <a:rPr lang="uk-UA" dirty="0" err="1">
                <a:latin typeface="Times New Roman" panose="02020603050405020304" pitchFamily="18" charset="0"/>
                <a:ea typeface="Times New Roman" panose="02020603050405020304" pitchFamily="18" charset="0"/>
                <a:cs typeface="Times New Roman" panose="02020603050405020304" pitchFamily="18" charset="0"/>
              </a:rPr>
              <a:t>прототипування</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6368902" y="3266186"/>
            <a:ext cx="5550196" cy="1014380"/>
          </a:xfrm>
          <a:prstGeom prst="rect">
            <a:avLst/>
          </a:prstGeom>
        </p:spPr>
        <p:txBody>
          <a:bodyPr wrap="square">
            <a:spAutoFit/>
          </a:bodyPr>
          <a:lstStyle/>
          <a:p>
            <a:pPr algn="ctr">
              <a:lnSpc>
                <a:spcPct val="107000"/>
              </a:lnSpc>
              <a:spcAft>
                <a:spcPts val="0"/>
              </a:spcAft>
            </a:pPr>
            <a:r>
              <a:rPr lang="uk-UA" sz="20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6. Регуляторна функція</a:t>
            </a:r>
            <a:endParaRPr lang="uk-UA" sz="1600" dirty="0">
              <a:solidFill>
                <a:srgbClr val="0000FF"/>
              </a:solidFill>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Розробка стандартів та норм</a:t>
            </a:r>
            <a:endParaRPr lang="uk-UA" sz="16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SzPts val="1000"/>
              <a:buFont typeface="Symbol" panose="05050102010706020507" pitchFamily="18" charset="2"/>
              <a:buChar char=""/>
              <a:tabLst>
                <a:tab pos="457200" algn="l"/>
              </a:tabLst>
            </a:pPr>
            <a:r>
              <a:rPr lang="uk-UA" dirty="0">
                <a:latin typeface="Times New Roman" panose="02020603050405020304" pitchFamily="18" charset="0"/>
                <a:ea typeface="Times New Roman" panose="02020603050405020304" pitchFamily="18" charset="0"/>
                <a:cs typeface="Times New Roman" panose="02020603050405020304" pitchFamily="18" charset="0"/>
              </a:rPr>
              <a:t>Сертифікація інноваційної продукції</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3"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343" y="637057"/>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343" y="2240406"/>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381" y="3438984"/>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1342" y="4995732"/>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87412" y="1487662"/>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915" y="3049944"/>
            <a:ext cx="510139" cy="57467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галочка клипарт 67 фото"/>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7551" y="4318144"/>
            <a:ext cx="510139" cy="574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923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Прямоугольник 3"/>
          <p:cNvSpPr/>
          <p:nvPr/>
        </p:nvSpPr>
        <p:spPr>
          <a:xfrm>
            <a:off x="2619437" y="236271"/>
            <a:ext cx="7532255" cy="468077"/>
          </a:xfrm>
          <a:prstGeom prst="rect">
            <a:avLst/>
          </a:prstGeom>
        </p:spPr>
        <p:txBody>
          <a:bodyPr wrap="none">
            <a:spAutoFit/>
          </a:bodyPr>
          <a:lstStyle/>
          <a:p>
            <a:pPr>
              <a:lnSpc>
                <a:spcPct val="107000"/>
              </a:lnSpc>
              <a:spcAft>
                <a:spcPts val="800"/>
              </a:spcAft>
            </a:pPr>
            <a:r>
              <a:rPr lang="uk-UA" sz="2400" b="1" dirty="0">
                <a:solidFill>
                  <a:srgbClr val="0000FF"/>
                </a:solidFill>
                <a:latin typeface="Times New Roman" panose="02020603050405020304" pitchFamily="18" charset="0"/>
                <a:ea typeface="Times New Roman" panose="02020603050405020304" pitchFamily="18" charset="0"/>
                <a:cs typeface="Times New Roman" panose="02020603050405020304" pitchFamily="18" charset="0"/>
              </a:rPr>
              <a:t>СТРУКТУРА ІННОВАЦІЙНОЇ ІНФРАСТРУКТУРИ</a:t>
            </a:r>
            <a:endParaRPr lang="uk-UA" sz="2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 name="Прямая соединительная линия 4"/>
          <p:cNvCxnSpPr/>
          <p:nvPr/>
        </p:nvCxnSpPr>
        <p:spPr>
          <a:xfrm>
            <a:off x="422694" y="728883"/>
            <a:ext cx="11326483" cy="0"/>
          </a:xfrm>
          <a:prstGeom prst="line">
            <a:avLst/>
          </a:prstGeom>
          <a:ln w="22225" cmpd="thickThin">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6" name="Прямоугольник 5"/>
          <p:cNvSpPr/>
          <p:nvPr/>
        </p:nvSpPr>
        <p:spPr>
          <a:xfrm>
            <a:off x="422693" y="885531"/>
            <a:ext cx="11326483" cy="388696"/>
          </a:xfrm>
          <a:prstGeom prst="rect">
            <a:avLst/>
          </a:prstGeom>
        </p:spPr>
        <p:txBody>
          <a:bodyPr wrap="square">
            <a:spAutoFit/>
          </a:bodyPr>
          <a:lstStyle/>
          <a:p>
            <a:pPr>
              <a:lnSpc>
                <a:spcPct val="107000"/>
              </a:lnSpc>
              <a:spcAft>
                <a:spcPts val="800"/>
              </a:spcAft>
            </a:pPr>
            <a:r>
              <a:rPr lang="uk-UA" dirty="0">
                <a:latin typeface="Times New Roman" panose="02020603050405020304" pitchFamily="18" charset="0"/>
                <a:ea typeface="Times New Roman" panose="02020603050405020304" pitchFamily="18" charset="0"/>
                <a:cs typeface="Times New Roman" panose="02020603050405020304" pitchFamily="18" charset="0"/>
              </a:rPr>
              <a:t>Інфраструктура має багаторівневу структуру і включає різні типи організацій:</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9" name="Группа 8"/>
          <p:cNvGrpSpPr/>
          <p:nvPr/>
        </p:nvGrpSpPr>
        <p:grpSpPr>
          <a:xfrm>
            <a:off x="4922874" y="1851018"/>
            <a:ext cx="2190307" cy="2093762"/>
            <a:chOff x="1836859" y="2421682"/>
            <a:chExt cx="2190307" cy="2093762"/>
          </a:xfrm>
        </p:grpSpPr>
        <p:sp>
          <p:nvSpPr>
            <p:cNvPr id="8" name="Блок-схема: узел 7"/>
            <p:cNvSpPr/>
            <p:nvPr/>
          </p:nvSpPr>
          <p:spPr>
            <a:xfrm>
              <a:off x="1836859" y="2421682"/>
              <a:ext cx="2190307" cy="20937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1943012" y="3201803"/>
              <a:ext cx="2046941" cy="646331"/>
            </a:xfrm>
            <a:prstGeom prst="rect">
              <a:avLst/>
            </a:prstGeom>
          </p:spPr>
          <p:txBody>
            <a:bodyPr wrap="square">
              <a:spAutoFit/>
            </a:bodyPr>
            <a:lstStyle/>
            <a:p>
              <a:pPr algn="ctr"/>
              <a:r>
                <a:rPr lang="uk-UA" dirty="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ВИРОБНИЧА СКЛАДОВА</a:t>
              </a:r>
              <a:endParaRPr lang="uk-UA" dirty="0">
                <a:ln w="0"/>
                <a:effectLst>
                  <a:outerShdw blurRad="38100" dist="19050" dir="2700000" algn="tl" rotWithShape="0">
                    <a:schemeClr val="dk1">
                      <a:alpha val="40000"/>
                    </a:schemeClr>
                  </a:outerShdw>
                </a:effectLst>
              </a:endParaRPr>
            </a:p>
          </p:txBody>
        </p:sp>
      </p:grpSp>
      <p:sp>
        <p:nvSpPr>
          <p:cNvPr id="10" name="Прямоугольник 9"/>
          <p:cNvSpPr/>
          <p:nvPr/>
        </p:nvSpPr>
        <p:spPr>
          <a:xfrm>
            <a:off x="177209" y="2361734"/>
            <a:ext cx="2608521" cy="1384995"/>
          </a:xfrm>
          <a:prstGeom prst="rect">
            <a:avLst/>
          </a:prstGeom>
        </p:spPr>
        <p:txBody>
          <a:bodyPr wrap="square">
            <a:spAutoFit/>
          </a:bodyPr>
          <a:lstStyle/>
          <a:p>
            <a:pPr marL="342900" lvl="0" indent="-342900" algn="just">
              <a:buSzPts val="1000"/>
              <a:buFont typeface="Symbol" panose="05050102010706020507" pitchFamily="18" charset="2"/>
              <a:buChar char=""/>
              <a:tabLst>
                <a:tab pos="457200" algn="l"/>
              </a:tabLst>
            </a:pPr>
            <a:r>
              <a:rPr lang="uk-UA" sz="1400" dirty="0" smtClean="0">
                <a:latin typeface="Times New Roman" panose="02020603050405020304" pitchFamily="18" charset="0"/>
                <a:ea typeface="Times New Roman" panose="02020603050405020304" pitchFamily="18" charset="0"/>
                <a:cs typeface="Times New Roman" panose="02020603050405020304" pitchFamily="18" charset="0"/>
              </a:rPr>
              <a:t>Територіальні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комплекси, що об'єднують науку, освіту та виробництво</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SzPts val="1000"/>
              <a:buFont typeface="Symbol" panose="05050102010706020507" pitchFamily="18" charset="2"/>
              <a:buChar char=""/>
              <a:tabLst>
                <a:tab pos="4572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Надаємо приміщення, обладнання, сервісні послуги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Группа 13"/>
          <p:cNvGrpSpPr/>
          <p:nvPr/>
        </p:nvGrpSpPr>
        <p:grpSpPr>
          <a:xfrm>
            <a:off x="531628" y="1399446"/>
            <a:ext cx="2254102" cy="903768"/>
            <a:chOff x="1020726" y="1754372"/>
            <a:chExt cx="2254102" cy="903768"/>
          </a:xfrm>
        </p:grpSpPr>
        <p:sp>
          <p:nvSpPr>
            <p:cNvPr id="12" name="Блок-схема: документ 11"/>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угольник 12"/>
            <p:cNvSpPr/>
            <p:nvPr/>
          </p:nvSpPr>
          <p:spPr>
            <a:xfrm>
              <a:off x="1353136" y="1765706"/>
              <a:ext cx="1589281" cy="646331"/>
            </a:xfrm>
            <a:prstGeom prst="rect">
              <a:avLst/>
            </a:prstGeom>
          </p:spPr>
          <p:txBody>
            <a:bodyPr wrap="none">
              <a:spAutoFit/>
            </a:bodyPr>
            <a:lstStyle/>
            <a:p>
              <a:pPr algn="ctr"/>
              <a:r>
                <a:rPr lang="uk-UA" b="1" dirty="0">
                  <a:latin typeface="Times New Roman" panose="02020603050405020304" pitchFamily="18" charset="0"/>
                  <a:ea typeface="Times New Roman" panose="02020603050405020304" pitchFamily="18" charset="0"/>
                  <a:cs typeface="Times New Roman" panose="02020603050405020304" pitchFamily="18" charset="0"/>
                </a:rPr>
                <a:t>Технопарки </a:t>
              </a:r>
              <a:endParaRPr lang="uk-UA"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a:t>
              </a:r>
              <a:r>
                <a:rPr lang="uk-UA" b="1" dirty="0">
                  <a:latin typeface="Times New Roman" panose="02020603050405020304" pitchFamily="18" charset="0"/>
                  <a:ea typeface="Times New Roman" panose="02020603050405020304" pitchFamily="18" charset="0"/>
                  <a:cs typeface="Times New Roman" panose="02020603050405020304" pitchFamily="18" charset="0"/>
                </a:rPr>
                <a:t>технополіси)</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17" name="Прямоугольник 16"/>
          <p:cNvSpPr/>
          <p:nvPr/>
        </p:nvSpPr>
        <p:spPr>
          <a:xfrm>
            <a:off x="289564" y="5021287"/>
            <a:ext cx="2496165" cy="1705916"/>
          </a:xfrm>
          <a:prstGeom prst="rect">
            <a:avLst/>
          </a:prstGeom>
        </p:spPr>
        <p:txBody>
          <a:bodyPr wrap="square">
            <a:spAutoFit/>
          </a:bodyPr>
          <a:lstStyle/>
          <a:p>
            <a:pPr marL="342900" lvl="0" indent="-342900" algn="just">
              <a:lnSpc>
                <a:spcPct val="107000"/>
              </a:lnSpc>
              <a:spcAft>
                <a:spcPts val="0"/>
              </a:spcAft>
              <a:buSzPts val="1000"/>
              <a:buFont typeface="Symbol" panose="05050102010706020507" pitchFamily="18" charset="2"/>
              <a:buChar char=""/>
              <a:tabLst>
                <a:tab pos="457200" algn="l"/>
              </a:tabLst>
            </a:pPr>
            <a:r>
              <a:rPr lang="uk-UA" sz="1400" dirty="0" smtClean="0">
                <a:latin typeface="Times New Roman" panose="02020603050405020304" pitchFamily="18" charset="0"/>
                <a:ea typeface="Times New Roman" panose="02020603050405020304" pitchFamily="18" charset="0"/>
                <a:cs typeface="Times New Roman" panose="02020603050405020304" pitchFamily="18" charset="0"/>
              </a:rPr>
              <a:t>Підтримка </a:t>
            </a:r>
            <a:r>
              <a:rPr lang="uk-UA" sz="1400" dirty="0" err="1">
                <a:latin typeface="Times New Roman" panose="02020603050405020304" pitchFamily="18" charset="0"/>
                <a:ea typeface="Times New Roman" panose="02020603050405020304" pitchFamily="18" charset="0"/>
                <a:cs typeface="Times New Roman" panose="02020603050405020304" pitchFamily="18" charset="0"/>
              </a:rPr>
              <a:t>стартапів</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 на ранніх стадіонах</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Надання офісних приміщень, консультацій, </a:t>
            </a:r>
            <a:r>
              <a:rPr lang="uk-UA" sz="1400" dirty="0" smtClean="0">
                <a:latin typeface="Times New Roman" panose="02020603050405020304" pitchFamily="18" charset="0"/>
                <a:ea typeface="Times New Roman" panose="02020603050405020304" pitchFamily="18" charset="0"/>
                <a:cs typeface="Times New Roman" panose="02020603050405020304" pitchFamily="18" charset="0"/>
              </a:rPr>
              <a:t>навчання</a:t>
            </a:r>
          </a:p>
          <a:p>
            <a:pPr marL="342900" lvl="0" indent="-342900" algn="just">
              <a:lnSpc>
                <a:spcPct val="107000"/>
              </a:lnSpc>
              <a:spcAft>
                <a:spcPts val="0"/>
              </a:spcAft>
              <a:buSzPts val="1000"/>
              <a:buFont typeface="Symbol" panose="05050102010706020507" pitchFamily="18" charset="2"/>
              <a:buChar char=""/>
              <a:tabLst>
                <a:tab pos="457200" algn="l"/>
              </a:tabLst>
            </a:pPr>
            <a:r>
              <a:rPr lang="uk-UA" sz="1400" dirty="0" smtClean="0">
                <a:latin typeface="Times New Roman" panose="02020603050405020304" pitchFamily="18" charset="0"/>
                <a:ea typeface="Times New Roman" panose="02020603050405020304" pitchFamily="18" charset="0"/>
              </a:rPr>
              <a:t>Зниження </a:t>
            </a:r>
            <a:r>
              <a:rPr lang="uk-UA" sz="1400" dirty="0">
                <a:latin typeface="Times New Roman" panose="02020603050405020304" pitchFamily="18" charset="0"/>
                <a:ea typeface="Times New Roman" panose="02020603050405020304" pitchFamily="18" charset="0"/>
              </a:rPr>
              <a:t>витрат починаючих підприємців</a:t>
            </a:r>
            <a:endParaRPr lang="uk-UA" sz="1400" dirty="0"/>
          </a:p>
        </p:txBody>
      </p:sp>
      <p:grpSp>
        <p:nvGrpSpPr>
          <p:cNvPr id="18" name="Группа 17"/>
          <p:cNvGrpSpPr/>
          <p:nvPr/>
        </p:nvGrpSpPr>
        <p:grpSpPr>
          <a:xfrm>
            <a:off x="531627" y="3936064"/>
            <a:ext cx="2254102" cy="903768"/>
            <a:chOff x="1020726" y="1754372"/>
            <a:chExt cx="2254102" cy="903768"/>
          </a:xfrm>
        </p:grpSpPr>
        <p:sp>
          <p:nvSpPr>
            <p:cNvPr id="19" name="Блок-схема: документ 18"/>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Прямоугольник 19"/>
            <p:cNvSpPr/>
            <p:nvPr/>
          </p:nvSpPr>
          <p:spPr>
            <a:xfrm>
              <a:off x="1115892" y="1935827"/>
              <a:ext cx="2063770" cy="374077"/>
            </a:xfrm>
            <a:prstGeom prst="rect">
              <a:avLst/>
            </a:prstGeom>
          </p:spPr>
          <p:txBody>
            <a:bodyPr wrap="none">
              <a:spAutoFit/>
            </a:bodyPr>
            <a:lstStyle/>
            <a:p>
              <a:pPr algn="ctr">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Бізнес-інкубатори</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1" name="Прямоугольник 20"/>
          <p:cNvSpPr/>
          <p:nvPr/>
        </p:nvSpPr>
        <p:spPr>
          <a:xfrm>
            <a:off x="5076775" y="5896231"/>
            <a:ext cx="2323871" cy="553357"/>
          </a:xfrm>
          <a:prstGeom prst="rect">
            <a:avLst/>
          </a:prstGeom>
        </p:spPr>
        <p:txBody>
          <a:bodyPr wrap="square">
            <a:spAutoFit/>
          </a:bodyPr>
          <a:lstStyle/>
          <a:p>
            <a:pPr algn="just">
              <a:lnSpc>
                <a:spcPct val="107000"/>
              </a:lnSpc>
              <a:spcAft>
                <a:spcPts val="0"/>
              </a:spcAft>
            </a:pPr>
            <a:r>
              <a:rPr lang="uk-UA" sz="1400" dirty="0" smtClean="0">
                <a:latin typeface="Times New Roman" panose="02020603050405020304" pitchFamily="18" charset="0"/>
                <a:ea typeface="Times New Roman" panose="02020603050405020304" pitchFamily="18" charset="0"/>
                <a:cs typeface="Times New Roman" panose="02020603050405020304" pitchFamily="18" charset="0"/>
              </a:rPr>
              <a:t>Виробничі </a:t>
            </a:r>
            <a:r>
              <a:rPr lang="uk-UA" sz="1400" dirty="0">
                <a:latin typeface="Times New Roman" panose="02020603050405020304" pitchFamily="18" charset="0"/>
                <a:ea typeface="Times New Roman" panose="02020603050405020304" pitchFamily="18" charset="0"/>
                <a:cs typeface="Times New Roman" panose="02020603050405020304" pitchFamily="18" charset="0"/>
              </a:rPr>
              <a:t>майданчики з готовою інфраструктурою</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2" name="Группа 21"/>
          <p:cNvGrpSpPr/>
          <p:nvPr/>
        </p:nvGrpSpPr>
        <p:grpSpPr>
          <a:xfrm>
            <a:off x="9401925" y="1394920"/>
            <a:ext cx="2254102" cy="903768"/>
            <a:chOff x="1020726" y="1754372"/>
            <a:chExt cx="2254102" cy="903768"/>
          </a:xfrm>
        </p:grpSpPr>
        <p:sp>
          <p:nvSpPr>
            <p:cNvPr id="23" name="Блок-схема: документ 22"/>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Прямоугольник 23"/>
            <p:cNvSpPr/>
            <p:nvPr/>
          </p:nvSpPr>
          <p:spPr>
            <a:xfrm>
              <a:off x="1020726" y="1765356"/>
              <a:ext cx="2102503" cy="882742"/>
            </a:xfrm>
            <a:prstGeom prst="rect">
              <a:avLst/>
            </a:prstGeom>
          </p:spPr>
          <p:txBody>
            <a:bodyPr wrap="square">
              <a:spAutoFit/>
            </a:bodyPr>
            <a:lstStyle/>
            <a:p>
              <a:pPr algn="ctr">
                <a:lnSpc>
                  <a:spcPct val="107000"/>
                </a:lnSpc>
                <a:spcAft>
                  <a:spcPts val="0"/>
                </a:spcAft>
              </a:pP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Інноваційно-</a:t>
              </a:r>
            </a:p>
            <a:p>
              <a:pPr algn="ctr">
                <a:lnSpc>
                  <a:spcPct val="107000"/>
                </a:lnSpc>
                <a:spcAft>
                  <a:spcPts val="0"/>
                </a:spcAft>
              </a:pP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технологічні </a:t>
              </a:r>
            </a:p>
            <a:p>
              <a:pPr algn="ctr">
                <a:lnSpc>
                  <a:spcPct val="107000"/>
                </a:lnSpc>
                <a:spcAft>
                  <a:spcPts val="0"/>
                </a:spcAft>
              </a:pPr>
              <a:r>
                <a:rPr lang="uk-UA" sz="1600" b="1" dirty="0" smtClean="0">
                  <a:latin typeface="Times New Roman" panose="02020603050405020304" pitchFamily="18" charset="0"/>
                  <a:ea typeface="Times New Roman" panose="02020603050405020304" pitchFamily="18" charset="0"/>
                  <a:cs typeface="Times New Roman" panose="02020603050405020304" pitchFamily="18" charset="0"/>
                </a:rPr>
                <a:t>центри</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5" name="Прямоугольник 24"/>
          <p:cNvSpPr/>
          <p:nvPr/>
        </p:nvSpPr>
        <p:spPr>
          <a:xfrm>
            <a:off x="9326125" y="2331850"/>
            <a:ext cx="2254102" cy="1475404"/>
          </a:xfrm>
          <a:prstGeom prst="rect">
            <a:avLst/>
          </a:prstGeom>
        </p:spPr>
        <p:txBody>
          <a:bodyPr wrap="square">
            <a:spAutoFit/>
          </a:bodyPr>
          <a:lstStyle/>
          <a:p>
            <a:pPr marL="342900" lvl="0" indent="-342900" algn="just">
              <a:lnSpc>
                <a:spcPct val="107000"/>
              </a:lnSpc>
              <a:spcAft>
                <a:spcPts val="0"/>
              </a:spcAft>
              <a:buSzPts val="1000"/>
              <a:buFont typeface="Symbol" panose="05050102010706020507" pitchFamily="18" charset="2"/>
              <a:buChar char=""/>
              <a:tabLst>
                <a:tab pos="4572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Спеціалізовані центри для розробки конкретних технологій</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Лабораторії, дослідні виробництва</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6" name="Группа 25"/>
          <p:cNvGrpSpPr/>
          <p:nvPr/>
        </p:nvGrpSpPr>
        <p:grpSpPr>
          <a:xfrm>
            <a:off x="9558128" y="4117519"/>
            <a:ext cx="2254102" cy="903768"/>
            <a:chOff x="1020726" y="1754372"/>
            <a:chExt cx="2254102" cy="903768"/>
          </a:xfrm>
        </p:grpSpPr>
        <p:sp>
          <p:nvSpPr>
            <p:cNvPr id="27" name="Блок-схема: документ 26"/>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Прямоугольник 27"/>
            <p:cNvSpPr/>
            <p:nvPr/>
          </p:nvSpPr>
          <p:spPr>
            <a:xfrm>
              <a:off x="1052958" y="1823914"/>
              <a:ext cx="2189638" cy="670440"/>
            </a:xfrm>
            <a:prstGeom prst="rect">
              <a:avLst/>
            </a:prstGeom>
          </p:spPr>
          <p:txBody>
            <a:bodyPr wrap="none">
              <a:spAutoFit/>
            </a:bodyPr>
            <a:lstStyle/>
            <a:p>
              <a:pPr algn="ctr">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Центри трансферу </a:t>
              </a:r>
              <a:endParaRPr lang="uk-UA" b="1"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ctr">
                <a:lnSpc>
                  <a:spcPct val="107000"/>
                </a:lnSpc>
                <a:spcAft>
                  <a:spcPts val="0"/>
                </a:spcAft>
              </a:pPr>
              <a:r>
                <a:rPr lang="uk-UA" b="1" dirty="0" smtClean="0">
                  <a:latin typeface="Times New Roman" panose="02020603050405020304" pitchFamily="18" charset="0"/>
                  <a:ea typeface="Times New Roman" panose="02020603050405020304" pitchFamily="18" charset="0"/>
                  <a:cs typeface="Times New Roman" panose="02020603050405020304" pitchFamily="18" charset="0"/>
                </a:rPr>
                <a:t>технологій</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grpSp>
      <p:sp>
        <p:nvSpPr>
          <p:cNvPr id="29" name="Прямоугольник 28"/>
          <p:cNvSpPr/>
          <p:nvPr/>
        </p:nvSpPr>
        <p:spPr>
          <a:xfrm>
            <a:off x="9401925" y="5090829"/>
            <a:ext cx="2410305" cy="1244893"/>
          </a:xfrm>
          <a:prstGeom prst="rect">
            <a:avLst/>
          </a:prstGeom>
        </p:spPr>
        <p:txBody>
          <a:bodyPr wrap="square">
            <a:spAutoFit/>
          </a:bodyPr>
          <a:lstStyle/>
          <a:p>
            <a:pPr marL="342900" lvl="0" indent="-342900" algn="just">
              <a:lnSpc>
                <a:spcPct val="107000"/>
              </a:lnSpc>
              <a:spcAft>
                <a:spcPts val="0"/>
              </a:spcAft>
              <a:buSzPts val="1000"/>
              <a:buFont typeface="Symbol" panose="05050102010706020507" pitchFamily="18" charset="2"/>
              <a:buChar char=""/>
              <a:tabLst>
                <a:tab pos="4572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Посередники між розробниками та споживачами технологій</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SzPts val="1000"/>
              <a:buFont typeface="Symbol" panose="05050102010706020507" pitchFamily="18" charset="2"/>
              <a:buChar char=""/>
              <a:tabLst>
                <a:tab pos="457200" algn="l"/>
              </a:tabLst>
            </a:pPr>
            <a:r>
              <a:rPr lang="uk-UA" sz="1400" dirty="0">
                <a:latin typeface="Times New Roman" panose="02020603050405020304" pitchFamily="18" charset="0"/>
                <a:ea typeface="Times New Roman" panose="02020603050405020304" pitchFamily="18" charset="0"/>
                <a:cs typeface="Times New Roman" panose="02020603050405020304" pitchFamily="18" charset="0"/>
              </a:rPr>
              <a:t>Оцінка, патентування, ліцензування</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0" name="Группа 29"/>
          <p:cNvGrpSpPr/>
          <p:nvPr/>
        </p:nvGrpSpPr>
        <p:grpSpPr>
          <a:xfrm>
            <a:off x="5146544" y="4802580"/>
            <a:ext cx="2311210" cy="903768"/>
            <a:chOff x="1020726" y="1754372"/>
            <a:chExt cx="2311210" cy="903768"/>
          </a:xfrm>
        </p:grpSpPr>
        <p:sp>
          <p:nvSpPr>
            <p:cNvPr id="31" name="Блок-схема: документ 30"/>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2" name="Прямоугольник 31"/>
            <p:cNvSpPr/>
            <p:nvPr/>
          </p:nvSpPr>
          <p:spPr>
            <a:xfrm>
              <a:off x="1020726" y="1944255"/>
              <a:ext cx="2311210" cy="374077"/>
            </a:xfrm>
            <a:prstGeom prst="rect">
              <a:avLst/>
            </a:prstGeom>
          </p:spPr>
          <p:txBody>
            <a:bodyPr wrap="none">
              <a:spAutoFit/>
            </a:bodyPr>
            <a:lstStyle/>
            <a:p>
              <a:pPr>
                <a:lnSpc>
                  <a:spcPct val="107000"/>
                </a:lnSpc>
                <a:spcAft>
                  <a:spcPts val="0"/>
                </a:spcAft>
              </a:pPr>
              <a:r>
                <a:rPr lang="uk-UA" b="1" dirty="0">
                  <a:latin typeface="Times New Roman" panose="02020603050405020304" pitchFamily="18" charset="0"/>
                  <a:ea typeface="Times New Roman" panose="02020603050405020304" pitchFamily="18" charset="0"/>
                  <a:cs typeface="Times New Roman" panose="02020603050405020304" pitchFamily="18" charset="0"/>
                </a:rPr>
                <a:t>Індустріальні парки</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5276139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Группа 3"/>
          <p:cNvGrpSpPr/>
          <p:nvPr/>
        </p:nvGrpSpPr>
        <p:grpSpPr>
          <a:xfrm>
            <a:off x="2610990" y="2145727"/>
            <a:ext cx="2190307" cy="2093762"/>
            <a:chOff x="1836859" y="2421682"/>
            <a:chExt cx="2190307" cy="2093762"/>
          </a:xfrm>
        </p:grpSpPr>
        <p:sp>
          <p:nvSpPr>
            <p:cNvPr id="5" name="Блок-схема: узел 4"/>
            <p:cNvSpPr/>
            <p:nvPr/>
          </p:nvSpPr>
          <p:spPr>
            <a:xfrm>
              <a:off x="1836859" y="2421682"/>
              <a:ext cx="2190307" cy="20937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1943012" y="3201803"/>
              <a:ext cx="2046941" cy="646331"/>
            </a:xfrm>
            <a:prstGeom prst="rect">
              <a:avLst/>
            </a:prstGeom>
          </p:spPr>
          <p:txBody>
            <a:bodyPr wrap="square">
              <a:spAutoFit/>
            </a:bodyPr>
            <a:lstStyle/>
            <a:p>
              <a:pPr algn="ctr"/>
              <a:r>
                <a:rPr lang="uk-UA"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ФІНАНСОВА</a:t>
              </a:r>
            </a:p>
            <a:p>
              <a:pPr algn="ctr"/>
              <a:r>
                <a:rPr lang="uk-UA"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СКЛАДОВА</a:t>
              </a:r>
              <a:endParaRPr lang="uk-UA" dirty="0">
                <a:ln w="0"/>
                <a:effectLst>
                  <a:outerShdw blurRad="38100" dist="19050" dir="2700000" algn="tl" rotWithShape="0">
                    <a:schemeClr val="dk1">
                      <a:alpha val="40000"/>
                    </a:schemeClr>
                  </a:outerShdw>
                </a:effectLst>
              </a:endParaRPr>
            </a:p>
          </p:txBody>
        </p:sp>
      </p:grpSp>
      <p:sp>
        <p:nvSpPr>
          <p:cNvPr id="7" name="Прямоугольник 6"/>
          <p:cNvSpPr/>
          <p:nvPr/>
        </p:nvSpPr>
        <p:spPr>
          <a:xfrm>
            <a:off x="101409" y="1334539"/>
            <a:ext cx="2608521" cy="954107"/>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Інвестиції у </a:t>
            </a:r>
            <a:r>
              <a:rPr lang="uk-UA" sz="1400" dirty="0" err="1" smtClean="0">
                <a:latin typeface="Times New Roman" panose="02020603050405020304" pitchFamily="18" charset="0"/>
                <a:cs typeface="Times New Roman" panose="02020603050405020304" pitchFamily="18" charset="0"/>
              </a:rPr>
              <a:t>високоризикові</a:t>
            </a:r>
            <a:r>
              <a:rPr lang="uk-UA" sz="1400" dirty="0" smtClean="0">
                <a:latin typeface="Times New Roman" panose="02020603050405020304" pitchFamily="18" charset="0"/>
                <a:cs typeface="Times New Roman" panose="02020603050405020304" pitchFamily="18" charset="0"/>
              </a:rPr>
              <a:t> </a:t>
            </a:r>
            <a:r>
              <a:rPr lang="uk-UA" sz="1400" dirty="0">
                <a:latin typeface="Times New Roman" panose="02020603050405020304" pitchFamily="18" charset="0"/>
                <a:cs typeface="Times New Roman" panose="02020603050405020304" pitchFamily="18" charset="0"/>
              </a:rPr>
              <a:t>інноваційні проекти</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Підтримка на стадії зростання</a:t>
            </a:r>
          </a:p>
        </p:txBody>
      </p:sp>
      <p:grpSp>
        <p:nvGrpSpPr>
          <p:cNvPr id="8" name="Группа 7"/>
          <p:cNvGrpSpPr/>
          <p:nvPr/>
        </p:nvGrpSpPr>
        <p:grpSpPr>
          <a:xfrm>
            <a:off x="455828" y="372251"/>
            <a:ext cx="2254102" cy="903768"/>
            <a:chOff x="1020726" y="1754372"/>
            <a:chExt cx="2254102" cy="903768"/>
          </a:xfrm>
        </p:grpSpPr>
        <p:sp>
          <p:nvSpPr>
            <p:cNvPr id="9" name="Блок-схема: документ 8"/>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Прямоугольник 9"/>
            <p:cNvSpPr/>
            <p:nvPr/>
          </p:nvSpPr>
          <p:spPr>
            <a:xfrm>
              <a:off x="1217072" y="1894715"/>
              <a:ext cx="1861407" cy="369332"/>
            </a:xfrm>
            <a:prstGeom prst="rect">
              <a:avLst/>
            </a:prstGeom>
          </p:spPr>
          <p:txBody>
            <a:bodyPr wrap="none">
              <a:spAutoFit/>
            </a:bodyPr>
            <a:lstStyle/>
            <a:p>
              <a:pPr algn="ctr"/>
              <a:r>
                <a:rPr lang="uk-UA" b="1" dirty="0">
                  <a:latin typeface="Times New Roman" panose="02020603050405020304" pitchFamily="18" charset="0"/>
                  <a:cs typeface="Times New Roman" panose="02020603050405020304" pitchFamily="18" charset="0"/>
                </a:rPr>
                <a:t>Венчурні фонди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1" name="Прямоугольник 10"/>
          <p:cNvSpPr/>
          <p:nvPr/>
        </p:nvSpPr>
        <p:spPr>
          <a:xfrm>
            <a:off x="213765" y="5517511"/>
            <a:ext cx="2496165" cy="954107"/>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Приватні інвестори, що фінансують ранні стадії</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Часто надають також експертизу</a:t>
            </a:r>
          </a:p>
        </p:txBody>
      </p:sp>
      <p:grpSp>
        <p:nvGrpSpPr>
          <p:cNvPr id="12" name="Группа 11"/>
          <p:cNvGrpSpPr/>
          <p:nvPr/>
        </p:nvGrpSpPr>
        <p:grpSpPr>
          <a:xfrm>
            <a:off x="455828" y="4432288"/>
            <a:ext cx="2254102" cy="903768"/>
            <a:chOff x="1020726" y="1754372"/>
            <a:chExt cx="2254102" cy="903768"/>
          </a:xfrm>
        </p:grpSpPr>
        <p:sp>
          <p:nvSpPr>
            <p:cNvPr id="13" name="Блок-схема: документ 12"/>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4" name="Прямоугольник 13"/>
            <p:cNvSpPr/>
            <p:nvPr/>
          </p:nvSpPr>
          <p:spPr>
            <a:xfrm>
              <a:off x="1412736" y="1935827"/>
              <a:ext cx="1470082" cy="355803"/>
            </a:xfrm>
            <a:prstGeom prst="rect">
              <a:avLst/>
            </a:prstGeom>
          </p:spPr>
          <p:txBody>
            <a:bodyPr wrap="none">
              <a:spAutoFit/>
            </a:bodyPr>
            <a:lstStyle/>
            <a:p>
              <a:pPr algn="ctr">
                <a:lnSpc>
                  <a:spcPct val="107000"/>
                </a:lnSpc>
                <a:spcAft>
                  <a:spcPts val="0"/>
                </a:spcAft>
              </a:pPr>
              <a:r>
                <a:rPr lang="uk-UA" sz="1600" b="1" dirty="0">
                  <a:latin typeface="Times New Roman" panose="02020603050405020304" pitchFamily="18" charset="0"/>
                  <a:cs typeface="Times New Roman" panose="02020603050405020304" pitchFamily="18" charset="0"/>
                </a:rPr>
                <a:t>Бізнес-ангели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Прямоугольник 14"/>
          <p:cNvSpPr/>
          <p:nvPr/>
        </p:nvSpPr>
        <p:spPr>
          <a:xfrm>
            <a:off x="5430144" y="5663054"/>
            <a:ext cx="2323871" cy="954107"/>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Надання обладнання без необхідності великих капіталовкладень</a:t>
            </a:r>
          </a:p>
        </p:txBody>
      </p:sp>
      <p:grpSp>
        <p:nvGrpSpPr>
          <p:cNvPr id="16" name="Группа 15"/>
          <p:cNvGrpSpPr/>
          <p:nvPr/>
        </p:nvGrpSpPr>
        <p:grpSpPr>
          <a:xfrm>
            <a:off x="5499913" y="430042"/>
            <a:ext cx="2254102" cy="903768"/>
            <a:chOff x="1020726" y="1754372"/>
            <a:chExt cx="2254102" cy="903768"/>
          </a:xfrm>
        </p:grpSpPr>
        <p:sp>
          <p:nvSpPr>
            <p:cNvPr id="17" name="Блок-схема: документ 16"/>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20726" y="1765356"/>
              <a:ext cx="2102503" cy="685059"/>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cs typeface="Times New Roman" panose="02020603050405020304" pitchFamily="18" charset="0"/>
                </a:rPr>
                <a:t>Інноваційні фонди</a:t>
              </a:r>
              <a:endParaRPr lang="uk-UA"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9" name="Прямоугольник 18"/>
          <p:cNvSpPr/>
          <p:nvPr/>
        </p:nvSpPr>
        <p:spPr>
          <a:xfrm>
            <a:off x="5424113" y="1366972"/>
            <a:ext cx="2254102" cy="1169551"/>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Державні та приватні фонди підтримують інновації</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Гранти, субсидії, пільгові кредити</a:t>
            </a:r>
          </a:p>
        </p:txBody>
      </p:sp>
      <p:grpSp>
        <p:nvGrpSpPr>
          <p:cNvPr id="20" name="Группа 19"/>
          <p:cNvGrpSpPr/>
          <p:nvPr/>
        </p:nvGrpSpPr>
        <p:grpSpPr>
          <a:xfrm>
            <a:off x="8622462" y="2761169"/>
            <a:ext cx="2254102" cy="903768"/>
            <a:chOff x="1020726" y="1754372"/>
            <a:chExt cx="2254102" cy="903768"/>
          </a:xfrm>
        </p:grpSpPr>
        <p:sp>
          <p:nvSpPr>
            <p:cNvPr id="21" name="Блок-схема: документ 20"/>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1123779" y="1823914"/>
              <a:ext cx="2047997" cy="665118"/>
            </a:xfrm>
            <a:prstGeom prst="rect">
              <a:avLst/>
            </a:prstGeom>
          </p:spPr>
          <p:txBody>
            <a:bodyPr wrap="none">
              <a:spAutoFit/>
            </a:bodyPr>
            <a:lstStyle/>
            <a:p>
              <a:pPr algn="ctr">
                <a:lnSpc>
                  <a:spcPct val="107000"/>
                </a:lnSpc>
                <a:spcAft>
                  <a:spcPts val="0"/>
                </a:spcAft>
              </a:pPr>
              <a:r>
                <a:rPr lang="uk-UA" b="1" dirty="0" err="1">
                  <a:latin typeface="Times New Roman" panose="02020603050405020304" pitchFamily="18" charset="0"/>
                  <a:cs typeface="Times New Roman" panose="02020603050405020304" pitchFamily="18" charset="0"/>
                </a:rPr>
                <a:t>Краудфандингові</a:t>
              </a:r>
              <a:r>
                <a:rPr lang="uk-UA" b="1" dirty="0">
                  <a:latin typeface="Times New Roman" panose="02020603050405020304" pitchFamily="18" charset="0"/>
                  <a:cs typeface="Times New Roman" panose="02020603050405020304" pitchFamily="18" charset="0"/>
                </a:rPr>
                <a:t> </a:t>
              </a:r>
              <a:endParaRPr lang="uk-UA" b="1" dirty="0" smtClean="0">
                <a:latin typeface="Times New Roman" panose="02020603050405020304" pitchFamily="18" charset="0"/>
                <a:cs typeface="Times New Roman" panose="02020603050405020304" pitchFamily="18" charset="0"/>
              </a:endParaRPr>
            </a:p>
            <a:p>
              <a:pPr algn="ctr">
                <a:lnSpc>
                  <a:spcPct val="107000"/>
                </a:lnSpc>
                <a:spcAft>
                  <a:spcPts val="0"/>
                </a:spcAft>
              </a:pPr>
              <a:r>
                <a:rPr lang="uk-UA" b="1" dirty="0" smtClean="0">
                  <a:latin typeface="Times New Roman" panose="02020603050405020304" pitchFamily="18" charset="0"/>
                  <a:cs typeface="Times New Roman" panose="02020603050405020304" pitchFamily="18" charset="0"/>
                </a:rPr>
                <a:t>платформи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3" name="Прямоугольник 22"/>
          <p:cNvSpPr/>
          <p:nvPr/>
        </p:nvSpPr>
        <p:spPr>
          <a:xfrm>
            <a:off x="8466259" y="3734479"/>
            <a:ext cx="2410305" cy="523220"/>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Колективне фінансування проектів</a:t>
            </a:r>
          </a:p>
        </p:txBody>
      </p:sp>
      <p:grpSp>
        <p:nvGrpSpPr>
          <p:cNvPr id="24" name="Группа 23"/>
          <p:cNvGrpSpPr/>
          <p:nvPr/>
        </p:nvGrpSpPr>
        <p:grpSpPr>
          <a:xfrm>
            <a:off x="5499913" y="4569403"/>
            <a:ext cx="2254102" cy="903768"/>
            <a:chOff x="1020726" y="1754372"/>
            <a:chExt cx="2254102" cy="903768"/>
          </a:xfrm>
        </p:grpSpPr>
        <p:sp>
          <p:nvSpPr>
            <p:cNvPr id="25" name="Блок-схема: документ 24"/>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020726" y="1944255"/>
              <a:ext cx="2142190" cy="388696"/>
            </a:xfrm>
            <a:prstGeom prst="rect">
              <a:avLst/>
            </a:prstGeom>
          </p:spPr>
          <p:txBody>
            <a:bodyPr wrap="none">
              <a:spAutoFit/>
            </a:bodyPr>
            <a:lstStyle/>
            <a:p>
              <a:pPr>
                <a:lnSpc>
                  <a:spcPct val="107000"/>
                </a:lnSpc>
                <a:spcAft>
                  <a:spcPts val="0"/>
                </a:spcAft>
              </a:pPr>
              <a:r>
                <a:rPr lang="uk-UA" b="1" dirty="0">
                  <a:latin typeface="Times New Roman" panose="02020603050405020304" pitchFamily="18" charset="0"/>
                  <a:cs typeface="Times New Roman" panose="02020603050405020304" pitchFamily="18" charset="0"/>
                </a:rPr>
                <a:t>Лізингові компанії</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2960849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grpSp>
        <p:nvGrpSpPr>
          <p:cNvPr id="4" name="Группа 3"/>
          <p:cNvGrpSpPr/>
          <p:nvPr/>
        </p:nvGrpSpPr>
        <p:grpSpPr>
          <a:xfrm>
            <a:off x="2261277" y="2594824"/>
            <a:ext cx="2190307" cy="2093762"/>
            <a:chOff x="1836859" y="2421682"/>
            <a:chExt cx="2190307" cy="2093762"/>
          </a:xfrm>
        </p:grpSpPr>
        <p:sp>
          <p:nvSpPr>
            <p:cNvPr id="5" name="Блок-схема: узел 4"/>
            <p:cNvSpPr/>
            <p:nvPr/>
          </p:nvSpPr>
          <p:spPr>
            <a:xfrm>
              <a:off x="1836859" y="2421682"/>
              <a:ext cx="2190307" cy="2093762"/>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6" name="Прямоугольник 5"/>
            <p:cNvSpPr/>
            <p:nvPr/>
          </p:nvSpPr>
          <p:spPr>
            <a:xfrm>
              <a:off x="1943012" y="3201803"/>
              <a:ext cx="2046941" cy="646331"/>
            </a:xfrm>
            <a:prstGeom prst="rect">
              <a:avLst/>
            </a:prstGeom>
          </p:spPr>
          <p:txBody>
            <a:bodyPr wrap="square">
              <a:spAutoFit/>
            </a:bodyPr>
            <a:lstStyle/>
            <a:p>
              <a:pPr algn="ctr"/>
              <a:r>
                <a:rPr lang="uk-UA"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ІНФОРМАЦІЙНА</a:t>
              </a:r>
            </a:p>
            <a:p>
              <a:pPr algn="ctr"/>
              <a:r>
                <a:rPr lang="uk-UA" dirty="0" smtClean="0">
                  <a:ln w="0"/>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СКЛАДОВА</a:t>
              </a:r>
              <a:endParaRPr lang="uk-UA" dirty="0">
                <a:ln w="0"/>
                <a:effectLst>
                  <a:outerShdw blurRad="38100" dist="19050" dir="2700000" algn="tl" rotWithShape="0">
                    <a:schemeClr val="dk1">
                      <a:alpha val="40000"/>
                    </a:schemeClr>
                  </a:outerShdw>
                </a:effectLst>
              </a:endParaRPr>
            </a:p>
          </p:txBody>
        </p:sp>
      </p:grpSp>
      <p:sp>
        <p:nvSpPr>
          <p:cNvPr id="7" name="Прямоугольник 6"/>
          <p:cNvSpPr/>
          <p:nvPr/>
        </p:nvSpPr>
        <p:spPr>
          <a:xfrm>
            <a:off x="177209" y="1334539"/>
            <a:ext cx="2608521" cy="954107"/>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Бази даних патентів, технологій, ринків</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Доступ до наукових публікацій</a:t>
            </a:r>
          </a:p>
        </p:txBody>
      </p:sp>
      <p:grpSp>
        <p:nvGrpSpPr>
          <p:cNvPr id="8" name="Группа 7"/>
          <p:cNvGrpSpPr/>
          <p:nvPr/>
        </p:nvGrpSpPr>
        <p:grpSpPr>
          <a:xfrm>
            <a:off x="453380" y="372251"/>
            <a:ext cx="2410596" cy="903768"/>
            <a:chOff x="942478" y="1754372"/>
            <a:chExt cx="2410596" cy="903768"/>
          </a:xfrm>
        </p:grpSpPr>
        <p:sp>
          <p:nvSpPr>
            <p:cNvPr id="9" name="Блок-схема: документ 8"/>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942478" y="1894715"/>
              <a:ext cx="2410596" cy="369332"/>
            </a:xfrm>
            <a:prstGeom prst="rect">
              <a:avLst/>
            </a:prstGeom>
          </p:spPr>
          <p:txBody>
            <a:bodyPr wrap="none">
              <a:spAutoFit/>
            </a:bodyPr>
            <a:lstStyle/>
            <a:p>
              <a:pPr algn="ctr"/>
              <a:r>
                <a:rPr lang="uk-UA" b="1" dirty="0">
                  <a:latin typeface="Times New Roman" panose="02020603050405020304" pitchFamily="18" charset="0"/>
                  <a:cs typeface="Times New Roman" panose="02020603050405020304" pitchFamily="18" charset="0"/>
                </a:rPr>
                <a:t>Інформаційні центри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Прямоугольник 14"/>
          <p:cNvSpPr/>
          <p:nvPr/>
        </p:nvSpPr>
        <p:spPr>
          <a:xfrm>
            <a:off x="5430144" y="5663054"/>
            <a:ext cx="2323871" cy="954107"/>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Оцінка інноваційного потенціалу</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Рейтинги регіонів, компаній</a:t>
            </a:r>
          </a:p>
        </p:txBody>
      </p:sp>
      <p:grpSp>
        <p:nvGrpSpPr>
          <p:cNvPr id="16" name="Группа 15"/>
          <p:cNvGrpSpPr/>
          <p:nvPr/>
        </p:nvGrpSpPr>
        <p:grpSpPr>
          <a:xfrm>
            <a:off x="5575713" y="430042"/>
            <a:ext cx="2254102" cy="903768"/>
            <a:chOff x="1020726" y="1754372"/>
            <a:chExt cx="2254102" cy="903768"/>
          </a:xfrm>
        </p:grpSpPr>
        <p:sp>
          <p:nvSpPr>
            <p:cNvPr id="17" name="Блок-схема: документ 16"/>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18" name="Прямоугольник 17"/>
            <p:cNvSpPr/>
            <p:nvPr/>
          </p:nvSpPr>
          <p:spPr>
            <a:xfrm>
              <a:off x="1020726" y="1765356"/>
              <a:ext cx="2102503" cy="685059"/>
            </a:xfrm>
            <a:prstGeom prst="rect">
              <a:avLst/>
            </a:prstGeom>
          </p:spPr>
          <p:txBody>
            <a:bodyPr wrap="square">
              <a:spAutoFit/>
            </a:bodyPr>
            <a:lstStyle/>
            <a:p>
              <a:pPr algn="ctr">
                <a:lnSpc>
                  <a:spcPct val="107000"/>
                </a:lnSpc>
                <a:spcAft>
                  <a:spcPts val="0"/>
                </a:spcAft>
              </a:pPr>
              <a:r>
                <a:rPr lang="uk-UA" b="1" dirty="0">
                  <a:latin typeface="Times New Roman" panose="02020603050405020304" pitchFamily="18" charset="0"/>
                  <a:cs typeface="Times New Roman" panose="02020603050405020304" pitchFamily="18" charset="0"/>
                </a:rPr>
                <a:t>Консалтингові компанії</a:t>
              </a:r>
              <a:endParaRPr lang="uk-UA"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9" name="Прямоугольник 18"/>
          <p:cNvSpPr/>
          <p:nvPr/>
        </p:nvSpPr>
        <p:spPr>
          <a:xfrm>
            <a:off x="5499913" y="1366972"/>
            <a:ext cx="2254102" cy="1169551"/>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Управлінське консультування</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Маркетингові дослідження</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Оцінка проектів</a:t>
            </a:r>
          </a:p>
        </p:txBody>
      </p:sp>
      <p:grpSp>
        <p:nvGrpSpPr>
          <p:cNvPr id="20" name="Группа 19"/>
          <p:cNvGrpSpPr/>
          <p:nvPr/>
        </p:nvGrpSpPr>
        <p:grpSpPr>
          <a:xfrm>
            <a:off x="8564510" y="2761169"/>
            <a:ext cx="2370008" cy="903768"/>
            <a:chOff x="962774" y="1754372"/>
            <a:chExt cx="2370008" cy="903768"/>
          </a:xfrm>
        </p:grpSpPr>
        <p:sp>
          <p:nvSpPr>
            <p:cNvPr id="21" name="Блок-схема: документ 20"/>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962774" y="1823914"/>
              <a:ext cx="2370008" cy="685059"/>
            </a:xfrm>
            <a:prstGeom prst="rect">
              <a:avLst/>
            </a:prstGeom>
          </p:spPr>
          <p:txBody>
            <a:bodyPr wrap="none">
              <a:spAutoFit/>
            </a:bodyPr>
            <a:lstStyle/>
            <a:p>
              <a:pPr algn="ctr">
                <a:lnSpc>
                  <a:spcPct val="107000"/>
                </a:lnSpc>
                <a:spcAft>
                  <a:spcPts val="0"/>
                </a:spcAft>
              </a:pPr>
              <a:r>
                <a:rPr lang="uk-UA" b="1" dirty="0">
                  <a:latin typeface="Times New Roman" panose="02020603050405020304" pitchFamily="18" charset="0"/>
                  <a:cs typeface="Times New Roman" panose="02020603050405020304" pitchFamily="18" charset="0"/>
                </a:rPr>
                <a:t>Патентно-ліцензійні </a:t>
              </a:r>
              <a:endParaRPr lang="uk-UA" b="1" dirty="0" smtClean="0">
                <a:latin typeface="Times New Roman" panose="02020603050405020304" pitchFamily="18" charset="0"/>
                <a:cs typeface="Times New Roman" panose="02020603050405020304" pitchFamily="18" charset="0"/>
              </a:endParaRPr>
            </a:p>
            <a:p>
              <a:pPr algn="ctr">
                <a:lnSpc>
                  <a:spcPct val="107000"/>
                </a:lnSpc>
                <a:spcAft>
                  <a:spcPts val="0"/>
                </a:spcAft>
              </a:pPr>
              <a:r>
                <a:rPr lang="uk-UA" b="1" dirty="0" smtClean="0">
                  <a:latin typeface="Times New Roman" panose="02020603050405020304" pitchFamily="18" charset="0"/>
                  <a:cs typeface="Times New Roman" panose="02020603050405020304" pitchFamily="18" charset="0"/>
                </a:rPr>
                <a:t>служби</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23" name="Прямоугольник 22"/>
          <p:cNvSpPr/>
          <p:nvPr/>
        </p:nvSpPr>
        <p:spPr>
          <a:xfrm>
            <a:off x="8466259" y="3734479"/>
            <a:ext cx="2410305" cy="954107"/>
          </a:xfrm>
          <a:prstGeom prst="rect">
            <a:avLst/>
          </a:prstGeom>
        </p:spPr>
        <p:txBody>
          <a:bodyPr wrap="square">
            <a:spAutoFit/>
          </a:bodyPr>
          <a:lstStyle/>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Захист інтелектуальної власності</a:t>
            </a:r>
          </a:p>
          <a:p>
            <a:pPr marL="285750" lvl="0" indent="-285750" algn="just">
              <a:buFont typeface="Arial" panose="020B0604020202020204" pitchFamily="34" charset="0"/>
              <a:buChar char="•"/>
            </a:pPr>
            <a:r>
              <a:rPr lang="uk-UA" sz="1400" dirty="0">
                <a:latin typeface="Times New Roman" panose="02020603050405020304" pitchFamily="18" charset="0"/>
                <a:cs typeface="Times New Roman" panose="02020603050405020304" pitchFamily="18" charset="0"/>
              </a:rPr>
              <a:t>Патентний пошук та експертиза</a:t>
            </a:r>
          </a:p>
        </p:txBody>
      </p:sp>
      <p:grpSp>
        <p:nvGrpSpPr>
          <p:cNvPr id="24" name="Группа 23"/>
          <p:cNvGrpSpPr/>
          <p:nvPr/>
        </p:nvGrpSpPr>
        <p:grpSpPr>
          <a:xfrm>
            <a:off x="5499913" y="4569403"/>
            <a:ext cx="2418932" cy="903768"/>
            <a:chOff x="1020726" y="1754372"/>
            <a:chExt cx="2418932" cy="903768"/>
          </a:xfrm>
        </p:grpSpPr>
        <p:sp>
          <p:nvSpPr>
            <p:cNvPr id="25" name="Блок-схема: документ 24"/>
            <p:cNvSpPr/>
            <p:nvPr/>
          </p:nvSpPr>
          <p:spPr>
            <a:xfrm>
              <a:off x="1020726" y="1754372"/>
              <a:ext cx="2254102" cy="903768"/>
            </a:xfrm>
            <a:prstGeom prst="flowChartDocumen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latin typeface="Times New Roman" panose="02020603050405020304" pitchFamily="18" charset="0"/>
                <a:cs typeface="Times New Roman" panose="02020603050405020304" pitchFamily="18" charset="0"/>
              </a:endParaRPr>
            </a:p>
          </p:txBody>
        </p:sp>
        <p:sp>
          <p:nvSpPr>
            <p:cNvPr id="26" name="Прямоугольник 25"/>
            <p:cNvSpPr/>
            <p:nvPr/>
          </p:nvSpPr>
          <p:spPr>
            <a:xfrm>
              <a:off x="1020726" y="1944255"/>
              <a:ext cx="2418932" cy="388696"/>
            </a:xfrm>
            <a:prstGeom prst="rect">
              <a:avLst/>
            </a:prstGeom>
          </p:spPr>
          <p:txBody>
            <a:bodyPr wrap="none">
              <a:spAutoFit/>
            </a:bodyPr>
            <a:lstStyle/>
            <a:p>
              <a:pPr>
                <a:lnSpc>
                  <a:spcPct val="107000"/>
                </a:lnSpc>
                <a:spcAft>
                  <a:spcPts val="0"/>
                </a:spcAft>
              </a:pPr>
              <a:r>
                <a:rPr lang="uk-UA" b="1" dirty="0">
                  <a:latin typeface="Times New Roman" panose="02020603050405020304" pitchFamily="18" charset="0"/>
                  <a:cs typeface="Times New Roman" panose="02020603050405020304" pitchFamily="18" charset="0"/>
                </a:rPr>
                <a:t>Рейтингові агентства</a:t>
              </a:r>
              <a:endParaRPr lang="uk-UA" sz="1600" dirty="0">
                <a:latin typeface="Times New Roman" panose="02020603050405020304" pitchFamily="18"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40363297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1874</TotalTime>
  <Words>1638</Words>
  <Application>Microsoft Office PowerPoint</Application>
  <PresentationFormat>Широкоэкранный</PresentationFormat>
  <Paragraphs>244</Paragraphs>
  <Slides>27</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27</vt:i4>
      </vt:variant>
    </vt:vector>
  </HeadingPairs>
  <TitlesOfParts>
    <vt:vector size="34" baseType="lpstr">
      <vt:lpstr>Arial</vt:lpstr>
      <vt:lpstr>Bookman Old Style</vt:lpstr>
      <vt:lpstr>Calibri</vt:lpstr>
      <vt:lpstr>Calibri Light</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Концепція семи смертних гріхів в рекламі</dc:title>
  <dc:creator>TANYA</dc:creator>
  <cp:lastModifiedBy>Царук Ірина Михайлівна</cp:lastModifiedBy>
  <cp:revision>273</cp:revision>
  <dcterms:created xsi:type="dcterms:W3CDTF">2022-05-18T10:08:38Z</dcterms:created>
  <dcterms:modified xsi:type="dcterms:W3CDTF">2025-11-18T13:53:33Z</dcterms:modified>
</cp:coreProperties>
</file>