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7" r:id="rId22"/>
    <p:sldId id="268" r:id="rId23"/>
    <p:sldId id="269" r:id="rId24"/>
    <p:sldId id="279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9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46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46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20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99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20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06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7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20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92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703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83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6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0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6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48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77C987-542B-4DA9-A895-00B9D92FBC66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59915A-CFCC-4500-BCA0-87144A23EF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781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ru/docs/Web/CSS/Reference/Properties/grid-template-rows" TargetMode="External"/><Relationship Id="rId2" Type="http://schemas.openxmlformats.org/officeDocument/2006/relationships/hyperlink" Target="https://developer.mozilla.org/ru/docs/Web/CSS/Reference/Properties/grid-template-colum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ru/docs/Web/CSS/grid-column-end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developer.mozilla.org/ru/docs/Web/CSS/grid-column-st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developer.mozilla.org/ru/docs/Web/CSS/grid-row-end" TargetMode="External"/><Relationship Id="rId4" Type="http://schemas.openxmlformats.org/officeDocument/2006/relationships/hyperlink" Target="https://developer.mozilla.org/ru/docs/Web/CSS/Reference/Properties/grid-row-sta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almanac/properties/g/gap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Frontend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353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59" y="1864637"/>
            <a:ext cx="3695700" cy="17526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59240" y="1190151"/>
            <a:ext cx="5368705" cy="1046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effectLst/>
                <a:latin typeface="SFMono-Regular"/>
              </a:rPr>
              <a:t>align-items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effectLst/>
              <a:latin typeface="SFMono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Це дозволяє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effectLst/>
                <a:latin typeface="Blanco"/>
              </a:rPr>
              <a:t>перевизначати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 вирівнювання за замовчуванням (або те, що задане ) для окремих елементів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effectLst/>
                <a:latin typeface="Blanco"/>
              </a:rPr>
              <a:t>flex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.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459240" y="27409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.item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align-self: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auto | flex-start | flex-end | center | baseline | stretch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02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94218" y="1209320"/>
            <a:ext cx="5452815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/>
              <a:t>Це визначає здатність гнучкого елемента збільшуватися за потреби. Воно приймає </a:t>
            </a:r>
            <a:r>
              <a:rPr lang="uk-UA" altLang="uk-UA" dirty="0" smtClean="0"/>
              <a:t>без одиничне </a:t>
            </a:r>
            <a:r>
              <a:rPr lang="uk-UA" altLang="uk-UA" dirty="0"/>
              <a:t>значення, яке служить пропорцією. Воно визначає, яку частину доступного простору всередині гнучкого контейнера повинен займати елемент.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/>
              <a:t>Якщо всі елементи мають </a:t>
            </a:r>
            <a:r>
              <a:rPr lang="uk-UA" altLang="uk-UA" dirty="0" err="1" smtClean="0"/>
              <a:t>flex-grow</a:t>
            </a:r>
            <a:r>
              <a:rPr lang="uk-UA" altLang="uk-UA" dirty="0" smtClean="0"/>
              <a:t> значення</a:t>
            </a:r>
            <a:r>
              <a:rPr lang="uk-UA" altLang="uk-UA" dirty="0"/>
              <a:t> 1, решта місця в контейнері буде розподілена порівну між усіма дочірніми елементами. Якщо один з дочірніх елементів має значення 2, цей дочірній елемент займе вдвічі більше місця, ніж будь-який з інших (або принаймні спробує).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02" y="1393480"/>
            <a:ext cx="3486150" cy="152400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739179" y="4811877"/>
            <a:ext cx="3018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.item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dirty="0">
                <a:solidFill>
                  <a:srgbClr val="F5D67B"/>
                </a:solidFill>
                <a:latin typeface="SFMono-Regular"/>
              </a:rPr>
              <a:t> </a:t>
            </a:r>
            <a:r>
              <a:rPr lang="uk-UA" dirty="0" smtClean="0">
                <a:solidFill>
                  <a:srgbClr val="F5D67B"/>
                </a:solidFill>
                <a:latin typeface="SFMono-Regular"/>
              </a:rPr>
              <a:t>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flex-grow: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4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1" dirty="0" smtClean="0">
                <a:solidFill>
                  <a:srgbClr val="5E7671"/>
                </a:solidFill>
                <a:effectLst/>
                <a:latin typeface="SFMono-Regular"/>
              </a:rPr>
              <a:t>/* default 0 */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447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10" y="1518153"/>
            <a:ext cx="3657600" cy="33147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75085" y="1228636"/>
            <a:ext cx="586377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/>
              <a:t>За замовчуванням, елементи </a:t>
            </a:r>
            <a:r>
              <a:rPr lang="uk-UA" altLang="uk-UA" dirty="0" err="1"/>
              <a:t>flex</a:t>
            </a:r>
            <a:r>
              <a:rPr lang="uk-UA" altLang="uk-UA" dirty="0"/>
              <a:t> розташовуються у порядку вихідного коду. Однак, властивість </a:t>
            </a:r>
            <a:r>
              <a:rPr lang="uk-UA" altLang="uk-UA" dirty="0" err="1" smtClean="0"/>
              <a:t>order</a:t>
            </a:r>
            <a:r>
              <a:rPr lang="en-US" altLang="uk-UA" dirty="0" smtClean="0"/>
              <a:t> </a:t>
            </a:r>
            <a:r>
              <a:rPr lang="uk-UA" altLang="uk-UA" dirty="0" smtClean="0"/>
              <a:t>контролює </a:t>
            </a:r>
            <a:r>
              <a:rPr lang="uk-UA" altLang="uk-UA" dirty="0"/>
              <a:t>порядок, у якому вони відображаються у </a:t>
            </a:r>
            <a:r>
              <a:rPr lang="uk-UA" altLang="uk-UA" dirty="0" err="1"/>
              <a:t>flex</a:t>
            </a:r>
            <a:r>
              <a:rPr lang="uk-UA" altLang="uk-UA" dirty="0"/>
              <a:t>-контейнері. </a:t>
            </a:r>
          </a:p>
        </p:txBody>
      </p:sp>
    </p:spTree>
    <p:extLst>
      <p:ext uri="{BB962C8B-B14F-4D97-AF65-F5344CB8AC3E}">
        <p14:creationId xmlns:p14="http://schemas.microsoft.com/office/powerpoint/2010/main" val="175648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81675" y="1510638"/>
            <a:ext cx="5876924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Визначає елемент як контейнер сітки та встановлює новий контекст форматування сітки для його вмісту.</a:t>
            </a:r>
            <a:endParaRPr kumimoji="0" lang="uk-UA" altLang="uk-UA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Значення:</a:t>
            </a:r>
            <a:endParaRPr kumimoji="0" lang="uk-UA" altLang="uk-UA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200" b="1" i="0" u="none" strike="noStrike" cap="none" normalizeH="0" baseline="0" dirty="0" err="1" smtClean="0">
                <a:ln>
                  <a:noFill/>
                </a:ln>
                <a:effectLst/>
                <a:latin typeface="SFMono-Regular"/>
              </a:rPr>
              <a:t>grid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 – генерує сітку на рівні блоків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200" b="1" i="0" u="none" strike="noStrike" cap="none" normalizeH="0" baseline="0" dirty="0" err="1" smtClean="0">
                <a:ln>
                  <a:noFill/>
                </a:ln>
                <a:effectLst/>
                <a:latin typeface="SFMono-Regular"/>
              </a:rPr>
              <a:t>inline-grid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effectLst/>
                <a:latin typeface="Blanco"/>
              </a:rPr>
              <a:t> – генерує сітку на рівні рядка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05918" y="1882259"/>
            <a:ext cx="2860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dirty="0">
                <a:solidFill>
                  <a:srgbClr val="F5D67B"/>
                </a:solidFill>
                <a:latin typeface="SFMono-Regular"/>
              </a:rPr>
              <a:t> </a:t>
            </a:r>
            <a:r>
              <a:rPr lang="uk-UA" dirty="0" smtClean="0">
                <a:solidFill>
                  <a:srgbClr val="F5D67B"/>
                </a:solidFill>
                <a:latin typeface="SFMono-Regular"/>
              </a:rPr>
              <a:t>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display: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grid | inline-grid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623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8801" y="3073738"/>
            <a:ext cx="4965699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Визначаєються</a:t>
            </a:r>
            <a:r>
              <a:rPr lang="uk-UA" altLang="uk-UA" dirty="0" smtClean="0"/>
              <a:t> </a:t>
            </a:r>
            <a:r>
              <a:rPr lang="uk-UA" altLang="uk-UA" dirty="0"/>
              <a:t>ряди та колонки в нашій сітці за допомогою властивостей </a:t>
            </a:r>
            <a:r>
              <a:rPr lang="uk-UA" altLang="uk-UA" dirty="0" err="1" smtClean="0">
                <a:hlinkClick r:id="rId2"/>
              </a:rPr>
              <a:t>grid-template-columns</a:t>
            </a:r>
            <a:r>
              <a:rPr lang="uk-UA" altLang="uk-UA" dirty="0" smtClean="0"/>
              <a:t> та</a:t>
            </a:r>
            <a:r>
              <a:rPr lang="uk-UA" altLang="uk-UA" dirty="0"/>
              <a:t> </a:t>
            </a:r>
            <a:r>
              <a:rPr lang="uk-UA" altLang="uk-UA" dirty="0" err="1">
                <a:hlinkClick r:id="rId3"/>
              </a:rPr>
              <a:t>grid-template-rows</a:t>
            </a:r>
            <a:r>
              <a:rPr lang="uk-UA" altLang="uk-UA" dirty="0"/>
              <a:t>. Це визначення </a:t>
            </a:r>
            <a:r>
              <a:rPr lang="uk-UA" altLang="uk-UA" dirty="0" err="1"/>
              <a:t>грід</a:t>
            </a:r>
            <a:r>
              <a:rPr lang="uk-UA" altLang="uk-UA" dirty="0"/>
              <a:t>-треків (</a:t>
            </a:r>
            <a:r>
              <a:rPr lang="uk-UA" altLang="uk-UA" dirty="0" err="1"/>
              <a:t>грід</a:t>
            </a:r>
            <a:r>
              <a:rPr lang="uk-UA" altLang="uk-UA" dirty="0"/>
              <a:t>-смуг). </a:t>
            </a:r>
            <a:r>
              <a:rPr lang="uk-UA" altLang="uk-UA" dirty="0" err="1"/>
              <a:t>Грід</a:t>
            </a:r>
            <a:r>
              <a:rPr lang="uk-UA" altLang="uk-UA" dirty="0"/>
              <a:t>-трек – це проміжок між будь-якими двома лініями </a:t>
            </a:r>
            <a:r>
              <a:rPr lang="uk-UA" altLang="uk-UA" dirty="0" err="1"/>
              <a:t>гриду</a:t>
            </a:r>
            <a:r>
              <a:rPr lang="uk-UA" altLang="uk-UA" dirty="0"/>
              <a:t>. На зображенні нижче можна побачити підсвічений трек – це перший трек-рядок у нашому </a:t>
            </a:r>
            <a:r>
              <a:rPr lang="uk-UA" altLang="uk-UA" dirty="0" err="1"/>
              <a:t>гриді</a:t>
            </a:r>
            <a:r>
              <a:rPr lang="uk-UA" altLang="uk-UA" dirty="0"/>
              <a:t>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676900" y="3766235"/>
            <a:ext cx="641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effectLst/>
                <a:latin typeface="JetBrains Mono"/>
              </a:rPr>
              <a:t>.wrapper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{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uk-UA" b="0" i="0" dirty="0" smtClean="0">
                <a:effectLst/>
                <a:latin typeface="JetBrains Mono"/>
              </a:rPr>
              <a:t>    </a:t>
            </a:r>
            <a:r>
              <a:rPr lang="en-US" b="0" i="0" dirty="0" smtClean="0">
                <a:effectLst/>
                <a:latin typeface="JetBrains Mono"/>
              </a:rPr>
              <a:t>display: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grid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grid-template-columns: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200px </a:t>
            </a:r>
            <a:r>
              <a:rPr lang="en-US" b="0" i="0" dirty="0" err="1" smtClean="0">
                <a:solidFill>
                  <a:srgbClr val="FFFFFF"/>
                </a:solidFill>
                <a:effectLst/>
                <a:latin typeface="JetBrains Mono"/>
              </a:rPr>
              <a:t>200px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err="1" smtClean="0">
                <a:solidFill>
                  <a:srgbClr val="FFFFFF"/>
                </a:solidFill>
                <a:effectLst/>
                <a:latin typeface="JetBrains Mono"/>
              </a:rPr>
              <a:t>200px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en-US" b="0" i="0" dirty="0" smtClean="0">
                <a:effectLst/>
                <a:latin typeface="JetBrains Mono"/>
              </a:rPr>
              <a:t>}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2" y="1313475"/>
            <a:ext cx="70770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7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013700" y="14430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JetBrains Mono"/>
              </a:rPr>
              <a:t>.wrapper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{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uk-UA" dirty="0">
                <a:solidFill>
                  <a:srgbClr val="FFFFFF"/>
                </a:solidFill>
                <a:latin typeface="JetBrains Mono"/>
              </a:rPr>
              <a:t> </a:t>
            </a:r>
            <a:r>
              <a:rPr lang="uk-UA" dirty="0" smtClean="0">
                <a:solidFill>
                  <a:srgbClr val="FFFFFF"/>
                </a:solidFill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display: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grid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uk-UA" dirty="0">
                <a:solidFill>
                  <a:srgbClr val="FFFFFF"/>
                </a:solidFill>
                <a:latin typeface="JetBrains Mono"/>
              </a:rPr>
              <a:t> </a:t>
            </a:r>
            <a:r>
              <a:rPr lang="uk-UA" dirty="0" smtClean="0">
                <a:solidFill>
                  <a:srgbClr val="FFFFFF"/>
                </a:solidFill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grid-template-columns: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2fr 1fr </a:t>
            </a:r>
            <a:r>
              <a:rPr lang="en-US" b="0" i="0" dirty="0" err="1" smtClean="0">
                <a:solidFill>
                  <a:srgbClr val="FFFFFF"/>
                </a:solidFill>
                <a:effectLst/>
                <a:latin typeface="JetBrains Mono"/>
              </a:rPr>
              <a:t>1fr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en-US" b="0" i="0" dirty="0" smtClean="0">
                <a:effectLst/>
                <a:latin typeface="JetBrains Mono"/>
              </a:rPr>
              <a:t>}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443037"/>
            <a:ext cx="7105650" cy="1457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692525"/>
            <a:ext cx="7096125" cy="142875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013700" y="37605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JetBrains Mono"/>
              </a:rPr>
              <a:t>.wrapper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{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uk-UA" b="0" i="0" dirty="0" smtClean="0">
                <a:effectLst/>
                <a:latin typeface="JetBrains Mono"/>
              </a:rPr>
              <a:t>  </a:t>
            </a:r>
            <a:r>
              <a:rPr lang="en-US" b="0" i="0" dirty="0" smtClean="0">
                <a:effectLst/>
                <a:latin typeface="JetBrains Mono"/>
              </a:rPr>
              <a:t>display: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grid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uk-UA" b="0" i="0" dirty="0" smtClean="0">
                <a:effectLst/>
                <a:latin typeface="JetBrains Mono"/>
              </a:rPr>
              <a:t>  </a:t>
            </a:r>
            <a:r>
              <a:rPr lang="en-US" b="0" i="0" dirty="0" smtClean="0">
                <a:effectLst/>
                <a:latin typeface="JetBrains Mono"/>
              </a:rPr>
              <a:t>grid-template-columns: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500px 1fr 2fr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en-US" b="0" i="0" dirty="0" smtClean="0">
                <a:effectLst/>
                <a:latin typeface="JetBrains Mono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0199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344612"/>
            <a:ext cx="6267450" cy="7143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296150" y="1344612"/>
            <a:ext cx="4464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.</a:t>
            </a:r>
            <a:r>
              <a:rPr lang="uk-UA" dirty="0" err="1" smtClean="0"/>
              <a:t>wrapper</a:t>
            </a:r>
            <a:r>
              <a:rPr lang="uk-UA" dirty="0" smtClean="0"/>
              <a:t> {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uk-UA" dirty="0" err="1" smtClean="0"/>
              <a:t>display</a:t>
            </a:r>
            <a:r>
              <a:rPr lang="uk-UA" dirty="0" smtClean="0"/>
              <a:t>: </a:t>
            </a:r>
            <a:r>
              <a:rPr lang="uk-UA" dirty="0" err="1" smtClean="0"/>
              <a:t>grid</a:t>
            </a:r>
            <a:r>
              <a:rPr lang="uk-UA" dirty="0" smtClean="0"/>
              <a:t>;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uk-UA" dirty="0" err="1" smtClean="0"/>
              <a:t>grid-template-columns</a:t>
            </a:r>
            <a:r>
              <a:rPr lang="uk-UA" dirty="0" smtClean="0"/>
              <a:t>: </a:t>
            </a:r>
            <a:r>
              <a:rPr lang="uk-UA" dirty="0" err="1" smtClean="0"/>
              <a:t>repeat</a:t>
            </a:r>
            <a:r>
              <a:rPr lang="uk-UA" dirty="0" smtClean="0"/>
              <a:t>(3, 1fr 2fr);</a:t>
            </a:r>
            <a:endParaRPr lang="en-US" dirty="0" smtClean="0"/>
          </a:p>
          <a:p>
            <a:r>
              <a:rPr lang="uk-UA" dirty="0" smtClean="0"/>
              <a:t>}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7296150" y="33725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.</a:t>
            </a:r>
            <a:r>
              <a:rPr lang="uk-UA" dirty="0" err="1" smtClean="0"/>
              <a:t>wrapper</a:t>
            </a:r>
            <a:r>
              <a:rPr lang="uk-UA" dirty="0" smtClean="0"/>
              <a:t> {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uk-UA" dirty="0" err="1" smtClean="0"/>
              <a:t>display</a:t>
            </a:r>
            <a:r>
              <a:rPr lang="uk-UA" dirty="0" smtClean="0"/>
              <a:t>: </a:t>
            </a:r>
            <a:r>
              <a:rPr lang="uk-UA" dirty="0" err="1" smtClean="0"/>
              <a:t>grid</a:t>
            </a:r>
            <a:r>
              <a:rPr lang="uk-UA" dirty="0" smtClean="0"/>
              <a:t>;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uk-UA" dirty="0" err="1" smtClean="0"/>
              <a:t>grid-template-columns</a:t>
            </a:r>
            <a:r>
              <a:rPr lang="uk-UA" dirty="0" smtClean="0"/>
              <a:t>: </a:t>
            </a:r>
            <a:r>
              <a:rPr lang="uk-UA" dirty="0" err="1" smtClean="0"/>
              <a:t>repeat</a:t>
            </a:r>
            <a:r>
              <a:rPr lang="uk-UA" dirty="0" smtClean="0"/>
              <a:t>(3, 1fr);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uk-UA" dirty="0" err="1" smtClean="0"/>
              <a:t>grid-auto-rows</a:t>
            </a:r>
            <a:r>
              <a:rPr lang="uk-UA" dirty="0" smtClean="0"/>
              <a:t>: 200px;</a:t>
            </a:r>
            <a:endParaRPr lang="en-US" dirty="0" smtClean="0"/>
          </a:p>
          <a:p>
            <a:r>
              <a:rPr lang="uk-UA" dirty="0" smtClean="0"/>
              <a:t>}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1" y="2714625"/>
            <a:ext cx="6267450" cy="31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70700" y="819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JetBrains Mono"/>
              </a:rPr>
              <a:t>.wrapper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{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</a:p>
          <a:p>
            <a:pPr lvl="1"/>
            <a:r>
              <a:rPr lang="en-US" b="0" i="0" dirty="0" smtClean="0">
                <a:effectLst/>
                <a:latin typeface="JetBrains Mono"/>
              </a:rPr>
              <a:t>display: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grid</a:t>
            </a:r>
            <a:r>
              <a:rPr lang="en-US" b="0" i="0" dirty="0" smtClean="0">
                <a:effectLst/>
                <a:latin typeface="JetBrains Mono"/>
              </a:rPr>
              <a:t>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</a:p>
          <a:p>
            <a:pPr lvl="1"/>
            <a:r>
              <a:rPr lang="en-US" b="0" i="0" dirty="0" smtClean="0">
                <a:effectLst/>
                <a:latin typeface="JetBrains Mono"/>
              </a:rPr>
              <a:t>grid-template-columns: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repeat(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3</a:t>
            </a:r>
            <a:r>
              <a:rPr lang="en-US" b="0" i="0" dirty="0" smtClean="0">
                <a:effectLst/>
                <a:latin typeface="JetBrains Mono"/>
              </a:rPr>
              <a:t>,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1fr</a:t>
            </a:r>
            <a:r>
              <a:rPr lang="en-US" b="0" i="0" dirty="0" smtClean="0">
                <a:effectLst/>
                <a:latin typeface="JetBrains Mono"/>
              </a:rPr>
              <a:t>);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</a:p>
          <a:p>
            <a:pPr lvl="1"/>
            <a:r>
              <a:rPr lang="en-US" b="0" i="0" dirty="0" smtClean="0">
                <a:effectLst/>
                <a:latin typeface="JetBrains Mono"/>
              </a:rPr>
              <a:t>grid-auto-rows: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err="1" smtClean="0">
                <a:effectLst/>
                <a:latin typeface="JetBrains Mono"/>
              </a:rPr>
              <a:t>minmax</a:t>
            </a:r>
            <a:r>
              <a:rPr lang="en-US" b="0" i="0" dirty="0" smtClean="0">
                <a:effectLst/>
                <a:latin typeface="JetBrains Mono"/>
              </a:rPr>
              <a:t>(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100px</a:t>
            </a:r>
            <a:r>
              <a:rPr lang="en-US" b="0" i="0" dirty="0" smtClean="0">
                <a:effectLst/>
                <a:latin typeface="JetBrains Mono"/>
              </a:rPr>
              <a:t>,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auto</a:t>
            </a:r>
            <a:r>
              <a:rPr lang="en-US" b="0" i="0" dirty="0" smtClean="0">
                <a:effectLst/>
                <a:latin typeface="JetBrains Mono"/>
              </a:rPr>
              <a:t>);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</a:p>
          <a:p>
            <a:r>
              <a:rPr lang="en-US" b="0" i="0" dirty="0" smtClean="0">
                <a:effectLst/>
                <a:latin typeface="JetBrains Mono"/>
              </a:rPr>
              <a:t>}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693311"/>
            <a:ext cx="5946775" cy="2139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3052762"/>
            <a:ext cx="5946775" cy="3532353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6870700" y="3052762"/>
            <a:ext cx="5080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Потрібно зауважити, що коли ми визначаємо </a:t>
            </a:r>
            <a:r>
              <a:rPr lang="uk-UA" sz="1600" b="0" i="0" dirty="0" err="1" smtClean="0">
                <a:solidFill>
                  <a:srgbClr val="FFFFFF"/>
                </a:solidFill>
                <a:effectLst/>
                <a:latin typeface="Inter"/>
              </a:rPr>
              <a:t>грід</a:t>
            </a:r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, ми визначаємо </a:t>
            </a:r>
            <a:r>
              <a:rPr lang="uk-UA" sz="1600" b="0" i="0" dirty="0" err="1" smtClean="0">
                <a:solidFill>
                  <a:srgbClr val="FFFFFF"/>
                </a:solidFill>
                <a:effectLst/>
                <a:latin typeface="Inter"/>
              </a:rPr>
              <a:t>грід</a:t>
            </a:r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-треки, а не </a:t>
            </a:r>
            <a:r>
              <a:rPr lang="uk-UA" sz="1600" b="0" i="0" dirty="0" err="1" smtClean="0">
                <a:solidFill>
                  <a:srgbClr val="FFFFFF"/>
                </a:solidFill>
                <a:effectLst/>
                <a:latin typeface="Inter"/>
              </a:rPr>
              <a:t>грід</a:t>
            </a:r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-лінії. Після цього </a:t>
            </a:r>
            <a:r>
              <a:rPr lang="uk-UA" sz="1600" b="0" i="0" dirty="0" err="1" smtClean="0">
                <a:solidFill>
                  <a:srgbClr val="FFFFFF"/>
                </a:solidFill>
                <a:effectLst/>
                <a:latin typeface="Inter"/>
              </a:rPr>
              <a:t>грид</a:t>
            </a:r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 забезпечує нас пронумерованими лініями для використання при розміщенні елементів. У нашому </a:t>
            </a:r>
            <a:r>
              <a:rPr lang="uk-UA" sz="1600" b="0" i="0" dirty="0" err="1" smtClean="0">
                <a:solidFill>
                  <a:srgbClr val="FFFFFF"/>
                </a:solidFill>
                <a:effectLst/>
                <a:latin typeface="Inter"/>
              </a:rPr>
              <a:t>гриді</a:t>
            </a:r>
            <a:r>
              <a:rPr lang="uk-UA" sz="1600" b="0" i="0" dirty="0" smtClean="0">
                <a:solidFill>
                  <a:srgbClr val="FFFFFF"/>
                </a:solidFill>
                <a:effectLst/>
                <a:latin typeface="Inter"/>
              </a:rPr>
              <a:t> з трьома колонками та двома рядами у нас є чотири лінії колонок. </a:t>
            </a:r>
            <a:r>
              <a:rPr lang="uk-UA" sz="1600" dirty="0"/>
              <a:t>Лінії пронумеровані відповідно до режиму написання (</a:t>
            </a:r>
            <a:r>
              <a:rPr lang="en-US" sz="1600" dirty="0"/>
              <a:t>writing mode) </a:t>
            </a:r>
            <a:r>
              <a:rPr lang="uk-UA" sz="1600" dirty="0"/>
              <a:t>документа. У мовах з написанням зліва направо, лінія 1 – </a:t>
            </a:r>
            <a:r>
              <a:rPr lang="uk-UA" sz="1600" dirty="0" err="1"/>
              <a:t>найліва</a:t>
            </a:r>
            <a:r>
              <a:rPr lang="uk-UA" sz="1600" dirty="0"/>
              <a:t> лінія у </a:t>
            </a:r>
            <a:r>
              <a:rPr lang="uk-UA" sz="1600" dirty="0" err="1"/>
              <a:t>гриді</a:t>
            </a:r>
            <a:r>
              <a:rPr lang="uk-UA" sz="1600" dirty="0"/>
              <a:t>. У мовах з написанням справа наліво лінія 1 – </a:t>
            </a:r>
            <a:r>
              <a:rPr lang="uk-UA" sz="1600" dirty="0" err="1"/>
              <a:t>найправіша</a:t>
            </a:r>
            <a:r>
              <a:rPr lang="uk-UA" sz="1600" dirty="0"/>
              <a:t> лінія у </a:t>
            </a:r>
            <a:r>
              <a:rPr lang="uk-UA" sz="1600" dirty="0" err="1"/>
              <a:t>гриді</a:t>
            </a:r>
            <a:r>
              <a:rPr lang="uk-UA" sz="1600" dirty="0"/>
              <a:t>. Лінії також можуть бути іменовані, і ми розглянемо, як це зробити, в одному з наступних посібників цієї серії.</a:t>
            </a:r>
          </a:p>
        </p:txBody>
      </p:sp>
    </p:spTree>
    <p:extLst>
      <p:ext uri="{BB962C8B-B14F-4D97-AF65-F5344CB8AC3E}">
        <p14:creationId xmlns:p14="http://schemas.microsoft.com/office/powerpoint/2010/main" val="369158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399" y="467175"/>
            <a:ext cx="10856687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600" dirty="0"/>
              <a:t>Детально розміщення елементів за допомогою ліній ми розглянемо надалі. Наступний приклад демонструє найпростіший спосіб. Під час розміщення елемента ми задаємо лінію, а не на трек.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600" dirty="0"/>
              <a:t>У наступному прикладі я розмістив перші два елементи на нашому </a:t>
            </a:r>
            <a:r>
              <a:rPr lang="uk-UA" altLang="uk-UA" sz="1600" dirty="0" err="1"/>
              <a:t>триколоночному</a:t>
            </a:r>
            <a:r>
              <a:rPr lang="uk-UA" altLang="uk-UA" sz="1600" dirty="0"/>
              <a:t> </a:t>
            </a:r>
            <a:r>
              <a:rPr lang="uk-UA" altLang="uk-UA" sz="1600" dirty="0" err="1"/>
              <a:t>гриді</a:t>
            </a:r>
            <a:r>
              <a:rPr lang="uk-UA" altLang="uk-UA" sz="1600" dirty="0"/>
              <a:t> за допомогою властивостей </a:t>
            </a:r>
            <a:r>
              <a:rPr lang="uk-UA" altLang="uk-UA" sz="1600" dirty="0" err="1">
                <a:hlinkClick r:id="rId2"/>
              </a:rPr>
              <a:t>grid-column-start</a:t>
            </a:r>
            <a:r>
              <a:rPr lang="uk-UA" altLang="uk-UA" sz="1600" dirty="0"/>
              <a:t>, </a:t>
            </a:r>
            <a:r>
              <a:rPr lang="uk-UA" altLang="uk-UA" sz="1600" dirty="0" err="1">
                <a:hlinkClick r:id="rId3"/>
              </a:rPr>
              <a:t>grid-column-end</a:t>
            </a:r>
            <a:r>
              <a:rPr lang="uk-UA" altLang="uk-UA" sz="1600" dirty="0"/>
              <a:t>, </a:t>
            </a:r>
            <a:r>
              <a:rPr lang="uk-UA" altLang="uk-UA" sz="1600" dirty="0" err="1">
                <a:hlinkClick r:id="rId4"/>
              </a:rPr>
              <a:t>grid-row-start</a:t>
            </a:r>
            <a:r>
              <a:rPr lang="uk-UA" altLang="uk-UA" sz="1600" dirty="0" err="1"/>
              <a:t>і</a:t>
            </a:r>
            <a:r>
              <a:rPr lang="uk-UA" altLang="uk-UA" sz="1600" dirty="0"/>
              <a:t> </a:t>
            </a:r>
            <a:r>
              <a:rPr lang="uk-UA" altLang="uk-UA" sz="1600" dirty="0" err="1">
                <a:hlinkClick r:id="rId5"/>
              </a:rPr>
              <a:t>grid-row-end</a:t>
            </a:r>
            <a:r>
              <a:rPr lang="uk-UA" altLang="uk-UA" sz="1600" dirty="0"/>
              <a:t>. Працюючи зліва направо, перший елемент розміщений починаючи з колонкової лінії 1 і займає простір до колонкової лінії 4, яка в нашому випадку - права лінія </a:t>
            </a:r>
            <a:r>
              <a:rPr lang="uk-UA" altLang="uk-UA" sz="1600" dirty="0" err="1"/>
              <a:t>гриду</a:t>
            </a:r>
            <a:r>
              <a:rPr lang="uk-UA" altLang="uk-UA" sz="1600" dirty="0"/>
              <a:t>. Наш елемент починається з рядкової лінії 1 і закінчується на рядковій лінії 3, таким чином займаючи два рядкові треки.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64456" y="28288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JetBrains Mono"/>
              </a:rPr>
              <a:t>&lt;div class="wrapper"&gt;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pPr lvl="1"/>
            <a:r>
              <a:rPr lang="en-US" b="0" i="0" dirty="0" smtClean="0">
                <a:effectLst/>
                <a:latin typeface="JetBrains Mono"/>
              </a:rPr>
              <a:t>&lt;div class="box1"&gt;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One</a:t>
            </a:r>
            <a:r>
              <a:rPr lang="en-US" b="0" i="0" dirty="0" smtClean="0">
                <a:effectLst/>
                <a:latin typeface="JetBrains Mono"/>
              </a:rPr>
              <a:t>&lt;/div&gt;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pPr lvl="1"/>
            <a:r>
              <a:rPr lang="en-US" b="0" i="0" dirty="0" smtClean="0">
                <a:effectLst/>
                <a:latin typeface="JetBrains Mono"/>
              </a:rPr>
              <a:t>&lt;div class="box2"&gt;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Two</a:t>
            </a:r>
            <a:r>
              <a:rPr lang="en-US" b="0" i="0" dirty="0" smtClean="0">
                <a:effectLst/>
                <a:latin typeface="JetBrains Mono"/>
              </a:rPr>
              <a:t>&lt;/div&gt;</a:t>
            </a:r>
            <a:endParaRPr lang="uk-UA" b="0" i="0" dirty="0" smtClean="0">
              <a:effectLst/>
              <a:latin typeface="JetBrains Mono"/>
            </a:endParaRPr>
          </a:p>
          <a:p>
            <a:pPr lvl="1"/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&lt;div class="box3"&gt;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Three</a:t>
            </a:r>
            <a:r>
              <a:rPr lang="en-US" b="0" i="0" dirty="0" smtClean="0">
                <a:effectLst/>
                <a:latin typeface="JetBrains Mono"/>
              </a:rPr>
              <a:t>&lt;/div&gt;</a:t>
            </a:r>
            <a:endParaRPr lang="uk-UA" b="0" i="0" dirty="0" smtClean="0">
              <a:effectLst/>
              <a:latin typeface="JetBrains Mono"/>
            </a:endParaRPr>
          </a:p>
          <a:p>
            <a:pPr lvl="1"/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&lt;div class="box4"&gt;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Four</a:t>
            </a:r>
            <a:r>
              <a:rPr lang="en-US" b="0" i="0" dirty="0" smtClean="0">
                <a:effectLst/>
                <a:latin typeface="JetBrains Mono"/>
              </a:rPr>
              <a:t>&lt;/div&gt;</a:t>
            </a:r>
            <a:endParaRPr lang="uk-UA" b="0" i="0" dirty="0" smtClean="0">
              <a:effectLst/>
              <a:latin typeface="JetBrains Mono"/>
            </a:endParaRPr>
          </a:p>
          <a:p>
            <a:pPr lvl="1"/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r>
              <a:rPr lang="en-US" b="0" i="0" dirty="0" smtClean="0">
                <a:effectLst/>
                <a:latin typeface="JetBrains Mono"/>
              </a:rPr>
              <a:t>&lt;div class="box5"&gt;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Five</a:t>
            </a:r>
            <a:r>
              <a:rPr lang="en-US" b="0" i="0" dirty="0" smtClean="0">
                <a:effectLst/>
                <a:latin typeface="JetBrains Mono"/>
              </a:rPr>
              <a:t>&lt;/div&gt;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JetBrains Mono"/>
              </a:rPr>
              <a:t> </a:t>
            </a:r>
            <a:endParaRPr lang="uk-UA" b="0" i="0" dirty="0" smtClean="0">
              <a:solidFill>
                <a:srgbClr val="FFFFFF"/>
              </a:solidFill>
              <a:effectLst/>
              <a:latin typeface="JetBrains Mono"/>
            </a:endParaRPr>
          </a:p>
          <a:p>
            <a:r>
              <a:rPr lang="en-US" b="0" i="0" dirty="0" smtClean="0">
                <a:effectLst/>
                <a:latin typeface="JetBrains Mono"/>
              </a:rPr>
              <a:t>&lt;/div&gt;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098" y="2283057"/>
            <a:ext cx="3555288" cy="4028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843" y="3441389"/>
            <a:ext cx="5069470" cy="28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33143" y="77322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1" dirty="0" err="1" smtClean="0">
                <a:solidFill>
                  <a:srgbClr val="FFFFFF"/>
                </a:solidFill>
                <a:effectLst/>
                <a:latin typeface="Inter"/>
              </a:rPr>
              <a:t>Грід-осередок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 -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найменша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частина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на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гриді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. Концептуально вона схожа на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комірку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таблиці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. Як ми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бачили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в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попередніх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прикладах,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ледь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грид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визначений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для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батьківського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елемента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,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дочірні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елементи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автоматично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розміщуються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у кожному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осередку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заданого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гриду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. На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малюнку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нижче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я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виділив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перший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осередок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гріда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11" y="773224"/>
            <a:ext cx="3449418" cy="232423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529943" y="39139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Елементи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можуть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займати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одну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або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кілька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осередків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усередині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рядка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або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колонки, таким чином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створюється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 </a:t>
            </a:r>
            <a:r>
              <a:rPr lang="ru-RU" b="0" i="1" dirty="0" err="1" smtClean="0">
                <a:solidFill>
                  <a:srgbClr val="FFFFFF"/>
                </a:solidFill>
                <a:effectLst/>
                <a:latin typeface="Inter"/>
              </a:rPr>
              <a:t>грід</a:t>
            </a:r>
            <a:r>
              <a:rPr lang="ru-RU" b="0" i="1" dirty="0" smtClean="0">
                <a:solidFill>
                  <a:srgbClr val="FFFFFF"/>
                </a:solidFill>
                <a:effectLst/>
                <a:latin typeface="Inter"/>
              </a:rPr>
              <a:t>-область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 .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Грід-області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мають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бути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перпендикулярними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–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неможливо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створити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область,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наприклад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, у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формі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літери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«L».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Виділена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грід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-область на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малюнку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нижче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займає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два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малих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 треки і два </a:t>
            </a:r>
            <a:r>
              <a:rPr lang="ru-RU" b="0" i="0" dirty="0" err="1" smtClean="0">
                <a:solidFill>
                  <a:srgbClr val="FFFFFF"/>
                </a:solidFill>
                <a:effectLst/>
                <a:latin typeface="Inter"/>
              </a:rPr>
              <a:t>колонкові</a:t>
            </a:r>
            <a:r>
              <a:rPr lang="ru-RU" b="0" i="0" dirty="0" smtClean="0">
                <a:solidFill>
                  <a:srgbClr val="FFFFFF"/>
                </a:solidFill>
                <a:effectLst/>
                <a:latin typeface="Inter"/>
              </a:rPr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1" y="3770349"/>
            <a:ext cx="3449418" cy="23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548141" y="1890934"/>
            <a:ext cx="9171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Open Sans"/>
              </a:rPr>
              <a:t>План:</a:t>
            </a:r>
            <a:endParaRPr lang="en-US" sz="3200" dirty="0" smtClean="0"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Open Sans"/>
              </a:rPr>
              <a:t>Основи побудови </a:t>
            </a:r>
            <a:r>
              <a:rPr lang="en-US" sz="3200" dirty="0" smtClean="0">
                <a:latin typeface="Open Sans"/>
              </a:rPr>
              <a:t>Web </a:t>
            </a:r>
            <a:r>
              <a:rPr lang="uk-UA" sz="3200" dirty="0" smtClean="0">
                <a:latin typeface="Open Sans"/>
              </a:rPr>
              <a:t>сторінки </a:t>
            </a:r>
            <a:r>
              <a:rPr lang="en-US" sz="3200" dirty="0" smtClean="0">
                <a:latin typeface="Open Sans"/>
              </a:rPr>
              <a:t>HTML </a:t>
            </a:r>
            <a:r>
              <a:rPr lang="uk-UA" sz="3200" dirty="0" smtClean="0">
                <a:latin typeface="Open Sans"/>
              </a:rPr>
              <a:t>та </a:t>
            </a:r>
            <a:r>
              <a:rPr lang="en-US" sz="3200" dirty="0" smtClean="0">
                <a:latin typeface="Open Sans"/>
              </a:rPr>
              <a:t>CSS</a:t>
            </a:r>
            <a:r>
              <a:rPr lang="uk-UA" sz="3200" dirty="0" smtClean="0"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Open Sans"/>
              </a:rPr>
              <a:t>Flexbox, Grid</a:t>
            </a:r>
            <a:r>
              <a:rPr lang="uk-UA" sz="3200" dirty="0" smtClean="0"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Open Sans"/>
              </a:rPr>
              <a:t>Основи </a:t>
            </a:r>
            <a:r>
              <a:rPr lang="en-US" sz="3200" dirty="0" smtClean="0">
                <a:latin typeface="Open Sans"/>
              </a:rPr>
              <a:t>React</a:t>
            </a:r>
            <a:r>
              <a:rPr lang="uk-UA" sz="3200" dirty="0" smtClean="0">
                <a:latin typeface="Open Sans"/>
              </a:rPr>
              <a:t>.</a:t>
            </a:r>
            <a:endParaRPr lang="uk-UA" sz="32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765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7" y="2502353"/>
            <a:ext cx="7124700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807" y="2483303"/>
            <a:ext cx="35433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38137"/>
            <a:ext cx="83439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772491"/>
            <a:ext cx="8389258" cy="52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2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062514" y="1336826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React </a:t>
            </a:r>
            <a:r>
              <a:rPr lang="uk-UA" sz="2400" dirty="0" smtClean="0"/>
              <a:t>початок роботи</a:t>
            </a:r>
            <a:endParaRPr lang="en-US" sz="2400" dirty="0" smtClean="0"/>
          </a:p>
          <a:p>
            <a:r>
              <a:rPr lang="uk-UA" dirty="0" smtClean="0"/>
              <a:t># 1) створюємо </a:t>
            </a:r>
            <a:r>
              <a:rPr lang="uk-UA" dirty="0" err="1" smtClean="0"/>
              <a:t>проєкт</a:t>
            </a:r>
            <a:endParaRPr lang="uk-UA" dirty="0" smtClean="0"/>
          </a:p>
          <a:p>
            <a:r>
              <a:rPr lang="uk-UA" dirty="0" err="1" smtClean="0"/>
              <a:t>npm</a:t>
            </a:r>
            <a:r>
              <a:rPr lang="uk-UA" dirty="0" smtClean="0"/>
              <a:t> </a:t>
            </a:r>
            <a:r>
              <a:rPr lang="uk-UA" dirty="0" err="1" smtClean="0"/>
              <a:t>create</a:t>
            </a:r>
            <a:r>
              <a:rPr lang="uk-UA" dirty="0" smtClean="0"/>
              <a:t> </a:t>
            </a:r>
            <a:r>
              <a:rPr lang="uk-UA" dirty="0" err="1" smtClean="0"/>
              <a:t>vite@latest</a:t>
            </a:r>
            <a:r>
              <a:rPr lang="uk-UA" dirty="0" smtClean="0"/>
              <a:t> </a:t>
            </a:r>
            <a:r>
              <a:rPr lang="uk-UA" dirty="0" err="1" smtClean="0"/>
              <a:t>my-react-app</a:t>
            </a:r>
            <a:r>
              <a:rPr lang="uk-UA" dirty="0" smtClean="0"/>
              <a:t> -- --</a:t>
            </a:r>
            <a:r>
              <a:rPr lang="uk-UA" dirty="0" err="1" smtClean="0"/>
              <a:t>template</a:t>
            </a:r>
            <a:r>
              <a:rPr lang="uk-UA" dirty="0" smtClean="0"/>
              <a:t> </a:t>
            </a:r>
            <a:r>
              <a:rPr lang="uk-UA" dirty="0" err="1" smtClean="0"/>
              <a:t>react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# 2) заходимо в папку</a:t>
            </a:r>
          </a:p>
          <a:p>
            <a:r>
              <a:rPr lang="uk-UA" dirty="0" smtClean="0"/>
              <a:t>cd </a:t>
            </a:r>
            <a:r>
              <a:rPr lang="uk-UA" dirty="0" err="1" smtClean="0"/>
              <a:t>my-react-app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# 3) ставимо залежності</a:t>
            </a:r>
          </a:p>
          <a:p>
            <a:r>
              <a:rPr lang="uk-UA" dirty="0" err="1" smtClean="0"/>
              <a:t>npm</a:t>
            </a:r>
            <a:r>
              <a:rPr lang="uk-UA" dirty="0" smtClean="0"/>
              <a:t> </a:t>
            </a:r>
            <a:r>
              <a:rPr lang="uk-UA" dirty="0" err="1" smtClean="0"/>
              <a:t>install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# 4) запускаємо</a:t>
            </a:r>
          </a:p>
          <a:p>
            <a:r>
              <a:rPr lang="uk-UA" dirty="0" err="1" smtClean="0"/>
              <a:t>npm</a:t>
            </a:r>
            <a:r>
              <a:rPr lang="uk-UA" dirty="0" smtClean="0"/>
              <a:t> </a:t>
            </a:r>
            <a:r>
              <a:rPr lang="uk-UA" dirty="0" err="1" smtClean="0"/>
              <a:t>run</a:t>
            </a:r>
            <a:r>
              <a:rPr lang="uk-UA" dirty="0" smtClean="0"/>
              <a:t> </a:t>
            </a:r>
            <a:r>
              <a:rPr lang="uk-UA" dirty="0" err="1" smtClean="0"/>
              <a:t>dev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44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емного о том, как работает виртуальный DOM в React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567542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4" y="499179"/>
            <a:ext cx="6124575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кутник 5"/>
          <p:cNvSpPr/>
          <p:nvPr/>
        </p:nvSpPr>
        <p:spPr>
          <a:xfrm>
            <a:off x="7242772" y="915941"/>
            <a:ext cx="4218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chemeClr val="accent1"/>
                </a:solidFill>
                <a:effectLst/>
                <a:latin typeface="Open Sans"/>
              </a:rPr>
              <a:t>HTML</a:t>
            </a:r>
            <a:r>
              <a:rPr lang="en-US" b="0" i="0" dirty="0" smtClean="0">
                <a:effectLst/>
                <a:latin typeface="Open Sans"/>
              </a:rPr>
              <a:t> – </a:t>
            </a:r>
            <a:r>
              <a:rPr lang="uk-UA" b="0" i="0" dirty="0" smtClean="0">
                <a:effectLst/>
                <a:latin typeface="Open Sans"/>
              </a:rPr>
              <a:t>це мова розмітки, яка використовується для створення веб-сторінок. Вона використовується для опису структури та змісту веб-сторінок за допомогою тегів. </a:t>
            </a:r>
          </a:p>
          <a:p>
            <a:pPr algn="just"/>
            <a:r>
              <a:rPr lang="uk-UA" b="1" i="0" dirty="0" smtClean="0">
                <a:solidFill>
                  <a:schemeClr val="accent1"/>
                </a:solidFill>
                <a:effectLst/>
                <a:latin typeface="Open Sans"/>
              </a:rPr>
              <a:t>Теги</a:t>
            </a:r>
            <a:r>
              <a:rPr lang="uk-UA" b="1" i="0" dirty="0" smtClean="0">
                <a:effectLst/>
                <a:latin typeface="Open Sans"/>
              </a:rPr>
              <a:t> </a:t>
            </a:r>
            <a:r>
              <a:rPr lang="uk-UA" b="0" i="0" dirty="0" smtClean="0">
                <a:effectLst/>
                <a:latin typeface="Open Sans"/>
              </a:rPr>
              <a:t>– це елементи мови </a:t>
            </a:r>
            <a:r>
              <a:rPr lang="en-US" b="0" i="0" dirty="0" smtClean="0">
                <a:effectLst/>
                <a:latin typeface="Open Sans"/>
              </a:rPr>
              <a:t>HTML, </a:t>
            </a:r>
            <a:r>
              <a:rPr lang="uk-UA" b="0" i="0" dirty="0" smtClean="0">
                <a:effectLst/>
                <a:latin typeface="Open Sans"/>
              </a:rPr>
              <a:t>які визначають тип та форматування вмісту на веб-сторінці</a:t>
            </a:r>
            <a:endParaRPr lang="uk-UA" b="0" i="0" dirty="0">
              <a:effectLst/>
              <a:latin typeface="Open San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75715" y="4820658"/>
            <a:ext cx="1137115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&lt;</a:t>
            </a:r>
            <a:r>
              <a:rPr lang="uk-UA" b="1" i="1" spc="-5" dirty="0" err="1">
                <a:latin typeface="Georgia" panose="02040502050405020303" pitchFamily="18" charset="0"/>
                <a:ea typeface="Times New Roman" panose="02020603050405020304" pitchFamily="18" charset="0"/>
              </a:rPr>
              <a:t>tagname</a:t>
            </a: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b="1" i="1" spc="-5" dirty="0" err="1">
                <a:solidFill>
                  <a:schemeClr val="accent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attributename</a:t>
            </a: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="</a:t>
            </a:r>
            <a:r>
              <a:rPr lang="uk-UA" b="1" i="1" spc="-5" dirty="0" err="1">
                <a:solidFill>
                  <a:schemeClr val="accent2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setting</a:t>
            </a: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"&gt;</a:t>
            </a:r>
            <a:r>
              <a:rPr lang="uk-UA" b="1" i="1" spc="-5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вміст для елемента </a:t>
            </a:r>
            <a:r>
              <a:rPr lang="uk-UA" b="1" i="1" spc="-5" dirty="0" err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html</a:t>
            </a:r>
            <a:r>
              <a:rPr lang="uk-UA" b="1" i="1" spc="-5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…</a:t>
            </a: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&lt;/</a:t>
            </a:r>
            <a:r>
              <a:rPr lang="uk-UA" b="1" i="1" spc="-5" dirty="0" err="1">
                <a:latin typeface="Georgia" panose="02040502050405020303" pitchFamily="18" charset="0"/>
                <a:ea typeface="Times New Roman" panose="02020603050405020304" pitchFamily="18" charset="0"/>
              </a:rPr>
              <a:t>tagname</a:t>
            </a:r>
            <a:r>
              <a:rPr lang="uk-UA" b="1" i="1" spc="-5" dirty="0">
                <a:latin typeface="Georgia" panose="02040502050405020303" pitchFamily="18" charset="0"/>
                <a:ea typeface="Times New Roman" panose="02020603050405020304" pitchFamily="18" charset="0"/>
              </a:rPr>
              <a:t>&gt;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0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124030" y="609776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smtClean="0">
                <a:solidFill>
                  <a:schemeClr val="accent1"/>
                </a:solidFill>
                <a:effectLst/>
                <a:latin typeface="MD Primer Bold"/>
              </a:rPr>
              <a:t>Flexbox</a:t>
            </a:r>
            <a:endParaRPr lang="uk-UA" sz="3200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3" y="1773960"/>
            <a:ext cx="3114675" cy="120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183" t="18230" r="12450" b="10483"/>
          <a:stretch/>
        </p:blipFill>
        <p:spPr>
          <a:xfrm>
            <a:off x="962543" y="3141552"/>
            <a:ext cx="3114675" cy="127653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514661" y="1917132"/>
            <a:ext cx="7354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effectLst/>
                <a:latin typeface="Blanco"/>
              </a:rPr>
              <a:t>Це визначає </a:t>
            </a:r>
            <a:r>
              <a:rPr lang="en-US" b="0" i="0" dirty="0" smtClean="0">
                <a:effectLst/>
                <a:latin typeface="Blanco"/>
              </a:rPr>
              <a:t>flex-</a:t>
            </a:r>
            <a:r>
              <a:rPr lang="uk-UA" b="0" i="0" dirty="0" smtClean="0">
                <a:effectLst/>
                <a:latin typeface="Blanco"/>
              </a:rPr>
              <a:t>контейнер; рядковий або блочний залежно від заданого значення. Це вмикає </a:t>
            </a:r>
            <a:r>
              <a:rPr lang="en-US" b="0" i="0" dirty="0" smtClean="0">
                <a:effectLst/>
                <a:latin typeface="Blanco"/>
              </a:rPr>
              <a:t>flex-</a:t>
            </a:r>
            <a:r>
              <a:rPr lang="uk-UA" b="0" i="0" dirty="0" smtClean="0">
                <a:effectLst/>
                <a:latin typeface="Blanco"/>
              </a:rPr>
              <a:t>контейнер для всіх його прямих дочірніх об'єктів.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4695356" y="3318156"/>
            <a:ext cx="284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</a:p>
          <a:p>
            <a:r>
              <a:rPr lang="en-US" dirty="0">
                <a:solidFill>
                  <a:srgbClr val="72E0D1"/>
                </a:solidFill>
                <a:latin typeface="SFMono-Regular"/>
              </a:rPr>
              <a:t> </a:t>
            </a:r>
            <a:r>
              <a:rPr lang="en-US" dirty="0" smtClean="0">
                <a:solidFill>
                  <a:srgbClr val="72E0D1"/>
                </a:solidFill>
                <a:latin typeface="SFMono-Regular"/>
              </a:rPr>
              <a:t> 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display: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flex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36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80" y="2025146"/>
            <a:ext cx="3409950" cy="14859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069709" y="374385"/>
            <a:ext cx="1693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/>
                </a:solidFill>
                <a:latin typeface="MD Primer Bold"/>
              </a:rPr>
              <a:t>Напрямок</a:t>
            </a:r>
            <a:br>
              <a:rPr lang="uk-UA" sz="2400" b="1" dirty="0" smtClean="0">
                <a:solidFill>
                  <a:schemeClr val="accent1"/>
                </a:solidFill>
                <a:latin typeface="MD Primer Bold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MD Primer Bold"/>
              </a:rPr>
              <a:t>Base line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10954" y="1899988"/>
            <a:ext cx="6612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effectLst/>
                <a:latin typeface="Blanco"/>
              </a:rPr>
              <a:t>Це встановлює головну вісь, визначаючи напрямок розміщення гнучких елементів у гнучкому контейнері. </a:t>
            </a:r>
            <a:r>
              <a:rPr lang="en-US" b="0" i="0" dirty="0" smtClean="0">
                <a:effectLst/>
                <a:latin typeface="Blanco"/>
              </a:rPr>
              <a:t>Flexbox (</a:t>
            </a:r>
            <a:r>
              <a:rPr lang="uk-UA" b="0" i="0" dirty="0" smtClean="0">
                <a:effectLst/>
                <a:latin typeface="Blanco"/>
              </a:rPr>
              <a:t>окрім </a:t>
            </a:r>
            <a:r>
              <a:rPr lang="uk-UA" b="0" i="0" dirty="0" err="1" smtClean="0">
                <a:effectLst/>
                <a:latin typeface="Blanco"/>
              </a:rPr>
              <a:t>опціонального</a:t>
            </a:r>
            <a:r>
              <a:rPr lang="uk-UA" b="0" i="0" dirty="0" smtClean="0">
                <a:effectLst/>
                <a:latin typeface="Blanco"/>
              </a:rPr>
              <a:t> обтікання) — це концепція розміщення в одному напрямку. Уявіть собі гнучкі елементи, які в основному розміщуються або в горизонтальних рядках, або у вертикальних стовпцях.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183801" y="4210358"/>
            <a:ext cx="7300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</a:p>
          <a:p>
            <a:r>
              <a:rPr lang="uk-UA" dirty="0">
                <a:solidFill>
                  <a:srgbClr val="72E0D1"/>
                </a:solidFill>
                <a:latin typeface="SFMono-Regular"/>
              </a:rPr>
              <a:t> </a:t>
            </a:r>
            <a:r>
              <a:rPr lang="uk-UA" dirty="0" smtClean="0">
                <a:solidFill>
                  <a:srgbClr val="72E0D1"/>
                </a:solidFill>
                <a:latin typeface="SFMono-Regular"/>
              </a:rPr>
              <a:t>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flex-direction: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row | row-reverse | column | column-reverse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61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98" y="672974"/>
            <a:ext cx="4114800" cy="56388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5718773" y="78371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 smtClean="0">
                <a:effectLst/>
                <a:latin typeface="Blanco"/>
              </a:rPr>
              <a:t>Це визначає вирівнювання вздовж головної осі. Це допомагає розподілити додатковий вільний простір, що залишився, коли всі гнучкі елементи на лінії є негнучкими або гнучкими, але досягли свого максимального розміру. Це також здійснює певний контроль над вирівнюванням елементів, коли вони виходять за межі лінії.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718772" y="3166511"/>
            <a:ext cx="6168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</a:p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uk-UA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justify-content: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flex-start | flex-end | center | space-between | space-around | space-evenly | start | end | left | right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...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AA7EE1"/>
                </a:solidFill>
                <a:effectLst/>
                <a:latin typeface="SFMono-Regular"/>
              </a:rPr>
              <a:t>+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safe | unsafe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710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19" y="1165822"/>
            <a:ext cx="3590925" cy="43815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220832" y="10181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Ц</a:t>
            </a:r>
            <a:r>
              <a:rPr lang="uk-UA" dirty="0" smtClean="0"/>
              <a:t>е визначає поведінку за замовчуванням для того, як елементи </a:t>
            </a:r>
            <a:r>
              <a:rPr lang="uk-UA" dirty="0" err="1" smtClean="0"/>
              <a:t>flex</a:t>
            </a:r>
            <a:r>
              <a:rPr lang="uk-UA" dirty="0" smtClean="0"/>
              <a:t> розміщуються вздовж поперечної осі на поточному рядку. Уявіть собі це як </a:t>
            </a:r>
            <a:r>
              <a:rPr lang="uk-UA" dirty="0" err="1" smtClean="0"/>
              <a:t>justify-content</a:t>
            </a:r>
            <a:r>
              <a:rPr lang="uk-UA" dirty="0" smtClean="0"/>
              <a:t> версію для поперечної осі (перпендикулярно до головної осі).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220832" y="25961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align-items: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stretch | flex-start | flex-end | center | baseline | first baseline | last baseline | start | end | self-start | self-end </a:t>
            </a:r>
            <a:r>
              <a:rPr lang="en-US" b="0" i="0" dirty="0" smtClean="0">
                <a:solidFill>
                  <a:srgbClr val="AA7EE1"/>
                </a:solidFill>
                <a:effectLst/>
                <a:latin typeface="SFMono-Regular"/>
              </a:rPr>
              <a:t>+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...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safe | unsafe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endParaRPr lang="uk-UA" b="0" i="0" dirty="0" smtClean="0">
              <a:solidFill>
                <a:srgbClr val="72E0D1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34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42" y="1009084"/>
            <a:ext cx="3571875" cy="449580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356633" y="10090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Це вирівнює лінії гнучкого контейнера всередині, коли є зайвий простір на поперечній осі, подібно до </a:t>
            </a:r>
            <a:r>
              <a:rPr lang="uk-UA" dirty="0" err="1" smtClean="0"/>
              <a:t>justify-content</a:t>
            </a:r>
            <a:r>
              <a:rPr lang="uk-UA" dirty="0" smtClean="0"/>
              <a:t> вирівнювання окремих елементів у межах головної осі.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5356633" y="25210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align-content: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flex-start | flex-end | center | space-between | space-around | space-evenly | stretch | start | end | baseline | first baseline | last baseline </a:t>
            </a:r>
            <a:r>
              <a:rPr lang="en-US" b="0" i="0" dirty="0" smtClean="0">
                <a:solidFill>
                  <a:srgbClr val="AA7EE1"/>
                </a:solidFill>
                <a:effectLst/>
                <a:latin typeface="SFMono-Regular"/>
              </a:rPr>
              <a:t>+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...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safe | unsafe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353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41" y="1152383"/>
            <a:ext cx="3581400" cy="40100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88047" y="1275368"/>
            <a:ext cx="664524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>
                <a:hlinkClick r:id="rId3"/>
              </a:rPr>
              <a:t>Ця </a:t>
            </a:r>
            <a:r>
              <a:rPr lang="uk-UA" altLang="uk-UA" dirty="0" err="1" smtClean="0">
                <a:hlinkClick r:id="rId3"/>
              </a:rPr>
              <a:t>gap</a:t>
            </a:r>
            <a:r>
              <a:rPr lang="uk-UA" altLang="uk-UA" dirty="0" smtClean="0">
                <a:hlinkClick r:id="rId3"/>
              </a:rPr>
              <a:t> властивість</a:t>
            </a:r>
            <a:r>
              <a:rPr lang="uk-UA" altLang="uk-UA" dirty="0"/>
              <a:t> явно контролює відстань між елементами </a:t>
            </a:r>
            <a:r>
              <a:rPr lang="uk-UA" altLang="uk-UA" dirty="0" err="1"/>
              <a:t>flex</a:t>
            </a:r>
            <a:r>
              <a:rPr lang="uk-UA" altLang="uk-UA" dirty="0"/>
              <a:t>. Вона застосовує цю відстань лише між елементами, які не знаходяться на зовнішніх краях.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249501" y="26957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.container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{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display: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flex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gap: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10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px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gap: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10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px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20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px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row-gap: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10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px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uk-UA" b="0" i="0" dirty="0" smtClean="0">
                <a:solidFill>
                  <a:srgbClr val="72E0D1"/>
                </a:solidFill>
                <a:effectLst/>
                <a:latin typeface="SFMono-Regular"/>
              </a:rPr>
              <a:t>  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column-gap: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r>
              <a:rPr lang="en-US" b="0" i="0" dirty="0" smtClean="0">
                <a:solidFill>
                  <a:srgbClr val="FC9463"/>
                </a:solidFill>
                <a:effectLst/>
                <a:latin typeface="SFMono-Regular"/>
              </a:rPr>
              <a:t>20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px</a:t>
            </a:r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;</a:t>
            </a:r>
            <a:r>
              <a:rPr lang="en-US" b="0" i="0" dirty="0" smtClean="0">
                <a:solidFill>
                  <a:srgbClr val="F5D67B"/>
                </a:solidFill>
                <a:effectLst/>
                <a:latin typeface="SFMono-Regular"/>
              </a:rPr>
              <a:t> </a:t>
            </a:r>
            <a:endParaRPr lang="uk-UA" b="0" i="0" dirty="0" smtClean="0">
              <a:solidFill>
                <a:srgbClr val="F5D67B"/>
              </a:solidFill>
              <a:effectLst/>
              <a:latin typeface="SFMono-Regular"/>
            </a:endParaRPr>
          </a:p>
          <a:p>
            <a:r>
              <a:rPr lang="en-US" b="0" i="0" dirty="0" smtClean="0">
                <a:solidFill>
                  <a:srgbClr val="72E0D1"/>
                </a:solidFill>
                <a:effectLst/>
                <a:latin typeface="SFMono-Regular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709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Сланець</Template>
  <TotalTime>158</TotalTime>
  <Words>877</Words>
  <Application>Microsoft Office PowerPoint</Application>
  <PresentationFormat>Широкий екран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7" baseType="lpstr">
      <vt:lpstr>Arial</vt:lpstr>
      <vt:lpstr>Blanco</vt:lpstr>
      <vt:lpstr>Calisto MT</vt:lpstr>
      <vt:lpstr>Georgia</vt:lpstr>
      <vt:lpstr>Inter</vt:lpstr>
      <vt:lpstr>JetBrains Mono</vt:lpstr>
      <vt:lpstr>MD Primer Bold</vt:lpstr>
      <vt:lpstr>Open Sans</vt:lpstr>
      <vt:lpstr>SFMono-Regular</vt:lpstr>
      <vt:lpstr>Times New Roman</vt:lpstr>
      <vt:lpstr>Trebuchet MS</vt:lpstr>
      <vt:lpstr>Wingdings 2</vt:lpstr>
      <vt:lpstr>Сланець</vt:lpstr>
      <vt:lpstr>Frontend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Frontend</dc:title>
  <dc:creator>Andrii</dc:creator>
  <cp:lastModifiedBy>Andrii</cp:lastModifiedBy>
  <cp:revision>16</cp:revision>
  <dcterms:created xsi:type="dcterms:W3CDTF">2025-11-14T18:48:38Z</dcterms:created>
  <dcterms:modified xsi:type="dcterms:W3CDTF">2025-11-14T21:41:25Z</dcterms:modified>
</cp:coreProperties>
</file>