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11/11/2025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3A1CC3-2375-41D4-9E03-427CAF2A4C1A}" type="datetimeFigureOut">
              <a:rPr lang="en-US" dirty="0"/>
              <a:t>11/11/2025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FF16868-8199-4C2C-A5B1-63AEE139F88E}" type="datetimeFigureOut">
              <a:rPr lang="en-US" dirty="0"/>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AAD9FF7F-6988-44CC-821B-644E70CD2F73}" type="datetimeFigureOut">
              <a:rPr lang="en-US" dirty="0"/>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C12C299-16B2-4475-990D-751901EACC14}" type="datetimeFigureOut">
              <a:rPr lang="en-US" dirty="0"/>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11/11/2025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4E6425-0181-43F2-84FC-787E803FD2F8}" type="datetimeFigureOut">
              <a:rPr lang="en-US" dirty="0"/>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E86A4C-8E40-4F87-A4F0-01A0687C5742}" type="datetimeFigureOut">
              <a:rPr lang="en-US" dirty="0"/>
              <a:t>11/11/2025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5E72C73-2D91-4E12-BA25-F0AA0C03599B}" type="datetimeFigureOut">
              <a:rPr lang="en-US" dirty="0"/>
              <a:t>11/11/2025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11/11/2025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2638" y="1545894"/>
            <a:ext cx="10411645" cy="1032014"/>
          </a:xfrm>
          <a:prstGeom prst="rect">
            <a:avLst/>
          </a:prstGeom>
        </p:spPr>
        <p:txBody>
          <a:bodyPr wrap="square">
            <a:spAutoFit/>
          </a:bodyPr>
          <a:lstStyle/>
          <a:p>
            <a:pPr algn="ctr">
              <a:lnSpc>
                <a:spcPct val="107000"/>
              </a:lnSpc>
              <a:spcAft>
                <a:spcPts val="800"/>
              </a:spcAft>
            </a:pPr>
            <a:r>
              <a:rPr lang="uk-UA" sz="2600" b="1" dirty="0" smtClean="0">
                <a:solidFill>
                  <a:schemeClr val="accent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ТЕМА: ПОНЯТТЯ ІННОВАЦІЙ: СУТНІСТЬ, </a:t>
            </a:r>
            <a:endParaRPr lang="uk-UA" sz="2600" b="1" dirty="0" smtClean="0">
              <a:solidFill>
                <a:schemeClr val="accent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k-UA" sz="2600" b="1" dirty="0" smtClean="0">
                <a:solidFill>
                  <a:schemeClr val="accent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ВИДИ </a:t>
            </a:r>
            <a:r>
              <a:rPr lang="uk-UA" sz="2600" b="1" dirty="0" smtClean="0">
                <a:solidFill>
                  <a:schemeClr val="accent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ТА ХАРАКТЕРИСТИКА</a:t>
            </a:r>
            <a:endParaRPr lang="uk-UA" sz="2600" b="1" dirty="0">
              <a:solidFill>
                <a:schemeClr val="accent1">
                  <a:lumMod val="20000"/>
                  <a:lumOff val="80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298356" y="3031907"/>
            <a:ext cx="7512908" cy="1344984"/>
          </a:xfrm>
          <a:prstGeom prst="rect">
            <a:avLst/>
          </a:prstGeom>
        </p:spPr>
        <p:txBody>
          <a:bodyPr wrap="square">
            <a:spAutoFit/>
          </a:bodyPr>
          <a:lstStyle/>
          <a:p>
            <a:pPr algn="just">
              <a:spcAft>
                <a:spcPts val="0"/>
              </a:spcAft>
            </a:pPr>
            <a:r>
              <a:rPr lang="uk-UA" sz="2000" dirty="0">
                <a:solidFill>
                  <a:schemeClr val="accent1">
                    <a:lumMod val="20000"/>
                    <a:lumOff val="80000"/>
                  </a:schemeClr>
                </a:solidFill>
                <a:latin typeface="Arial Black" panose="020B0A04020102020204" pitchFamily="34" charset="0"/>
                <a:ea typeface="Calibri" panose="020F0502020204030204" pitchFamily="34" charset="0"/>
              </a:rPr>
              <a:t>1. Інновації: суть, зміст, функції. </a:t>
            </a:r>
          </a:p>
          <a:p>
            <a:pPr algn="just">
              <a:spcAft>
                <a:spcPts val="0"/>
              </a:spcAft>
            </a:pPr>
            <a:r>
              <a:rPr lang="uk-UA" sz="2000" dirty="0">
                <a:solidFill>
                  <a:schemeClr val="accent1">
                    <a:lumMod val="20000"/>
                    <a:lumOff val="80000"/>
                  </a:schemeClr>
                </a:solidFill>
                <a:latin typeface="Arial Black" panose="020B0A04020102020204" pitchFamily="34" charset="0"/>
                <a:ea typeface="Calibri" panose="020F0502020204030204" pitchFamily="34" charset="0"/>
              </a:rPr>
              <a:t>2. Класифікація інновацій. </a:t>
            </a:r>
          </a:p>
          <a:p>
            <a:pPr algn="just">
              <a:spcAft>
                <a:spcPts val="0"/>
              </a:spcAft>
            </a:pPr>
            <a:r>
              <a:rPr lang="uk-UA" sz="2000" dirty="0">
                <a:solidFill>
                  <a:schemeClr val="accent1">
                    <a:lumMod val="20000"/>
                    <a:lumOff val="80000"/>
                  </a:schemeClr>
                </a:solidFill>
                <a:latin typeface="Arial Black" panose="020B0A04020102020204" pitchFamily="34" charset="0"/>
                <a:ea typeface="Calibri" panose="020F0502020204030204" pitchFamily="34" charset="0"/>
              </a:rPr>
              <a:t>3. Життєвий цикл інновацій. </a:t>
            </a:r>
          </a:p>
          <a:p>
            <a:pPr algn="just">
              <a:lnSpc>
                <a:spcPct val="107000"/>
              </a:lnSpc>
              <a:spcAft>
                <a:spcPts val="800"/>
              </a:spcAft>
            </a:pPr>
            <a:r>
              <a:rPr lang="uk-UA" sz="2000" dirty="0">
                <a:solidFill>
                  <a:schemeClr val="accent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4. Інновації як джерело економічного зростання.</a:t>
            </a:r>
            <a:endParaRPr lang="uk-UA" sz="2000" dirty="0">
              <a:solidFill>
                <a:schemeClr val="accent1">
                  <a:lumMod val="20000"/>
                  <a:lumOff val="80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3074" name="Picture 2" descr="Соціальні інновації як інструмент вирішення суспільних проблем .: Ресурсний  центр ГУР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556" y="5135691"/>
            <a:ext cx="4914900"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470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7858" t="26233" r="22279" b="33190"/>
          <a:stretch/>
        </p:blipFill>
        <p:spPr bwMode="auto">
          <a:xfrm>
            <a:off x="2613144" y="2272757"/>
            <a:ext cx="6819180" cy="4482269"/>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3233351" y="908499"/>
            <a:ext cx="5259860" cy="532775"/>
          </a:xfrm>
          <a:prstGeom prst="rect">
            <a:avLst/>
          </a:prstGeom>
        </p:spPr>
        <p:txBody>
          <a:bodyPr wrap="square">
            <a:spAutoFit/>
          </a:bodyPr>
          <a:lstStyle/>
          <a:p>
            <a:pPr indent="360000" algn="ctr">
              <a:lnSpc>
                <a:spcPct val="107000"/>
              </a:lnSpc>
              <a:spcAft>
                <a:spcPts val="0"/>
              </a:spcAft>
            </a:pPr>
            <a:r>
              <a:rPr lang="uk-UA" sz="2800" b="1" dirty="0" smtClean="0">
                <a:solidFill>
                  <a:schemeClr val="accent6">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Функції інновацій</a:t>
            </a:r>
            <a:endParaRPr lang="uk-UA" sz="2800" dirty="0">
              <a:solidFill>
                <a:schemeClr val="accent6">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4111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solidFill>
                  <a:schemeClr val="accent6">
                    <a:lumMod val="20000"/>
                    <a:lumOff val="80000"/>
                  </a:schemeClr>
                </a:solidFill>
                <a:latin typeface="Arial Black" panose="020B0A04020102020204" pitchFamily="34" charset="0"/>
              </a:rPr>
              <a:t>Типи інновацій</a:t>
            </a:r>
            <a:endParaRPr lang="uk-UA" b="1" dirty="0">
              <a:solidFill>
                <a:schemeClr val="accent6">
                  <a:lumMod val="20000"/>
                  <a:lumOff val="80000"/>
                </a:schemeClr>
              </a:solidFill>
              <a:latin typeface="Arial Black" panose="020B0A04020102020204" pitchFamily="34" charset="0"/>
            </a:endParaRPr>
          </a:p>
        </p:txBody>
      </p:sp>
      <p:pic>
        <p:nvPicPr>
          <p:cNvPr id="4" name="Рисунок 3"/>
          <p:cNvPicPr/>
          <p:nvPr/>
        </p:nvPicPr>
        <p:blipFill rotWithShape="1">
          <a:blip r:embed="rId2"/>
          <a:srcRect l="24108" t="14338" r="26037" b="52256"/>
          <a:stretch/>
        </p:blipFill>
        <p:spPr bwMode="auto">
          <a:xfrm>
            <a:off x="2700423" y="2919910"/>
            <a:ext cx="6188204" cy="29701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768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27681" t="13850" r="9631" b="4677"/>
          <a:stretch/>
        </p:blipFill>
        <p:spPr bwMode="auto">
          <a:xfrm>
            <a:off x="83459" y="1631185"/>
            <a:ext cx="4249644" cy="3006718"/>
          </a:xfrm>
          <a:prstGeom prst="rect">
            <a:avLst/>
          </a:prstGeom>
          <a:ln>
            <a:noFill/>
          </a:ln>
          <a:extLst>
            <a:ext uri="{53640926-AAD7-44D8-BBD7-CCE9431645EC}">
              <a14:shadowObscured xmlns:a14="http://schemas.microsoft.com/office/drawing/2010/main"/>
            </a:ext>
          </a:extLst>
        </p:spPr>
      </p:pic>
      <p:sp>
        <p:nvSpPr>
          <p:cNvPr id="5" name="Заголовок 4"/>
          <p:cNvSpPr>
            <a:spLocks noGrp="1"/>
          </p:cNvSpPr>
          <p:nvPr>
            <p:ph type="title"/>
          </p:nvPr>
        </p:nvSpPr>
        <p:spPr>
          <a:xfrm>
            <a:off x="3196722" y="1096317"/>
            <a:ext cx="4677884" cy="461665"/>
          </a:xfrm>
          <a:prstGeom prst="rect">
            <a:avLst/>
          </a:prstGeom>
        </p:spPr>
        <p:txBody>
          <a:bodyPr wrap="none">
            <a:spAutoFit/>
          </a:bodyPr>
          <a:lstStyle/>
          <a:p>
            <a:pPr algn="just">
              <a:spcAft>
                <a:spcPts val="0"/>
              </a:spcAft>
            </a:pPr>
            <a:r>
              <a:rPr lang="uk-UA" sz="2400" dirty="0" smtClean="0">
                <a:solidFill>
                  <a:schemeClr val="accent6">
                    <a:lumMod val="20000"/>
                    <a:lumOff val="80000"/>
                  </a:schemeClr>
                </a:solidFill>
                <a:latin typeface="Arial Black" panose="020B0A04020102020204" pitchFamily="34" charset="0"/>
                <a:ea typeface="Calibri" panose="020F0502020204030204" pitchFamily="34" charset="0"/>
              </a:rPr>
              <a:t>2. Класифікації інновацій</a:t>
            </a:r>
            <a:endParaRPr lang="uk-UA" sz="2400" dirty="0">
              <a:solidFill>
                <a:schemeClr val="accent6">
                  <a:lumMod val="20000"/>
                  <a:lumOff val="80000"/>
                </a:schemeClr>
              </a:solidFill>
              <a:effectLst/>
              <a:latin typeface="Arial Black" panose="020B0A04020102020204" pitchFamily="34" charset="0"/>
              <a:ea typeface="Calibri" panose="020F0502020204030204" pitchFamily="34" charset="0"/>
            </a:endParaRPr>
          </a:p>
        </p:txBody>
      </p:sp>
      <p:pic>
        <p:nvPicPr>
          <p:cNvPr id="6" name="Рисунок 5"/>
          <p:cNvPicPr/>
          <p:nvPr/>
        </p:nvPicPr>
        <p:blipFill rotWithShape="1">
          <a:blip r:embed="rId3"/>
          <a:srcRect l="26310" t="16619" r="9723" b="5644"/>
          <a:stretch/>
        </p:blipFill>
        <p:spPr bwMode="auto">
          <a:xfrm>
            <a:off x="4506956" y="2763339"/>
            <a:ext cx="3914140" cy="2675255"/>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4"/>
          <a:srcRect l="25943" t="15642" r="16230" b="16890"/>
          <a:stretch/>
        </p:blipFill>
        <p:spPr bwMode="auto">
          <a:xfrm>
            <a:off x="8421096" y="4429897"/>
            <a:ext cx="3770904" cy="24281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0154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400" dirty="0">
                <a:solidFill>
                  <a:schemeClr val="accent6">
                    <a:lumMod val="20000"/>
                    <a:lumOff val="80000"/>
                  </a:schemeClr>
                </a:solidFill>
                <a:latin typeface="Arial Black" panose="020B0A04020102020204" pitchFamily="34" charset="0"/>
                <a:ea typeface="Calibri" panose="020F0502020204030204" pitchFamily="34" charset="0"/>
              </a:rPr>
              <a:t>Класифікації інновацій</a:t>
            </a:r>
            <a:endParaRPr lang="uk-UA" sz="2400" dirty="0"/>
          </a:p>
        </p:txBody>
      </p:sp>
      <p:pic>
        <p:nvPicPr>
          <p:cNvPr id="4" name="Рисунок 3"/>
          <p:cNvPicPr/>
          <p:nvPr/>
        </p:nvPicPr>
        <p:blipFill rotWithShape="1">
          <a:blip r:embed="rId2"/>
          <a:srcRect l="27501" t="11731" r="27961" b="45735"/>
          <a:stretch/>
        </p:blipFill>
        <p:spPr bwMode="auto">
          <a:xfrm>
            <a:off x="737939" y="3446807"/>
            <a:ext cx="3150320" cy="1743031"/>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25483" t="8636" r="9997" b="8906"/>
          <a:stretch/>
        </p:blipFill>
        <p:spPr bwMode="auto">
          <a:xfrm>
            <a:off x="5535660" y="2594663"/>
            <a:ext cx="5124102" cy="38802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3322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7672" t="16131" r="22004" b="23904"/>
          <a:stretch/>
        </p:blipFill>
        <p:spPr bwMode="auto">
          <a:xfrm>
            <a:off x="108961" y="2355617"/>
            <a:ext cx="4734887" cy="4341745"/>
          </a:xfrm>
          <a:prstGeom prst="rect">
            <a:avLst/>
          </a:prstGeom>
          <a:ln>
            <a:noFill/>
          </a:ln>
          <a:extLst>
            <a:ext uri="{53640926-AAD7-44D8-BBD7-CCE9431645EC}">
              <a14:shadowObscured xmlns:a14="http://schemas.microsoft.com/office/drawing/2010/main"/>
            </a:ext>
          </a:extLst>
        </p:spPr>
      </p:pic>
      <p:sp>
        <p:nvSpPr>
          <p:cNvPr id="5" name="Заголовок 1"/>
          <p:cNvSpPr>
            <a:spLocks noGrp="1"/>
          </p:cNvSpPr>
          <p:nvPr>
            <p:ph type="title"/>
          </p:nvPr>
        </p:nvSpPr>
        <p:spPr>
          <a:xfrm>
            <a:off x="1154954" y="973668"/>
            <a:ext cx="8761413" cy="706964"/>
          </a:xfrm>
        </p:spPr>
        <p:txBody>
          <a:bodyPr/>
          <a:lstStyle/>
          <a:p>
            <a:pPr algn="ctr"/>
            <a:r>
              <a:rPr lang="uk-UA" sz="2400" dirty="0">
                <a:solidFill>
                  <a:schemeClr val="accent6">
                    <a:lumMod val="20000"/>
                    <a:lumOff val="80000"/>
                  </a:schemeClr>
                </a:solidFill>
                <a:latin typeface="Arial Black" panose="020B0A04020102020204" pitchFamily="34" charset="0"/>
                <a:ea typeface="Calibri" panose="020F0502020204030204" pitchFamily="34" charset="0"/>
              </a:rPr>
              <a:t>Класифікації інновацій</a:t>
            </a:r>
            <a:endParaRPr lang="uk-UA" sz="2400" dirty="0"/>
          </a:p>
        </p:txBody>
      </p:sp>
      <p:pic>
        <p:nvPicPr>
          <p:cNvPr id="6" name="Рисунок 5"/>
          <p:cNvPicPr/>
          <p:nvPr/>
        </p:nvPicPr>
        <p:blipFill rotWithShape="1">
          <a:blip r:embed="rId3"/>
          <a:srcRect l="37584" t="25255" r="22187" b="38730"/>
          <a:stretch/>
        </p:blipFill>
        <p:spPr bwMode="auto">
          <a:xfrm>
            <a:off x="6249009" y="3237609"/>
            <a:ext cx="5382818" cy="31384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136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54954" y="973668"/>
            <a:ext cx="8761413" cy="706964"/>
          </a:xfrm>
        </p:spPr>
        <p:txBody>
          <a:bodyPr/>
          <a:lstStyle/>
          <a:p>
            <a:pPr algn="ctr"/>
            <a:r>
              <a:rPr lang="uk-UA" sz="2400" dirty="0">
                <a:solidFill>
                  <a:schemeClr val="accent6">
                    <a:lumMod val="20000"/>
                    <a:lumOff val="80000"/>
                  </a:schemeClr>
                </a:solidFill>
                <a:latin typeface="Arial Black" panose="020B0A04020102020204" pitchFamily="34" charset="0"/>
                <a:ea typeface="Calibri" panose="020F0502020204030204" pitchFamily="34" charset="0"/>
              </a:rPr>
              <a:t>Класифікації інновацій</a:t>
            </a:r>
            <a:endParaRPr lang="uk-UA" sz="2400" dirty="0"/>
          </a:p>
        </p:txBody>
      </p:sp>
      <p:pic>
        <p:nvPicPr>
          <p:cNvPr id="5" name="Рисунок 4"/>
          <p:cNvPicPr/>
          <p:nvPr/>
        </p:nvPicPr>
        <p:blipFill rotWithShape="1">
          <a:blip r:embed="rId2"/>
          <a:srcRect l="37672" t="11241" r="22187" b="57955"/>
          <a:stretch/>
        </p:blipFill>
        <p:spPr bwMode="auto">
          <a:xfrm>
            <a:off x="411238" y="2231200"/>
            <a:ext cx="4119571" cy="2249557"/>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2"/>
          <a:srcRect l="37672" t="11241" r="22187" b="57955"/>
          <a:stretch/>
        </p:blipFill>
        <p:spPr bwMode="auto">
          <a:xfrm>
            <a:off x="5291474" y="2338292"/>
            <a:ext cx="4379064" cy="2249557"/>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3"/>
          <a:srcRect l="37769" t="32261" r="22279" b="44271"/>
          <a:stretch/>
        </p:blipFill>
        <p:spPr bwMode="auto">
          <a:xfrm>
            <a:off x="6963755" y="4900887"/>
            <a:ext cx="4915208" cy="2043611"/>
          </a:xfrm>
          <a:prstGeom prst="rect">
            <a:avLst/>
          </a:prstGeom>
          <a:ln>
            <a:noFill/>
          </a:ln>
          <a:extLst>
            <a:ext uri="{53640926-AAD7-44D8-BBD7-CCE9431645EC}">
              <a14:shadowObscured xmlns:a14="http://schemas.microsoft.com/office/drawing/2010/main"/>
            </a:ext>
          </a:extLst>
        </p:spPr>
      </p:pic>
      <p:pic>
        <p:nvPicPr>
          <p:cNvPr id="8" name="Рисунок 7" descr="Диффузия инноваций - Глоссарий - Образовательная платформа Лектера"/>
          <p:cNvPicPr/>
          <p:nvPr/>
        </p:nvPicPr>
        <p:blipFill>
          <a:blip r:embed="rId4">
            <a:extLst>
              <a:ext uri="{28A0092B-C50C-407E-A947-70E740481C1C}">
                <a14:useLocalDpi xmlns:a14="http://schemas.microsoft.com/office/drawing/2010/main" val="0"/>
              </a:ext>
            </a:extLst>
          </a:blip>
          <a:srcRect/>
          <a:stretch>
            <a:fillRect/>
          </a:stretch>
        </p:blipFill>
        <p:spPr bwMode="auto">
          <a:xfrm>
            <a:off x="1436112" y="4900887"/>
            <a:ext cx="2861310" cy="1598930"/>
          </a:xfrm>
          <a:prstGeom prst="rect">
            <a:avLst/>
          </a:prstGeom>
          <a:noFill/>
          <a:ln>
            <a:noFill/>
          </a:ln>
        </p:spPr>
      </p:pic>
    </p:spTree>
    <p:extLst>
      <p:ext uri="{BB962C8B-B14F-4D97-AF65-F5344CB8AC3E}">
        <p14:creationId xmlns:p14="http://schemas.microsoft.com/office/powerpoint/2010/main" val="3613000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54954" y="973668"/>
            <a:ext cx="8761413" cy="706964"/>
          </a:xfrm>
        </p:spPr>
        <p:txBody>
          <a:bodyPr/>
          <a:lstStyle/>
          <a:p>
            <a:pPr algn="ctr"/>
            <a:r>
              <a:rPr lang="uk-UA" sz="2400" dirty="0">
                <a:solidFill>
                  <a:schemeClr val="accent6">
                    <a:lumMod val="20000"/>
                    <a:lumOff val="80000"/>
                  </a:schemeClr>
                </a:solidFill>
                <a:latin typeface="Arial Black" panose="020B0A04020102020204" pitchFamily="34" charset="0"/>
                <a:ea typeface="Calibri" panose="020F0502020204030204" pitchFamily="34" charset="0"/>
              </a:rPr>
              <a:t>Класифікації інновацій</a:t>
            </a:r>
            <a:endParaRPr lang="uk-UA" sz="2400" dirty="0"/>
          </a:p>
        </p:txBody>
      </p:sp>
      <p:pic>
        <p:nvPicPr>
          <p:cNvPr id="5" name="Рисунок 4"/>
          <p:cNvPicPr/>
          <p:nvPr/>
        </p:nvPicPr>
        <p:blipFill rotWithShape="1">
          <a:blip r:embed="rId2"/>
          <a:srcRect l="37675" t="13524" r="22187" b="29277"/>
          <a:stretch/>
        </p:blipFill>
        <p:spPr bwMode="auto">
          <a:xfrm>
            <a:off x="469556" y="2395321"/>
            <a:ext cx="4984544" cy="3939575"/>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3"/>
          <a:srcRect l="37855" t="27699" r="22279" b="29446"/>
          <a:stretch/>
        </p:blipFill>
        <p:spPr bwMode="auto">
          <a:xfrm>
            <a:off x="6301310" y="2572215"/>
            <a:ext cx="5297565" cy="39768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8850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154954" y="973668"/>
            <a:ext cx="8761413" cy="706964"/>
          </a:xfrm>
        </p:spPr>
        <p:txBody>
          <a:bodyPr/>
          <a:lstStyle/>
          <a:p>
            <a:pPr algn="ctr"/>
            <a:r>
              <a:rPr lang="uk-UA" sz="2400" dirty="0">
                <a:solidFill>
                  <a:schemeClr val="accent6">
                    <a:lumMod val="20000"/>
                    <a:lumOff val="80000"/>
                  </a:schemeClr>
                </a:solidFill>
                <a:latin typeface="Arial Black" panose="020B0A04020102020204" pitchFamily="34" charset="0"/>
                <a:ea typeface="Calibri" panose="020F0502020204030204" pitchFamily="34" charset="0"/>
              </a:rPr>
              <a:t>Класифікації інновацій</a:t>
            </a:r>
            <a:endParaRPr lang="uk-UA" sz="2400" dirty="0"/>
          </a:p>
        </p:txBody>
      </p:sp>
      <p:pic>
        <p:nvPicPr>
          <p:cNvPr id="5" name="Рисунок 4"/>
          <p:cNvPicPr/>
          <p:nvPr/>
        </p:nvPicPr>
        <p:blipFill rotWithShape="1">
          <a:blip r:embed="rId2"/>
          <a:srcRect l="37671" t="17923" r="22187" b="23581"/>
          <a:stretch/>
        </p:blipFill>
        <p:spPr bwMode="auto">
          <a:xfrm>
            <a:off x="3076180" y="2389256"/>
            <a:ext cx="4918960" cy="4143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3183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9388" y="977484"/>
            <a:ext cx="5017720" cy="469809"/>
          </a:xfrm>
          <a:prstGeom prst="rect">
            <a:avLst/>
          </a:prstGeom>
        </p:spPr>
        <p:txBody>
          <a:bodyPr wrap="none">
            <a:spAutoFit/>
          </a:bodyPr>
          <a:lstStyle/>
          <a:p>
            <a:pPr algn="just">
              <a:lnSpc>
                <a:spcPct val="107000"/>
              </a:lnSpc>
              <a:spcAft>
                <a:spcPts val="800"/>
              </a:spcAft>
            </a:pPr>
            <a:r>
              <a:rPr lang="uk-UA" sz="2400" b="1" dirty="0">
                <a:solidFill>
                  <a:schemeClr val="accent6">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3. Життєвий цикл інновацій</a:t>
            </a:r>
            <a:endParaRPr lang="uk-UA" sz="2400" b="1" dirty="0">
              <a:solidFill>
                <a:schemeClr val="accent6">
                  <a:lumMod val="20000"/>
                  <a:lumOff val="80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5" name="Рисунок 4"/>
          <p:cNvPicPr/>
          <p:nvPr/>
        </p:nvPicPr>
        <p:blipFill rotWithShape="1">
          <a:blip r:embed="rId2"/>
          <a:srcRect l="37862" t="33402" r="22371" b="39055"/>
          <a:stretch/>
        </p:blipFill>
        <p:spPr bwMode="auto">
          <a:xfrm>
            <a:off x="6658712" y="3024142"/>
            <a:ext cx="5253201" cy="2454019"/>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201388" y="3024143"/>
            <a:ext cx="6096000" cy="1561068"/>
          </a:xfrm>
          <a:prstGeom prst="rect">
            <a:avLst/>
          </a:prstGeom>
        </p:spPr>
        <p:txBody>
          <a:bodyPr>
            <a:spAutoFit/>
          </a:bodyPr>
          <a:lstStyle/>
          <a:p>
            <a:pPr indent="360000" algn="just">
              <a:lnSpc>
                <a:spcPct val="107000"/>
              </a:lnSpc>
              <a:spcBef>
                <a:spcPts val="400"/>
              </a:spcBef>
              <a:spcAft>
                <a:spcPts val="200"/>
              </a:spcAft>
            </a:pP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Життєвий </a:t>
            </a:r>
            <a:r>
              <a:rPr lang="uk-UA" b="1" dirty="0">
                <a:latin typeface="Times New Roman" panose="02020603050405020304" pitchFamily="18" charset="0"/>
                <a:ea typeface="Times New Roman" panose="02020603050405020304" pitchFamily="18" charset="0"/>
                <a:cs typeface="Times New Roman" panose="02020603050405020304" pitchFamily="18" charset="0"/>
              </a:rPr>
              <a:t>цикл інновації</a:t>
            </a:r>
            <a:r>
              <a:rPr lang="uk-UA" dirty="0">
                <a:latin typeface="Times New Roman" panose="02020603050405020304" pitchFamily="18" charset="0"/>
                <a:ea typeface="Times New Roman" panose="02020603050405020304" pitchFamily="18" charset="0"/>
                <a:cs typeface="Times New Roman" panose="02020603050405020304" pitchFamily="18" charset="0"/>
              </a:rPr>
              <a:t> – це послідовність етапів, які проходить будь-яка інновація – від появи ідеї до її занепаду або заміни новою.</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r>
              <a:rPr lang="uk-UA" dirty="0">
                <a:latin typeface="Times New Roman" panose="02020603050405020304" pitchFamily="18" charset="0"/>
                <a:ea typeface="Times New Roman" panose="02020603050405020304" pitchFamily="18" charset="0"/>
              </a:rPr>
              <a:t>Іншими словами, це «біографія» інновації: від народження до «пенсії»</a:t>
            </a:r>
            <a:endParaRPr lang="uk-UA" dirty="0"/>
          </a:p>
        </p:txBody>
      </p:sp>
      <p:sp>
        <p:nvSpPr>
          <p:cNvPr id="7" name="Прямоугольник 6"/>
          <p:cNvSpPr/>
          <p:nvPr/>
        </p:nvSpPr>
        <p:spPr>
          <a:xfrm>
            <a:off x="638203" y="2394393"/>
            <a:ext cx="4177041" cy="388696"/>
          </a:xfrm>
          <a:prstGeom prst="rect">
            <a:avLst/>
          </a:prstGeom>
        </p:spPr>
        <p:txBody>
          <a:bodyPr wrap="none">
            <a:spAutoFit/>
          </a:bodyPr>
          <a:lstStyle/>
          <a:p>
            <a:pPr algn="just">
              <a:lnSpc>
                <a:spcPct val="107000"/>
              </a:lnSpc>
              <a:spcBef>
                <a:spcPts val="400"/>
              </a:spcBef>
              <a:spcAft>
                <a:spcPts val="200"/>
              </a:spcAft>
            </a:pPr>
            <a:r>
              <a:rPr lang="uk-UA"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Життєвий цикл інновацій: що це таке</a:t>
            </a:r>
            <a:endParaRPr lang="uk-UA" sz="11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framework-conceptualize-ideas-successful-innov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03" y="4686729"/>
            <a:ext cx="2711193" cy="194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59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8497" t="16131" r="22371" b="12008"/>
          <a:stretch/>
        </p:blipFill>
        <p:spPr bwMode="auto">
          <a:xfrm>
            <a:off x="3218188" y="1780446"/>
            <a:ext cx="5217357" cy="4941630"/>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3653344" y="977484"/>
            <a:ext cx="4209807" cy="487506"/>
          </a:xfrm>
          <a:prstGeom prst="rect">
            <a:avLst/>
          </a:prstGeom>
        </p:spPr>
        <p:txBody>
          <a:bodyPr wrap="none">
            <a:spAutoFit/>
          </a:bodyPr>
          <a:lstStyle/>
          <a:p>
            <a:pPr algn="just">
              <a:lnSpc>
                <a:spcPct val="107000"/>
              </a:lnSpc>
              <a:spcAft>
                <a:spcPts val="800"/>
              </a:spcAft>
            </a:pPr>
            <a:r>
              <a:rPr lang="uk-UA" sz="2400" b="1" dirty="0" smtClean="0">
                <a:solidFill>
                  <a:schemeClr val="accent6">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Етапи життєвого циклу</a:t>
            </a:r>
            <a:endParaRPr lang="uk-UA" sz="2400" b="1" dirty="0">
              <a:solidFill>
                <a:schemeClr val="accent6">
                  <a:lumMod val="20000"/>
                  <a:lumOff val="80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99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49786" y="871837"/>
            <a:ext cx="5793574" cy="461665"/>
          </a:xfrm>
          <a:prstGeom prst="rect">
            <a:avLst/>
          </a:prstGeom>
        </p:spPr>
        <p:txBody>
          <a:bodyPr wrap="none">
            <a:spAutoFit/>
          </a:bodyPr>
          <a:lstStyle/>
          <a:p>
            <a:pPr algn="just">
              <a:spcAft>
                <a:spcPts val="0"/>
              </a:spcAft>
            </a:pPr>
            <a:r>
              <a:rPr lang="uk-UA" sz="2400" dirty="0">
                <a:solidFill>
                  <a:schemeClr val="accent6">
                    <a:lumMod val="20000"/>
                    <a:lumOff val="80000"/>
                  </a:schemeClr>
                </a:solidFill>
                <a:latin typeface="Arial Black" panose="020B0A04020102020204" pitchFamily="34" charset="0"/>
                <a:ea typeface="Calibri" panose="020F0502020204030204" pitchFamily="34" charset="0"/>
              </a:rPr>
              <a:t>1. Інновації: суть, зміст, функції</a:t>
            </a:r>
            <a:endParaRPr lang="uk-UA" sz="2400" dirty="0">
              <a:solidFill>
                <a:schemeClr val="accent6">
                  <a:lumMod val="20000"/>
                  <a:lumOff val="80000"/>
                </a:schemeClr>
              </a:solidFill>
              <a:effectLst/>
              <a:latin typeface="Arial Black" panose="020B0A04020102020204" pitchFamily="34" charset="0"/>
              <a:ea typeface="Calibri" panose="020F0502020204030204" pitchFamily="34" charset="0"/>
            </a:endParaRPr>
          </a:p>
        </p:txBody>
      </p:sp>
      <p:sp>
        <p:nvSpPr>
          <p:cNvPr id="5" name="Прямоугольник 4"/>
          <p:cNvSpPr/>
          <p:nvPr/>
        </p:nvSpPr>
        <p:spPr>
          <a:xfrm>
            <a:off x="578294" y="5025415"/>
            <a:ext cx="5387546" cy="1754326"/>
          </a:xfrm>
          <a:prstGeom prst="rect">
            <a:avLst/>
          </a:prstGeom>
        </p:spPr>
        <p:txBody>
          <a:bodyPr wrap="square">
            <a:spAutoFit/>
          </a:bodyPr>
          <a:lstStyle/>
          <a:p>
            <a:pPr indent="360000" algn="just">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Інновація</a:t>
            </a: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визначається як кінцевий результат інноваційної діяльності, втілений у вигляді нового або вдосконаленого продукту чи технологічного процесу, який використовується у практичній діяльності або в новому підході до соціальних послуг.</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p:nvPr/>
        </p:nvPicPr>
        <p:blipFill rotWithShape="1">
          <a:blip r:embed="rId2"/>
          <a:srcRect l="42556" t="17635" r="27454" b="17976"/>
          <a:stretch/>
        </p:blipFill>
        <p:spPr bwMode="auto">
          <a:xfrm>
            <a:off x="6392561" y="1454467"/>
            <a:ext cx="5634681" cy="5325274"/>
          </a:xfrm>
          <a:prstGeom prst="rect">
            <a:avLst/>
          </a:prstGeom>
          <a:ln>
            <a:noFill/>
          </a:ln>
          <a:extLst>
            <a:ext uri="{53640926-AAD7-44D8-BBD7-CCE9431645EC}">
              <a14:shadowObscured xmlns:a14="http://schemas.microsoft.com/office/drawing/2010/main"/>
            </a:ext>
          </a:extLst>
        </p:spPr>
      </p:pic>
      <p:pic>
        <p:nvPicPr>
          <p:cNvPr id="1028" name="Picture 4" descr="Інновації як суспільний поступ - LexInform: Правові та юридичні новини,  юридична практика, коментар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423" y="3092921"/>
            <a:ext cx="2752725" cy="16668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4067" y="2306765"/>
            <a:ext cx="6096000" cy="646331"/>
          </a:xfrm>
          <a:prstGeom prst="rect">
            <a:avLst/>
          </a:prstGeom>
        </p:spPr>
        <p:txBody>
          <a:bodyPr>
            <a:spAutoFit/>
          </a:bodyPr>
          <a:lstStyle/>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Як у вітчизняній, так і світовій літературі властива багатогранність поглядів на сутність поняття «</a:t>
            </a:r>
            <a:r>
              <a:rPr lang="uk-UA" b="1" i="1" dirty="0">
                <a:latin typeface="Times New Roman" panose="02020603050405020304" pitchFamily="18" charset="0"/>
                <a:ea typeface="Calibri" panose="020F0502020204030204" pitchFamily="34" charset="0"/>
                <a:cs typeface="Times New Roman" panose="02020603050405020304" pitchFamily="18" charset="0"/>
              </a:rPr>
              <a:t>інновація</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961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8039" t="26558" r="22371" b="41666"/>
          <a:stretch/>
        </p:blipFill>
        <p:spPr bwMode="auto">
          <a:xfrm>
            <a:off x="115029" y="361486"/>
            <a:ext cx="5214852" cy="2892460"/>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7853" t="29654" r="22096" b="10057"/>
          <a:stretch/>
        </p:blipFill>
        <p:spPr bwMode="auto">
          <a:xfrm>
            <a:off x="5875464" y="361486"/>
            <a:ext cx="5187951" cy="3551487"/>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4"/>
          <a:srcRect l="39687" t="41384" r="21545" b="23583"/>
          <a:stretch/>
        </p:blipFill>
        <p:spPr bwMode="auto">
          <a:xfrm>
            <a:off x="3690619" y="4242975"/>
            <a:ext cx="4613121" cy="26150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6722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0804" t="32424" r="15588" b="40195"/>
          <a:stretch/>
        </p:blipFill>
        <p:spPr bwMode="auto">
          <a:xfrm>
            <a:off x="68510" y="4745993"/>
            <a:ext cx="5066829" cy="1803088"/>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4038067" y="977484"/>
            <a:ext cx="3440365" cy="469809"/>
          </a:xfrm>
          <a:prstGeom prst="rect">
            <a:avLst/>
          </a:prstGeom>
        </p:spPr>
        <p:txBody>
          <a:bodyPr wrap="none">
            <a:spAutoFit/>
          </a:bodyPr>
          <a:lstStyle/>
          <a:p>
            <a:pPr algn="just">
              <a:lnSpc>
                <a:spcPct val="107000"/>
              </a:lnSpc>
              <a:spcAft>
                <a:spcPts val="800"/>
              </a:spcAft>
            </a:pPr>
            <a:r>
              <a:rPr lang="uk-UA" sz="2400" b="1" dirty="0" smtClean="0">
                <a:solidFill>
                  <a:schemeClr val="accent6">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Дифузія інновацій</a:t>
            </a:r>
            <a:endParaRPr lang="uk-UA" sz="2400" b="1" dirty="0">
              <a:solidFill>
                <a:schemeClr val="accent6">
                  <a:lumMod val="20000"/>
                  <a:lumOff val="80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6" name="Рисунок 5"/>
          <p:cNvPicPr/>
          <p:nvPr/>
        </p:nvPicPr>
        <p:blipFill rotWithShape="1">
          <a:blip r:embed="rId3"/>
          <a:srcRect l="44090" t="39756" r="30711" b="30260"/>
          <a:stretch/>
        </p:blipFill>
        <p:spPr bwMode="auto">
          <a:xfrm>
            <a:off x="1000968" y="2464064"/>
            <a:ext cx="3201912" cy="1910227"/>
          </a:xfrm>
          <a:prstGeom prst="rect">
            <a:avLst/>
          </a:prstGeom>
          <a:ln>
            <a:noFill/>
          </a:ln>
          <a:extLst>
            <a:ext uri="{53640926-AAD7-44D8-BBD7-CCE9431645EC}">
              <a14:shadowObscured xmlns:a14="http://schemas.microsoft.com/office/drawing/2010/main"/>
            </a:ext>
          </a:extLst>
        </p:spPr>
      </p:pic>
      <p:sp>
        <p:nvSpPr>
          <p:cNvPr id="7" name="Прямоугольник 6"/>
          <p:cNvSpPr/>
          <p:nvPr/>
        </p:nvSpPr>
        <p:spPr>
          <a:xfrm>
            <a:off x="5275381" y="2571157"/>
            <a:ext cx="6694197" cy="3416320"/>
          </a:xfrm>
          <a:prstGeom prst="rect">
            <a:avLst/>
          </a:prstGeom>
        </p:spPr>
        <p:txBody>
          <a:bodyPr wrap="square">
            <a:spAutoFit/>
          </a:bodyPr>
          <a:lstStyle/>
          <a:p>
            <a:pPr indent="360000" algn="just"/>
            <a:r>
              <a:rPr lang="uk-UA" b="1" dirty="0">
                <a:solidFill>
                  <a:srgbClr val="1F2D47"/>
                </a:solidFill>
                <a:latin typeface="Arial" panose="020B0604020202020204" pitchFamily="34" charset="0"/>
                <a:ea typeface="Calibri" panose="020F0502020204030204" pitchFamily="34" charset="0"/>
              </a:rPr>
              <a:t>Теорія дифузії інновацій</a:t>
            </a:r>
            <a:r>
              <a:rPr lang="uk-UA" dirty="0">
                <a:solidFill>
                  <a:srgbClr val="1F2D47"/>
                </a:solidFill>
                <a:latin typeface="Arial" panose="020B0604020202020204" pitchFamily="34" charset="0"/>
                <a:ea typeface="Calibri" panose="020F0502020204030204" pitchFamily="34" charset="0"/>
              </a:rPr>
              <a:t> - це концепція, що пояснює, як нововведення сприймаються суспільством і за якими закономірностям їх поширення може бути прискорено. Вона була створена соціологом </a:t>
            </a:r>
            <a:r>
              <a:rPr lang="uk-UA" b="1" dirty="0" err="1">
                <a:solidFill>
                  <a:srgbClr val="1F2D47"/>
                </a:solidFill>
                <a:latin typeface="Arial" panose="020B0604020202020204" pitchFamily="34" charset="0"/>
                <a:ea typeface="Calibri" panose="020F0502020204030204" pitchFamily="34" charset="0"/>
              </a:rPr>
              <a:t>Евереттом</a:t>
            </a:r>
            <a:r>
              <a:rPr lang="uk-UA" b="1" dirty="0">
                <a:solidFill>
                  <a:srgbClr val="1F2D47"/>
                </a:solidFill>
                <a:latin typeface="Arial" panose="020B0604020202020204" pitchFamily="34" charset="0"/>
                <a:ea typeface="Calibri" panose="020F0502020204030204" pitchFamily="34" charset="0"/>
              </a:rPr>
              <a:t> </a:t>
            </a:r>
            <a:r>
              <a:rPr lang="uk-UA" b="1" dirty="0" err="1">
                <a:solidFill>
                  <a:srgbClr val="1F2D47"/>
                </a:solidFill>
                <a:latin typeface="Arial" panose="020B0604020202020204" pitchFamily="34" charset="0"/>
                <a:ea typeface="Calibri" panose="020F0502020204030204" pitchFamily="34" charset="0"/>
              </a:rPr>
              <a:t>Роджерсом</a:t>
            </a:r>
            <a:r>
              <a:rPr lang="uk-UA" dirty="0">
                <a:solidFill>
                  <a:srgbClr val="1F2D47"/>
                </a:solidFill>
                <a:latin typeface="Arial" panose="020B0604020202020204" pitchFamily="34" charset="0"/>
                <a:ea typeface="Calibri" panose="020F0502020204030204" pitchFamily="34" charset="0"/>
              </a:rPr>
              <a:t> близько 60 років тому і стала відома суспільству після публікації «</a:t>
            </a:r>
            <a:r>
              <a:rPr lang="uk-UA" i="1" dirty="0">
                <a:solidFill>
                  <a:srgbClr val="1F2D47"/>
                </a:solidFill>
                <a:latin typeface="Arial" panose="020B0604020202020204" pitchFamily="34" charset="0"/>
                <a:ea typeface="Calibri" panose="020F0502020204030204" pitchFamily="34" charset="0"/>
              </a:rPr>
              <a:t>Дифузія інновацій</a:t>
            </a:r>
            <a:r>
              <a:rPr lang="uk-UA" dirty="0">
                <a:solidFill>
                  <a:srgbClr val="1F2D47"/>
                </a:solidFill>
                <a:latin typeface="Arial" panose="020B0604020202020204" pitchFamily="34" charset="0"/>
                <a:ea typeface="Calibri" panose="020F0502020204030204" pitchFamily="34" charset="0"/>
              </a:rPr>
              <a:t>». </a:t>
            </a:r>
            <a:endParaRPr lang="uk-UA" dirty="0" smtClean="0">
              <a:solidFill>
                <a:srgbClr val="1F2D47"/>
              </a:solidFill>
              <a:latin typeface="Arial" panose="020B0604020202020204" pitchFamily="34" charset="0"/>
              <a:ea typeface="Calibri" panose="020F0502020204030204" pitchFamily="34" charset="0"/>
            </a:endParaRPr>
          </a:p>
          <a:p>
            <a:pPr indent="360000" algn="just"/>
            <a:endParaRPr lang="uk-UA" dirty="0" smtClean="0">
              <a:solidFill>
                <a:srgbClr val="1F2D47"/>
              </a:solidFill>
              <a:latin typeface="Arial" panose="020B0604020202020204" pitchFamily="34" charset="0"/>
              <a:ea typeface="Calibri" panose="020F0502020204030204" pitchFamily="34" charset="0"/>
            </a:endParaRPr>
          </a:p>
          <a:p>
            <a:pPr indent="360000" algn="just"/>
            <a:r>
              <a:rPr lang="uk-UA" dirty="0" smtClean="0">
                <a:solidFill>
                  <a:srgbClr val="1F2D47"/>
                </a:solidFill>
                <a:latin typeface="Arial" panose="020B0604020202020204" pitchFamily="34" charset="0"/>
                <a:ea typeface="Calibri" panose="020F0502020204030204" pitchFamily="34" charset="0"/>
              </a:rPr>
              <a:t>Книга </a:t>
            </a:r>
            <a:r>
              <a:rPr lang="uk-UA" dirty="0">
                <a:solidFill>
                  <a:srgbClr val="1F2D47"/>
                </a:solidFill>
                <a:latin typeface="Arial" panose="020B0604020202020204" pitchFamily="34" charset="0"/>
                <a:ea typeface="Calibri" panose="020F0502020204030204" pitchFamily="34" charset="0"/>
              </a:rPr>
              <a:t>розглядала поширення нововведень </a:t>
            </a:r>
            <a:r>
              <a:rPr lang="uk-UA" dirty="0" smtClean="0">
                <a:solidFill>
                  <a:srgbClr val="1F2D47"/>
                </a:solidFill>
                <a:latin typeface="Arial" panose="020B0604020202020204" pitchFamily="34" charset="0"/>
                <a:ea typeface="Calibri" panose="020F0502020204030204" pitchFamily="34" charset="0"/>
              </a:rPr>
              <a:t>на прикладі </a:t>
            </a:r>
            <a:r>
              <a:rPr lang="uk-UA" dirty="0">
                <a:solidFill>
                  <a:srgbClr val="1F2D47"/>
                </a:solidFill>
                <a:latin typeface="Arial" panose="020B0604020202020204" pitchFamily="34" charset="0"/>
                <a:ea typeface="Calibri" panose="020F0502020204030204" pitchFamily="34" charset="0"/>
              </a:rPr>
              <a:t>сільського господарства. </a:t>
            </a:r>
            <a:r>
              <a:rPr lang="uk-UA" dirty="0" err="1">
                <a:solidFill>
                  <a:srgbClr val="1F2D47"/>
                </a:solidFill>
                <a:latin typeface="Arial" panose="020B0604020202020204" pitchFamily="34" charset="0"/>
                <a:ea typeface="Calibri" panose="020F0502020204030204" pitchFamily="34" charset="0"/>
              </a:rPr>
              <a:t>Роджерс</a:t>
            </a:r>
            <a:r>
              <a:rPr lang="uk-UA" dirty="0">
                <a:solidFill>
                  <a:srgbClr val="1F2D47"/>
                </a:solidFill>
                <a:latin typeface="Arial" panose="020B0604020202020204" pitchFamily="34" charset="0"/>
                <a:ea typeface="Calibri" panose="020F0502020204030204" pitchFamily="34" charset="0"/>
              </a:rPr>
              <a:t> виявив, що деякі фермери активно залучалися до процесу вивчення та використання інновації, а деякі навіть чинили опір заміні не менш ефективних методів господарювання.</a:t>
            </a:r>
            <a:endParaRPr lang="uk-UA" dirty="0"/>
          </a:p>
        </p:txBody>
      </p:sp>
    </p:spTree>
    <p:extLst>
      <p:ext uri="{BB962C8B-B14F-4D97-AF65-F5344CB8AC3E}">
        <p14:creationId xmlns:p14="http://schemas.microsoft.com/office/powerpoint/2010/main" val="3728626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7671" t="14990" r="22187" b="11522"/>
          <a:stretch/>
        </p:blipFill>
        <p:spPr bwMode="auto">
          <a:xfrm>
            <a:off x="4038067" y="2279409"/>
            <a:ext cx="4161078" cy="4393240"/>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4038067" y="977484"/>
            <a:ext cx="3440365" cy="469809"/>
          </a:xfrm>
          <a:prstGeom prst="rect">
            <a:avLst/>
          </a:prstGeom>
        </p:spPr>
        <p:txBody>
          <a:bodyPr wrap="none">
            <a:spAutoFit/>
          </a:bodyPr>
          <a:lstStyle/>
          <a:p>
            <a:pPr algn="just">
              <a:lnSpc>
                <a:spcPct val="107000"/>
              </a:lnSpc>
              <a:spcAft>
                <a:spcPts val="800"/>
              </a:spcAft>
            </a:pPr>
            <a:r>
              <a:rPr lang="uk-UA" sz="2400" b="1" dirty="0" smtClean="0">
                <a:solidFill>
                  <a:schemeClr val="accent6">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Дифузія інновацій</a:t>
            </a:r>
            <a:endParaRPr lang="uk-UA" sz="2400" b="1" dirty="0">
              <a:solidFill>
                <a:schemeClr val="accent6">
                  <a:lumMod val="20000"/>
                  <a:lumOff val="80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4098" name="Picture 2" descr="Впровадження управлінських інновацій: внутрішньоорганізаційні аспек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9145" y="3203187"/>
            <a:ext cx="3640596" cy="218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392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05247" y="977484"/>
            <a:ext cx="8701421" cy="487506"/>
          </a:xfrm>
          <a:prstGeom prst="rect">
            <a:avLst/>
          </a:prstGeom>
        </p:spPr>
        <p:txBody>
          <a:bodyPr wrap="none">
            <a:spAutoFit/>
          </a:bodyPr>
          <a:lstStyle/>
          <a:p>
            <a:pPr algn="just">
              <a:lnSpc>
                <a:spcPct val="107000"/>
              </a:lnSpc>
              <a:spcAft>
                <a:spcPts val="800"/>
              </a:spcAft>
            </a:pPr>
            <a:r>
              <a:rPr lang="uk-UA" sz="2400" dirty="0">
                <a:solidFill>
                  <a:schemeClr val="accent6">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4. Інновації як джерело економічного зростання</a:t>
            </a:r>
            <a:endParaRPr lang="uk-UA" sz="2400" dirty="0">
              <a:solidFill>
                <a:schemeClr val="accent6">
                  <a:lumMod val="20000"/>
                  <a:lumOff val="80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5" name="Рисунок 4"/>
          <p:cNvPicPr/>
          <p:nvPr/>
        </p:nvPicPr>
        <p:blipFill rotWithShape="1">
          <a:blip r:embed="rId2"/>
          <a:srcRect l="37774" t="57842" r="22279" b="32541"/>
          <a:stretch/>
        </p:blipFill>
        <p:spPr bwMode="auto">
          <a:xfrm>
            <a:off x="565552" y="2472749"/>
            <a:ext cx="4937324" cy="1110710"/>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3"/>
          <a:srcRect l="41703" t="13850" r="20996" b="15761"/>
          <a:stretch/>
        </p:blipFill>
        <p:spPr bwMode="auto">
          <a:xfrm>
            <a:off x="6528015" y="2472749"/>
            <a:ext cx="4799012" cy="37632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3046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24384" t="11731" r="12105" b="25201"/>
          <a:stretch/>
        </p:blipFill>
        <p:spPr bwMode="auto">
          <a:xfrm>
            <a:off x="2422955" y="2525016"/>
            <a:ext cx="7091748" cy="35874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404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7761" t="12872" r="22096" b="46719"/>
          <a:stretch/>
        </p:blipFill>
        <p:spPr bwMode="auto">
          <a:xfrm>
            <a:off x="3162361" y="2470065"/>
            <a:ext cx="5923974" cy="3971924"/>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1467241" y="1084576"/>
            <a:ext cx="9297738" cy="469809"/>
          </a:xfrm>
          <a:prstGeom prst="rect">
            <a:avLst/>
          </a:prstGeom>
        </p:spPr>
        <p:txBody>
          <a:bodyPr wrap="none">
            <a:spAutoFit/>
          </a:bodyPr>
          <a:lstStyle/>
          <a:p>
            <a:pPr algn="just">
              <a:lnSpc>
                <a:spcPct val="107000"/>
              </a:lnSpc>
              <a:spcAft>
                <a:spcPts val="800"/>
              </a:spcAft>
            </a:pPr>
            <a:r>
              <a:rPr lang="uk-UA" sz="2400" dirty="0" smtClean="0">
                <a:solidFill>
                  <a:schemeClr val="accent6">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Основні структурні джерела економічного розвитку</a:t>
            </a:r>
            <a:endParaRPr lang="uk-UA" sz="2400" dirty="0">
              <a:solidFill>
                <a:schemeClr val="accent6">
                  <a:lumMod val="20000"/>
                  <a:lumOff val="80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2572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8131" t="10266" r="22004" b="30910"/>
          <a:stretch/>
        </p:blipFill>
        <p:spPr bwMode="auto">
          <a:xfrm>
            <a:off x="468920" y="2498870"/>
            <a:ext cx="5009241" cy="4149065"/>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7854" t="20856" r="22096" b="34661"/>
          <a:stretch/>
        </p:blipFill>
        <p:spPr bwMode="auto">
          <a:xfrm>
            <a:off x="5685995" y="2498870"/>
            <a:ext cx="5863453" cy="4149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554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48496" y="459098"/>
            <a:ext cx="10725666" cy="1574149"/>
          </a:xfrm>
          <a:prstGeom prst="rect">
            <a:avLst/>
          </a:prstGeom>
        </p:spPr>
        <p:txBody>
          <a:bodyPr wrap="square">
            <a:spAutoFit/>
          </a:bodyPr>
          <a:lstStyle/>
          <a:p>
            <a:pPr algn="just">
              <a:lnSpc>
                <a:spcPct val="107000"/>
              </a:lnSpc>
              <a:spcAft>
                <a:spcPts val="0"/>
              </a:spcAft>
            </a:pPr>
            <a:r>
              <a:rPr lang="uk-UA" b="1" dirty="0">
                <a:solidFill>
                  <a:schemeClr val="accent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Згідно Закону України «Про інноваційну діяльність» інновації </a:t>
            </a:r>
            <a:r>
              <a:rPr lang="uk-UA" dirty="0">
                <a:solidFill>
                  <a:schemeClr val="accent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 новостворені (застосовані) і (або) вдосконалені конкурентоздатні технології, продукція або послуги, а також організаційно-технічні рішення виробничого, адміністративного, комерційного або іншого характеру, що істотно поліпшують структуру та якість виробництва і (або) соціальної сфери.</a:t>
            </a:r>
            <a:endParaRPr lang="uk-UA" sz="1400" dirty="0">
              <a:solidFill>
                <a:schemeClr val="accent1">
                  <a:lumMod val="20000"/>
                  <a:lumOff val="80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5" name="Рисунок 4"/>
          <p:cNvPicPr/>
          <p:nvPr/>
        </p:nvPicPr>
        <p:blipFill rotWithShape="1">
          <a:blip r:embed="rId2"/>
          <a:srcRect l="28446" t="12535" r="11918" b="5446"/>
          <a:stretch/>
        </p:blipFill>
        <p:spPr bwMode="auto">
          <a:xfrm>
            <a:off x="3090347" y="2564241"/>
            <a:ext cx="6020702" cy="41578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05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11394" y="730450"/>
            <a:ext cx="6096000" cy="1065548"/>
          </a:xfrm>
          <a:prstGeom prst="rect">
            <a:avLst/>
          </a:prstGeom>
        </p:spPr>
        <p:txBody>
          <a:bodyPr>
            <a:spAutoFit/>
          </a:bodyPr>
          <a:lstStyle/>
          <a:p>
            <a:pPr algn="ctr">
              <a:lnSpc>
                <a:spcPct val="107000"/>
              </a:lnSpc>
              <a:spcAft>
                <a:spcPts val="0"/>
              </a:spcAft>
            </a:pPr>
            <a:r>
              <a:rPr lang="uk-UA" sz="2000" b="1" dirty="0">
                <a:solidFill>
                  <a:schemeClr val="accent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Необхідною ознакою інновації є науково-технічна новизна й виробниче її використання.</a:t>
            </a:r>
            <a:endParaRPr lang="uk-UA" sz="2000" dirty="0">
              <a:solidFill>
                <a:schemeClr val="accent1">
                  <a:lumMod val="20000"/>
                  <a:lumOff val="80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11891" y="2674645"/>
            <a:ext cx="11195221" cy="3798732"/>
          </a:xfrm>
          <a:prstGeom prst="rect">
            <a:avLst/>
          </a:prstGeom>
        </p:spPr>
        <p:txBody>
          <a:bodyPr wrap="square">
            <a:spAutoFit/>
          </a:bodyPr>
          <a:lstStyle/>
          <a:p>
            <a:pPr indent="360000" algn="just">
              <a:lnSpc>
                <a:spcPct val="107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Інновація</a:t>
            </a:r>
            <a:r>
              <a:rPr lang="uk-UA" dirty="0">
                <a:latin typeface="Times New Roman" panose="02020603050405020304" pitchFamily="18" charset="0"/>
                <a:ea typeface="Calibri" panose="020F0502020204030204" pitchFamily="34" charset="0"/>
                <a:cs typeface="Times New Roman" panose="02020603050405020304" pitchFamily="18" charset="0"/>
              </a:rPr>
              <a:t> – це кінцевий метод, принцип, новий порядок, винахід, новий продукт, процес, якісно відмінний від попереднього аналога, що є результатом інтелектуальної діяльності, закінчених наукових досліджень і розробок.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360000" algn="just">
              <a:lnSpc>
                <a:spcPct val="107000"/>
              </a:lnSpc>
              <a:spcAft>
                <a:spcPts val="0"/>
              </a:spcAft>
            </a:pP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lnSpc>
                <a:spcPct val="107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Термін </a:t>
            </a:r>
            <a:r>
              <a:rPr lang="uk-UA" dirty="0">
                <a:latin typeface="Times New Roman" panose="02020603050405020304" pitchFamily="18" charset="0"/>
                <a:ea typeface="Calibri" panose="020F0502020204030204" pitchFamily="34" charset="0"/>
                <a:cs typeface="Times New Roman" panose="02020603050405020304" pitchFamily="18" charset="0"/>
              </a:rPr>
              <a:t>„</a:t>
            </a:r>
            <a:r>
              <a:rPr lang="uk-UA" b="1" dirty="0">
                <a:latin typeface="Times New Roman" panose="02020603050405020304" pitchFamily="18" charset="0"/>
                <a:ea typeface="Calibri" panose="020F0502020204030204" pitchFamily="34" charset="0"/>
                <a:cs typeface="Times New Roman" panose="02020603050405020304" pitchFamily="18" charset="0"/>
              </a:rPr>
              <a:t>новація” </a:t>
            </a:r>
            <a:r>
              <a:rPr lang="uk-UA" dirty="0">
                <a:latin typeface="Times New Roman" panose="02020603050405020304" pitchFamily="18" charset="0"/>
                <a:ea typeface="Calibri" panose="020F0502020204030204" pitchFamily="34" charset="0"/>
                <a:cs typeface="Times New Roman" panose="02020603050405020304" pitchFamily="18" charset="0"/>
              </a:rPr>
              <a:t>вживається щодо всіх новин як у виробничій, так і в організаційній, фінансовій, науковій, навчальній, соціальній сферах, щодо будь-яких удосконалень, які забезпечують зменшення витрат або створюють умови для зміни способу життя</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p>
          <a:p>
            <a:pPr indent="360000" algn="just">
              <a:lnSpc>
                <a:spcPct val="107000"/>
              </a:lnSpc>
              <a:spcAft>
                <a:spcPts val="0"/>
              </a:spcAft>
            </a:pP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lnSpc>
                <a:spcPct val="107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Новація</a:t>
            </a:r>
            <a:r>
              <a:rPr lang="uk-UA" dirty="0">
                <a:latin typeface="Times New Roman" panose="02020603050405020304" pitchFamily="18" charset="0"/>
                <a:ea typeface="Calibri" panose="020F0502020204030204" pitchFamily="34" charset="0"/>
                <a:cs typeface="Times New Roman" panose="02020603050405020304" pitchFamily="18" charset="0"/>
              </a:rPr>
              <a:t> з моменту впровадження у виробництво, побут, інші сфери діяльності стає нововведенням (інновацією). Англійське слово «</a:t>
            </a:r>
            <a:r>
              <a:rPr lang="uk-UA" dirty="0" err="1">
                <a:latin typeface="Times New Roman" panose="02020603050405020304" pitchFamily="18" charset="0"/>
                <a:ea typeface="Calibri" panose="020F0502020204030204" pitchFamily="34" charset="0"/>
                <a:cs typeface="Times New Roman" panose="02020603050405020304" pitchFamily="18" charset="0"/>
              </a:rPr>
              <a:t>innovation</a:t>
            </a:r>
            <a:r>
              <a:rPr lang="uk-UA" dirty="0">
                <a:latin typeface="Times New Roman" panose="02020603050405020304" pitchFamily="18" charset="0"/>
                <a:ea typeface="Calibri" panose="020F0502020204030204" pitchFamily="34" charset="0"/>
                <a:cs typeface="Times New Roman" panose="02020603050405020304" pitchFamily="18" charset="0"/>
              </a:rPr>
              <a:t>» у перекладі означає нововведення та поширення новинок</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p>
          <a:p>
            <a:pPr indent="360000" algn="just">
              <a:lnSpc>
                <a:spcPct val="107000"/>
              </a:lnSpc>
              <a:spcAft>
                <a:spcPts val="0"/>
              </a:spcAft>
            </a:pP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lnSpc>
                <a:spcPct val="107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Нововведення</a:t>
            </a:r>
            <a:r>
              <a:rPr lang="uk-UA" dirty="0">
                <a:latin typeface="Times New Roman" panose="02020603050405020304" pitchFamily="18" charset="0"/>
                <a:ea typeface="Calibri" panose="020F0502020204030204" pitchFamily="34" charset="0"/>
                <a:cs typeface="Times New Roman" panose="02020603050405020304" pitchFamily="18" charset="0"/>
              </a:rPr>
              <a:t> — це результат практичного освоєння новації, задіяної у динаміці, ефективність якої оцінюється не тільки економічним, а й соціальним ефектом.</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86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57103" y="2038476"/>
            <a:ext cx="6096000" cy="4819524"/>
          </a:xfrm>
          <a:prstGeom prst="rect">
            <a:avLst/>
          </a:prstGeom>
        </p:spPr>
        <p:txBody>
          <a:bodyPr>
            <a:spAutoFit/>
          </a:bodyPr>
          <a:lstStyle/>
          <a:p>
            <a:pPr indent="360000" algn="just">
              <a:lnSpc>
                <a:spcPct val="107000"/>
              </a:lnSpc>
              <a:spcAft>
                <a:spcPts val="0"/>
              </a:spcAft>
            </a:pPr>
            <a:r>
              <a:rPr lang="uk-UA" dirty="0" err="1">
                <a:latin typeface="Times New Roman" panose="02020603050405020304" pitchFamily="18" charset="0"/>
                <a:ea typeface="Calibri" panose="020F0502020204030204" pitchFamily="34" charset="0"/>
                <a:cs typeface="Times New Roman" panose="02020603050405020304" pitchFamily="18" charset="0"/>
              </a:rPr>
              <a:t>Скібіцький</a:t>
            </a:r>
            <a:r>
              <a:rPr lang="uk-UA" dirty="0">
                <a:latin typeface="Times New Roman" panose="02020603050405020304" pitchFamily="18" charset="0"/>
                <a:ea typeface="Calibri" panose="020F0502020204030204" pitchFamily="34" charset="0"/>
                <a:cs typeface="Times New Roman" panose="02020603050405020304" pitchFamily="18" charset="0"/>
              </a:rPr>
              <a:t> О.М. зазначає, що </a:t>
            </a:r>
            <a:r>
              <a:rPr lang="uk-UA" b="1" dirty="0">
                <a:latin typeface="Times New Roman" panose="02020603050405020304" pitchFamily="18" charset="0"/>
                <a:ea typeface="Calibri" panose="020F0502020204030204" pitchFamily="34" charset="0"/>
                <a:cs typeface="Times New Roman" panose="02020603050405020304" pitchFamily="18" charset="0"/>
              </a:rPr>
              <a:t>новації</a:t>
            </a:r>
            <a:r>
              <a:rPr lang="uk-UA" dirty="0">
                <a:latin typeface="Times New Roman" panose="02020603050405020304" pitchFamily="18" charset="0"/>
                <a:ea typeface="Calibri" panose="020F0502020204030204" pitchFamily="34" charset="0"/>
                <a:cs typeface="Times New Roman" panose="02020603050405020304" pitchFamily="18" charset="0"/>
              </a:rPr>
              <a:t> постають як відкриття, винаходи, нові або вдосконалені процеси, структури, методики, стандарти, результати маркетингових досліджень тощо. Однак усвідомлення цінності новації, а значить, доцільності її впровадження, не приходить одразу після її появи. Має минути певний час, перш ніж хтось побачить потенційну вигоду від упровадження новинки та ініціює її виведення на ринок. Йдеться про </a:t>
            </a:r>
            <a:r>
              <a:rPr lang="uk-UA" b="1" dirty="0">
                <a:latin typeface="Times New Roman" panose="02020603050405020304" pitchFamily="18" charset="0"/>
                <a:ea typeface="Calibri" panose="020F0502020204030204" pitchFamily="34" charset="0"/>
                <a:cs typeface="Times New Roman" panose="02020603050405020304" pitchFamily="18" charset="0"/>
              </a:rPr>
              <a:t>інноваційний </a:t>
            </a:r>
            <a:r>
              <a:rPr lang="uk-UA" b="1" dirty="0" smtClean="0">
                <a:latin typeface="Times New Roman" panose="02020603050405020304" pitchFamily="18" charset="0"/>
                <a:ea typeface="Calibri" panose="020F0502020204030204" pitchFamily="34" charset="0"/>
                <a:cs typeface="Times New Roman" panose="02020603050405020304" pitchFamily="18" charset="0"/>
              </a:rPr>
              <a:t>лаг </a:t>
            </a: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період між появою новації, винаходу та її впровадженням. З моменту прийняття новації до реалізації та розповсюдження вона набуває нової якості, тобто стає інновацією.</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Отже, інновації на підприємствах відносяться до категорії планованих змін в діяльності підприємства, здійснюваних в надії підвищити його економічну ефективність.</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p:nvPr/>
        </p:nvPicPr>
        <p:blipFill rotWithShape="1">
          <a:blip r:embed="rId2"/>
          <a:srcRect l="37649" t="24434" r="22077" b="12886"/>
          <a:stretch/>
        </p:blipFill>
        <p:spPr bwMode="auto">
          <a:xfrm>
            <a:off x="151087" y="2368970"/>
            <a:ext cx="5549497" cy="4303679"/>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3245708" y="858449"/>
            <a:ext cx="5914768" cy="707886"/>
          </a:xfrm>
          <a:prstGeom prst="rect">
            <a:avLst/>
          </a:prstGeom>
        </p:spPr>
        <p:txBody>
          <a:bodyPr wrap="square">
            <a:spAutoFit/>
          </a:bodyPr>
          <a:lstStyle/>
          <a:p>
            <a:pPr algn="ctr"/>
            <a:r>
              <a:rPr lang="uk-UA" sz="2000" b="1" dirty="0" smtClean="0">
                <a:solidFill>
                  <a:schemeClr val="accent1">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«Винахід», «відкриття», «новація», «нововведення», «інновація»</a:t>
            </a:r>
            <a:endParaRPr lang="uk-UA" sz="2000" b="1" dirty="0">
              <a:solidFill>
                <a:schemeClr val="accent1">
                  <a:lumMod val="20000"/>
                  <a:lumOff val="80000"/>
                </a:schemeClr>
              </a:solidFill>
              <a:latin typeface="Arial Black" panose="020B0A04020102020204" pitchFamily="34" charset="0"/>
            </a:endParaRPr>
          </a:p>
        </p:txBody>
      </p:sp>
    </p:spTree>
    <p:extLst>
      <p:ext uri="{BB962C8B-B14F-4D97-AF65-F5344CB8AC3E}">
        <p14:creationId xmlns:p14="http://schemas.microsoft.com/office/powerpoint/2010/main" val="164202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91013" y="928057"/>
            <a:ext cx="5059398" cy="595676"/>
          </a:xfrm>
          <a:prstGeom prst="rect">
            <a:avLst/>
          </a:prstGeom>
        </p:spPr>
        <p:txBody>
          <a:bodyPr wrap="none">
            <a:spAutoFit/>
          </a:bodyPr>
          <a:lstStyle/>
          <a:p>
            <a:pPr algn="just">
              <a:lnSpc>
                <a:spcPct val="107000"/>
              </a:lnSpc>
              <a:spcAft>
                <a:spcPts val="0"/>
              </a:spcAft>
            </a:pPr>
            <a:r>
              <a:rPr lang="uk-UA" sz="3200" b="1" dirty="0" smtClean="0">
                <a:solidFill>
                  <a:schemeClr val="accent6">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ОЗНАКИ ІННОВАЦІЙ:</a:t>
            </a:r>
            <a:endParaRPr lang="uk-UA" sz="3200" b="1" dirty="0">
              <a:solidFill>
                <a:schemeClr val="accent6">
                  <a:lumMod val="20000"/>
                  <a:lumOff val="80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11891" y="2306065"/>
            <a:ext cx="11236411" cy="4406078"/>
          </a:xfrm>
          <a:prstGeom prst="rect">
            <a:avLst/>
          </a:prstGeom>
        </p:spPr>
        <p:txBody>
          <a:bodyPr wrap="square">
            <a:spAutoFit/>
          </a:bodyPr>
          <a:lstStyle/>
          <a:p>
            <a:pPr indent="360000" algn="just">
              <a:lnSpc>
                <a:spcPct val="107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Інновація </a:t>
            </a:r>
            <a:r>
              <a:rPr lang="uk-UA" dirty="0">
                <a:latin typeface="Times New Roman" panose="02020603050405020304" pitchFamily="18" charset="0"/>
                <a:ea typeface="Calibri" panose="020F0502020204030204" pitchFamily="34" charset="0"/>
                <a:cs typeface="Times New Roman" panose="02020603050405020304" pitchFamily="18" charset="0"/>
              </a:rPr>
              <a:t>пов'язана з </a:t>
            </a:r>
            <a:r>
              <a:rPr lang="uk-UA" b="1" dirty="0">
                <a:latin typeface="Times New Roman" panose="02020603050405020304" pitchFamily="18" charset="0"/>
                <a:ea typeface="Calibri" panose="020F0502020204030204" pitchFamily="34" charset="0"/>
                <a:cs typeface="Times New Roman" panose="02020603050405020304" pitchFamily="18" charset="0"/>
              </a:rPr>
              <a:t>невизначеністю</a:t>
            </a:r>
            <a:r>
              <a:rPr lang="uk-UA" i="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щодо успішності результату інноваційної діяльності. Заздалегідь невідомо, яким буде результат інноваційної діяльності, тобто чи приведуть дослідження і розробки до успіху в створенні продукту, що приймається ринком, або скільки часу і ресурсів знадобиться для впровадження нового виробничого процесу, методу маркетингу або організації і наскільки успішними вони будуть</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p>
          <a:p>
            <a:pPr indent="360000" algn="just">
              <a:lnSpc>
                <a:spcPct val="107000"/>
              </a:lnSpc>
              <a:spcAft>
                <a:spcPts val="0"/>
              </a:spcAft>
            </a:pP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lnSpc>
                <a:spcPct val="107000"/>
              </a:lnSpc>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Інновація </a:t>
            </a:r>
            <a:r>
              <a:rPr lang="uk-UA" b="1" dirty="0">
                <a:latin typeface="Times New Roman" panose="02020603050405020304" pitchFamily="18" charset="0"/>
                <a:ea typeface="Calibri" panose="020F0502020204030204" pitchFamily="34" charset="0"/>
                <a:cs typeface="Times New Roman" panose="02020603050405020304" pitchFamily="18" charset="0"/>
              </a:rPr>
              <a:t>має на увазі інвестиції</a:t>
            </a:r>
            <a:r>
              <a:rPr lang="uk-UA" dirty="0">
                <a:latin typeface="Times New Roman" panose="02020603050405020304" pitchFamily="18" charset="0"/>
                <a:ea typeface="Calibri" panose="020F0502020204030204" pitchFamily="34" charset="0"/>
                <a:cs typeface="Times New Roman" panose="02020603050405020304" pitchFamily="18" charset="0"/>
              </a:rPr>
              <a:t>. Відповідні вкладення можуть включати придбання основних і "неявних" активів, а також інші дії (такі, як виплата заробітної плати або придбання матеріалі в або послуг), які потенційно можуть принести дохід в майбутньому</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p>
          <a:p>
            <a:pPr indent="360000" algn="just">
              <a:lnSpc>
                <a:spcPct val="107000"/>
              </a:lnSpc>
              <a:spcAft>
                <a:spcPts val="0"/>
              </a:spcAft>
            </a:pP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lnSpc>
                <a:spcPct val="107000"/>
              </a:lnSpc>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Інновації </a:t>
            </a:r>
            <a:r>
              <a:rPr lang="uk-UA" b="1" dirty="0">
                <a:latin typeface="Times New Roman" panose="02020603050405020304" pitchFamily="18" charset="0"/>
                <a:ea typeface="Calibri" panose="020F0502020204030204" pitchFamily="34" charset="0"/>
                <a:cs typeface="Times New Roman" panose="02020603050405020304" pitchFamily="18" charset="0"/>
              </a:rPr>
              <a:t>властиво "перетікати" (</a:t>
            </a:r>
            <a:r>
              <a:rPr lang="uk-UA" b="1" dirty="0" err="1">
                <a:latin typeface="Times New Roman" panose="02020603050405020304" pitchFamily="18" charset="0"/>
                <a:ea typeface="Calibri" panose="020F0502020204030204" pitchFamily="34" charset="0"/>
                <a:cs typeface="Times New Roman" panose="02020603050405020304" pitchFamily="18" charset="0"/>
              </a:rPr>
              <a:t>to</a:t>
            </a:r>
            <a:r>
              <a:rPr lang="uk-UA" b="1" dirty="0">
                <a:latin typeface="Times New Roman" panose="02020603050405020304" pitchFamily="18" charset="0"/>
                <a:ea typeface="Calibri" panose="020F0502020204030204" pitchFamily="34" charset="0"/>
                <a:cs typeface="Times New Roman" panose="02020603050405020304" pitchFamily="18" charset="0"/>
              </a:rPr>
              <a:t> </a:t>
            </a:r>
            <a:r>
              <a:rPr lang="uk-UA" b="1" dirty="0" err="1">
                <a:latin typeface="Times New Roman" panose="02020603050405020304" pitchFamily="18" charset="0"/>
                <a:ea typeface="Calibri" panose="020F0502020204030204" pitchFamily="34" charset="0"/>
                <a:cs typeface="Times New Roman" panose="02020603050405020304" pitchFamily="18" charset="0"/>
              </a:rPr>
              <a:t>spillover</a:t>
            </a:r>
            <a:r>
              <a:rPr lang="uk-UA" b="1" dirty="0">
                <a:latin typeface="Times New Roman" panose="02020603050405020304" pitchFamily="18" charset="0"/>
                <a:ea typeface="Calibri" panose="020F0502020204030204" pitchFamily="34" charset="0"/>
                <a:cs typeface="Times New Roman" panose="02020603050405020304" pitchFamily="18" charset="0"/>
              </a:rPr>
              <a:t>).</a:t>
            </a:r>
            <a:r>
              <a:rPr lang="uk-UA" dirty="0">
                <a:latin typeface="Times New Roman" panose="02020603050405020304" pitchFamily="18" charset="0"/>
                <a:ea typeface="Calibri" panose="020F0502020204030204" pitchFamily="34" charset="0"/>
                <a:cs typeface="Times New Roman" panose="02020603050405020304" pitchFamily="18" charset="0"/>
              </a:rPr>
              <a:t> Вигоди від творчої інновації </a:t>
            </a:r>
            <a:r>
              <a:rPr lang="uk-UA" dirty="0" err="1">
                <a:latin typeface="Times New Roman" panose="02020603050405020304" pitchFamily="18" charset="0"/>
                <a:ea typeface="Calibri" panose="020F0502020204030204" pitchFamily="34" charset="0"/>
                <a:cs typeface="Times New Roman" panose="02020603050405020304" pitchFamily="18" charset="0"/>
              </a:rPr>
              <a:t>рідко</a:t>
            </a:r>
            <a:r>
              <a:rPr lang="uk-UA" dirty="0">
                <a:latin typeface="Times New Roman" panose="02020603050405020304" pitchFamily="18" charset="0"/>
                <a:ea typeface="Calibri" panose="020F0502020204030204" pitchFamily="34" charset="0"/>
                <a:cs typeface="Times New Roman" panose="02020603050405020304" pitchFamily="18" charset="0"/>
              </a:rPr>
              <a:t> в повному об'ємі залишаються у власності підприємства-ініціатора. Підприємства, що здійснюють інноваційну діяльність шляхом освоєння чужих інновацій, можуть отримувати вигоди від "перетікання" знань або від використання оригінальних інновацій. Для деяких видів інноваційної діяльності витрати на імітацію інновацій істотно нижче витрат на розробки і, відповідно, може виникати потреба в ефективному механізмі засвоєння інновацій, щоб забезпечити стимул до інноваційної діяльності надалі.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descr="Пнг Галочка красная 27 фото"/>
          <p:cNvPicPr/>
          <p:nvPr/>
        </p:nvPicPr>
        <p:blipFill>
          <a:blip r:embed="rId2">
            <a:extLst>
              <a:ext uri="{28A0092B-C50C-407E-A947-70E740481C1C}">
                <a14:useLocalDpi xmlns:a14="http://schemas.microsoft.com/office/drawing/2010/main" val="0"/>
              </a:ext>
            </a:extLst>
          </a:blip>
          <a:srcRect/>
          <a:stretch>
            <a:fillRect/>
          </a:stretch>
        </p:blipFill>
        <p:spPr bwMode="auto">
          <a:xfrm>
            <a:off x="411891" y="2094856"/>
            <a:ext cx="414655" cy="542925"/>
          </a:xfrm>
          <a:prstGeom prst="rect">
            <a:avLst/>
          </a:prstGeom>
          <a:noFill/>
          <a:ln>
            <a:noFill/>
          </a:ln>
        </p:spPr>
      </p:pic>
      <p:pic>
        <p:nvPicPr>
          <p:cNvPr id="7" name="Рисунок 6" descr="Пнг Галочка красная 27 фото"/>
          <p:cNvPicPr/>
          <p:nvPr/>
        </p:nvPicPr>
        <p:blipFill>
          <a:blip r:embed="rId2">
            <a:extLst>
              <a:ext uri="{28A0092B-C50C-407E-A947-70E740481C1C}">
                <a14:useLocalDpi xmlns:a14="http://schemas.microsoft.com/office/drawing/2010/main" val="0"/>
              </a:ext>
            </a:extLst>
          </a:blip>
          <a:srcRect/>
          <a:stretch>
            <a:fillRect/>
          </a:stretch>
        </p:blipFill>
        <p:spPr bwMode="auto">
          <a:xfrm>
            <a:off x="411890" y="3511764"/>
            <a:ext cx="414655" cy="542925"/>
          </a:xfrm>
          <a:prstGeom prst="rect">
            <a:avLst/>
          </a:prstGeom>
          <a:noFill/>
          <a:ln>
            <a:noFill/>
          </a:ln>
        </p:spPr>
      </p:pic>
      <p:pic>
        <p:nvPicPr>
          <p:cNvPr id="8" name="Рисунок 7" descr="Пнг Галочка красная 27 фото"/>
          <p:cNvPicPr/>
          <p:nvPr/>
        </p:nvPicPr>
        <p:blipFill>
          <a:blip r:embed="rId2">
            <a:extLst>
              <a:ext uri="{28A0092B-C50C-407E-A947-70E740481C1C}">
                <a14:useLocalDpi xmlns:a14="http://schemas.microsoft.com/office/drawing/2010/main" val="0"/>
              </a:ext>
            </a:extLst>
          </a:blip>
          <a:srcRect/>
          <a:stretch>
            <a:fillRect/>
          </a:stretch>
        </p:blipFill>
        <p:spPr bwMode="auto">
          <a:xfrm>
            <a:off x="411889" y="4657209"/>
            <a:ext cx="414655" cy="542925"/>
          </a:xfrm>
          <a:prstGeom prst="rect">
            <a:avLst/>
          </a:prstGeom>
          <a:noFill/>
          <a:ln>
            <a:noFill/>
          </a:ln>
        </p:spPr>
      </p:pic>
    </p:spTree>
    <p:extLst>
      <p:ext uri="{BB962C8B-B14F-4D97-AF65-F5344CB8AC3E}">
        <p14:creationId xmlns:p14="http://schemas.microsoft.com/office/powerpoint/2010/main" val="351387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91013" y="928057"/>
            <a:ext cx="5059398" cy="595676"/>
          </a:xfrm>
          <a:prstGeom prst="rect">
            <a:avLst/>
          </a:prstGeom>
        </p:spPr>
        <p:txBody>
          <a:bodyPr wrap="none">
            <a:spAutoFit/>
          </a:bodyPr>
          <a:lstStyle/>
          <a:p>
            <a:pPr algn="just">
              <a:lnSpc>
                <a:spcPct val="107000"/>
              </a:lnSpc>
              <a:spcAft>
                <a:spcPts val="0"/>
              </a:spcAft>
            </a:pPr>
            <a:r>
              <a:rPr lang="uk-UA" sz="3200" b="1" dirty="0" smtClean="0">
                <a:solidFill>
                  <a:schemeClr val="accent6">
                    <a:lumMod val="20000"/>
                    <a:lumOff val="80000"/>
                  </a:schemeClr>
                </a:solidFill>
                <a:latin typeface="Arial Black" panose="020B0A04020102020204" pitchFamily="34" charset="0"/>
                <a:ea typeface="Calibri" panose="020F0502020204030204" pitchFamily="34" charset="0"/>
                <a:cs typeface="Times New Roman" panose="02020603050405020304" pitchFamily="18" charset="0"/>
              </a:rPr>
              <a:t>ОЗНАКИ ІННОВАЦІЙ:</a:t>
            </a:r>
            <a:endParaRPr lang="uk-UA" sz="3200" b="1" dirty="0">
              <a:solidFill>
                <a:schemeClr val="accent6">
                  <a:lumMod val="20000"/>
                  <a:lumOff val="80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494268" y="2404919"/>
            <a:ext cx="11252887" cy="4241418"/>
          </a:xfrm>
          <a:prstGeom prst="rect">
            <a:avLst/>
          </a:prstGeom>
        </p:spPr>
        <p:txBody>
          <a:bodyPr wrap="square">
            <a:spAutoFit/>
          </a:bodyPr>
          <a:lstStyle/>
          <a:p>
            <a:pPr indent="360000" algn="just">
              <a:lnSpc>
                <a:spcPct val="107000"/>
              </a:lnSpc>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Інновація </a:t>
            </a:r>
            <a:r>
              <a:rPr lang="uk-UA" b="1" dirty="0">
                <a:latin typeface="Times New Roman" panose="02020603050405020304" pitchFamily="18" charset="0"/>
                <a:ea typeface="Calibri" panose="020F0502020204030204" pitchFamily="34" charset="0"/>
                <a:cs typeface="Times New Roman" panose="02020603050405020304" pitchFamily="18" charset="0"/>
              </a:rPr>
              <a:t>має на увазі використання нових знань або використання по-новому комбінації вже існуючих знань</a:t>
            </a:r>
            <a:r>
              <a:rPr lang="uk-UA" dirty="0">
                <a:latin typeface="Times New Roman" panose="02020603050405020304" pitchFamily="18" charset="0"/>
                <a:ea typeface="Calibri" panose="020F0502020204030204" pitchFamily="34" charset="0"/>
                <a:cs typeface="Times New Roman" panose="02020603050405020304" pitchFamily="18" charset="0"/>
              </a:rPr>
              <a:t>. Нові знання можуть створюватися інноваційним підприємством в ході власної інноваційної діяльності (тобто через використання результатів внутрішніх досліджень і розробок), або отримуватися ззовні по різних каналах (наприклад, за допомогою покупки нової технології).</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Використання нових знань або комбінування що вже існують вимагає інноваційних зусиль, які неважко відрізнити від звичайної практики.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lnSpc>
                <a:spcPct val="107000"/>
              </a:lnSpc>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Інновація </a:t>
            </a:r>
            <a:r>
              <a:rPr lang="uk-UA" b="1" dirty="0">
                <a:latin typeface="Times New Roman" panose="02020603050405020304" pitchFamily="18" charset="0"/>
                <a:ea typeface="Calibri" panose="020F0502020204030204" pitchFamily="34" charset="0"/>
                <a:cs typeface="Times New Roman" panose="02020603050405020304" pitchFamily="18" charset="0"/>
              </a:rPr>
              <a:t>націлена на підвищення ефективності підприємства за допомогою досягнення конкурентної переваги</a:t>
            </a:r>
            <a:r>
              <a:rPr lang="uk-UA" dirty="0">
                <a:latin typeface="Times New Roman" panose="02020603050405020304" pitchFamily="18" charset="0"/>
                <a:ea typeface="Calibri" panose="020F0502020204030204" pitchFamily="34" charset="0"/>
                <a:cs typeface="Times New Roman" panose="02020603050405020304" pitchFamily="18" charset="0"/>
              </a:rPr>
              <a:t> (або простої підтримки конкурентоспроможності) за рахунок підвищення попиту на продукцію підприємства (наприклад, підвищуючи якість продукту, пропонуючи нові продукти або відкриваючи нові ринки або групи споживачів і ін.), або зниження витрат підприємства (наприклад, знижуючи вартість одиниці продукції за рахунок придбань, розподілу або трансакцій і ін.) або ж підвищення здатності підприємства до здійснення інновацій (наприклад, підвищуючи здібність до розробки нових продуктів або виробничих процесів, до придбання або створення нових знань).</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descr="Пнг Галочка красная 27 фото"/>
          <p:cNvPicPr/>
          <p:nvPr/>
        </p:nvPicPr>
        <p:blipFill>
          <a:blip r:embed="rId2">
            <a:extLst>
              <a:ext uri="{28A0092B-C50C-407E-A947-70E740481C1C}">
                <a14:useLocalDpi xmlns:a14="http://schemas.microsoft.com/office/drawing/2010/main" val="0"/>
              </a:ext>
            </a:extLst>
          </a:blip>
          <a:srcRect/>
          <a:stretch>
            <a:fillRect/>
          </a:stretch>
        </p:blipFill>
        <p:spPr bwMode="auto">
          <a:xfrm>
            <a:off x="512123" y="2218423"/>
            <a:ext cx="414655" cy="542925"/>
          </a:xfrm>
          <a:prstGeom prst="rect">
            <a:avLst/>
          </a:prstGeom>
          <a:noFill/>
          <a:ln>
            <a:noFill/>
          </a:ln>
        </p:spPr>
      </p:pic>
      <p:pic>
        <p:nvPicPr>
          <p:cNvPr id="10" name="Рисунок 9" descr="Пнг Галочка красная 27 фото"/>
          <p:cNvPicPr/>
          <p:nvPr/>
        </p:nvPicPr>
        <p:blipFill>
          <a:blip r:embed="rId2">
            <a:extLst>
              <a:ext uri="{28A0092B-C50C-407E-A947-70E740481C1C}">
                <a14:useLocalDpi xmlns:a14="http://schemas.microsoft.com/office/drawing/2010/main" val="0"/>
              </a:ext>
            </a:extLst>
          </a:blip>
          <a:srcRect/>
          <a:stretch>
            <a:fillRect/>
          </a:stretch>
        </p:blipFill>
        <p:spPr bwMode="auto">
          <a:xfrm>
            <a:off x="514881" y="4254165"/>
            <a:ext cx="414655" cy="542925"/>
          </a:xfrm>
          <a:prstGeom prst="rect">
            <a:avLst/>
          </a:prstGeom>
          <a:noFill/>
          <a:ln>
            <a:noFill/>
          </a:ln>
        </p:spPr>
      </p:pic>
    </p:spTree>
    <p:extLst>
      <p:ext uri="{BB962C8B-B14F-4D97-AF65-F5344CB8AC3E}">
        <p14:creationId xmlns:p14="http://schemas.microsoft.com/office/powerpoint/2010/main" val="211714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27850" t="16148" r="10723" b="7568"/>
          <a:stretch/>
        </p:blipFill>
        <p:spPr bwMode="auto">
          <a:xfrm>
            <a:off x="2107513" y="1061694"/>
            <a:ext cx="8074453" cy="47706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52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72714" y="586600"/>
            <a:ext cx="6096000" cy="1569660"/>
          </a:xfrm>
          <a:prstGeom prst="rect">
            <a:avLst/>
          </a:prstGeom>
        </p:spPr>
        <p:txBody>
          <a:bodyPr>
            <a:spAutoFit/>
          </a:bodyPr>
          <a:lstStyle/>
          <a:p>
            <a:pPr algn="ctr"/>
            <a:r>
              <a:rPr lang="uk-UA" sz="2400" b="1" dirty="0" smtClean="0">
                <a:solidFill>
                  <a:schemeClr val="accent6">
                    <a:lumMod val="20000"/>
                    <a:lumOff val="80000"/>
                  </a:schemeClr>
                </a:solidFill>
                <a:latin typeface="Arial Black" panose="020B0A04020102020204" pitchFamily="34" charset="0"/>
                <a:ea typeface="Calibri" panose="020F0502020204030204" pitchFamily="34" charset="0"/>
              </a:rPr>
              <a:t>Інноваційне </a:t>
            </a:r>
            <a:r>
              <a:rPr lang="uk-UA" sz="2400" b="1" dirty="0">
                <a:solidFill>
                  <a:schemeClr val="accent6">
                    <a:lumMod val="20000"/>
                    <a:lumOff val="80000"/>
                  </a:schemeClr>
                </a:solidFill>
                <a:latin typeface="Arial Black" panose="020B0A04020102020204" pitchFamily="34" charset="0"/>
                <a:ea typeface="Calibri" panose="020F0502020204030204" pitchFamily="34" charset="0"/>
              </a:rPr>
              <a:t>підприємство (інноваційний центр, технопарк, технополіс, інноваційний бізнес-інкубатор тощо)</a:t>
            </a:r>
            <a:endParaRPr lang="uk-UA" sz="2400" dirty="0">
              <a:solidFill>
                <a:schemeClr val="accent6">
                  <a:lumMod val="20000"/>
                  <a:lumOff val="80000"/>
                </a:schemeClr>
              </a:solidFill>
              <a:latin typeface="Arial Black" panose="020B0A04020102020204" pitchFamily="34" charset="0"/>
            </a:endParaRPr>
          </a:p>
        </p:txBody>
      </p:sp>
      <p:sp>
        <p:nvSpPr>
          <p:cNvPr id="5" name="Прямоугольник 4"/>
          <p:cNvSpPr/>
          <p:nvPr/>
        </p:nvSpPr>
        <p:spPr>
          <a:xfrm>
            <a:off x="897924" y="2848268"/>
            <a:ext cx="10676238" cy="2035173"/>
          </a:xfrm>
          <a:prstGeom prst="rect">
            <a:avLst/>
          </a:prstGeom>
        </p:spPr>
        <p:txBody>
          <a:bodyPr wrap="square">
            <a:spAutoFit/>
          </a:bodyPr>
          <a:lstStyle/>
          <a:p>
            <a:pPr indent="36000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Середовищем виникнення та реалізації нововведень виступають інноваційні підприємства.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360000" algn="just">
              <a:lnSpc>
                <a:spcPct val="107000"/>
              </a:lnSpc>
              <a:spcAft>
                <a:spcPts val="0"/>
              </a:spcAft>
            </a:pP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lnSpc>
                <a:spcPct val="107000"/>
              </a:lnSpc>
              <a:spcAft>
                <a:spcPts val="0"/>
              </a:spcAft>
            </a:pP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Згідно чинного законодавства </a:t>
            </a:r>
            <a:r>
              <a:rPr lang="uk-UA" b="1" dirty="0">
                <a:latin typeface="Times New Roman" panose="02020603050405020304" pitchFamily="18" charset="0"/>
                <a:ea typeface="Calibri" panose="020F0502020204030204" pitchFamily="34" charset="0"/>
                <a:cs typeface="Times New Roman" panose="02020603050405020304" pitchFamily="18" charset="0"/>
              </a:rPr>
              <a:t>інноваційне підприємство (інноваційний центр, технопарк, технополіс, інноваційний бізнес-інкубатор тощо)</a:t>
            </a:r>
            <a:r>
              <a:rPr lang="uk-UA" dirty="0">
                <a:latin typeface="Times New Roman" panose="02020603050405020304" pitchFamily="18" charset="0"/>
                <a:ea typeface="Calibri" panose="020F0502020204030204" pitchFamily="34" charset="0"/>
                <a:cs typeface="Times New Roman" panose="02020603050405020304" pitchFamily="18" charset="0"/>
              </a:rPr>
              <a:t> - це підприємство (об'єднання підприємств), що розробляє, виробляє і реалізує інноваційні продукти і (або) продукцію чи послуги, обсяг яких у грошовому вимірі перевищує 70 відсотків його загального обсягу продукції і (або) послуг.</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6314302" y="5645256"/>
            <a:ext cx="5259860" cy="388696"/>
          </a:xfrm>
          <a:prstGeom prst="rect">
            <a:avLst/>
          </a:prstGeom>
        </p:spPr>
        <p:txBody>
          <a:bodyPr wrap="square">
            <a:spAutoFit/>
          </a:bodyPr>
          <a:lstStyle/>
          <a:p>
            <a:pPr indent="360000" algn="r">
              <a:lnSpc>
                <a:spcPct val="107000"/>
              </a:lnSpc>
              <a:spcAft>
                <a:spcPts val="0"/>
              </a:spcAft>
            </a:pPr>
            <a:r>
              <a:rPr lang="uk-UA" b="1" i="1" dirty="0" smtClean="0">
                <a:latin typeface="Times New Roman" panose="02020603050405020304" pitchFamily="18" charset="0"/>
                <a:ea typeface="Calibri" panose="020F0502020204030204" pitchFamily="34" charset="0"/>
                <a:cs typeface="Times New Roman" panose="02020603050405020304" pitchFamily="18" charset="0"/>
              </a:rPr>
              <a:t>Закон України «Про інноваційну діяльність»</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descr="Пнг Галочка красная 27 фото"/>
          <p:cNvPicPr/>
          <p:nvPr/>
        </p:nvPicPr>
        <p:blipFill>
          <a:blip r:embed="rId2">
            <a:extLst>
              <a:ext uri="{28A0092B-C50C-407E-A947-70E740481C1C}">
                <a14:useLocalDpi xmlns:a14="http://schemas.microsoft.com/office/drawing/2010/main" val="0"/>
              </a:ext>
            </a:extLst>
          </a:blip>
          <a:srcRect/>
          <a:stretch>
            <a:fillRect/>
          </a:stretch>
        </p:blipFill>
        <p:spPr bwMode="auto">
          <a:xfrm>
            <a:off x="6402177" y="5491027"/>
            <a:ext cx="414655" cy="542925"/>
          </a:xfrm>
          <a:prstGeom prst="rect">
            <a:avLst/>
          </a:prstGeom>
          <a:noFill/>
          <a:ln>
            <a:noFill/>
          </a:ln>
        </p:spPr>
      </p:pic>
    </p:spTree>
    <p:extLst>
      <p:ext uri="{BB962C8B-B14F-4D97-AF65-F5344CB8AC3E}">
        <p14:creationId xmlns:p14="http://schemas.microsoft.com/office/powerpoint/2010/main" val="18860593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Ион (конференц-зал)</Template>
  <TotalTime>122</TotalTime>
  <Words>945</Words>
  <Application>Microsoft Office PowerPoint</Application>
  <PresentationFormat>Широкоэкранный</PresentationFormat>
  <Paragraphs>58</Paragraphs>
  <Slides>26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Arial Black</vt:lpstr>
      <vt:lpstr>Calibri</vt:lpstr>
      <vt:lpstr>Century Gothic</vt:lpstr>
      <vt:lpstr>Times New Roman</vt:lpstr>
      <vt:lpstr>Wingdings 3</vt:lpstr>
      <vt:lpstr>Ион (конференц-зал)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Типи інновацій</vt:lpstr>
      <vt:lpstr>2. Класифікації інновацій</vt:lpstr>
      <vt:lpstr>Класифікації інновацій</vt:lpstr>
      <vt:lpstr>Класифікації інновацій</vt:lpstr>
      <vt:lpstr>Класифікації інновацій</vt:lpstr>
      <vt:lpstr>Класифікації інновацій</vt:lpstr>
      <vt:lpstr>Класифікації інновацій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Царук Ірина Михайлівна</dc:creator>
  <cp:lastModifiedBy>Царук Ірина Михайлівна</cp:lastModifiedBy>
  <cp:revision>59</cp:revision>
  <dcterms:created xsi:type="dcterms:W3CDTF">2025-11-10T11:36:39Z</dcterms:created>
  <dcterms:modified xsi:type="dcterms:W3CDTF">2025-11-11T09:10:37Z</dcterms:modified>
</cp:coreProperties>
</file>