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8" r:id="rId21"/>
    <p:sldId id="279" r:id="rId22"/>
    <p:sldId id="280" r:id="rId23"/>
    <p:sldId id="276" r:id="rId24"/>
    <p:sldId id="277" r:id="rId25"/>
    <p:sldId id="281" r:id="rId26"/>
    <p:sldId id="282" r:id="rId27"/>
    <p:sldId id="283" r:id="rId28"/>
    <p:sldId id="27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2" name="TextBox 11"/>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3" name="TextBox 12"/>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t>11/21/2025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t>11/21/2025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t>11/21/2025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t>11/21/2025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t>11/21/2025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t>11/21/2025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panose="020B0604020202020204"/>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panose="020B0604020202020204"/>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panose="020B0604020202020204"/>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panose="020B0604020202020204"/>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panose="020B0604020202020204"/>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panose="020B0604020202020204"/>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panose="020B0604020202020204"/>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panose="020B0604020202020204"/>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panose="020B0604020202020204"/>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56312" y="1964267"/>
            <a:ext cx="8903813" cy="2421464"/>
          </a:xfrm>
        </p:spPr>
        <p:txBody>
          <a:bodyPr>
            <a:normAutofit fontScale="90000"/>
          </a:bodyPr>
          <a:lstStyle/>
          <a:p>
            <a:r>
              <a:rPr lang="uk-UA" dirty="0" smtClean="0"/>
              <a:t>Лекція 5</a:t>
            </a:r>
            <a:r>
              <a:rPr lang="ru-RU" dirty="0" smtClean="0"/>
              <a:t>. </a:t>
            </a:r>
            <a:r>
              <a:rPr lang="ru-RU" dirty="0"/>
              <a:t>ОСОБЛИВОСТІ ОРГАНІЗАЦІЇ УПРАВЛІННЯ КОРПОРАЦІЄЮ</a:t>
            </a:r>
            <a:br>
              <a:rPr lang="ru-RU" dirty="0"/>
            </a:br>
            <a:r>
              <a:rPr lang="ru-RU" dirty="0" smtClean="0"/>
              <a:t>(</a:t>
            </a:r>
            <a:r>
              <a:rPr lang="uk-UA" dirty="0" smtClean="0"/>
              <a:t>частина</a:t>
            </a:r>
            <a:r>
              <a:rPr lang="ru-RU" dirty="0" smtClean="0"/>
              <a:t> </a:t>
            </a:r>
            <a:r>
              <a:rPr lang="en-US" dirty="0"/>
              <a:t>2</a:t>
            </a:r>
            <a:r>
              <a:rPr lang="ru-RU" dirty="0" smtClean="0"/>
              <a:t>)</a:t>
            </a:r>
            <a:endParaRPr lang="ru-RU" dirty="0"/>
          </a:p>
        </p:txBody>
      </p:sp>
      <p:sp>
        <p:nvSpPr>
          <p:cNvPr id="3" name="Подзаголовок 2"/>
          <p:cNvSpPr>
            <a:spLocks noGrp="1"/>
          </p:cNvSpPr>
          <p:nvPr>
            <p:ph type="subTitle" idx="1"/>
          </p:nvPr>
        </p:nvSpPr>
        <p:spPr>
          <a:xfrm>
            <a:off x="836022" y="4385732"/>
            <a:ext cx="10868297" cy="2258908"/>
          </a:xfrm>
        </p:spPr>
        <p:txBody>
          <a:bodyPr>
            <a:noAutofit/>
          </a:bodyPr>
          <a:lstStyle/>
          <a:p>
            <a:pPr algn="l"/>
            <a:r>
              <a:rPr lang="ru-RU" sz="2400" b="1" dirty="0" smtClean="0"/>
              <a:t>4</a:t>
            </a:r>
            <a:r>
              <a:rPr lang="ru-RU" sz="2400" b="1" dirty="0"/>
              <a:t>. </a:t>
            </a:r>
            <a:r>
              <a:rPr lang="uk-UA" sz="2400" b="1" dirty="0" smtClean="0"/>
              <a:t>Інформація в організації </a:t>
            </a:r>
            <a:r>
              <a:rPr lang="ru-RU" sz="2400" b="1" dirty="0" smtClean="0"/>
              <a:t>корпоративного </a:t>
            </a:r>
            <a:r>
              <a:rPr lang="uk-UA" sz="2400" b="1" dirty="0" smtClean="0"/>
              <a:t>управління</a:t>
            </a:r>
            <a:endParaRPr lang="en-US" sz="2400" b="1" dirty="0" smtClean="0"/>
          </a:p>
          <a:p>
            <a:pPr algn="l"/>
            <a:r>
              <a:rPr lang="uk-UA" sz="2400" b="1" dirty="0" smtClean="0"/>
              <a:t>5</a:t>
            </a:r>
            <a:r>
              <a:rPr lang="uk-UA" sz="2400" b="1" dirty="0"/>
              <a:t>. Здійснення контролю в </a:t>
            </a:r>
            <a:r>
              <a:rPr lang="uk-UA" sz="2400" b="1" dirty="0" smtClean="0"/>
              <a:t>корпораціях</a:t>
            </a:r>
          </a:p>
          <a:p>
            <a:pPr algn="l"/>
            <a:r>
              <a:rPr lang="ru-RU" sz="2400" b="1" dirty="0" smtClean="0"/>
              <a:t>6. Система </a:t>
            </a:r>
            <a:r>
              <a:rPr lang="ru-RU" sz="2400" b="1" dirty="0"/>
              <a:t>корпоративного </a:t>
            </a:r>
            <a:r>
              <a:rPr lang="ru-RU" sz="2400" b="1" dirty="0" smtClean="0"/>
              <a:t>контролю</a:t>
            </a:r>
          </a:p>
          <a:p>
            <a:pPr algn="l"/>
            <a:r>
              <a:rPr lang="ru-RU" sz="2400" b="1" dirty="0" smtClean="0"/>
              <a:t>7. РОЗКРИТТЯ </a:t>
            </a:r>
            <a:r>
              <a:rPr lang="ru-RU" sz="2400" b="1" dirty="0"/>
              <a:t>ІНФОРМАЦІЇ В КОРПОРАТИВНОМУ </a:t>
            </a:r>
            <a:r>
              <a:rPr lang="ru-RU" sz="2400" b="1" dirty="0" smtClean="0"/>
              <a:t>СЕКТОРІ </a:t>
            </a:r>
            <a:endParaRPr lang="ru-RU" sz="2400" b="1" dirty="0"/>
          </a:p>
          <a:p>
            <a:endParaRPr lang="uk-UA" sz="2400" dirty="0" smtClean="0"/>
          </a:p>
          <a:p>
            <a:endParaRPr lang="ru-RU" sz="2400" dirty="0"/>
          </a:p>
          <a:p>
            <a:endParaRPr lang="ru-RU"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01710" y="103031"/>
            <a:ext cx="10712003" cy="1957589"/>
          </a:xfrm>
        </p:spPr>
        <p:txBody>
          <a:bodyPr>
            <a:normAutofit/>
          </a:bodyPr>
          <a:lstStyle/>
          <a:p>
            <a:pPr algn="just"/>
            <a:r>
              <a:rPr lang="uk-UA" sz="1400" dirty="0" smtClean="0"/>
              <a:t>	Інформаційна </a:t>
            </a:r>
            <a:r>
              <a:rPr lang="uk-UA" sz="1400" dirty="0"/>
              <a:t>політика корпорації має базуватися на чинному законодавстві та бути спрямованою на повне, точне та своєчасне розкриття інформації у формах, передбачених чинним законодавством України. Водночас інформаційна політика корпорації не повинна обмежуватися виключно рамками чинного законодавства і має передбачати розкриття додаткової інформації, оприлюднення якої не повинно порушувати як положень чинного законодавства України, так і права корпорації на конфіденційну інформацію та комерційну таємницю і створення надійної системи її захисту (наприклад, регулярне розкриття інформації про фінансовий стан і результати діяльності корпорації за квартал у формі квартального звіту</a:t>
            </a:r>
            <a:r>
              <a:rPr lang="uk-UA" sz="1400" dirty="0" smtClean="0"/>
              <a:t>).</a:t>
            </a:r>
            <a:r>
              <a:rPr lang="ru-RU" sz="1400" dirty="0" smtClean="0"/>
              <a:t> </a:t>
            </a:r>
            <a:r>
              <a:rPr lang="uk-UA" sz="1400" dirty="0" smtClean="0"/>
              <a:t>Наглядова </a:t>
            </a:r>
            <a:r>
              <a:rPr lang="uk-UA" sz="1400" dirty="0"/>
              <a:t>рада повинна бути гарантом існування у корпорації ефективної системи розкриття інформації та нести відповідальність за розкриття повної та достовірної інформації</a:t>
            </a:r>
            <a:r>
              <a:rPr lang="uk-UA" sz="1400" dirty="0" smtClean="0"/>
              <a:t>.</a:t>
            </a:r>
            <a:endParaRPr lang="ru-RU" sz="1400" dirty="0"/>
          </a:p>
        </p:txBody>
      </p:sp>
      <p:sp>
        <p:nvSpPr>
          <p:cNvPr id="3" name="Объект 2"/>
          <p:cNvSpPr>
            <a:spLocks noGrp="1"/>
          </p:cNvSpPr>
          <p:nvPr>
            <p:ph idx="1"/>
          </p:nvPr>
        </p:nvSpPr>
        <p:spPr>
          <a:xfrm>
            <a:off x="685801" y="2060620"/>
            <a:ext cx="10827912" cy="4546242"/>
          </a:xfrm>
        </p:spPr>
        <p:txBody>
          <a:bodyPr>
            <a:normAutofit lnSpcReduction="10000"/>
          </a:bodyPr>
          <a:lstStyle/>
          <a:p>
            <a:pPr algn="just"/>
            <a:r>
              <a:rPr lang="uk-UA" dirty="0"/>
              <a:t>Виконавчий орган повинен відповідати за реалізацію інформаційної політики корпорації. Реалізувати це положення можна шляхом призначення особи, відповідальної за організацію процесу розкриття інформації, до повноважень якої повинні бути віднесені функції щодо забезпечення доступу до відкритої інформації. Ці функції доцільно покласти на корпоративного секретаря.</a:t>
            </a:r>
            <a:endParaRPr lang="ru-RU" dirty="0"/>
          </a:p>
          <a:p>
            <a:pPr algn="just"/>
            <a:r>
              <a:rPr lang="uk-UA" dirty="0"/>
              <a:t>Особливе місце у використанні інформацією про корпорацію належить акціонерам. Повнота та достовірність інформації у цьому разі дає можливість захищати їх права та </a:t>
            </a:r>
            <a:r>
              <a:rPr lang="uk-UA" dirty="0" smtClean="0"/>
              <a:t>інтереси.</a:t>
            </a:r>
            <a:r>
              <a:rPr lang="ru-RU" dirty="0"/>
              <a:t> </a:t>
            </a:r>
            <a:r>
              <a:rPr lang="uk-UA" dirty="0" smtClean="0"/>
              <a:t>Право </a:t>
            </a:r>
            <a:r>
              <a:rPr lang="uk-UA" dirty="0"/>
              <a:t>на отримання інформації про товариство є одним з головних прав акціонера. Лише на підставі повної, достовірної та своєчасної інформації про товариство акціонер може прийняти виважене рішення стосовно своєї інвестиції та реалізувати більшість своїх прав.</a:t>
            </a:r>
            <a:endParaRPr lang="ru-RU" dirty="0"/>
          </a:p>
          <a:p>
            <a:pPr algn="just"/>
            <a:r>
              <a:rPr lang="uk-UA" dirty="0"/>
              <a:t>У внутрішніх документах товариства повинні бути передбачені засади інформаційної політики, спрямованої на забезпечення можливості акціонера щодо вільного та необтяжливого доступу до інформації про товариство, а також повинен бути встановлений перелік документів, до яких акціонер має доступ.</a:t>
            </a:r>
            <a:endParaRPr lang="ru-RU" dirty="0"/>
          </a:p>
          <a:p>
            <a:pPr algn="just"/>
            <a:r>
              <a:rPr lang="uk-UA" dirty="0"/>
              <a:t>Корпорація повинна розробити та запровадити необхідні внутрішні механізми з метою запобігання неправомірному використанню </a:t>
            </a:r>
            <a:r>
              <a:rPr lang="uk-UA" i="1" dirty="0" err="1"/>
              <a:t>інсайдерської</a:t>
            </a:r>
            <a:r>
              <a:rPr lang="uk-UA" i="1" dirty="0"/>
              <a:t> інформації </a:t>
            </a:r>
            <a:r>
              <a:rPr lang="uk-UA" dirty="0"/>
              <a:t>посадовими особами корпорації та іншими інсайдерами.</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8831" y="450761"/>
            <a:ext cx="10647608" cy="6091707"/>
          </a:xfrm>
        </p:spPr>
        <p:txBody>
          <a:bodyPr>
            <a:normAutofit fontScale="90000"/>
          </a:bodyPr>
          <a:lstStyle/>
          <a:p>
            <a:pPr algn="just"/>
            <a:r>
              <a:rPr lang="uk-UA" sz="2700" b="1" i="1" dirty="0" smtClean="0"/>
              <a:t>	</a:t>
            </a:r>
            <a:r>
              <a:rPr lang="uk-UA" sz="2700" b="1" i="1" dirty="0" err="1" smtClean="0"/>
              <a:t>Інсайдерська</a:t>
            </a:r>
            <a:r>
              <a:rPr lang="uk-UA" sz="2700" b="1" i="1" dirty="0" smtClean="0"/>
              <a:t> </a:t>
            </a:r>
            <a:r>
              <a:rPr lang="uk-UA" sz="2700" b="1" i="1" dirty="0"/>
              <a:t>інформація</a:t>
            </a:r>
            <a:r>
              <a:rPr lang="uk-UA" sz="2700" i="1" dirty="0"/>
              <a:t> </a:t>
            </a:r>
            <a:r>
              <a:rPr lang="uk-UA" sz="2700" dirty="0"/>
              <a:t>- це інформація про емітента цінних </a:t>
            </a:r>
            <a:r>
              <a:rPr lang="uk-UA" sz="2700" dirty="0" smtClean="0"/>
              <a:t>паперів</a:t>
            </a:r>
            <a:r>
              <a:rPr lang="uk-UA" sz="2700" dirty="0"/>
              <a:t>, його цінні папери та угоди з ними, яка одночасно є істотною і не є оприлюдненою та розкриття якої вплине або може вплинути на ринкову вартість цих цінних паперів чи розмір доходу за ними. Використання </a:t>
            </a:r>
            <a:r>
              <a:rPr lang="uk-UA" sz="2700" dirty="0" err="1"/>
              <a:t>інсайдерської</a:t>
            </a:r>
            <a:r>
              <a:rPr lang="uk-UA" sz="2700" dirty="0"/>
              <a:t> інформації посадовими особами та іншими інсайдерами суперечить принципу рівного ставлення до акціонерів, оскільки така практика дає можливість одним особам здійснювати торгові операції з цінними паперами корпорації на підставі інформації, яка не є оприлюд­неною для інших </a:t>
            </a:r>
            <a:r>
              <a:rPr lang="uk-UA" sz="2700" dirty="0" smtClean="0"/>
              <a:t>осіб.</a:t>
            </a:r>
            <a:br>
              <a:rPr lang="uk-UA" sz="2700" dirty="0" smtClean="0"/>
            </a:br>
            <a:r>
              <a:rPr lang="uk-UA" sz="2700" dirty="0"/>
              <a:t>	</a:t>
            </a:r>
            <a:r>
              <a:rPr lang="uk-UA" sz="2700" dirty="0" smtClean="0"/>
              <a:t>Корпорація </a:t>
            </a:r>
            <a:r>
              <a:rPr lang="uk-UA" sz="2700" dirty="0"/>
              <a:t>повинна передбачити у своїх внутрішніх документах обов'язок посадових осіб та інших інсайдерів не розголошувати </a:t>
            </a:r>
            <a:r>
              <a:rPr lang="uk-UA" sz="2700" dirty="0" err="1"/>
              <a:t>інсайдерську</a:t>
            </a:r>
            <a:r>
              <a:rPr lang="uk-UA" sz="2700" dirty="0"/>
              <a:t> інформацію третім особам та утримуватись від купівлі-продажу цінних паперів товариства до моменту оприлюднення такої інформації</a:t>
            </a:r>
            <a:r>
              <a:rPr lang="uk-UA" sz="2700" dirty="0" smtClean="0"/>
              <a:t>.</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1" y="265216"/>
            <a:ext cx="10131425" cy="1456267"/>
          </a:xfrm>
        </p:spPr>
        <p:txBody>
          <a:bodyPr/>
          <a:lstStyle/>
          <a:p>
            <a:r>
              <a:rPr lang="uk-UA" b="1" i="1" dirty="0" smtClean="0"/>
              <a:t>5</a:t>
            </a:r>
            <a:r>
              <a:rPr lang="uk-UA" b="1" i="1" dirty="0"/>
              <a:t>. Здійснення контролю в корпораціях</a:t>
            </a:r>
            <a:r>
              <a:rPr lang="ru-RU" dirty="0"/>
              <a:t/>
            </a:r>
            <a:br>
              <a:rPr lang="ru-RU" dirty="0"/>
            </a:br>
            <a:endParaRPr lang="ru-RU" dirty="0"/>
          </a:p>
        </p:txBody>
      </p:sp>
      <p:sp>
        <p:nvSpPr>
          <p:cNvPr id="3" name="Объект 2"/>
          <p:cNvSpPr>
            <a:spLocks noGrp="1"/>
          </p:cNvSpPr>
          <p:nvPr>
            <p:ph idx="1"/>
          </p:nvPr>
        </p:nvSpPr>
        <p:spPr>
          <a:xfrm>
            <a:off x="685801" y="1027612"/>
            <a:ext cx="10634729" cy="5733796"/>
          </a:xfrm>
        </p:spPr>
        <p:txBody>
          <a:bodyPr>
            <a:normAutofit/>
          </a:bodyPr>
          <a:lstStyle/>
          <a:p>
            <a:pPr marL="0" indent="0" algn="just">
              <a:buNone/>
            </a:pPr>
            <a:r>
              <a:rPr lang="uk-UA" dirty="0"/>
              <a:t>Особливої актуальності в управлінні корпорацією набуває здійснення контролю.</a:t>
            </a:r>
            <a:endParaRPr lang="ru-RU" dirty="0"/>
          </a:p>
          <a:p>
            <a:pPr algn="just"/>
            <a:r>
              <a:rPr lang="uk-UA" b="1" i="1" dirty="0" smtClean="0">
                <a:effectLst>
                  <a:outerShdw blurRad="38100" dist="38100" dir="2700000" algn="tl">
                    <a:srgbClr val="000000">
                      <a:alpha val="43137"/>
                    </a:srgbClr>
                  </a:outerShdw>
                </a:effectLst>
              </a:rPr>
              <a:t>Контроль</a:t>
            </a:r>
            <a:r>
              <a:rPr lang="uk-UA" i="1" dirty="0" smtClean="0"/>
              <a:t> </a:t>
            </a:r>
            <a:r>
              <a:rPr lang="uk-UA" dirty="0" smtClean="0"/>
              <a:t>– це невід'ємна частину </a:t>
            </a:r>
            <a:r>
              <a:rPr lang="uk-UA" dirty="0"/>
              <a:t>процесу управлінської діяльності, </a:t>
            </a:r>
            <a:r>
              <a:rPr lang="uk-UA" dirty="0" smtClean="0"/>
              <a:t>який характеризує </a:t>
            </a:r>
            <a:r>
              <a:rPr lang="uk-UA" dirty="0"/>
              <a:t>його як засіб, за допомогою якого керівництво організації визначає правильність рішень, що приймаються, та необхідність коригуючих дій для до­сягнення цілей організації.</a:t>
            </a:r>
            <a:endParaRPr lang="ru-RU" dirty="0"/>
          </a:p>
          <a:p>
            <a:pPr algn="just"/>
            <a:r>
              <a:rPr lang="uk-UA" b="1" i="1" dirty="0">
                <a:effectLst>
                  <a:outerShdw blurRad="38100" dist="38100" dir="2700000" algn="tl">
                    <a:srgbClr val="000000">
                      <a:alpha val="43137"/>
                    </a:srgbClr>
                  </a:outerShdw>
                </a:effectLst>
              </a:rPr>
              <a:t>Основним завданням контролю</a:t>
            </a:r>
            <a:r>
              <a:rPr lang="uk-UA" i="1" dirty="0"/>
              <a:t> </a:t>
            </a:r>
            <a:r>
              <a:rPr lang="uk-UA" dirty="0"/>
              <a:t>виступає виявлення фактичних від­хилень від встановлених параметрів організації або її складової шляхом </a:t>
            </a:r>
            <a:r>
              <a:rPr lang="uk-UA" dirty="0" smtClean="0"/>
              <a:t>співставлення </a:t>
            </a:r>
            <a:r>
              <a:rPr lang="uk-UA" dirty="0"/>
              <a:t>реальних результатів із планами, що дає можливість отримати інформацію щодо місця виникнення проблеми. Тобто за допомогою контролю можна охарактеризувати якість управління, прийняття та реалізацію управлінських рішень, визначити проблеми, скоригувати дії та попередити виникнення кризових ситуацій.</a:t>
            </a:r>
            <a:endParaRPr lang="ru-RU" dirty="0"/>
          </a:p>
          <a:p>
            <a:pPr algn="just"/>
            <a:r>
              <a:rPr lang="uk-UA" b="1" i="1" dirty="0">
                <a:effectLst>
                  <a:outerShdw blurRad="38100" dist="38100" dir="2700000" algn="tl">
                    <a:srgbClr val="000000">
                      <a:alpha val="43137"/>
                    </a:srgbClr>
                  </a:outerShdw>
                </a:effectLst>
              </a:rPr>
              <a:t>Контроль</a:t>
            </a:r>
            <a:r>
              <a:rPr lang="uk-UA" i="1" dirty="0"/>
              <a:t> </a:t>
            </a:r>
            <a:r>
              <a:rPr lang="uk-UA" dirty="0"/>
              <a:t>можна розглядати як управлінські дії, спрямовані на ви­значення можливих та існуючих відхилень параметрів організації або її елементів від запланованих, та розробку заходів щодо їх усунення.</a:t>
            </a:r>
            <a:endParaRPr lang="ru-RU" dirty="0"/>
          </a:p>
          <a:p>
            <a:pPr algn="just"/>
            <a:r>
              <a:rPr lang="uk-UA" dirty="0"/>
              <a:t>Питання контролю є надзвичайно актуальним для акціонерних товариств та обумовлене розмежуванням функцій управління та володіння товариством. В умовах розпорошеності акціонерного капіталу та ситуації, за якої одні особи володіють підприємством, а інші ним управляють, товариство повинно забезпечити ефективний контроль за діяльністю осіб, які розпоряджаються отриманими товариством інвестиціями, та здійснити надійний захист майнових інтересів інвесторів.</a:t>
            </a:r>
            <a:endParaRPr lang="ru-RU" dirty="0"/>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6860" y="332108"/>
            <a:ext cx="10853670" cy="1456267"/>
          </a:xfrm>
        </p:spPr>
        <p:txBody>
          <a:bodyPr>
            <a:noAutofit/>
          </a:bodyPr>
          <a:lstStyle/>
          <a:p>
            <a:pPr algn="just"/>
            <a:r>
              <a:rPr lang="uk-UA" sz="1800" dirty="0" smtClean="0"/>
              <a:t>	Корпорація </a:t>
            </a:r>
            <a:r>
              <a:rPr lang="uk-UA" sz="1800" dirty="0"/>
              <a:t>може розраховувати на довіру інвесторів та надходження зовнішнього фінансування тільки за умови запровадження належної системи контролю за його діяльністю. Наявність такої системи дозволяє інвесторам бути впевненими у тому, що їх інвестиції розумно використо­вуються, спрямовуються на розвиток корпорації та надійно захищені від можливих </a:t>
            </a:r>
            <a:r>
              <a:rPr lang="uk-UA" sz="1800" dirty="0" smtClean="0"/>
              <a:t>зловживань.</a:t>
            </a:r>
            <a:endParaRPr lang="ru-RU" sz="1800" dirty="0"/>
          </a:p>
        </p:txBody>
      </p:sp>
      <p:sp>
        <p:nvSpPr>
          <p:cNvPr id="3" name="Объект 2"/>
          <p:cNvSpPr>
            <a:spLocks noGrp="1"/>
          </p:cNvSpPr>
          <p:nvPr>
            <p:ph idx="1"/>
          </p:nvPr>
        </p:nvSpPr>
        <p:spPr>
          <a:xfrm>
            <a:off x="466859" y="1788375"/>
            <a:ext cx="10853671" cy="4857124"/>
          </a:xfrm>
        </p:spPr>
        <p:txBody>
          <a:bodyPr>
            <a:normAutofit fontScale="92500" lnSpcReduction="20000"/>
          </a:bodyPr>
          <a:lstStyle/>
          <a:p>
            <a:pPr marL="0" indent="0" algn="just">
              <a:spcAft>
                <a:spcPts val="600"/>
              </a:spcAft>
              <a:buNone/>
            </a:pPr>
            <a:r>
              <a:rPr lang="uk-UA" sz="2200" b="1" dirty="0">
                <a:effectLst>
                  <a:outerShdw blurRad="38100" dist="38100" dir="2700000" algn="tl">
                    <a:srgbClr val="000000">
                      <a:alpha val="43137"/>
                    </a:srgbClr>
                  </a:outerShdw>
                </a:effectLst>
              </a:rPr>
              <a:t>Діюча у корпорації система контролю за його фінансово-господарською діяльністю має сприяти:</a:t>
            </a:r>
            <a:endParaRPr lang="ru-RU" sz="2200" b="1" dirty="0">
              <a:effectLst>
                <a:outerShdw blurRad="38100" dist="38100" dir="2700000" algn="tl">
                  <a:srgbClr val="000000">
                    <a:alpha val="43137"/>
                  </a:srgbClr>
                </a:outerShdw>
              </a:effectLst>
            </a:endParaRPr>
          </a:p>
          <a:p>
            <a:pPr marL="0" lvl="0" algn="just">
              <a:spcAft>
                <a:spcPts val="600"/>
              </a:spcAft>
            </a:pPr>
            <a:r>
              <a:rPr lang="uk-UA" dirty="0"/>
              <a:t>збереженню та раціональному використанню фінансових і матеріальних ресурсів товариства;</a:t>
            </a:r>
            <a:endParaRPr lang="ru-RU" dirty="0"/>
          </a:p>
          <a:p>
            <a:pPr marL="0" lvl="0" algn="just">
              <a:spcAft>
                <a:spcPts val="600"/>
              </a:spcAft>
            </a:pPr>
            <a:r>
              <a:rPr lang="uk-UA" dirty="0"/>
              <a:t>забезпеченню точності та повноти бухгалтерських записів;</a:t>
            </a:r>
            <a:endParaRPr lang="ru-RU" dirty="0"/>
          </a:p>
          <a:p>
            <a:pPr marL="0" lvl="0" algn="just">
              <a:spcAft>
                <a:spcPts val="600"/>
              </a:spcAft>
            </a:pPr>
            <a:r>
              <a:rPr lang="uk-UA" dirty="0"/>
              <a:t>підтриманню прозорості та достовірності фінансових </a:t>
            </a:r>
            <a:r>
              <a:rPr lang="uk-UA" dirty="0" smtClean="0"/>
              <a:t>звітів;</a:t>
            </a:r>
            <a:endParaRPr lang="ru-RU" dirty="0"/>
          </a:p>
          <a:p>
            <a:pPr marL="0" lvl="0" algn="just">
              <a:spcAft>
                <a:spcPts val="600"/>
              </a:spcAft>
            </a:pPr>
            <a:r>
              <a:rPr lang="uk-UA" dirty="0"/>
              <a:t>запобіганню та викриттю фальсифікацій та помилок;</a:t>
            </a:r>
            <a:endParaRPr lang="ru-RU" dirty="0"/>
          </a:p>
          <a:p>
            <a:pPr marL="0" lvl="0" algn="just">
              <a:spcAft>
                <a:spcPts val="600"/>
              </a:spcAft>
            </a:pPr>
            <a:r>
              <a:rPr lang="uk-UA" dirty="0"/>
              <a:t>забезпеченню стабільного та ефективного функціонування товариства</a:t>
            </a:r>
            <a:r>
              <a:rPr lang="uk-UA" dirty="0" smtClean="0"/>
              <a:t>.</a:t>
            </a:r>
          </a:p>
          <a:p>
            <a:pPr marL="0" lvl="0" indent="0" algn="just">
              <a:spcAft>
                <a:spcPts val="600"/>
              </a:spcAft>
              <a:buNone/>
            </a:pPr>
            <a:r>
              <a:rPr lang="uk-UA" dirty="0"/>
              <a:t/>
            </a:r>
            <a:br>
              <a:rPr lang="uk-UA" dirty="0"/>
            </a:br>
            <a:r>
              <a:rPr lang="uk-UA" dirty="0"/>
              <a:t>Корпорація повинна забезпечити комплексний, незалежний, об'єктивний та професійний контроль через залучення незалежного зовнішнього аудитора (аудиторської </a:t>
            </a:r>
            <a:r>
              <a:rPr lang="uk-UA" dirty="0" smtClean="0"/>
              <a:t>фірми) </a:t>
            </a:r>
            <a:r>
              <a:rPr lang="uk-UA" dirty="0"/>
              <a:t>і через механізми внутрішнього контролю.</a:t>
            </a:r>
            <a:endParaRPr lang="ru-RU" dirty="0"/>
          </a:p>
          <a:p>
            <a:pPr marL="0" indent="0" algn="just">
              <a:spcAft>
                <a:spcPts val="600"/>
              </a:spcAft>
              <a:buNone/>
            </a:pPr>
            <a:r>
              <a:rPr lang="uk-UA" b="1" i="1" dirty="0">
                <a:effectLst>
                  <a:outerShdw blurRad="38100" dist="38100" dir="2700000" algn="tl">
                    <a:srgbClr val="000000">
                      <a:alpha val="43137"/>
                    </a:srgbClr>
                  </a:outerShdw>
                </a:effectLst>
              </a:rPr>
              <a:t>Система внутрішнього контролю корпорації </a:t>
            </a:r>
            <a:r>
              <a:rPr lang="uk-UA" dirty="0"/>
              <a:t>має забезпечити здійснення стратегічного, оперативного та поточного контролю за її фінансово-господарською діяльністю.</a:t>
            </a:r>
            <a:endParaRPr lang="ru-RU" dirty="0"/>
          </a:p>
          <a:p>
            <a:pPr marL="0" indent="0" algn="just">
              <a:spcAft>
                <a:spcPts val="600"/>
              </a:spcAft>
              <a:buNone/>
            </a:pPr>
            <a:r>
              <a:rPr lang="uk-UA" sz="2200" b="1" dirty="0">
                <a:effectLst>
                  <a:outerShdw blurRad="38100" dist="38100" dir="2700000" algn="tl">
                    <a:srgbClr val="000000">
                      <a:alpha val="43137"/>
                    </a:srgbClr>
                  </a:outerShdw>
                </a:effectLst>
              </a:rPr>
              <a:t>До органів управління корпорації, які здійснюють внутрішній контроль, належать:</a:t>
            </a:r>
            <a:endParaRPr lang="ru-RU" sz="2200" b="1" dirty="0">
              <a:effectLst>
                <a:outerShdw blurRad="38100" dist="38100" dir="2700000" algn="tl">
                  <a:srgbClr val="000000">
                    <a:alpha val="43137"/>
                  </a:srgbClr>
                </a:outerShdw>
              </a:effectLst>
            </a:endParaRPr>
          </a:p>
          <a:p>
            <a:pPr marL="0" lvl="0" algn="just">
              <a:spcAft>
                <a:spcPts val="600"/>
              </a:spcAft>
            </a:pPr>
            <a:r>
              <a:rPr lang="uk-UA" sz="2200" dirty="0"/>
              <a:t>наглядова рада (через аудиторський комітет ради);</a:t>
            </a:r>
            <a:endParaRPr lang="ru-RU" sz="2200" dirty="0"/>
          </a:p>
          <a:p>
            <a:pPr marL="0" lvl="0" algn="just">
              <a:spcAft>
                <a:spcPts val="600"/>
              </a:spcAft>
            </a:pPr>
            <a:r>
              <a:rPr lang="uk-UA" sz="2200" dirty="0"/>
              <a:t>ревізійна комісія;</a:t>
            </a:r>
            <a:endParaRPr lang="ru-RU" sz="2200" dirty="0"/>
          </a:p>
          <a:p>
            <a:pPr marL="0" lvl="0" algn="just">
              <a:spcAft>
                <a:spcPts val="600"/>
              </a:spcAft>
            </a:pPr>
            <a:r>
              <a:rPr lang="uk-UA" sz="2200" dirty="0"/>
              <a:t>служба внутрішнього аудиту.</a:t>
            </a:r>
            <a:endParaRPr lang="ru-RU" sz="2200" dirty="0"/>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1" y="141666"/>
            <a:ext cx="11332028" cy="2009351"/>
          </a:xfrm>
        </p:spPr>
        <p:txBody>
          <a:bodyPr>
            <a:noAutofit/>
          </a:bodyPr>
          <a:lstStyle/>
          <a:p>
            <a:pPr algn="just"/>
            <a:r>
              <a:rPr lang="uk-UA" sz="1600" i="1" dirty="0" smtClean="0"/>
              <a:t>	</a:t>
            </a:r>
            <a:r>
              <a:rPr lang="uk-UA" sz="1600" b="1" i="1" dirty="0" smtClean="0"/>
              <a:t>Наглядова </a:t>
            </a:r>
            <a:r>
              <a:rPr lang="uk-UA" sz="1600" b="1" i="1" dirty="0"/>
              <a:t>рада </a:t>
            </a:r>
            <a:r>
              <a:rPr lang="uk-UA" sz="1600" dirty="0"/>
              <a:t>(через аудиторський комітет ради) повинна забезпечити функціонування належної системи контролю, а також здійснення стратегічного контролю за фінансово-господарською діяльністю </a:t>
            </a:r>
            <a:r>
              <a:rPr lang="uk-UA" sz="1600" dirty="0" smtClean="0"/>
              <a:t>товариства.</a:t>
            </a:r>
            <a:br>
              <a:rPr lang="uk-UA" sz="1600" dirty="0" smtClean="0"/>
            </a:br>
            <a:r>
              <a:rPr lang="uk-UA" sz="1600" dirty="0" smtClean="0"/>
              <a:t>	</a:t>
            </a:r>
            <a:r>
              <a:rPr lang="uk-UA" sz="1600" b="1" i="1" dirty="0" smtClean="0"/>
              <a:t>Стратегічний </a:t>
            </a:r>
            <a:r>
              <a:rPr lang="uk-UA" sz="1600" b="1" i="1" dirty="0"/>
              <a:t>контроль</a:t>
            </a:r>
            <a:r>
              <a:rPr lang="uk-UA" sz="1600" i="1" dirty="0"/>
              <a:t> </a:t>
            </a:r>
            <a:r>
              <a:rPr lang="uk-UA" sz="1600" dirty="0"/>
              <a:t>- це тип контролю, який спрямований на розв'язання стратегічних завдань і тісно пов'язаний зі стратегічним плануванням та управлінням, натомість за допомогою </a:t>
            </a:r>
            <a:r>
              <a:rPr lang="uk-UA" sz="1600" b="1" i="1" dirty="0"/>
              <a:t>тактичного контролю</a:t>
            </a:r>
            <a:r>
              <a:rPr lang="uk-UA" sz="1600" i="1" dirty="0"/>
              <a:t> </a:t>
            </a:r>
            <a:r>
              <a:rPr lang="uk-UA" sz="1600" dirty="0"/>
              <a:t>забезпечуються систематичні спостереження за виконанням поточних завдань, програм, планів. Тобто за допомогою тактичного контролю перевіряється реалізація </a:t>
            </a:r>
            <a:r>
              <a:rPr lang="uk-UA" sz="1600" dirty="0" smtClean="0"/>
              <a:t>тактичних </a:t>
            </a:r>
            <a:r>
              <a:rPr lang="uk-UA" sz="1600" dirty="0"/>
              <a:t>рішень</a:t>
            </a:r>
            <a:r>
              <a:rPr lang="uk-UA" sz="1600" dirty="0" smtClean="0"/>
              <a:t>.</a:t>
            </a:r>
            <a:endParaRPr lang="ru-RU" sz="1600" dirty="0"/>
          </a:p>
        </p:txBody>
      </p:sp>
      <p:sp>
        <p:nvSpPr>
          <p:cNvPr id="3" name="Объект 2"/>
          <p:cNvSpPr>
            <a:spLocks noGrp="1"/>
          </p:cNvSpPr>
          <p:nvPr>
            <p:ph idx="1"/>
          </p:nvPr>
        </p:nvSpPr>
        <p:spPr>
          <a:xfrm>
            <a:off x="685801" y="2037806"/>
            <a:ext cx="10879427" cy="4607693"/>
          </a:xfrm>
        </p:spPr>
        <p:txBody>
          <a:bodyPr>
            <a:normAutofit/>
          </a:bodyPr>
          <a:lstStyle/>
          <a:p>
            <a:pPr marL="0" indent="0" algn="just">
              <a:buNone/>
            </a:pPr>
            <a:r>
              <a:rPr lang="uk-UA" sz="2400" b="1" dirty="0">
                <a:effectLst>
                  <a:outerShdw blurRad="38100" dist="38100" dir="2700000" algn="tl">
                    <a:srgbClr val="000000">
                      <a:alpha val="43137"/>
                    </a:srgbClr>
                  </a:outerShdw>
                </a:effectLst>
              </a:rPr>
              <a:t>З метою ефективного виконання зазначених функцій до </a:t>
            </a:r>
            <a:r>
              <a:rPr lang="uk-UA" sz="2400" b="1" i="1" dirty="0">
                <a:effectLst>
                  <a:outerShdw blurRad="38100" dist="38100" dir="2700000" algn="tl">
                    <a:srgbClr val="000000">
                      <a:alpha val="43137"/>
                    </a:srgbClr>
                  </a:outerShdw>
                </a:effectLst>
              </a:rPr>
              <a:t>компетенції наглядової ради </a:t>
            </a:r>
            <a:r>
              <a:rPr lang="uk-UA" sz="2400" b="1" dirty="0">
                <a:effectLst>
                  <a:outerShdw blurRad="38100" dist="38100" dir="2700000" algn="tl">
                    <a:srgbClr val="000000">
                      <a:alpha val="43137"/>
                    </a:srgbClr>
                  </a:outerShdw>
                </a:effectLst>
              </a:rPr>
              <a:t>повинні належати, зокрема, повноваження щодо:</a:t>
            </a:r>
            <a:endParaRPr lang="ru-RU" sz="2400" b="1" dirty="0">
              <a:effectLst>
                <a:outerShdw blurRad="38100" dist="38100" dir="2700000" algn="tl">
                  <a:srgbClr val="000000">
                    <a:alpha val="43137"/>
                  </a:srgbClr>
                </a:outerShdw>
              </a:effectLst>
            </a:endParaRPr>
          </a:p>
          <a:p>
            <a:pPr lvl="0" algn="just"/>
            <a:r>
              <a:rPr lang="uk-UA" dirty="0"/>
              <a:t>перевірки достовірності річної та квартальної фінансової звітності до її оприлюднення та (або) подання на розгляд загальних зборів акціо­нерів;</a:t>
            </a:r>
            <a:endParaRPr lang="ru-RU" dirty="0"/>
          </a:p>
          <a:p>
            <a:pPr lvl="0" algn="just"/>
            <a:r>
              <a:rPr lang="uk-UA" dirty="0"/>
              <a:t>виявлення недоліків системи контролю, розробки пропозицій та рекомендацій щодо її вдосконалення;</a:t>
            </a:r>
            <a:endParaRPr lang="ru-RU" dirty="0"/>
          </a:p>
          <a:p>
            <a:pPr lvl="0" algn="just"/>
            <a:r>
              <a:rPr lang="uk-UA" dirty="0"/>
              <a:t>призначення та звільнення внутрішніх аудиторів;</a:t>
            </a:r>
            <a:endParaRPr lang="ru-RU" dirty="0"/>
          </a:p>
          <a:p>
            <a:pPr lvl="0" algn="just"/>
            <a:r>
              <a:rPr lang="uk-UA" dirty="0"/>
              <a:t>затвердження зовнішнього аудитора (якщо це повноваження не віднесено до компетенції загальних зборів акціонерів), здійснення контролю за ефективністю, об'єктивністю та незалежністю зовнішнього аудитора, фінансовими відносинами між товариством та аудитором.</a:t>
            </a:r>
            <a:endParaRPr lang="ru-RU" dirty="0"/>
          </a:p>
          <a:p>
            <a:pPr marL="0" indent="0" algn="just">
              <a:buNone/>
            </a:pPr>
            <a:r>
              <a:rPr lang="uk-UA" dirty="0"/>
              <a:t>Наглядова рада зобов'язана оцінювати систему контролю за фінансово-господарською діяльністю товариства, розробляти та надавати загаль­ним зборам пропозиції щодо її вдосконалення.</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799" y="236113"/>
            <a:ext cx="10974977" cy="1618813"/>
          </a:xfrm>
        </p:spPr>
        <p:txBody>
          <a:bodyPr>
            <a:normAutofit fontScale="90000"/>
          </a:bodyPr>
          <a:lstStyle/>
          <a:p>
            <a:r>
              <a:rPr lang="uk-UA" sz="1800" i="1" dirty="0" smtClean="0"/>
              <a:t>	</a:t>
            </a:r>
            <a:r>
              <a:rPr lang="uk-UA" sz="1800" b="1" i="1" dirty="0" smtClean="0"/>
              <a:t>Ревізійна </a:t>
            </a:r>
            <a:r>
              <a:rPr lang="uk-UA" sz="1800" b="1" i="1" dirty="0"/>
              <a:t>комісія </a:t>
            </a:r>
            <a:r>
              <a:rPr lang="uk-UA" sz="1800" dirty="0"/>
              <a:t>здійснює оперативний контроль фінансово-господарською діяльністю корпорації шляхом проведення планових та позапланових перевірок. Планові перевірки проводяться за підсумками діяльності корпорації за рік. За результатами перевірки робляться висновки, які подаються загальним зборам </a:t>
            </a:r>
            <a:r>
              <a:rPr lang="uk-UA" sz="1800" dirty="0" smtClean="0"/>
              <a:t>акціонерів</a:t>
            </a:r>
            <a:r>
              <a:rPr lang="uk-UA" sz="1800" dirty="0"/>
              <a:t>. Позапланові перевірки проводяться за власною ініціативою ревізійної комісії, за рекомендацією загальних зборів, за рішенням наглядової ради, на вимогу акціонерів, які володіють у сукупності понад 10 відсотками голосів.</a:t>
            </a:r>
            <a:r>
              <a:rPr lang="ru-RU" sz="1800" dirty="0"/>
              <a:t/>
            </a:r>
            <a:br>
              <a:rPr lang="ru-RU" sz="1800" dirty="0"/>
            </a:br>
            <a:endParaRPr lang="ru-RU" sz="1800" dirty="0"/>
          </a:p>
        </p:txBody>
      </p:sp>
      <p:sp>
        <p:nvSpPr>
          <p:cNvPr id="3" name="Объект 2"/>
          <p:cNvSpPr>
            <a:spLocks noGrp="1"/>
          </p:cNvSpPr>
          <p:nvPr>
            <p:ph idx="1"/>
          </p:nvPr>
        </p:nvSpPr>
        <p:spPr>
          <a:xfrm>
            <a:off x="782391" y="1692380"/>
            <a:ext cx="10878386" cy="5043271"/>
          </a:xfrm>
        </p:spPr>
        <p:txBody>
          <a:bodyPr>
            <a:normAutofit/>
          </a:bodyPr>
          <a:lstStyle/>
          <a:p>
            <a:pPr marL="0" indent="0" algn="just">
              <a:buNone/>
            </a:pPr>
            <a:r>
              <a:rPr lang="uk-UA" dirty="0" smtClean="0"/>
              <a:t>Якщо </a:t>
            </a:r>
            <a:r>
              <a:rPr lang="uk-UA" dirty="0"/>
              <a:t>в результаті проведення контрольних дій з'ясувалось, що є виникнення загрози суттєвим інтересам корпорації або виявлені зловжи­вання, вчинені посадовими особами, ревізійна комісія зобов'язана вимагати позачергового скликання зборів акціонерів.</a:t>
            </a:r>
            <a:endParaRPr lang="ru-RU" dirty="0"/>
          </a:p>
          <a:p>
            <a:pPr marL="0" indent="0" algn="just">
              <a:buNone/>
            </a:pPr>
            <a:r>
              <a:rPr lang="uk-UA" sz="2000" b="1" dirty="0"/>
              <a:t>Здійснення поточного контролю за фінансово-господарською діяльністю покладається на </a:t>
            </a:r>
            <a:r>
              <a:rPr lang="uk-UA" sz="2000" b="1" i="1" dirty="0">
                <a:effectLst>
                  <a:outerShdw blurRad="38100" dist="38100" dir="2700000" algn="tl">
                    <a:srgbClr val="000000">
                      <a:alpha val="43137"/>
                    </a:srgbClr>
                  </a:outerShdw>
                </a:effectLst>
              </a:rPr>
              <a:t>службу внутрішнього аудиту</a:t>
            </a:r>
            <a:r>
              <a:rPr lang="uk-UA" i="1" dirty="0"/>
              <a:t>. </a:t>
            </a:r>
            <a:r>
              <a:rPr lang="uk-UA" dirty="0"/>
              <a:t>Саме ця служба відповідає за своєчасне виявлення відхилень, які перешкоджають законному та ефективному використанню майна та коштів корпорації.</a:t>
            </a:r>
            <a:endParaRPr lang="ru-RU" dirty="0"/>
          </a:p>
          <a:p>
            <a:pPr marL="0" indent="0" algn="just">
              <a:buNone/>
            </a:pPr>
            <a:r>
              <a:rPr lang="uk-UA" sz="2000" b="1" dirty="0" smtClean="0">
                <a:effectLst>
                  <a:outerShdw blurRad="38100" dist="38100" dir="2700000" algn="tl">
                    <a:srgbClr val="000000">
                      <a:alpha val="43137"/>
                    </a:srgbClr>
                  </a:outerShdw>
                </a:effectLst>
              </a:rPr>
              <a:t>До компетенції </a:t>
            </a:r>
            <a:r>
              <a:rPr lang="uk-UA" sz="2000" b="1" i="1" dirty="0" smtClean="0">
                <a:effectLst>
                  <a:outerShdw blurRad="38100" dist="38100" dir="2700000" algn="tl">
                    <a:srgbClr val="000000">
                      <a:alpha val="43137"/>
                    </a:srgbClr>
                  </a:outerShdw>
                </a:effectLst>
              </a:rPr>
              <a:t>служби внутрішнього</a:t>
            </a:r>
            <a:r>
              <a:rPr lang="uk-UA" sz="2000" b="1" dirty="0" smtClean="0">
                <a:effectLst>
                  <a:outerShdw blurRad="38100" dist="38100" dir="2700000" algn="tl">
                    <a:srgbClr val="000000">
                      <a:alpha val="43137"/>
                    </a:srgbClr>
                  </a:outerShdw>
                </a:effectLst>
              </a:rPr>
              <a:t> аудиту належать</a:t>
            </a:r>
            <a:r>
              <a:rPr lang="uk-UA" sz="2000" b="1" dirty="0" smtClean="0"/>
              <a:t>:</a:t>
            </a:r>
            <a:endParaRPr lang="ru-RU" sz="2000" b="1" dirty="0"/>
          </a:p>
          <a:p>
            <a:pPr lvl="0" algn="just"/>
            <a:r>
              <a:rPr lang="uk-UA" dirty="0"/>
              <a:t>контроль за організацією та </a:t>
            </a:r>
            <a:r>
              <a:rPr lang="uk-UA" dirty="0" smtClean="0"/>
              <a:t>функціонуванням </a:t>
            </a:r>
            <a:r>
              <a:rPr lang="uk-UA" dirty="0"/>
              <a:t>системи бухгалтерського обліку;</a:t>
            </a:r>
            <a:endParaRPr lang="ru-RU" dirty="0"/>
          </a:p>
          <a:p>
            <a:pPr lvl="0" algn="just"/>
            <a:r>
              <a:rPr lang="uk-UA" dirty="0"/>
              <a:t>контроль за відповідністю даних бухгалтерського обліку фактичній наявності активів, їх належним збереженням;</a:t>
            </a:r>
            <a:endParaRPr lang="ru-RU" dirty="0"/>
          </a:p>
          <a:p>
            <a:pPr lvl="0" algn="just"/>
            <a:r>
              <a:rPr lang="uk-UA" dirty="0"/>
              <a:t>експертиза фінансової та операційної діяльності;</a:t>
            </a:r>
            <a:endParaRPr lang="ru-RU" dirty="0"/>
          </a:p>
          <a:p>
            <a:pPr lvl="0" algn="just"/>
            <a:r>
              <a:rPr lang="uk-UA" dirty="0"/>
              <a:t>підготовка оглядів діяльності корпорації та розроблення рекоменда­цій щодо підвищення її ефективності.</a:t>
            </a:r>
            <a:endParaRPr lang="ru-RU" dirty="0"/>
          </a:p>
          <a:p>
            <a:pPr algn="just"/>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1007" y="218942"/>
            <a:ext cx="10505940" cy="2047740"/>
          </a:xfrm>
        </p:spPr>
        <p:txBody>
          <a:bodyPr>
            <a:normAutofit/>
          </a:bodyPr>
          <a:lstStyle/>
          <a:p>
            <a:pPr algn="just"/>
            <a:r>
              <a:rPr lang="uk-UA" sz="1400" b="1" dirty="0" smtClean="0">
                <a:effectLst>
                  <a:outerShdw blurRad="38100" dist="38100" dir="2700000" algn="tl">
                    <a:srgbClr val="000000">
                      <a:alpha val="43137"/>
                    </a:srgbClr>
                  </a:outerShdw>
                </a:effectLst>
              </a:rPr>
              <a:t>	Для </a:t>
            </a:r>
            <a:r>
              <a:rPr lang="uk-UA" sz="1400" b="1" i="1" dirty="0">
                <a:effectLst>
                  <a:outerShdw blurRad="38100" dist="38100" dir="2700000" algn="tl">
                    <a:srgbClr val="000000">
                      <a:alpha val="43137"/>
                    </a:srgbClr>
                  </a:outerShdw>
                </a:effectLst>
              </a:rPr>
              <a:t>забезпечення об'єктивного внутрішнього контролю </a:t>
            </a:r>
            <a:r>
              <a:rPr lang="uk-UA" sz="1400" dirty="0"/>
              <a:t>необхідно встановлювати вимоги до кандидатів у члени наглядової ради, ревізійної комісії та служби внутрішнього аудиту, які б сприяли обранню (призначенню) до цих органів осіб з бездоганною репутацією. При цьому наявність у особи судимості за злочини проти власності, службові чи господарські злочини є одним із факторів, який негативно впливає на її репутацію. </a:t>
            </a:r>
            <a:r>
              <a:rPr lang="uk-UA" sz="1400" dirty="0" smtClean="0"/>
              <a:t/>
            </a:r>
            <a:br>
              <a:rPr lang="uk-UA" sz="1400" dirty="0" smtClean="0"/>
            </a:br>
            <a:r>
              <a:rPr lang="uk-UA" sz="1400" dirty="0"/>
              <a:t>	</a:t>
            </a:r>
            <a:r>
              <a:rPr lang="uk-UA" sz="1400" dirty="0" smtClean="0"/>
              <a:t>З </a:t>
            </a:r>
            <a:r>
              <a:rPr lang="uk-UA" sz="1400" dirty="0"/>
              <a:t>метою забезпечення високого рівня професійної кваліфікації таких осіб корпорація встановлює відповідні вимоги на рівні внутрішніх документів. Однією із основних вимог має стати володіння спеціальними знаннями з бухгалтерського обліку, фінансового менеджменту. Необхідний досвід роботи забезпечить можливість якісного виконання ними обов'язків, а професійна компетентність осіб, які здійснюють контроль, стане гарантією професійного підходу до контролю за фінансово-господарською діяльністю </a:t>
            </a:r>
            <a:r>
              <a:rPr lang="uk-UA" sz="1400" dirty="0" smtClean="0"/>
              <a:t>товариства.</a:t>
            </a:r>
            <a:endParaRPr lang="ru-RU" sz="1400" dirty="0"/>
          </a:p>
        </p:txBody>
      </p:sp>
      <p:sp>
        <p:nvSpPr>
          <p:cNvPr id="3" name="Объект 2"/>
          <p:cNvSpPr>
            <a:spLocks noGrp="1"/>
          </p:cNvSpPr>
          <p:nvPr>
            <p:ph idx="1"/>
          </p:nvPr>
        </p:nvSpPr>
        <p:spPr>
          <a:xfrm>
            <a:off x="386366" y="2266682"/>
            <a:ext cx="10715223" cy="4494725"/>
          </a:xfrm>
        </p:spPr>
        <p:txBody>
          <a:bodyPr>
            <a:normAutofit lnSpcReduction="10000"/>
          </a:bodyPr>
          <a:lstStyle/>
          <a:p>
            <a:pPr algn="just"/>
            <a:r>
              <a:rPr lang="uk-UA" b="1" dirty="0">
                <a:effectLst>
                  <a:outerShdw blurRad="38100" dist="38100" dir="2700000" algn="tl">
                    <a:srgbClr val="000000">
                      <a:alpha val="43137"/>
                    </a:srgbClr>
                  </a:outerShdw>
                </a:effectLst>
              </a:rPr>
              <a:t>Для забезпечення впевненості акціонерів, потенційних інвесторів, кредиторів та інших зацікавлених осіб </a:t>
            </a:r>
            <a:r>
              <a:rPr lang="uk-UA" dirty="0"/>
              <a:t>у надійному функціонуванні системи внутрішнього контролю, підсилення вірогідності та достовірності результатів, представлених у фінансовій інформації, корпорація має забезпечити </a:t>
            </a:r>
            <a:r>
              <a:rPr lang="uk-UA" i="1" dirty="0"/>
              <a:t>проведення </a:t>
            </a:r>
            <a:r>
              <a:rPr lang="uk-UA" b="1" i="1" dirty="0">
                <a:effectLst>
                  <a:outerShdw blurRad="38100" dist="38100" dir="2700000" algn="tl">
                    <a:srgbClr val="000000">
                      <a:alpha val="43137"/>
                    </a:srgbClr>
                  </a:outerShdw>
                </a:effectLst>
              </a:rPr>
              <a:t>незалежного зовнішнього аудиту </a:t>
            </a:r>
            <a:r>
              <a:rPr lang="uk-UA" dirty="0"/>
              <a:t>шляхом залучен­ня аудиторів (аудиторських фірм), які мають право на проведення аудиторської діяльності відповідно до чинного законодавства.</a:t>
            </a:r>
            <a:endParaRPr lang="ru-RU" dirty="0"/>
          </a:p>
          <a:p>
            <a:pPr algn="just"/>
            <a:r>
              <a:rPr lang="uk-UA" dirty="0"/>
              <a:t>Об'єктивний контроль з боку </a:t>
            </a:r>
            <a:r>
              <a:rPr lang="uk-UA" i="1" dirty="0"/>
              <a:t>зовнішнього аудитора </a:t>
            </a:r>
            <a:r>
              <a:rPr lang="uk-UA" dirty="0"/>
              <a:t>забезпечує наглядова рада, створивши належні умови для його роботи, які б виключали можливість тиску на аудитора з боку зацікавлених осіб, та здійснювати контроль за дотриманням зовнішнім аудитором Кодексу професійної етики аудиторів України під час виконання ним своїх обов'язків. Рада повинна забезпечити здійснення зовнішнього аудиту аудитором (аудиторською фірмою), який має бездоганну репутацію.</a:t>
            </a:r>
            <a:endParaRPr lang="ru-RU" dirty="0"/>
          </a:p>
          <a:p>
            <a:pPr algn="just"/>
            <a:r>
              <a:rPr lang="uk-UA" i="1" dirty="0"/>
              <a:t>Результати контролю </a:t>
            </a:r>
            <a:r>
              <a:rPr lang="uk-UA" dirty="0"/>
              <a:t>повинні бути оприлюднені. Особи, які здійснюють контроль за фінансово-господарською діяльністю товариства, повинні звітувати за результати перевірок наглядовій раді та загальним зборам. При здійсненні зовнішнього аудиту зовнішній аудитор повинен брати участь у загальних зборах для надання акціонерам відповідей на питання стосовно фінансового стану корпорації та аудиторського висновку.</a:t>
            </a:r>
            <a:endParaRPr lang="ru-RU" dirty="0"/>
          </a:p>
          <a:p>
            <a:pPr algn="just"/>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5802" y="502276"/>
            <a:ext cx="10208622" cy="5988676"/>
          </a:xfrm>
        </p:spPr>
        <p:txBody>
          <a:bodyPr>
            <a:normAutofit/>
          </a:bodyPr>
          <a:lstStyle/>
          <a:p>
            <a:pPr algn="just"/>
            <a:r>
              <a:rPr lang="uk-UA" dirty="0"/>
              <a:t>Документи, підготовлені за підсумками проведення контрольних заходів, мають бути передані до ради та виконавчого органу корпорації для оперативного розгляду та реагування на результати здійсненого конт­ролю на найближчому засіданні ради (аудиторського комітету ради) та виконавчого органу.</a:t>
            </a:r>
            <a:endParaRPr lang="ru-RU" dirty="0"/>
          </a:p>
          <a:p>
            <a:pPr algn="just"/>
            <a:r>
              <a:rPr lang="uk-UA" dirty="0"/>
              <a:t>Ревізійна комісія </a:t>
            </a:r>
            <a:r>
              <a:rPr lang="uk-UA" dirty="0" smtClean="0"/>
              <a:t>зобов'язана </a:t>
            </a:r>
            <a:r>
              <a:rPr lang="uk-UA" dirty="0"/>
              <a:t>доповідати про результати проведених нею перевірок загальним зборам акціонерів та наглядовій раді на найближчому її засіданні, що проводиться після здійснення перевірки ревізійною комісією. Доповідь ревізійної комісії викладається у письмовій формі та має містити інформацію про проведені нею планові, позапланові перевірки та зроблені за їх підсумками висновки, інформацію про достовірність річного балансу із необхідними поясненнями до нього, а також рекомендації щодо затвердження його загальними зборами. Доповідь ревізійної комісії загальним зборам акціонерів та раді товариства, окрім подання у письмовому вигляді, також викладається головою ревізійної комісії або його заступником в усній формі на засіданні ради та на загальних зборах акціонерів.</a:t>
            </a:r>
            <a:endParaRPr lang="ru-RU" dirty="0"/>
          </a:p>
          <a:p>
            <a:pPr algn="just"/>
            <a:r>
              <a:rPr lang="uk-UA" dirty="0"/>
              <a:t>Установлені корпорацією </a:t>
            </a:r>
            <a:r>
              <a:rPr lang="uk-UA" b="1" i="1" dirty="0"/>
              <a:t>правила та процедури контролю </a:t>
            </a:r>
            <a:r>
              <a:rPr lang="uk-UA" dirty="0"/>
              <a:t>мають сприяти забезпеченню стабільного та ефективного функціонування корпорації шляхом створення та функціонування надійної системи контролю за її фінансово-господарською діяльністю з метою своєчасного виявлення відхилень фактичних результатів діяльності від запланованих і прийняття оперативних управлінських рішень, які забезпечать нормалізацію діяльності корпорації.</a:t>
            </a:r>
            <a:endParaRPr lang="ru-RU" dirty="0"/>
          </a:p>
          <a:p>
            <a:pPr algn="just"/>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6795" y="0"/>
            <a:ext cx="10131425" cy="1166949"/>
          </a:xfrm>
        </p:spPr>
        <p:txBody>
          <a:bodyPr/>
          <a:lstStyle/>
          <a:p>
            <a:r>
              <a:rPr lang="ru-RU" b="1" dirty="0" smtClean="0"/>
              <a:t>6. Система </a:t>
            </a:r>
            <a:r>
              <a:rPr lang="ru-RU" b="1" dirty="0"/>
              <a:t>корпоративного контролю</a:t>
            </a:r>
          </a:p>
        </p:txBody>
      </p:sp>
      <p:sp>
        <p:nvSpPr>
          <p:cNvPr id="3" name="Объект 2"/>
          <p:cNvSpPr>
            <a:spLocks noGrp="1"/>
          </p:cNvSpPr>
          <p:nvPr>
            <p:ph idx="1"/>
          </p:nvPr>
        </p:nvSpPr>
        <p:spPr>
          <a:xfrm>
            <a:off x="130629" y="775063"/>
            <a:ext cx="11704320" cy="5965371"/>
          </a:xfrm>
        </p:spPr>
        <p:txBody>
          <a:bodyPr>
            <a:normAutofit fontScale="92500" lnSpcReduction="20000"/>
          </a:bodyPr>
          <a:lstStyle/>
          <a:p>
            <a:pPr algn="just"/>
            <a:r>
              <a:rPr lang="uk-UA" b="1" dirty="0" smtClean="0"/>
              <a:t>Корпоративний контроль</a:t>
            </a:r>
            <a:r>
              <a:rPr lang="uk-UA" dirty="0" smtClean="0"/>
              <a:t> — це управлінська функція корпорації, що полягає у відстеженні відхилень та корекції управлінських рішень, що впливають на баланс інтересів учасників корпоративних взаємовідносин.</a:t>
            </a:r>
          </a:p>
          <a:p>
            <a:pPr algn="just"/>
            <a:r>
              <a:rPr lang="uk-UA" dirty="0" smtClean="0"/>
              <a:t>Також корпоративний контроль можна визначити як володіння такою кількістю прав в акціонерному товаристві, яка забезпечує постійний вплив на прийняття стратегічних управлінських рішень, а також визначення та формулювання таких рішень. Таким чином, контроль в цьому визначенні асоціюється з власністю на акції та можливістю управління такою власністю.</a:t>
            </a:r>
          </a:p>
          <a:p>
            <a:pPr algn="just"/>
            <a:r>
              <a:rPr lang="uk-UA" dirty="0" smtClean="0"/>
              <a:t>В свою чергу система корпоративного контролю це складова система корпоративного управління, призначена для збалансування інтересів учасників корпоративних взаємовідносин у процесі їх участі в корпоративній діяльності. </a:t>
            </a:r>
            <a:endParaRPr lang="uk-UA" dirty="0" smtClean="0"/>
          </a:p>
          <a:p>
            <a:pPr algn="just"/>
            <a:r>
              <a:rPr lang="uk-UA" b="1" dirty="0" smtClean="0"/>
              <a:t>Система </a:t>
            </a:r>
            <a:r>
              <a:rPr lang="uk-UA" b="1" dirty="0" smtClean="0"/>
              <a:t>внутрішнього контролю в корпорації включає:</a:t>
            </a:r>
          </a:p>
          <a:p>
            <a:pPr algn="just"/>
            <a:r>
              <a:rPr lang="uk-UA" dirty="0" smtClean="0"/>
              <a:t>— структуру управління, яка сприяє обміну інформацією і певній колегіальності під час прийняття рішень, що дозволяє уникнути зайвої концентрації влади, що може підвищити ризик зловживань або шахрайства;</a:t>
            </a:r>
          </a:p>
          <a:p>
            <a:pPr algn="just"/>
            <a:r>
              <a:rPr lang="uk-UA" dirty="0" smtClean="0"/>
              <a:t>— порядок виявлення конфлікту інтересів, який стосується керівників або інших посадових осіб корпорації та інформування про це органів управління та у відповідних випадках акціонерів;</a:t>
            </a:r>
          </a:p>
          <a:p>
            <a:pPr algn="just"/>
            <a:r>
              <a:rPr lang="uk-UA" dirty="0" smtClean="0"/>
              <a:t>— порядок, який забезпечує керівництву ефективний контроль за діяльністю компанії та, зокрема, за рухом грошових коштів;</a:t>
            </a:r>
          </a:p>
          <a:p>
            <a:pPr algn="just"/>
            <a:r>
              <a:rPr lang="uk-UA" dirty="0" smtClean="0"/>
              <a:t>— наявність кваліфікованих внутрішніх ревізорів і контролерів, які відповідають за перевірку дотримання встановленого внутрішнього розпорядку, підзвітних органам управління товариством, а також контроль над всіма аспектами дотримання нормативних актів, належної професійної поведінки та сумлінної ділової практики;</a:t>
            </a:r>
          </a:p>
          <a:p>
            <a:pPr algn="just"/>
            <a:r>
              <a:rPr lang="uk-UA" dirty="0" smtClean="0"/>
              <a:t>— участь незалежних зовнішніх аудиторів, які беруть на себе відповідальність за аудиторську перевірку звітності корпорації, аналіз і підтвердження належного стану фінансових систем, а також контроль за дотриманням правил, що застосовуються.</a:t>
            </a:r>
          </a:p>
          <a:p>
            <a:pPr algn="just"/>
            <a:endParaRPr lang="uk-UA" dirty="0"/>
          </a:p>
        </p:txBody>
      </p:sp>
    </p:spTree>
    <p:extLst>
      <p:ext uri="{BB962C8B-B14F-4D97-AF65-F5344CB8AC3E}">
        <p14:creationId xmlns:p14="http://schemas.microsoft.com/office/powerpoint/2010/main" val="3134979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70858" y="209007"/>
            <a:ext cx="10808518" cy="6514010"/>
          </a:xfrm>
        </p:spPr>
        <p:txBody>
          <a:bodyPr/>
          <a:lstStyle/>
          <a:p>
            <a:pPr marL="0" indent="0">
              <a:buNone/>
            </a:pPr>
            <a:r>
              <a:rPr lang="uk-UA" sz="2000" b="1" dirty="0" smtClean="0"/>
              <a:t>Основними об`єктами корпоративного контролю є:</a:t>
            </a:r>
          </a:p>
          <a:p>
            <a:pPr marL="0" indent="0">
              <a:buNone/>
            </a:pPr>
            <a:r>
              <a:rPr lang="uk-UA" dirty="0" smtClean="0"/>
              <a:t>— використання людських, фінансових, матеріальних, нематеріальних, часових та інформаційних ресурсів корпорації в інтересах суб`єктів корпоративного контролю;</a:t>
            </a:r>
          </a:p>
          <a:p>
            <a:pPr marL="0" indent="0">
              <a:buNone/>
            </a:pPr>
            <a:r>
              <a:rPr lang="uk-UA" dirty="0" smtClean="0"/>
              <a:t>— інформаційне поле корпорації відповідно до потреб суб`єктів корпоративного контролю;</a:t>
            </a:r>
          </a:p>
          <a:p>
            <a:pPr marL="0" indent="0">
              <a:buNone/>
            </a:pPr>
            <a:r>
              <a:rPr lang="uk-UA" dirty="0" smtClean="0"/>
              <a:t>— захист (безпека) матеріальних та інформаційних ресурсів корпорації;</a:t>
            </a:r>
          </a:p>
          <a:p>
            <a:pPr marL="0" indent="0">
              <a:buNone/>
            </a:pPr>
            <a:r>
              <a:rPr lang="uk-UA" dirty="0" smtClean="0"/>
              <a:t>— наявність конфлікту інтересів у посадових осіб акціонерного товариства;</a:t>
            </a:r>
          </a:p>
          <a:p>
            <a:pPr marL="0" indent="0">
              <a:buNone/>
            </a:pPr>
            <a:r>
              <a:rPr lang="uk-UA" dirty="0" smtClean="0"/>
              <a:t>— процеси у внутрішньому та зовнішньому середовищі корпорації, які можуть призвести до порушення балансу інтересів суб`єктів корпоративного контролю, вплинути на стан конкуренції в галузі та результати фінансово-господарської діяльності товариства, нести соціальні наслідки;</a:t>
            </a:r>
          </a:p>
          <a:p>
            <a:pPr marL="0" indent="0">
              <a:buNone/>
            </a:pPr>
            <a:r>
              <a:rPr lang="uk-UA" dirty="0" smtClean="0"/>
              <a:t>— результати функціонування корпорації;</a:t>
            </a:r>
          </a:p>
          <a:p>
            <a:pPr marL="0" indent="0">
              <a:buNone/>
            </a:pPr>
            <a:r>
              <a:rPr lang="uk-UA" dirty="0" smtClean="0"/>
              <a:t>— дотримання стандартів корпоративної поведінки, норм чинного законодавства тощо.</a:t>
            </a:r>
          </a:p>
          <a:p>
            <a:pPr marL="0" indent="0">
              <a:buNone/>
            </a:pPr>
            <a:r>
              <a:rPr lang="uk-UA" dirty="0" smtClean="0"/>
              <a:t>Загалом корпоративний контроль може базуватися як на матеріальних засадах (власності — володінні певним пакетом акцій, фінансових ресурсах), так і на нематеріальних засадах (владі, інтелекті та робочій силі). Причому найвпливовіші учасники корпоративних взаємовідносин звичайно мають як матеріальні, так і нематеріальні права для здійснення корпоративного контролю.</a:t>
            </a:r>
          </a:p>
          <a:p>
            <a:endParaRPr lang="uk-UA" dirty="0"/>
          </a:p>
        </p:txBody>
      </p:sp>
    </p:spTree>
    <p:extLst>
      <p:ext uri="{BB962C8B-B14F-4D97-AF65-F5344CB8AC3E}">
        <p14:creationId xmlns:p14="http://schemas.microsoft.com/office/powerpoint/2010/main" val="3610230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211" y="60960"/>
            <a:ext cx="11852366" cy="3667377"/>
          </a:xfrm>
        </p:spPr>
        <p:txBody>
          <a:bodyPr>
            <a:normAutofit fontScale="90000"/>
          </a:bodyPr>
          <a:lstStyle/>
          <a:p>
            <a:pPr>
              <a:spcBef>
                <a:spcPts val="600"/>
              </a:spcBef>
            </a:pPr>
            <a:r>
              <a:rPr lang="ru-RU" b="1" i="1" dirty="0"/>
              <a:t>4. </a:t>
            </a:r>
            <a:r>
              <a:rPr lang="uk-UA" b="1" i="1" dirty="0" smtClean="0"/>
              <a:t>Інформація в організації </a:t>
            </a:r>
            <a:r>
              <a:rPr lang="ru-RU" b="1" i="1" dirty="0" smtClean="0"/>
              <a:t>корпоративного </a:t>
            </a:r>
            <a:r>
              <a:rPr lang="uk-UA" b="1" i="1" dirty="0" smtClean="0"/>
              <a:t>управління</a:t>
            </a:r>
            <a:r>
              <a:rPr lang="en-US" dirty="0"/>
              <a:t/>
            </a:r>
            <a:br>
              <a:rPr lang="en-US" dirty="0"/>
            </a:br>
            <a:r>
              <a:rPr lang="ru-RU" dirty="0" smtClean="0"/>
              <a:t>	</a:t>
            </a:r>
            <a:r>
              <a:rPr lang="ru-RU" sz="1800" dirty="0" smtClean="0"/>
              <a:t>1. </a:t>
            </a:r>
            <a:r>
              <a:rPr lang="uk-UA" sz="1600" dirty="0" smtClean="0"/>
              <a:t>Інформація </a:t>
            </a:r>
            <a:r>
              <a:rPr lang="uk-UA" sz="1600" dirty="0" smtClean="0"/>
              <a:t>відіграє суттєву роль в діяльності та ефективності функціонування корпорацій. </a:t>
            </a:r>
            <a:r>
              <a:rPr lang="uk-UA" sz="1600" dirty="0" smtClean="0"/>
              <a:t/>
            </a:r>
            <a:br>
              <a:rPr lang="uk-UA" sz="1600" dirty="0" smtClean="0"/>
            </a:br>
            <a:r>
              <a:rPr lang="uk-UA" sz="1600" dirty="0" smtClean="0"/>
              <a:t>Доступність </a:t>
            </a:r>
            <a:r>
              <a:rPr lang="uk-UA" sz="1600" dirty="0" smtClean="0"/>
              <a:t>та достовірність інформації дозволяє задовольняти інвестиційні потреби корпорацій, будувати ефективні взаємовідносини із зацікавленими особами, зменшувати напругу серед учасників корпоративних відносин.</a:t>
            </a:r>
            <a:br>
              <a:rPr lang="uk-UA" sz="1600" dirty="0" smtClean="0"/>
            </a:br>
            <a:r>
              <a:rPr lang="uk-UA" sz="1600" dirty="0" smtClean="0"/>
              <a:t/>
            </a:r>
            <a:br>
              <a:rPr lang="uk-UA" sz="1600" dirty="0" smtClean="0"/>
            </a:br>
            <a:r>
              <a:rPr lang="uk-UA" sz="1600" dirty="0" smtClean="0"/>
              <a:t>	</a:t>
            </a:r>
            <a:r>
              <a:rPr lang="uk-UA" sz="1800" dirty="0" smtClean="0"/>
              <a:t>2.</a:t>
            </a:r>
            <a:r>
              <a:rPr lang="uk-UA" sz="1600" dirty="0" smtClean="0"/>
              <a:t> </a:t>
            </a:r>
            <a:r>
              <a:rPr lang="uk-UA" sz="1600" dirty="0" smtClean="0">
                <a:effectLst>
                  <a:outerShdw blurRad="38100" dist="38100" dir="2700000" algn="tl">
                    <a:srgbClr val="000000">
                      <a:alpha val="43137"/>
                    </a:srgbClr>
                  </a:outerShdw>
                </a:effectLst>
              </a:rPr>
              <a:t>Інформація </a:t>
            </a:r>
            <a:r>
              <a:rPr lang="uk-UA" sz="1600" dirty="0" smtClean="0">
                <a:effectLst>
                  <a:outerShdw blurRad="38100" dist="38100" dir="2700000" algn="tl">
                    <a:srgbClr val="000000">
                      <a:alpha val="43137"/>
                    </a:srgbClr>
                  </a:outerShdw>
                </a:effectLst>
              </a:rPr>
              <a:t>є основою ефективного корпоративного управління.</a:t>
            </a:r>
            <a:br>
              <a:rPr lang="uk-UA" sz="1600" dirty="0" smtClean="0">
                <a:effectLst>
                  <a:outerShdw blurRad="38100" dist="38100" dir="2700000" algn="tl">
                    <a:srgbClr val="000000">
                      <a:alpha val="43137"/>
                    </a:srgbClr>
                  </a:outerShdw>
                </a:effectLst>
              </a:rPr>
            </a:br>
            <a:r>
              <a:rPr lang="uk-UA" sz="1600" dirty="0" smtClean="0"/>
              <a:t>майже все, що роблять керівники, щоб полегшити організації досягнення цілей, потребує ефективного обміну інформацією.</a:t>
            </a:r>
            <a:br>
              <a:rPr lang="uk-UA" sz="1600" dirty="0" smtClean="0"/>
            </a:br>
            <a:r>
              <a:rPr lang="uk-UA" sz="1600" dirty="0" smtClean="0"/>
              <a:t>Всі види інформації присутні в інформаційних потоках корпорації. </a:t>
            </a:r>
            <a:br>
              <a:rPr lang="uk-UA" sz="1600" dirty="0" smtClean="0"/>
            </a:br>
            <a:r>
              <a:rPr lang="uk-UA" sz="1800" b="1" dirty="0" smtClean="0">
                <a:effectLst>
                  <a:outerShdw blurRad="38100" dist="38100" dir="2700000" algn="tl">
                    <a:srgbClr val="000000">
                      <a:alpha val="43137"/>
                    </a:srgbClr>
                  </a:outerShdw>
                </a:effectLst>
              </a:rPr>
              <a:t>інформація –</a:t>
            </a:r>
            <a:r>
              <a:rPr lang="uk-UA" sz="1600" dirty="0" smtClean="0">
                <a:effectLst>
                  <a:outerShdw blurRad="38100" dist="38100" dir="2700000" algn="tl">
                    <a:srgbClr val="000000">
                      <a:alpha val="43137"/>
                    </a:srgbClr>
                  </a:outerShdw>
                </a:effectLst>
              </a:rPr>
              <a:t> це сукупність повідомлень, які відображають конкретний аспект явища, </a:t>
            </a:r>
            <a:r>
              <a:rPr lang="uk-UA" sz="1600" dirty="0" smtClean="0">
                <a:effectLst>
                  <a:outerShdw blurRad="38100" dist="38100" dir="2700000" algn="tl">
                    <a:srgbClr val="000000">
                      <a:alpha val="43137"/>
                    </a:srgbClr>
                  </a:outerShdw>
                </a:effectLst>
              </a:rPr>
              <a:t>події виробничо-господарської </a:t>
            </a:r>
            <a:r>
              <a:rPr lang="uk-UA" sz="1600" dirty="0" smtClean="0">
                <a:effectLst>
                  <a:outerShdw blurRad="38100" dist="38100" dir="2700000" algn="tl">
                    <a:srgbClr val="000000">
                      <a:alpha val="43137"/>
                    </a:srgbClr>
                  </a:outerShdw>
                </a:effectLst>
              </a:rPr>
              <a:t>діяльності.</a:t>
            </a:r>
            <a:r>
              <a:rPr lang="uk-UA" sz="1600" dirty="0" smtClean="0"/>
              <a:t/>
            </a:r>
            <a:br>
              <a:rPr lang="uk-UA" sz="1600" dirty="0" smtClean="0"/>
            </a:br>
            <a:r>
              <a:rPr lang="uk-UA" sz="1600" dirty="0" smtClean="0"/>
              <a:t>Головною задачею при зборі інформації в управлінні корпорацією виступає підвищення ступеня інформованості. </a:t>
            </a:r>
            <a:br>
              <a:rPr lang="uk-UA" sz="1600" dirty="0" smtClean="0"/>
            </a:br>
            <a:r>
              <a:rPr lang="uk-UA" sz="1600" b="1" dirty="0" smtClean="0">
                <a:effectLst>
                  <a:outerShdw blurRad="38100" dist="38100" dir="2700000" algn="tl">
                    <a:srgbClr val="000000">
                      <a:alpha val="43137"/>
                    </a:srgbClr>
                  </a:outerShdw>
                </a:effectLst>
              </a:rPr>
              <a:t>Ступінь інформованості </a:t>
            </a:r>
            <a:r>
              <a:rPr lang="uk-UA" sz="1600" dirty="0" smtClean="0"/>
              <a:t>-</a:t>
            </a:r>
            <a:r>
              <a:rPr lang="en-US" sz="1600" dirty="0" smtClean="0"/>
              <a:t> </a:t>
            </a:r>
            <a:r>
              <a:rPr lang="uk-UA" sz="1600" dirty="0" smtClean="0"/>
              <a:t>це співвідношення фактичного обсягу інформації до потрібного. </a:t>
            </a:r>
            <a:r>
              <a:rPr lang="uk-UA" sz="1600" dirty="0" smtClean="0"/>
              <a:t/>
            </a:r>
            <a:br>
              <a:rPr lang="uk-UA" sz="1600" dirty="0" smtClean="0"/>
            </a:br>
            <a:r>
              <a:rPr lang="en-US" sz="1600" dirty="0" smtClean="0"/>
              <a:t/>
            </a:r>
            <a:br>
              <a:rPr lang="en-US" sz="1600" dirty="0" smtClean="0"/>
            </a:br>
            <a:r>
              <a:rPr lang="uk-UA" sz="1800" b="1" dirty="0" smtClean="0">
                <a:effectLst>
                  <a:outerShdw blurRad="38100" dist="38100" dir="2700000" algn="tl">
                    <a:srgbClr val="000000">
                      <a:alpha val="43137"/>
                    </a:srgbClr>
                  </a:outerShdw>
                </a:effectLst>
              </a:rPr>
              <a:t>Критеріями забезпечення інформації виступають</a:t>
            </a:r>
            <a:r>
              <a:rPr lang="uk-UA" sz="1800" dirty="0" smtClean="0">
                <a:effectLst>
                  <a:outerShdw blurRad="38100" dist="38100" dir="2700000" algn="tl">
                    <a:srgbClr val="000000">
                      <a:alpha val="43137"/>
                    </a:srgbClr>
                  </a:outerShdw>
                </a:effectLst>
              </a:rPr>
              <a:t>:</a:t>
            </a:r>
            <a:endParaRPr lang="uk-UA" sz="1800" dirty="0">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113211" y="3667377"/>
            <a:ext cx="11493036" cy="3190623"/>
          </a:xfrm>
        </p:spPr>
        <p:txBody>
          <a:bodyPr>
            <a:normAutofit lnSpcReduction="10000"/>
          </a:bodyPr>
          <a:lstStyle/>
          <a:p>
            <a:r>
              <a:rPr lang="ru-RU" dirty="0"/>
              <a:t>-	</a:t>
            </a:r>
            <a:r>
              <a:rPr lang="uk-UA" dirty="0" smtClean="0"/>
              <a:t>повнота (кількість інформації та ступінь відображення проблеми);</a:t>
            </a:r>
          </a:p>
          <a:p>
            <a:r>
              <a:rPr lang="uk-UA" dirty="0" smtClean="0"/>
              <a:t>-	значимість (відповідність отриманої інформації визначеним критеріям);</a:t>
            </a:r>
          </a:p>
          <a:p>
            <a:r>
              <a:rPr lang="uk-UA" dirty="0" smtClean="0"/>
              <a:t>-	надійність (визначається джерелом надходження інформації та рівнем компетенції тих, хто її надає);</a:t>
            </a:r>
          </a:p>
          <a:p>
            <a:r>
              <a:rPr lang="uk-UA" dirty="0" smtClean="0"/>
              <a:t>-	зрозумілість (форма надання інформації повинна відповідати статусу особи, яка нею користується);</a:t>
            </a:r>
          </a:p>
          <a:p>
            <a:r>
              <a:rPr lang="uk-UA" dirty="0" smtClean="0"/>
              <a:t>-	актуальність (своєчасність надання інформації, оскільки їй притаманна властивість застарівати);</a:t>
            </a:r>
          </a:p>
          <a:p>
            <a:r>
              <a:rPr lang="uk-UA" dirty="0" smtClean="0"/>
              <a:t>-	гнучкість (можливість використання одержаної інформації для вирішення інших проблем);</a:t>
            </a:r>
          </a:p>
          <a:p>
            <a:r>
              <a:rPr lang="uk-UA" dirty="0" smtClean="0"/>
              <a:t>-	ефективність (витрати на одержання інформації не повинні перевищувати ефект від її використання);</a:t>
            </a:r>
          </a:p>
          <a:p>
            <a:r>
              <a:rPr lang="uk-UA" dirty="0" smtClean="0"/>
              <a:t>-	захищеність (інформація повинна бути захищена від зовнішнього втручання).</a:t>
            </a:r>
          </a:p>
          <a:p>
            <a:endParaRPr lang="uk-U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1999" cy="949234"/>
          </a:xfrm>
        </p:spPr>
        <p:txBody>
          <a:bodyPr/>
          <a:lstStyle/>
          <a:p>
            <a:pPr algn="ctr"/>
            <a:r>
              <a:rPr lang="ru-RU" b="1" dirty="0" smtClean="0"/>
              <a:t>7. РОЗКРИТТЯ </a:t>
            </a:r>
            <a:r>
              <a:rPr lang="ru-RU" b="1" dirty="0"/>
              <a:t>ІНФОРМАЦІЇ В </a:t>
            </a:r>
            <a:r>
              <a:rPr lang="ru-RU" b="1" dirty="0" smtClean="0"/>
              <a:t>КОРПОРАТИВНОМУ СЕКТОРІ </a:t>
            </a:r>
            <a:endParaRPr lang="ru-RU" dirty="0"/>
          </a:p>
        </p:txBody>
      </p:sp>
      <p:sp>
        <p:nvSpPr>
          <p:cNvPr id="3" name="Объект 2"/>
          <p:cNvSpPr>
            <a:spLocks noGrp="1"/>
          </p:cNvSpPr>
          <p:nvPr>
            <p:ph idx="1"/>
          </p:nvPr>
        </p:nvSpPr>
        <p:spPr>
          <a:xfrm>
            <a:off x="348343" y="853440"/>
            <a:ext cx="11364686" cy="5843451"/>
          </a:xfrm>
        </p:spPr>
        <p:txBody>
          <a:bodyPr>
            <a:normAutofit/>
          </a:bodyPr>
          <a:lstStyle/>
          <a:p>
            <a:pPr algn="just"/>
            <a:r>
              <a:rPr lang="uk-UA" dirty="0" smtClean="0"/>
              <a:t>Успішний розвиток будь-якого бізнесу неможливо без інвестицій. Важливо розуміти, що інвестори не будуть вкладати значні кошти в компанію, що не має ефективної системи управління та контролю за її діяльністю. Вони хочуть бачити в компаніях, в які вони вже вклали або готові вкласти свої кошти, систему корпоративного управління, що забезпечує достатній рівень інформаційної прозорості, ясності і повноти отримання необхідної інформації в процесі прийняття корпоративних рішень і тим самим дає їм додаткові гарантії.</a:t>
            </a:r>
          </a:p>
          <a:p>
            <a:pPr algn="just"/>
            <a:r>
              <a:rPr lang="uk-UA" dirty="0" smtClean="0"/>
              <a:t>Розкриття інформації про товариство є необхідною передумовою довіри до товариства з боку інвесторів та сприяє залученню капіталу.</a:t>
            </a:r>
          </a:p>
          <a:p>
            <a:pPr algn="just"/>
            <a:r>
              <a:rPr lang="uk-UA" dirty="0" smtClean="0"/>
              <a:t>Розкриття інформації має велике значення для підвищення ефективності діяльності самого товариства, оскільки повна та достовірна інформація надає можливість керівництву об’єктивно оцінити досягнення товариства та розробити стратегію його подальшого розвитку.</a:t>
            </a:r>
          </a:p>
          <a:p>
            <a:pPr algn="just"/>
            <a:r>
              <a:rPr lang="uk-UA" dirty="0" smtClean="0"/>
              <a:t>Проте, розкриття інформації про те чи інше товариство завжди має дві сторони. З одного боку система корпоративного управління повинна забезпечувати максимально повне й точне розкриття інформації з усіх істотних питань діяльності акціонерного товариства, включаючи фінансовий стан, результати діяльності, розподіл власності й управління підприємством для задоволення інтересів акціонерів та інших зацікавлених </a:t>
            </a:r>
            <a:r>
              <a:rPr lang="uk-UA" dirty="0" smtClean="0"/>
              <a:t>осіб. З </a:t>
            </a:r>
            <a:r>
              <a:rPr lang="uk-UA" dirty="0" smtClean="0"/>
              <a:t>іншого боку, зайва відкритість інформації може завдати шкоди акціонерному товариству, вступити в протиріччя з інтересами власників, управлінського апарату та працівників, розкрити конфіденційну інформацію й комерційну таємницю. У зв’язку з цим досягнення балансу між прозорістю та захищеністю інформації стає важливим механізмом управління корпорацією в ринкових умовах.</a:t>
            </a:r>
            <a:endParaRPr lang="uk-UA" dirty="0"/>
          </a:p>
        </p:txBody>
      </p:sp>
    </p:spTree>
    <p:extLst>
      <p:ext uri="{BB962C8B-B14F-4D97-AF65-F5344CB8AC3E}">
        <p14:creationId xmlns:p14="http://schemas.microsoft.com/office/powerpoint/2010/main" val="2401125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 y="104504"/>
            <a:ext cx="11721737" cy="1097279"/>
          </a:xfrm>
        </p:spPr>
        <p:txBody>
          <a:bodyPr>
            <a:normAutofit fontScale="90000"/>
          </a:bodyPr>
          <a:lstStyle/>
          <a:p>
            <a:pPr algn="ctr"/>
            <a:r>
              <a:rPr lang="uk-UA" sz="2800" b="1" dirty="0" smtClean="0"/>
              <a:t>Зберігання документів акціонерного товариства та </a:t>
            </a:r>
            <a:br>
              <a:rPr lang="uk-UA" sz="2800" b="1" dirty="0" smtClean="0"/>
            </a:br>
            <a:r>
              <a:rPr lang="uk-UA" sz="2800" b="1" dirty="0" smtClean="0"/>
              <a:t>інформація про товариство</a:t>
            </a:r>
            <a:r>
              <a:rPr lang="uk-UA" b="1" dirty="0" smtClean="0"/>
              <a:t/>
            </a:r>
            <a:br>
              <a:rPr lang="uk-UA" b="1" dirty="0" smtClean="0"/>
            </a:br>
            <a:endParaRPr lang="uk-UA" dirty="0"/>
          </a:p>
        </p:txBody>
      </p:sp>
      <p:sp>
        <p:nvSpPr>
          <p:cNvPr id="3" name="Объект 2"/>
          <p:cNvSpPr>
            <a:spLocks noGrp="1"/>
          </p:cNvSpPr>
          <p:nvPr>
            <p:ph idx="1"/>
          </p:nvPr>
        </p:nvSpPr>
        <p:spPr>
          <a:xfrm>
            <a:off x="200297" y="748937"/>
            <a:ext cx="11643360" cy="6109063"/>
          </a:xfrm>
        </p:spPr>
        <p:txBody>
          <a:bodyPr>
            <a:normAutofit fontScale="70000" lnSpcReduction="20000"/>
          </a:bodyPr>
          <a:lstStyle/>
          <a:p>
            <a:pPr marL="0" indent="0">
              <a:buNone/>
            </a:pPr>
            <a:r>
              <a:rPr lang="uk-UA" sz="2900" b="1" dirty="0" smtClean="0"/>
              <a:t>Акціонерне товариство зобов’язане зберігати:</a:t>
            </a:r>
          </a:p>
          <a:p>
            <a:pPr marL="0" indent="0">
              <a:buNone/>
            </a:pPr>
            <a:r>
              <a:rPr lang="uk-UA" dirty="0" smtClean="0"/>
              <a:t>— статут товариства, зміни до статуту, засновницький (установчий) договір, свідоцтво про державну реєстрацію товариства;</a:t>
            </a:r>
          </a:p>
          <a:p>
            <a:pPr marL="0" indent="0">
              <a:buNone/>
            </a:pPr>
            <a:r>
              <a:rPr lang="uk-UA" dirty="0" smtClean="0"/>
              <a:t>— положення про загальні збори, наглядову раду, виконавчий орган та ревізійну комісію, інші внутрішні документи та зміни до них;</a:t>
            </a:r>
          </a:p>
          <a:p>
            <a:pPr marL="0" indent="0">
              <a:buNone/>
            </a:pPr>
            <a:r>
              <a:rPr lang="uk-UA" dirty="0" smtClean="0"/>
              <a:t>— положення про кожну філію та кожне представництво товариства;</a:t>
            </a:r>
          </a:p>
          <a:p>
            <a:pPr marL="0" indent="0">
              <a:buNone/>
            </a:pPr>
            <a:r>
              <a:rPr lang="uk-UA" dirty="0" smtClean="0"/>
              <a:t>— документи, що підтверджують права товариства на майно;</a:t>
            </a:r>
          </a:p>
          <a:p>
            <a:pPr marL="0" indent="0">
              <a:buNone/>
            </a:pPr>
            <a:r>
              <a:rPr lang="uk-UA" dirty="0" smtClean="0"/>
              <a:t>— </a:t>
            </a:r>
            <a:r>
              <a:rPr lang="uk-UA" dirty="0" smtClean="0"/>
              <a:t>принципи </a:t>
            </a:r>
            <a:r>
              <a:rPr lang="uk-UA" dirty="0" smtClean="0"/>
              <a:t>(кодекс) корпоративного управління товариства;</a:t>
            </a:r>
          </a:p>
          <a:p>
            <a:pPr marL="0" indent="0">
              <a:buNone/>
            </a:pPr>
            <a:r>
              <a:rPr lang="uk-UA" dirty="0" smtClean="0"/>
              <a:t>— протоколи загальних зборів;</a:t>
            </a:r>
          </a:p>
          <a:p>
            <a:pPr marL="0" indent="0">
              <a:buNone/>
            </a:pPr>
            <a:r>
              <a:rPr lang="uk-UA" dirty="0" smtClean="0"/>
              <a:t>— матеріали, з якими акціонери мають (мали) можливість ознайомитися під час підготовки до загальних зборів;</a:t>
            </a:r>
          </a:p>
          <a:p>
            <a:pPr marL="0" indent="0">
              <a:buNone/>
            </a:pPr>
            <a:r>
              <a:rPr lang="uk-UA" dirty="0" smtClean="0"/>
              <a:t>— протоколи засідань наглядової ради та колегіального виконавчого органу, накази і розпорядження голови колегіального та одноосібного виконавчого органу;</a:t>
            </a:r>
          </a:p>
          <a:p>
            <a:pPr marL="0" indent="0">
              <a:buNone/>
            </a:pPr>
            <a:r>
              <a:rPr lang="uk-UA" dirty="0" smtClean="0"/>
              <a:t>— протоколи засідань ревізійної комісії, рішення ревізора товариства;</a:t>
            </a:r>
          </a:p>
          <a:p>
            <a:pPr marL="0" indent="0">
              <a:buNone/>
            </a:pPr>
            <a:r>
              <a:rPr lang="uk-UA" dirty="0" smtClean="0"/>
              <a:t>— висновки ревізійної комісії (ревізора) та аудитора товариства;</a:t>
            </a:r>
          </a:p>
          <a:p>
            <a:pPr marL="0" indent="0">
              <a:buNone/>
            </a:pPr>
            <a:r>
              <a:rPr lang="uk-UA" dirty="0" smtClean="0"/>
              <a:t>— річну фінансову звітність;</a:t>
            </a:r>
          </a:p>
          <a:p>
            <a:pPr marL="0" indent="0">
              <a:buNone/>
            </a:pPr>
            <a:r>
              <a:rPr lang="uk-UA" dirty="0" smtClean="0"/>
              <a:t>— документи бухгалтерського обліку;</a:t>
            </a:r>
          </a:p>
          <a:p>
            <a:pPr marL="0" indent="0">
              <a:buNone/>
            </a:pPr>
            <a:r>
              <a:rPr lang="uk-UA" dirty="0" smtClean="0"/>
              <a:t>— документи звітності, що подаються відповідним державним органам;</a:t>
            </a:r>
          </a:p>
          <a:p>
            <a:pPr marL="0" indent="0">
              <a:buNone/>
            </a:pPr>
            <a:r>
              <a:rPr lang="uk-UA" dirty="0" smtClean="0"/>
              <a:t>— проспект емісії, свідоцтво про державну реєстрацію випуску акцій та інших цінних паперів товариства;</a:t>
            </a:r>
          </a:p>
          <a:p>
            <a:pPr marL="0" indent="0">
              <a:buNone/>
            </a:pPr>
            <a:r>
              <a:rPr lang="uk-UA" dirty="0" smtClean="0"/>
              <a:t>— перелік афілійованих осіб товариства із зазначенням кількості, типу та/або класу належних їм акцій;</a:t>
            </a:r>
          </a:p>
          <a:p>
            <a:pPr marL="0" indent="0">
              <a:buNone/>
            </a:pPr>
            <a:r>
              <a:rPr lang="uk-UA" dirty="0" smtClean="0"/>
              <a:t>— особливу інформацію про товариство згідно з вимогами законодавства;</a:t>
            </a:r>
          </a:p>
          <a:p>
            <a:pPr marL="0" indent="0">
              <a:buNone/>
            </a:pPr>
            <a:r>
              <a:rPr lang="uk-UA" dirty="0" smtClean="0"/>
              <a:t>— інші документи, передбачені законодавством, статутом товариства, його внутрішніми положеннями, рішеннями загальних зборів, наглядової ради, виконавчого органу.</a:t>
            </a:r>
          </a:p>
          <a:p>
            <a:pPr marL="0" indent="0">
              <a:buNone/>
            </a:pPr>
            <a:r>
              <a:rPr lang="uk-UA" dirty="0" smtClean="0"/>
              <a:t>Відповідальність за зберігання документів товариства покладається на голову колегіального виконавчого органу (особу, що здійснює повноваження одноосібного </a:t>
            </a:r>
            <a:r>
              <a:rPr lang="ru-RU" dirty="0" err="1" smtClean="0"/>
              <a:t>виконавчого</a:t>
            </a:r>
            <a:r>
              <a:rPr lang="ru-RU" dirty="0" smtClean="0"/>
              <a:t> </a:t>
            </a:r>
            <a:r>
              <a:rPr lang="ru-RU" dirty="0"/>
              <a:t>органу) та на головного бухгалтера — </a:t>
            </a:r>
            <a:r>
              <a:rPr lang="uk-UA" dirty="0" smtClean="0"/>
              <a:t>щодо документів бухгалтерського обліку і фінансової звітності</a:t>
            </a:r>
            <a:r>
              <a:rPr lang="uk-UA" dirty="0" smtClean="0"/>
              <a:t>. </a:t>
            </a:r>
            <a:endParaRPr lang="uk-UA" dirty="0" smtClean="0"/>
          </a:p>
          <a:p>
            <a:endParaRPr lang="ru-RU" dirty="0"/>
          </a:p>
        </p:txBody>
      </p:sp>
    </p:spTree>
    <p:extLst>
      <p:ext uri="{BB962C8B-B14F-4D97-AF65-F5344CB8AC3E}">
        <p14:creationId xmlns:p14="http://schemas.microsoft.com/office/powerpoint/2010/main" val="709509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1595" y="104503"/>
            <a:ext cx="10131425" cy="1550125"/>
          </a:xfrm>
        </p:spPr>
        <p:txBody>
          <a:bodyPr>
            <a:normAutofit fontScale="90000"/>
          </a:bodyPr>
          <a:lstStyle/>
          <a:p>
            <a:pPr algn="ctr"/>
            <a:r>
              <a:rPr lang="uk-UA" b="1" dirty="0" smtClean="0"/>
              <a:t>Порядок розкриття інформації на </a:t>
            </a:r>
            <a:br>
              <a:rPr lang="uk-UA" b="1" dirty="0" smtClean="0"/>
            </a:br>
            <a:r>
              <a:rPr lang="uk-UA" b="1" dirty="0" smtClean="0"/>
              <a:t>фондовому ринку</a:t>
            </a:r>
            <a:br>
              <a:rPr lang="uk-UA" b="1" dirty="0" smtClean="0"/>
            </a:br>
            <a:endParaRPr lang="uk-UA" dirty="0"/>
          </a:p>
        </p:txBody>
      </p:sp>
      <p:sp>
        <p:nvSpPr>
          <p:cNvPr id="3" name="Объект 2"/>
          <p:cNvSpPr>
            <a:spLocks noGrp="1"/>
          </p:cNvSpPr>
          <p:nvPr>
            <p:ph idx="1"/>
          </p:nvPr>
        </p:nvSpPr>
        <p:spPr>
          <a:xfrm>
            <a:off x="0" y="992777"/>
            <a:ext cx="11974286" cy="5791200"/>
          </a:xfrm>
        </p:spPr>
        <p:txBody>
          <a:bodyPr>
            <a:normAutofit fontScale="92500" lnSpcReduction="10000"/>
          </a:bodyPr>
          <a:lstStyle/>
          <a:p>
            <a:pPr marL="0" indent="0" algn="just">
              <a:buNone/>
            </a:pPr>
            <a:r>
              <a:rPr lang="uk-UA" dirty="0" smtClean="0"/>
              <a:t>Емітенти, які здійснили публічне (відкрите) розміщення цінних паперів, зобов’язані своєчасно та в повному обсязі розкривати інформацію про:</a:t>
            </a:r>
          </a:p>
          <a:p>
            <a:pPr marL="0" indent="0" algn="just">
              <a:buNone/>
            </a:pPr>
            <a:r>
              <a:rPr lang="uk-UA" dirty="0" smtClean="0"/>
              <a:t>— фінансово-господарський стан і результати діяльності емітента у строки, встановлені законодавством;</a:t>
            </a:r>
          </a:p>
          <a:p>
            <a:pPr marL="0" indent="0" algn="just">
              <a:buNone/>
            </a:pPr>
            <a:r>
              <a:rPr lang="uk-UA" dirty="0" smtClean="0"/>
              <a:t>— будь-які дії, що можуть вплинути на фінансово-господарський стан емітента та призвести до значної зміни ціни на його цінні папери; </a:t>
            </a:r>
          </a:p>
          <a:p>
            <a:pPr marL="0" indent="0" algn="just">
              <a:buNone/>
            </a:pPr>
            <a:r>
              <a:rPr lang="uk-UA" dirty="0" smtClean="0"/>
              <a:t>— власників великих пакетів (10% і більше) акцій.</a:t>
            </a:r>
          </a:p>
          <a:p>
            <a:pPr marL="0" indent="0" algn="just">
              <a:buNone/>
            </a:pPr>
            <a:r>
              <a:rPr lang="uk-UA" dirty="0" smtClean="0"/>
              <a:t>Інформація </a:t>
            </a:r>
            <a:r>
              <a:rPr lang="uk-UA" dirty="0" smtClean="0"/>
              <a:t>про власників великих пакетів (10% і більше) акцій подається Державній комісії з цінних паперів та фондового ринку особою, яка веде облік права власності на акції емітента у депозитарній системі України. Така інформація є відкритою і оприлюднюється Державною комісією з цінних паперів та фондового ринку шляхом розміщення у загальнодоступній інформаційній базі даних Державної комісії з цінних паперів та фондового ринку про ринок цінних паперів.</a:t>
            </a:r>
          </a:p>
          <a:p>
            <a:pPr marL="0" indent="0" algn="just">
              <a:buNone/>
            </a:pPr>
            <a:r>
              <a:rPr lang="uk-UA" dirty="0" smtClean="0"/>
              <a:t>Відповідно до законодавства України оприлюдненню підлягає регулярна та особлива інформація про емітентів цінних паперів.</a:t>
            </a:r>
          </a:p>
          <a:p>
            <a:pPr marL="0" indent="0" algn="just">
              <a:buNone/>
            </a:pPr>
            <a:r>
              <a:rPr lang="uk-UA" b="1" dirty="0" smtClean="0"/>
              <a:t>Регулярна інформація про емітента </a:t>
            </a:r>
            <a:r>
              <a:rPr lang="uk-UA" dirty="0" smtClean="0"/>
              <a:t>— річна та квартальна звітна інформація про результати фінансово-господарської діяльності емітента, яка подається Державній комісії з цінних паперів та фондового ринку (в тому числі в електронному вигляді).</a:t>
            </a:r>
          </a:p>
          <a:p>
            <a:pPr marL="0" indent="0" algn="just">
              <a:buNone/>
            </a:pPr>
            <a:r>
              <a:rPr lang="uk-UA" dirty="0" smtClean="0"/>
              <a:t>Звітним періодом для складання річної інформації про емітента є календарний рік.</a:t>
            </a:r>
          </a:p>
          <a:p>
            <a:pPr marL="0" indent="0" algn="just">
              <a:buNone/>
            </a:pPr>
            <a:r>
              <a:rPr lang="uk-UA" dirty="0" smtClean="0"/>
              <a:t>Перший звітний період емітента може бути меншим, ніж 12 місяців, та обчислюється:</a:t>
            </a:r>
          </a:p>
          <a:p>
            <a:pPr marL="0" indent="0" algn="just">
              <a:buNone/>
            </a:pPr>
            <a:r>
              <a:rPr lang="uk-UA" dirty="0" smtClean="0"/>
              <a:t>— для акціонерних товариств — з дня державної реєстрації товариства до 31 грудня звітного року включно;</a:t>
            </a:r>
          </a:p>
          <a:p>
            <a:pPr marL="0" indent="0" algn="just">
              <a:buNone/>
            </a:pPr>
            <a:r>
              <a:rPr lang="uk-UA" dirty="0" smtClean="0"/>
              <a:t>— для емітентів облігацій — з дня реєстрації випуску облігацій до 31 грудня звітного року включно.</a:t>
            </a:r>
          </a:p>
          <a:p>
            <a:endParaRPr lang="ru-RU" dirty="0"/>
          </a:p>
        </p:txBody>
      </p:sp>
    </p:spTree>
    <p:extLst>
      <p:ext uri="{BB962C8B-B14F-4D97-AF65-F5344CB8AC3E}">
        <p14:creationId xmlns:p14="http://schemas.microsoft.com/office/powerpoint/2010/main" val="4099341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463" y="87086"/>
            <a:ext cx="11730446" cy="6522719"/>
          </a:xfrm>
        </p:spPr>
        <p:txBody>
          <a:bodyPr>
            <a:normAutofit fontScale="85000" lnSpcReduction="20000"/>
          </a:bodyPr>
          <a:lstStyle/>
          <a:p>
            <a:r>
              <a:rPr lang="uk-UA" dirty="0" smtClean="0"/>
              <a:t>Річна інформація про емітента є відкритою і підлягає оприлюдненню емітентом у строк не пізніше 30 квітня року, наступного за звітним, шляхом опублікування її в одному з офіційних друкованих видань Верховної Ради України, Кабінету Міністрів України або Державної комісії з цінних паперів та фондового ринку і розміщення у загальнодоступній інформаційній базі даних Державної комісії з цінних паперів та фондового ринку про ринок цінних паперів.</a:t>
            </a:r>
          </a:p>
          <a:p>
            <a:pPr marL="0" indent="0">
              <a:buNone/>
            </a:pPr>
            <a:r>
              <a:rPr lang="uk-UA" sz="2400" b="1" dirty="0" smtClean="0"/>
              <a:t>Річна інформація про емітента повинна містити наступні відомості:</a:t>
            </a:r>
          </a:p>
          <a:p>
            <a:pPr marL="0" indent="0">
              <a:buNone/>
            </a:pPr>
            <a:r>
              <a:rPr lang="uk-UA" dirty="0" smtClean="0"/>
              <a:t>— найменування та місцезнаходження емітента, розмір його статутного капіталу;</a:t>
            </a:r>
          </a:p>
          <a:p>
            <a:pPr marL="0" indent="0">
              <a:buNone/>
            </a:pPr>
            <a:r>
              <a:rPr lang="uk-UA" dirty="0" smtClean="0"/>
              <a:t>— орган </a:t>
            </a:r>
            <a:r>
              <a:rPr lang="uk-UA" dirty="0" smtClean="0"/>
              <a:t>управління емітента, його посадові особи та засновники;</a:t>
            </a:r>
          </a:p>
          <a:p>
            <a:pPr marL="0" indent="0">
              <a:buNone/>
            </a:pPr>
            <a:r>
              <a:rPr lang="uk-UA" dirty="0" smtClean="0"/>
              <a:t>— господарська та фінансова діяльність емітента;</a:t>
            </a:r>
          </a:p>
          <a:p>
            <a:pPr marL="0" indent="0">
              <a:buNone/>
            </a:pPr>
            <a:r>
              <a:rPr lang="uk-UA" dirty="0" smtClean="0"/>
              <a:t>— цінні папери емітента (вид, форма випуску, тип, кількість), розміщення та лістинг цінних паперів; — річна фінансова звітність; — аудиторський висновок.</a:t>
            </a:r>
          </a:p>
          <a:p>
            <a:r>
              <a:rPr lang="uk-UA" sz="1900" dirty="0" smtClean="0"/>
              <a:t>Емітент має право додатково подавати іншу інформацію.</a:t>
            </a:r>
          </a:p>
          <a:p>
            <a:r>
              <a:rPr lang="uk-UA" dirty="0" smtClean="0"/>
              <a:t>Звітним періодом для складання квартальної інформації про емітента є квартали поточного року.</a:t>
            </a:r>
          </a:p>
          <a:p>
            <a:pPr marL="0" indent="0">
              <a:buNone/>
            </a:pPr>
            <a:r>
              <a:rPr lang="uk-UA" sz="2400" b="1" dirty="0" smtClean="0"/>
              <a:t>Квартальна інформація про емітента повинна містити такі відомості:</a:t>
            </a:r>
          </a:p>
          <a:p>
            <a:pPr marL="0" indent="0">
              <a:buNone/>
            </a:pPr>
            <a:r>
              <a:rPr lang="uk-UA" dirty="0" smtClean="0"/>
              <a:t>— найменування та місцезнаходження емітента, розмір його статутного капіталу;</a:t>
            </a:r>
          </a:p>
          <a:p>
            <a:pPr marL="0" indent="0">
              <a:buNone/>
            </a:pPr>
            <a:r>
              <a:rPr lang="uk-UA" dirty="0" smtClean="0"/>
              <a:t>— орган управління емітента, його посадові особи та засновники;</a:t>
            </a:r>
          </a:p>
          <a:p>
            <a:pPr marL="0" indent="0">
              <a:buNone/>
            </a:pPr>
            <a:r>
              <a:rPr lang="uk-UA" dirty="0" smtClean="0"/>
              <a:t>— </a:t>
            </a:r>
            <a:r>
              <a:rPr lang="uk-UA" dirty="0" smtClean="0"/>
              <a:t>господарська та фінансова діяльність емітента;</a:t>
            </a:r>
          </a:p>
          <a:p>
            <a:pPr marL="0" indent="0">
              <a:buNone/>
            </a:pPr>
            <a:r>
              <a:rPr lang="uk-UA" dirty="0" smtClean="0"/>
              <a:t>— цінні папери емітента (вид, форма випуску, тип, кількість);</a:t>
            </a:r>
          </a:p>
          <a:p>
            <a:pPr marL="0" indent="0">
              <a:buNone/>
            </a:pPr>
            <a:r>
              <a:rPr lang="uk-UA" dirty="0" smtClean="0"/>
              <a:t>— квартальна фінансова звітність;</a:t>
            </a:r>
          </a:p>
          <a:p>
            <a:pPr marL="0" indent="0">
              <a:buNone/>
            </a:pPr>
            <a:r>
              <a:rPr lang="uk-UA" dirty="0" smtClean="0"/>
              <a:t>— участь емітента у створенні інших підприємств, установ та організацій.</a:t>
            </a:r>
          </a:p>
          <a:p>
            <a:r>
              <a:rPr lang="uk-UA" sz="1900" dirty="0" smtClean="0"/>
              <a:t>Емітент має право додатково подавати іншу інформацію.</a:t>
            </a:r>
          </a:p>
          <a:p>
            <a:r>
              <a:rPr lang="uk-UA" dirty="0" smtClean="0"/>
              <a:t>Строки, порядок та форми подання регулярної інформації про емітента (річної та квартальної) встановлюються Державною комісією з цінних паперів та фондового ринку. Публічні акціонерні товариства додатково розкривають інформацію про свою діяльність на основі міжнародних стандартів бухгалтерського обліку в порядку, встановленому Державною комісією з цінних паперів та фондового ринку.</a:t>
            </a:r>
            <a:endParaRPr lang="uk-UA" dirty="0"/>
          </a:p>
        </p:txBody>
      </p:sp>
    </p:spTree>
    <p:extLst>
      <p:ext uri="{BB962C8B-B14F-4D97-AF65-F5344CB8AC3E}">
        <p14:creationId xmlns:p14="http://schemas.microsoft.com/office/powerpoint/2010/main" val="3045882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463" y="287384"/>
            <a:ext cx="11765279" cy="6357256"/>
          </a:xfrm>
        </p:spPr>
        <p:txBody>
          <a:bodyPr>
            <a:normAutofit fontScale="92500" lnSpcReduction="10000"/>
          </a:bodyPr>
          <a:lstStyle/>
          <a:p>
            <a:pPr marL="0" indent="0">
              <a:buNone/>
            </a:pPr>
            <a:r>
              <a:rPr lang="uk-UA" b="1" dirty="0" smtClean="0"/>
              <a:t>Особлива інформація про емітента </a:t>
            </a:r>
            <a:r>
              <a:rPr lang="uk-UA" dirty="0" smtClean="0"/>
              <a:t>— інформація про будь-які дії, що можуть вплинути на фінансово-господарський стан емітента та призвести до значної зміни вартості його цінних паперів.</a:t>
            </a:r>
          </a:p>
          <a:p>
            <a:pPr marL="0" indent="0">
              <a:buNone/>
            </a:pPr>
            <a:r>
              <a:rPr lang="uk-UA" sz="2200" b="1" dirty="0" smtClean="0"/>
              <a:t>До особливої інформації належать відомості про:</a:t>
            </a:r>
          </a:p>
          <a:p>
            <a:pPr marL="0" indent="0">
              <a:buNone/>
            </a:pPr>
            <a:r>
              <a:rPr lang="uk-UA" dirty="0" smtClean="0"/>
              <a:t>— прийняття рішення про розміщення цінних паперів на суму, що перевищує 25% статутного капіталу;</a:t>
            </a:r>
          </a:p>
          <a:p>
            <a:pPr marL="0" indent="0">
              <a:buNone/>
            </a:pPr>
            <a:r>
              <a:rPr lang="uk-UA" dirty="0" smtClean="0"/>
              <a:t>— прийняття рішення про викуп власних акцій;</a:t>
            </a:r>
          </a:p>
          <a:p>
            <a:pPr marL="0" indent="0">
              <a:buNone/>
            </a:pPr>
            <a:r>
              <a:rPr lang="uk-UA" dirty="0" smtClean="0"/>
              <a:t>— факти лістингу чи </a:t>
            </a:r>
            <a:r>
              <a:rPr lang="uk-UA" dirty="0" err="1" smtClean="0"/>
              <a:t>делістингу</a:t>
            </a:r>
            <a:r>
              <a:rPr lang="uk-UA" dirty="0" smtClean="0"/>
              <a:t> цінних паперів на фондовій біржі;</a:t>
            </a:r>
          </a:p>
          <a:p>
            <a:pPr marL="0" indent="0">
              <a:buNone/>
            </a:pPr>
            <a:r>
              <a:rPr lang="uk-UA" dirty="0" smtClean="0"/>
              <a:t>— отримання позики або кредиту на суму, що перевищує 25% активів емітента;</a:t>
            </a:r>
          </a:p>
          <a:p>
            <a:pPr marL="0" indent="0">
              <a:buNone/>
            </a:pPr>
            <a:r>
              <a:rPr lang="uk-UA" dirty="0" smtClean="0"/>
              <a:t>— зміну складу посадових осіб емітента;</a:t>
            </a:r>
          </a:p>
          <a:p>
            <a:pPr marL="0" indent="0">
              <a:buNone/>
            </a:pPr>
            <a:r>
              <a:rPr lang="uk-UA" dirty="0" smtClean="0"/>
              <a:t>— зміну власників акцій, яким належить 10% і більше голосуючих акцій;</a:t>
            </a:r>
          </a:p>
          <a:p>
            <a:pPr marL="0" indent="0">
              <a:buNone/>
            </a:pPr>
            <a:r>
              <a:rPr lang="uk-UA" dirty="0" smtClean="0"/>
              <a:t>— рішення емітента про утворення, припинення його філій, представництв;</a:t>
            </a:r>
          </a:p>
          <a:p>
            <a:pPr marL="0" indent="0">
              <a:buNone/>
            </a:pPr>
            <a:r>
              <a:rPr lang="uk-UA" dirty="0" smtClean="0"/>
              <a:t>— рішення вищого органу емітента про зменшення статутного капіталу;</a:t>
            </a:r>
          </a:p>
          <a:p>
            <a:pPr marL="0" indent="0">
              <a:buNone/>
            </a:pPr>
            <a:r>
              <a:rPr lang="uk-UA" dirty="0" smtClean="0"/>
              <a:t>— порушення справи про банкрутство емітента, винесення ухвали про його санацію;</a:t>
            </a:r>
          </a:p>
          <a:p>
            <a:pPr marL="0" indent="0">
              <a:buNone/>
            </a:pPr>
            <a:r>
              <a:rPr lang="uk-UA" dirty="0" smtClean="0"/>
              <a:t>— рішення вищого органу емітента або суду про припинення або банкрутство емітента.</a:t>
            </a:r>
          </a:p>
          <a:p>
            <a:r>
              <a:rPr lang="uk-UA" dirty="0" smtClean="0"/>
              <a:t>Строки, порядок та форми подання особливої інформації про емітента встановлюються Державною комісією з цінних паперів та фондового ринку.</a:t>
            </a:r>
          </a:p>
          <a:p>
            <a:pPr algn="just"/>
            <a:r>
              <a:rPr lang="uk-UA" dirty="0" smtClean="0"/>
              <a:t>Особлива інформація, як і регулярна інформація про емітента є відкритою і оприлюднюється шляхом опублікування її в одному з офіційних друкованих видань Верховної Ради України, Кабінету Міністрів України або Державної комісії з цінних паперів та фондового ринку і розміщення у загальнодоступній інформаційній базі даних Державної комісії з цінних паперів та фондового ринку про ринок цінних паперів.</a:t>
            </a:r>
            <a:endParaRPr lang="uk-UA" dirty="0"/>
          </a:p>
        </p:txBody>
      </p:sp>
    </p:spTree>
    <p:extLst>
      <p:ext uri="{BB962C8B-B14F-4D97-AF65-F5344CB8AC3E}">
        <p14:creationId xmlns:p14="http://schemas.microsoft.com/office/powerpoint/2010/main" val="1060648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7383" y="174171"/>
            <a:ext cx="11669486" cy="6566263"/>
          </a:xfrm>
        </p:spPr>
        <p:txBody>
          <a:bodyPr>
            <a:normAutofit fontScale="92500" lnSpcReduction="20000"/>
          </a:bodyPr>
          <a:lstStyle/>
          <a:p>
            <a:pPr marL="0" indent="0">
              <a:buNone/>
            </a:pPr>
            <a:r>
              <a:rPr lang="uk-UA" b="1" dirty="0" smtClean="0"/>
              <a:t>Розкриття інформації про облік іменних цінних паперів </a:t>
            </a:r>
            <a:r>
              <a:rPr lang="uk-UA" dirty="0" smtClean="0"/>
              <a:t>здійснюється учасниками депозитарної системи України. </a:t>
            </a:r>
          </a:p>
          <a:p>
            <a:pPr marL="0" indent="0">
              <a:buNone/>
            </a:pPr>
            <a:r>
              <a:rPr lang="uk-UA" dirty="0" smtClean="0"/>
              <a:t>Інформація про облік іменних цінних паперів розкривається учасниками депозитарної системи України у наступних випадках:</a:t>
            </a:r>
          </a:p>
          <a:p>
            <a:pPr marL="0" indent="0">
              <a:buNone/>
            </a:pPr>
            <a:r>
              <a:rPr lang="uk-UA" dirty="0" smtClean="0"/>
              <a:t>— на </a:t>
            </a:r>
            <a:r>
              <a:rPr lang="uk-UA" dirty="0" smtClean="0"/>
              <a:t>письмовий запит власника інформації або з його письмового дозволу, крім випадків, передбачених законодавством;</a:t>
            </a:r>
          </a:p>
          <a:p>
            <a:pPr marL="0" indent="0">
              <a:buNone/>
            </a:pPr>
            <a:r>
              <a:rPr lang="uk-UA" dirty="0" smtClean="0"/>
              <a:t>— за рішенням суду;</a:t>
            </a:r>
          </a:p>
          <a:p>
            <a:pPr marL="0" indent="0">
              <a:buNone/>
            </a:pPr>
            <a:r>
              <a:rPr lang="uk-UA" dirty="0" smtClean="0"/>
              <a:t>— на письмову вимогу органів прокуратури, служби безпеки, внутрішніх справ, Державної комісії з цінних паперів та фондового ринку і Антимонопольного комітету України, інших державних органів відповідно </a:t>
            </a:r>
            <a:r>
              <a:rPr lang="uk-UA" dirty="0" smtClean="0"/>
              <a:t>до </a:t>
            </a:r>
            <a:r>
              <a:rPr lang="uk-UA" dirty="0" smtClean="0"/>
              <a:t>законодавства — стосовно операцій у системах обліку іменних цінних паперів, що здійснюються конкретною юридичною особою або фізичною особою за конкретний проміжок часу.</a:t>
            </a:r>
          </a:p>
          <a:p>
            <a:r>
              <a:rPr lang="uk-UA" dirty="0" smtClean="0"/>
              <a:t>Учаснику депозитарної системи України забороняється надавати інформацію про клієнтів іншого учасника депозитарної системи України, навіть якщо їх дані зазначено у документах та договорах клієнта.</a:t>
            </a:r>
          </a:p>
          <a:p>
            <a:r>
              <a:rPr lang="uk-UA" dirty="0" smtClean="0"/>
              <a:t>Оприлюднення </a:t>
            </a:r>
            <a:r>
              <a:rPr lang="uk-UA" b="1" dirty="0" smtClean="0"/>
              <a:t>інформації про професійних учасників фондового ринку</a:t>
            </a:r>
            <a:r>
              <a:rPr lang="uk-UA" dirty="0" smtClean="0"/>
              <a:t> (номер, дата видачі та строк дії ліцензії, обсяг повноважень згідно з ліцензією, керівник та уповноважена особа, що діє від його імені) здійснюється Державною комісією з цінних паперів та фондового ринку.</a:t>
            </a:r>
          </a:p>
          <a:p>
            <a:pPr marL="0" indent="0">
              <a:buNone/>
            </a:pPr>
            <a:r>
              <a:rPr lang="uk-UA" b="1" dirty="0" smtClean="0"/>
              <a:t>Рекламною інформацією на фондовому ринку є реклама:</a:t>
            </a:r>
          </a:p>
          <a:p>
            <a:pPr marL="0" indent="0">
              <a:buNone/>
            </a:pPr>
            <a:r>
              <a:rPr lang="uk-UA" dirty="0" smtClean="0"/>
              <a:t>— емітента або цінних паперів, що ним розміщуються або які перебувають в обігу;</a:t>
            </a:r>
          </a:p>
          <a:p>
            <a:pPr marL="0" indent="0">
              <a:buNone/>
            </a:pPr>
            <a:r>
              <a:rPr lang="uk-UA" dirty="0" smtClean="0"/>
              <a:t>— професійного учасника фондового ринку та його діяльності; </a:t>
            </a:r>
            <a:endParaRPr lang="uk-UA" dirty="0" smtClean="0"/>
          </a:p>
          <a:p>
            <a:pPr marL="0" indent="0">
              <a:buNone/>
            </a:pPr>
            <a:r>
              <a:rPr lang="uk-UA" dirty="0" smtClean="0"/>
              <a:t>— </a:t>
            </a:r>
            <a:r>
              <a:rPr lang="uk-UA" dirty="0" smtClean="0"/>
              <a:t>договорів щодо цінних паперів.</a:t>
            </a:r>
          </a:p>
          <a:p>
            <a:r>
              <a:rPr lang="uk-UA" dirty="0" smtClean="0"/>
              <a:t>До реклами на фондовому ринку не належить інформація, яка відповідно до вимог цього Закону та інших нормативно-правових актів підлягає обов’язковому оприлюдненню.</a:t>
            </a:r>
          </a:p>
          <a:p>
            <a:r>
              <a:rPr lang="uk-UA" dirty="0" smtClean="0"/>
              <a:t>Розповсюдження державними органами реклами на фондовому ринку не допускається, крім реклами, пов’язаної з розміщенням та обігом державних цінних паперів.</a:t>
            </a:r>
          </a:p>
          <a:p>
            <a:endParaRPr lang="ru-RU" dirty="0"/>
          </a:p>
        </p:txBody>
      </p:sp>
    </p:spTree>
    <p:extLst>
      <p:ext uri="{BB962C8B-B14F-4D97-AF65-F5344CB8AC3E}">
        <p14:creationId xmlns:p14="http://schemas.microsoft.com/office/powerpoint/2010/main" val="16415146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3218" y="0"/>
            <a:ext cx="10131425" cy="1288869"/>
          </a:xfrm>
        </p:spPr>
        <p:txBody>
          <a:bodyPr/>
          <a:lstStyle/>
          <a:p>
            <a:pPr algn="ctr"/>
            <a:r>
              <a:rPr lang="uk-UA" dirty="0" smtClean="0"/>
              <a:t>Захист інформації про акціонерне товариство</a:t>
            </a:r>
            <a:endParaRPr lang="uk-UA" dirty="0"/>
          </a:p>
        </p:txBody>
      </p:sp>
      <p:sp>
        <p:nvSpPr>
          <p:cNvPr id="3" name="Объект 2"/>
          <p:cNvSpPr>
            <a:spLocks noGrp="1"/>
          </p:cNvSpPr>
          <p:nvPr>
            <p:ph idx="1"/>
          </p:nvPr>
        </p:nvSpPr>
        <p:spPr>
          <a:xfrm>
            <a:off x="113211" y="1193075"/>
            <a:ext cx="11922035" cy="5664926"/>
          </a:xfrm>
        </p:spPr>
        <p:txBody>
          <a:bodyPr>
            <a:normAutofit fontScale="92500" lnSpcReduction="10000"/>
          </a:bodyPr>
          <a:lstStyle/>
          <a:p>
            <a:pPr marL="0" indent="0">
              <a:buNone/>
            </a:pPr>
            <a:r>
              <a:rPr lang="uk-UA" b="1" dirty="0" err="1" smtClean="0"/>
              <a:t>Інсайдерська</a:t>
            </a:r>
            <a:r>
              <a:rPr lang="uk-UA" b="1" dirty="0" smtClean="0"/>
              <a:t> інформація</a:t>
            </a:r>
            <a:r>
              <a:rPr lang="uk-UA" dirty="0" smtClean="0"/>
              <a:t> — будь-яка неоприлюднена інформація про емітента, його цінні папери або правочини щодо них, оприлюднення якої може значно вплинути на вартість цінних паперів.</a:t>
            </a:r>
          </a:p>
          <a:p>
            <a:pPr marL="0" indent="0">
              <a:buNone/>
            </a:pPr>
            <a:r>
              <a:rPr lang="uk-UA" dirty="0" smtClean="0"/>
              <a:t>Інформація щодо оцінки вартості цінних паперів та/або фінансово-господарського стану емітента, якщо вона отримана виключно на основі оприлюдненої інформації або інформації з інших публічних джерел, не заборонених законодавством, не є </a:t>
            </a:r>
            <a:r>
              <a:rPr lang="uk-UA" dirty="0" err="1" smtClean="0"/>
              <a:t>інсайдерською</a:t>
            </a:r>
            <a:r>
              <a:rPr lang="uk-UA" dirty="0" smtClean="0"/>
              <a:t> інформацією.</a:t>
            </a:r>
          </a:p>
          <a:p>
            <a:pPr marL="0" indent="0">
              <a:buNone/>
            </a:pPr>
            <a:r>
              <a:rPr lang="uk-UA" dirty="0" smtClean="0"/>
              <a:t>Яка саме інформація належить до </a:t>
            </a:r>
            <a:r>
              <a:rPr lang="uk-UA" dirty="0" err="1" smtClean="0"/>
              <a:t>інсайдерської</a:t>
            </a:r>
            <a:r>
              <a:rPr lang="uk-UA" dirty="0" smtClean="0"/>
              <a:t> та порядок її розкриття визначається Державною комісією з цінних паперів та фондового ринку.</a:t>
            </a:r>
          </a:p>
          <a:p>
            <a:pPr marL="0" indent="0">
              <a:buNone/>
            </a:pPr>
            <a:r>
              <a:rPr lang="uk-UA" b="1" dirty="0" smtClean="0"/>
              <a:t>Інсайдери</a:t>
            </a:r>
            <a:r>
              <a:rPr lang="uk-UA" dirty="0" smtClean="0"/>
              <a:t> — особи, які володіють </a:t>
            </a:r>
            <a:r>
              <a:rPr lang="uk-UA" dirty="0" err="1" smtClean="0"/>
              <a:t>інсайдерською</a:t>
            </a:r>
            <a:r>
              <a:rPr lang="uk-UA" dirty="0" smtClean="0"/>
              <a:t> інформацією, а саме:</a:t>
            </a:r>
          </a:p>
          <a:p>
            <a:pPr marL="0" indent="0">
              <a:buNone/>
            </a:pPr>
            <a:r>
              <a:rPr lang="uk-UA" dirty="0" smtClean="0"/>
              <a:t>— власники голосуючих акцій емітента або часток (паїв) у статутному капіталі емітента;</a:t>
            </a:r>
          </a:p>
          <a:p>
            <a:pPr marL="0" indent="0">
              <a:buNone/>
            </a:pPr>
            <a:r>
              <a:rPr lang="uk-UA" dirty="0" smtClean="0"/>
              <a:t>— посадові особи емітента;</a:t>
            </a:r>
          </a:p>
          <a:p>
            <a:pPr marL="0" indent="0">
              <a:buNone/>
            </a:pPr>
            <a:r>
              <a:rPr lang="uk-UA" dirty="0" smtClean="0"/>
              <a:t>— особи, які мають доступ до </a:t>
            </a:r>
            <a:r>
              <a:rPr lang="uk-UA" dirty="0" err="1" smtClean="0"/>
              <a:t>інсайдерської</a:t>
            </a:r>
            <a:r>
              <a:rPr lang="uk-UA" dirty="0" smtClean="0"/>
              <a:t> інформації у зв’язку з виконанням трудових (службових) обов’язків або договірних зобов’язань, зокрема:</a:t>
            </a:r>
          </a:p>
          <a:p>
            <a:pPr marL="0" indent="0">
              <a:buNone/>
            </a:pPr>
            <a:r>
              <a:rPr lang="uk-UA" dirty="0" smtClean="0"/>
              <a:t>— юридичні особи, які перебувають з емітентом у договірних відносинах або прямо чи опосередковано у відносинах контролю;</a:t>
            </a:r>
          </a:p>
          <a:p>
            <a:r>
              <a:rPr lang="uk-UA" dirty="0" smtClean="0"/>
              <a:t>фізичні особи, які перебувають з емітентом або юридичними чи фізичними особами, пов’язаними з емітентом договірними відносинами або відносинами контролю, у трудових чи договірних відносинах або прямо чи опосередковано у відносинах контролю;</a:t>
            </a:r>
          </a:p>
          <a:p>
            <a:pPr lvl="0" fontAlgn="base"/>
            <a:r>
              <a:rPr lang="uk-UA" dirty="0" smtClean="0"/>
              <a:t>державні службовці.</a:t>
            </a:r>
            <a:endParaRPr lang="uk-UA" dirty="0"/>
          </a:p>
        </p:txBody>
      </p:sp>
    </p:spTree>
    <p:extLst>
      <p:ext uri="{BB962C8B-B14F-4D97-AF65-F5344CB8AC3E}">
        <p14:creationId xmlns:p14="http://schemas.microsoft.com/office/powerpoint/2010/main" val="340255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7051" y="191589"/>
            <a:ext cx="11364686" cy="6540137"/>
          </a:xfrm>
        </p:spPr>
        <p:txBody>
          <a:bodyPr>
            <a:normAutofit fontScale="92500" lnSpcReduction="20000"/>
          </a:bodyPr>
          <a:lstStyle/>
          <a:p>
            <a:pPr marL="0" indent="0">
              <a:buNone/>
            </a:pPr>
            <a:r>
              <a:rPr lang="uk-UA" sz="2200" b="1" dirty="0" smtClean="0"/>
              <a:t>Інсайдеру забороняється:</a:t>
            </a:r>
          </a:p>
          <a:p>
            <a:pPr marL="0" indent="0" algn="just">
              <a:buNone/>
            </a:pPr>
            <a:r>
              <a:rPr lang="uk-UA" dirty="0" smtClean="0"/>
              <a:t>— вчиняти з використанням </a:t>
            </a:r>
            <a:r>
              <a:rPr lang="uk-UA" dirty="0" err="1" smtClean="0"/>
              <a:t>інсайдерської</a:t>
            </a:r>
            <a:r>
              <a:rPr lang="uk-UA" dirty="0" smtClean="0"/>
              <a:t> інформації на власну користь або на користь інших осіб правочини, спрямовані на придбання або відчуження цінних паперів, яких стосується </a:t>
            </a:r>
            <a:r>
              <a:rPr lang="uk-UA" dirty="0" err="1" smtClean="0"/>
              <a:t>інсайдерська</a:t>
            </a:r>
            <a:r>
              <a:rPr lang="uk-UA" dirty="0" smtClean="0"/>
              <a:t> інформація, до моменту оприлюднення такої інформації;</a:t>
            </a:r>
          </a:p>
          <a:p>
            <a:pPr marL="0" indent="0" algn="just">
              <a:buNone/>
            </a:pPr>
            <a:r>
              <a:rPr lang="uk-UA" dirty="0" smtClean="0"/>
              <a:t>— передавати </a:t>
            </a:r>
            <a:r>
              <a:rPr lang="uk-UA" dirty="0" err="1" smtClean="0"/>
              <a:t>інсайдерську</a:t>
            </a:r>
            <a:r>
              <a:rPr lang="uk-UA" dirty="0" smtClean="0"/>
              <a:t> інформацію або надавати доступ до неї іншим особам, крім розкриття інформації в межах виконання професійних, трудових або службових обов’язків та в інших випадках, передбачених законодавством;</a:t>
            </a:r>
          </a:p>
          <a:p>
            <a:pPr marL="0" indent="0" algn="just">
              <a:buNone/>
            </a:pPr>
            <a:r>
              <a:rPr lang="uk-UA" dirty="0" smtClean="0"/>
              <a:t>— давати будь-якій особі рекомендації стосовно придбання або відчуження цінних паперів, щодо яких він володіє </a:t>
            </a:r>
            <a:r>
              <a:rPr lang="uk-UA" dirty="0" err="1" smtClean="0"/>
              <a:t>інсайдерською</a:t>
            </a:r>
            <a:r>
              <a:rPr lang="uk-UA" dirty="0" smtClean="0"/>
              <a:t> </a:t>
            </a:r>
            <a:r>
              <a:rPr lang="uk-UA" dirty="0" smtClean="0"/>
              <a:t>інформацією, до моменту оприлюднення такої інформації.</a:t>
            </a:r>
          </a:p>
          <a:p>
            <a:pPr marL="0" indent="0" algn="just">
              <a:buNone/>
            </a:pPr>
            <a:r>
              <a:rPr lang="uk-UA" b="1" dirty="0" smtClean="0"/>
              <a:t>	Конфіденційну </a:t>
            </a:r>
            <a:r>
              <a:rPr lang="uk-UA" b="1" dirty="0" smtClean="0"/>
              <a:t>інформацію</a:t>
            </a:r>
            <a:r>
              <a:rPr lang="uk-UA" dirty="0" smtClean="0"/>
              <a:t> складають відомості, що перебувають у володінні, користуванні або розпорядженні конкретної особи. Поширення такої інформації відбувається за бажанням конкретної особи або за встановленими правилами й при дотриманні відповідних умов.</a:t>
            </a:r>
          </a:p>
          <a:p>
            <a:pPr marL="0" indent="0" algn="just">
              <a:buNone/>
            </a:pPr>
            <a:r>
              <a:rPr lang="uk-UA" b="1" dirty="0" smtClean="0"/>
              <a:t>	Таємна </a:t>
            </a:r>
            <a:r>
              <a:rPr lang="uk-UA" b="1" dirty="0" smtClean="0"/>
              <a:t>інформація</a:t>
            </a:r>
            <a:r>
              <a:rPr lang="uk-UA" dirty="0" smtClean="0"/>
              <a:t> — це відомості, які становлять державну або іншу, передбачену законом, таємницю, а їхнє розголошення завдає шкоди конкретній особі, суспільству або державі.</a:t>
            </a:r>
          </a:p>
          <a:p>
            <a:pPr marL="0" indent="0" algn="just">
              <a:buNone/>
            </a:pPr>
            <a:r>
              <a:rPr lang="uk-UA" sz="2200" b="1" dirty="0" smtClean="0"/>
              <a:t>Стосовно діяльності акціонерного товариства чи професійного учасника фондового ринку деякі відомості можуть бути віднесені до комерційної таємниці, зокрема:</a:t>
            </a:r>
          </a:p>
          <a:p>
            <a:pPr marL="0" indent="0" algn="just">
              <a:buNone/>
            </a:pPr>
            <a:r>
              <a:rPr lang="uk-UA" dirty="0" smtClean="0"/>
              <a:t>— інформація про виробництво, технології, управління, фінанси та інші сфери діяльності;</a:t>
            </a:r>
          </a:p>
          <a:p>
            <a:pPr marL="0" indent="0" algn="just">
              <a:buNone/>
            </a:pPr>
            <a:r>
              <a:rPr lang="uk-UA" dirty="0" smtClean="0"/>
              <a:t>— інша інформація, розголошення якої може завдати шкоди інтересам цього товариства чи професійного учасника фондового ринку.</a:t>
            </a:r>
          </a:p>
          <a:p>
            <a:pPr marL="0" indent="0" algn="just">
              <a:buNone/>
            </a:pPr>
            <a:r>
              <a:rPr lang="uk-UA" dirty="0" smtClean="0"/>
              <a:t>До такої інформації також можна віднести відомості про платоспроможність, участь його керівництва в інших об’єднаннях, про сплату податків тощо.</a:t>
            </a:r>
          </a:p>
          <a:p>
            <a:pPr marL="0" indent="0" algn="just">
              <a:buNone/>
            </a:pPr>
            <a:r>
              <a:rPr lang="uk-UA" dirty="0" smtClean="0"/>
              <a:t>З метою захисту інформації про акціонерне товариство, воно може встановлювати у своїх внутрішніх нормативних документах регламент отримання, поширення, використання й збереження інформації, а також порядок притягнення посадових осіб до відповідальності за розголошення комерційної таємниці й конфіденційної інформації.</a:t>
            </a:r>
          </a:p>
          <a:p>
            <a:endParaRPr lang="ru-RU" dirty="0"/>
          </a:p>
        </p:txBody>
      </p:sp>
    </p:spTree>
    <p:extLst>
      <p:ext uri="{BB962C8B-B14F-4D97-AF65-F5344CB8AC3E}">
        <p14:creationId xmlns:p14="http://schemas.microsoft.com/office/powerpoint/2010/main" val="2842737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714103" y="330926"/>
            <a:ext cx="10446022" cy="6322423"/>
          </a:xfrm>
        </p:spPr>
        <p:txBody>
          <a:bodyPr>
            <a:normAutofit/>
          </a:bodyPr>
          <a:lstStyle/>
          <a:p>
            <a:r>
              <a:rPr lang="uk-UA" sz="6600" b="1" i="1" dirty="0" smtClean="0"/>
              <a:t>ДЯКУЮ ЗА УВАГУ!</a:t>
            </a:r>
            <a:endParaRPr lang="ru-RU" sz="6600" b="1" i="1" dirty="0"/>
          </a:p>
        </p:txBody>
      </p:sp>
      <p:sp>
        <p:nvSpPr>
          <p:cNvPr id="2" name="Прямоугольник 1"/>
          <p:cNvSpPr/>
          <p:nvPr/>
        </p:nvSpPr>
        <p:spPr>
          <a:xfrm>
            <a:off x="145914" y="850969"/>
            <a:ext cx="11582400" cy="3435428"/>
          </a:xfrm>
          <a:prstGeom prst="rect">
            <a:avLst/>
          </a:prstGeom>
        </p:spPr>
        <p:txBody>
          <a:bodyPr wrap="square">
            <a:spAutoFit/>
          </a:bodyPr>
          <a:lstStyle/>
          <a:p>
            <a:pPr marL="107950" indent="209550" algn="just">
              <a:lnSpc>
                <a:spcPct val="104000"/>
              </a:lnSpc>
              <a:spcAft>
                <a:spcPts val="25"/>
              </a:spcAft>
            </a:pPr>
            <a:r>
              <a:rPr lang="ru-RU" sz="2400" b="1" dirty="0">
                <a:latin typeface="Times New Roman" panose="02020603050405020304" pitchFamily="18" charset="0"/>
                <a:ea typeface="Times New Roman" panose="02020603050405020304" pitchFamily="18" charset="0"/>
              </a:rPr>
              <a:t>У </a:t>
            </a:r>
            <a:r>
              <a:rPr lang="uk-UA" sz="2400" b="1" dirty="0" smtClean="0">
                <a:latin typeface="Times New Roman" panose="02020603050405020304" pitchFamily="18" charset="0"/>
                <a:ea typeface="Times New Roman" panose="02020603050405020304" pitchFamily="18" charset="0"/>
              </a:rPr>
              <a:t>Положенні про інформацію в акціонерному товаристві мають бути зафіксовані</a:t>
            </a:r>
            <a:r>
              <a:rPr lang="uk-UA" b="1" dirty="0" smtClean="0">
                <a:latin typeface="Times New Roman" panose="02020603050405020304" pitchFamily="18" charset="0"/>
                <a:ea typeface="Times New Roman" panose="02020603050405020304" pitchFamily="18" charset="0"/>
              </a:rPr>
              <a:t>:</a:t>
            </a:r>
          </a:p>
          <a:p>
            <a:pPr marL="206375" indent="209550" algn="just">
              <a:lnSpc>
                <a:spcPct val="104000"/>
              </a:lnSpc>
              <a:spcAft>
                <a:spcPts val="25"/>
              </a:spcAft>
            </a:pPr>
            <a:r>
              <a:rPr lang="uk-UA" dirty="0" smtClean="0">
                <a:latin typeface="Times New Roman" panose="02020603050405020304" pitchFamily="18" charset="0"/>
                <a:ea typeface="Times New Roman" panose="02020603050405020304" pitchFamily="18" charset="0"/>
              </a:rPr>
              <a:t>— види інформації і її класифікація;</a:t>
            </a:r>
          </a:p>
          <a:p>
            <a:pPr marL="206375" indent="209550" algn="just">
              <a:lnSpc>
                <a:spcPct val="104000"/>
              </a:lnSpc>
              <a:spcAft>
                <a:spcPts val="25"/>
              </a:spcAft>
            </a:pPr>
            <a:r>
              <a:rPr lang="uk-UA" dirty="0" smtClean="0">
                <a:latin typeface="Times New Roman" panose="02020603050405020304" pitchFamily="18" charset="0"/>
                <a:ea typeface="Times New Roman" panose="02020603050405020304" pitchFamily="18" charset="0"/>
              </a:rPr>
              <a:t>— основні вимоги до оформлення запиту на надання відкритої інформації;</a:t>
            </a:r>
          </a:p>
          <a:p>
            <a:pPr marL="422275" indent="-215900" algn="just">
              <a:lnSpc>
                <a:spcPct val="104000"/>
              </a:lnSpc>
              <a:spcAft>
                <a:spcPts val="25"/>
              </a:spcAft>
            </a:pPr>
            <a:r>
              <a:rPr lang="uk-UA" dirty="0" smtClean="0">
                <a:latin typeface="Times New Roman" panose="02020603050405020304" pitchFamily="18" charset="0"/>
                <a:ea typeface="Times New Roman" panose="02020603050405020304" pitchFamily="18" charset="0"/>
              </a:rPr>
              <a:t>— порядок і строки розгляду запитів і порядок надання відкритої інформації</a:t>
            </a:r>
            <a:r>
              <a:rPr lang="ru-RU"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ea typeface="Times New Roman" panose="02020603050405020304" pitchFamily="18" charset="0"/>
            </a:endParaRPr>
          </a:p>
          <a:p>
            <a:pPr marL="206375" indent="209550" algn="just">
              <a:lnSpc>
                <a:spcPct val="104000"/>
              </a:lnSpc>
              <a:spcAft>
                <a:spcPts val="25"/>
              </a:spcAft>
            </a:pPr>
            <a:r>
              <a:rPr lang="ru-RU"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перелік відомостей, визнаних відкритими й закритими</a:t>
            </a:r>
            <a:r>
              <a:rPr lang="ru-RU"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ea typeface="Times New Roman" panose="02020603050405020304" pitchFamily="18" charset="0"/>
            </a:endParaRPr>
          </a:p>
          <a:p>
            <a:pPr marL="422275" indent="-215900" algn="just">
              <a:lnSpc>
                <a:spcPct val="104000"/>
              </a:lnSpc>
              <a:spcAft>
                <a:spcPts val="25"/>
              </a:spcAft>
            </a:pPr>
            <a:r>
              <a:rPr lang="ru-RU" dirty="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відповідальність посадових</a:t>
            </a:r>
            <a:r>
              <a:rPr lang="ru-RU" dirty="0" smtClean="0">
                <a:latin typeface="Times New Roman" panose="02020603050405020304" pitchFamily="18" charset="0"/>
                <a:ea typeface="Times New Roman" panose="02020603050405020304" pitchFamily="18" charset="0"/>
              </a:rPr>
              <a:t> </a:t>
            </a:r>
            <a:r>
              <a:rPr lang="uk-UA" dirty="0" smtClean="0">
                <a:latin typeface="Times New Roman" panose="02020603050405020304" pitchFamily="18" charset="0"/>
                <a:ea typeface="Times New Roman" panose="02020603050405020304" pitchFamily="18" charset="0"/>
              </a:rPr>
              <a:t>осіб</a:t>
            </a:r>
            <a:r>
              <a:rPr lang="ru-RU" dirty="0" smtClean="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за </a:t>
            </a:r>
            <a:r>
              <a:rPr lang="uk-UA" dirty="0" smtClean="0">
                <a:latin typeface="Times New Roman" panose="02020603050405020304" pitchFamily="18" charset="0"/>
                <a:ea typeface="Times New Roman" panose="02020603050405020304" pitchFamily="18" charset="0"/>
              </a:rPr>
              <a:t>ненадання або несвоєчасне надання інформації</a:t>
            </a:r>
            <a:r>
              <a:rPr lang="ru-RU"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ea typeface="Times New Roman" panose="02020603050405020304" pitchFamily="18" charset="0"/>
            </a:endParaRPr>
          </a:p>
          <a:p>
            <a:pPr marL="107950" indent="209550" algn="just">
              <a:lnSpc>
                <a:spcPct val="104000"/>
              </a:lnSpc>
              <a:spcAft>
                <a:spcPts val="25"/>
              </a:spcAft>
            </a:pPr>
            <a:r>
              <a:rPr lang="uk-UA" dirty="0" smtClean="0">
                <a:latin typeface="Times New Roman" panose="02020603050405020304" pitchFamily="18" charset="0"/>
                <a:ea typeface="Times New Roman" panose="02020603050405020304" pitchFamily="18" charset="0"/>
              </a:rPr>
              <a:t>У контракті із посадовою особою повинні бути відображені обов’язки посадової особи по нерозголошенню інформації з обмеженим </a:t>
            </a:r>
            <a:r>
              <a:rPr lang="ru-RU" dirty="0" smtClean="0">
                <a:latin typeface="Times New Roman" panose="02020603050405020304" pitchFamily="18" charset="0"/>
                <a:ea typeface="Times New Roman" panose="02020603050405020304" pitchFamily="18" charset="0"/>
              </a:rPr>
              <a:t>доступом</a:t>
            </a:r>
            <a:r>
              <a:rPr lang="ru-RU" dirty="0">
                <a:latin typeface="Times New Roman" panose="02020603050405020304" pitchFamily="18" charset="0"/>
                <a:ea typeface="Times New Roman" panose="02020603050405020304" pitchFamily="18" charset="0"/>
              </a:rPr>
              <a:t>.</a:t>
            </a:r>
          </a:p>
          <a:p>
            <a:pPr marL="107950" indent="209550" algn="just">
              <a:lnSpc>
                <a:spcPct val="104000"/>
              </a:lnSpc>
              <a:spcAft>
                <a:spcPts val="3310"/>
              </a:spcAft>
            </a:pPr>
            <a:r>
              <a:rPr lang="uk-UA" dirty="0" smtClean="0">
                <a:latin typeface="Times New Roman" panose="02020603050405020304" pitchFamily="18" charset="0"/>
                <a:ea typeface="Times New Roman" panose="02020603050405020304" pitchFamily="18" charset="0"/>
              </a:rPr>
              <a:t>Крім того, чинним законодавством встановлено кримінальну й адміністративну відповідальність за розголошення комерційної таємниці та конфіденційної інформації.</a:t>
            </a:r>
            <a:endParaRPr lang="uk-UA" dirty="0">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0608" y="0"/>
            <a:ext cx="11423561" cy="6722772"/>
          </a:xfrm>
        </p:spPr>
        <p:txBody>
          <a:bodyPr>
            <a:normAutofit fontScale="85000" lnSpcReduction="20000"/>
          </a:bodyPr>
          <a:lstStyle/>
          <a:p>
            <a:pPr marL="0" indent="0" algn="just">
              <a:buNone/>
            </a:pPr>
            <a:r>
              <a:rPr lang="uk-UA" sz="2300" dirty="0"/>
              <a:t>Вся інформація, яку можна використовувати в діяльності корпорацій, може бути поділена на кількісну – ту, яка може бути виражена кількісно, та якісну – ту, яка може накопичуватись у вигляді суджень, думок, експерт­них оцінок </a:t>
            </a:r>
            <a:r>
              <a:rPr lang="uk-UA" sz="2300" dirty="0" smtClean="0"/>
              <a:t>тощо</a:t>
            </a:r>
            <a:r>
              <a:rPr lang="uk-UA" sz="2300" dirty="0"/>
              <a:t>.</a:t>
            </a:r>
            <a:endParaRPr lang="en-US" sz="2300" dirty="0" smtClean="0"/>
          </a:p>
          <a:p>
            <a:pPr marL="0" indent="0">
              <a:buNone/>
            </a:pPr>
            <a:r>
              <a:rPr lang="uk-UA" sz="2300" b="1" dirty="0" smtClean="0"/>
              <a:t>Основними </a:t>
            </a:r>
            <a:r>
              <a:rPr lang="uk-UA" sz="2300" b="1" dirty="0"/>
              <a:t>характеристиками інформації мають бути:</a:t>
            </a:r>
            <a:endParaRPr lang="ru-RU" sz="2300" b="1" dirty="0"/>
          </a:p>
          <a:p>
            <a:pPr lvl="0" algn="just"/>
            <a:r>
              <a:rPr lang="uk-UA" sz="1900" i="1" dirty="0"/>
              <a:t>лаконічність</a:t>
            </a:r>
            <a:r>
              <a:rPr lang="uk-UA" sz="1900" dirty="0"/>
              <a:t> – інформація має бути чіткою, не містити нічого зайвого і не концентрувати увагу її користувача на несуттєвих </a:t>
            </a:r>
            <a:r>
              <a:rPr lang="uk-UA" sz="1900" dirty="0" smtClean="0"/>
              <a:t>відомостях або </a:t>
            </a:r>
            <a:r>
              <a:rPr lang="uk-UA" sz="1900" dirty="0"/>
              <a:t>таких, що не належить до </a:t>
            </a:r>
            <a:r>
              <a:rPr lang="uk-UA" sz="1900" dirty="0" smtClean="0"/>
              <a:t>справи;</a:t>
            </a:r>
            <a:endParaRPr lang="ru-RU" sz="1900" dirty="0"/>
          </a:p>
          <a:p>
            <a:pPr lvl="0" algn="just"/>
            <a:r>
              <a:rPr lang="uk-UA" sz="1900" i="1" dirty="0"/>
              <a:t>точність</a:t>
            </a:r>
            <a:r>
              <a:rPr lang="uk-UA" sz="1900" dirty="0"/>
              <a:t> – користувач повинен бути впевненим, що інформація не містить помилок або пропусків, а також що вона навмисно не ви­кривлена;</a:t>
            </a:r>
            <a:endParaRPr lang="ru-RU" sz="1900" dirty="0"/>
          </a:p>
          <a:p>
            <a:pPr lvl="0" algn="just"/>
            <a:r>
              <a:rPr lang="uk-UA" sz="1900" i="1" dirty="0"/>
              <a:t>оперативність</a:t>
            </a:r>
            <a:r>
              <a:rPr lang="uk-UA" sz="1900" dirty="0"/>
              <a:t> - інформація повинна передаватись у терміни, які дають можливість швидко зорієнтуватись та своєчасно приймати при­йняти ефективне управлінське рішення;</a:t>
            </a:r>
            <a:endParaRPr lang="ru-RU" sz="1900" dirty="0"/>
          </a:p>
          <a:p>
            <a:pPr lvl="0" algn="just"/>
            <a:r>
              <a:rPr lang="uk-UA" sz="1900" i="1" dirty="0" err="1"/>
              <a:t>співставність</a:t>
            </a:r>
            <a:r>
              <a:rPr lang="uk-UA" sz="1900" dirty="0"/>
              <a:t> - інформація, яка одержана в різний час і по різних відділах та підрозділах, повинна бути співставною;</a:t>
            </a:r>
            <a:endParaRPr lang="ru-RU" sz="1900" dirty="0"/>
          </a:p>
          <a:p>
            <a:pPr lvl="0" algn="just"/>
            <a:r>
              <a:rPr lang="uk-UA" sz="1900" i="1" dirty="0"/>
              <a:t>доцільність</a:t>
            </a:r>
            <a:r>
              <a:rPr lang="uk-UA" sz="1900" dirty="0"/>
              <a:t> - інформація повинна відповідати тій меті, задля якої вона підготовлена, тобто вона повинна допомагати у вирішенні конкрет­них управлінських задач;</a:t>
            </a:r>
            <a:endParaRPr lang="ru-RU" sz="1900" dirty="0"/>
          </a:p>
          <a:p>
            <a:pPr lvl="0" algn="just"/>
            <a:r>
              <a:rPr lang="uk-UA" sz="1900" i="1" dirty="0"/>
              <a:t>рентабельність</a:t>
            </a:r>
            <a:r>
              <a:rPr lang="uk-UA" sz="1900" dirty="0"/>
              <a:t> - підготовка інформації не повинна коштувати більше, ніж вигоди, які будуть одержані від її використання, тобто витра­ти з підготовки інформації не повинні перевищувати економічний ефект від її використання;</a:t>
            </a:r>
            <a:endParaRPr lang="ru-RU" sz="1900" dirty="0"/>
          </a:p>
          <a:p>
            <a:pPr lvl="0" algn="just"/>
            <a:r>
              <a:rPr lang="uk-UA" sz="1900" i="1" dirty="0"/>
              <a:t>об'єктивність</a:t>
            </a:r>
            <a:r>
              <a:rPr lang="uk-UA" sz="1900" dirty="0"/>
              <a:t> - інформація повинна давати об'єктивну оцінку си­туації;</a:t>
            </a:r>
            <a:endParaRPr lang="ru-RU" sz="1900" dirty="0"/>
          </a:p>
          <a:p>
            <a:pPr lvl="0" algn="just"/>
            <a:r>
              <a:rPr lang="uk-UA" sz="1900" i="1" dirty="0"/>
              <a:t>адресність</a:t>
            </a:r>
            <a:r>
              <a:rPr lang="uk-UA" sz="1900" dirty="0"/>
              <a:t> - інформація повинна відповідати вимогам конкретно­го користувача і відповідати рівню його підготовленості і стану в ієрархії корпорації;</a:t>
            </a:r>
            <a:endParaRPr lang="ru-RU" sz="1900" dirty="0"/>
          </a:p>
          <a:p>
            <a:pPr lvl="0" algn="just"/>
            <a:r>
              <a:rPr lang="uk-UA" sz="1900" i="1" dirty="0"/>
              <a:t>аполітичність</a:t>
            </a:r>
            <a:r>
              <a:rPr lang="uk-UA" sz="1900" dirty="0"/>
              <a:t> - інформація, яка використовується для внутрішніх управлінських рішень, повинна містити дані поточного експрес-аналізу або передбачати можливість проведення наступного аналізу з найменши­ми витратами;</a:t>
            </a:r>
            <a:endParaRPr lang="ru-RU" sz="1900" dirty="0"/>
          </a:p>
          <a:p>
            <a:pPr lvl="0" algn="just"/>
            <a:r>
              <a:rPr lang="uk-UA" sz="1900" i="1" dirty="0"/>
              <a:t>корисність</a:t>
            </a:r>
            <a:r>
              <a:rPr lang="uk-UA" sz="1900" dirty="0"/>
              <a:t> - інформація повинна звертати увагу керівників до сфер потенційного ризику і об'єктивно оцінювати роботу менеджерів корпорації;</a:t>
            </a:r>
            <a:endParaRPr lang="ru-RU" sz="1900" dirty="0"/>
          </a:p>
          <a:p>
            <a:pPr lvl="0" algn="just"/>
            <a:r>
              <a:rPr lang="uk-UA" sz="1900" i="1" dirty="0"/>
              <a:t>конфіденційність</a:t>
            </a:r>
            <a:r>
              <a:rPr lang="uk-UA" sz="1900" dirty="0"/>
              <a:t> – управлінська інформація носить конфіденцій­ний характер і потребує захисту.</a:t>
            </a:r>
            <a:endParaRPr lang="ru-RU" sz="1900" dirty="0"/>
          </a:p>
          <a:p>
            <a:pPr algn="just"/>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4588" y="463641"/>
            <a:ext cx="10131425" cy="1808290"/>
          </a:xfrm>
        </p:spPr>
        <p:txBody>
          <a:bodyPr>
            <a:noAutofit/>
          </a:bodyPr>
          <a:lstStyle/>
          <a:p>
            <a:pPr algn="just"/>
            <a:r>
              <a:rPr lang="uk-UA" sz="1600" dirty="0" smtClean="0"/>
              <a:t>	Інформація </a:t>
            </a:r>
            <a:r>
              <a:rPr lang="uk-UA" sz="1600" dirty="0"/>
              <a:t>в корпорації може бути розрахована на </a:t>
            </a:r>
            <a:r>
              <a:rPr lang="uk-UA" sz="1600" b="1" dirty="0"/>
              <a:t>внутрішнє користування та зовнішнє. </a:t>
            </a:r>
            <a:r>
              <a:rPr lang="uk-UA" sz="1600" b="1" dirty="0" smtClean="0"/>
              <a:t/>
            </a:r>
            <a:br>
              <a:rPr lang="uk-UA" sz="1600" b="1" dirty="0" smtClean="0"/>
            </a:br>
            <a:r>
              <a:rPr lang="uk-UA" sz="1600" dirty="0" smtClean="0"/>
              <a:t>Інформація</a:t>
            </a:r>
            <a:r>
              <a:rPr lang="uk-UA" sz="1600" dirty="0"/>
              <a:t>, що розкривається товариством, повинна бути суттєвою та повною.</a:t>
            </a:r>
            <a:r>
              <a:rPr lang="ru-RU" sz="1600" dirty="0"/>
              <a:t/>
            </a:r>
            <a:br>
              <a:rPr lang="ru-RU" sz="1600" dirty="0"/>
            </a:br>
            <a:r>
              <a:rPr lang="uk-UA" sz="1600" dirty="0"/>
              <a:t>Корпорація повинна своєчасно та доступними засобами розкривати повну і достовірну інформацію з усіх суттєвих питань, що стосуються її діяльності, з метою надання можливості користувачам інформації (акціонерам, кредиторам, потенційним інвесторам тощо) приймати виважені рішення.</a:t>
            </a:r>
            <a:endParaRPr lang="ru-RU" sz="1600" dirty="0"/>
          </a:p>
        </p:txBody>
      </p:sp>
      <p:sp>
        <p:nvSpPr>
          <p:cNvPr id="3" name="Объект 2"/>
          <p:cNvSpPr>
            <a:spLocks noGrp="1"/>
          </p:cNvSpPr>
          <p:nvPr>
            <p:ph idx="1"/>
          </p:nvPr>
        </p:nvSpPr>
        <p:spPr>
          <a:xfrm>
            <a:off x="685800" y="2142067"/>
            <a:ext cx="10260213" cy="4593584"/>
          </a:xfrm>
        </p:spPr>
        <p:txBody>
          <a:bodyPr>
            <a:normAutofit/>
          </a:bodyPr>
          <a:lstStyle/>
          <a:p>
            <a:pPr algn="just"/>
            <a:r>
              <a:rPr lang="uk-UA" b="1" i="1" dirty="0">
                <a:effectLst>
                  <a:outerShdw blurRad="38100" dist="38100" dir="2700000" algn="tl">
                    <a:srgbClr val="000000">
                      <a:alpha val="43137"/>
                    </a:srgbClr>
                  </a:outerShdw>
                </a:effectLst>
              </a:rPr>
              <a:t>Прозорість та належне розкриття інформації </a:t>
            </a:r>
            <a:r>
              <a:rPr lang="uk-UA" dirty="0"/>
              <a:t>є невід'ємною умовою ефективного корпоративного управління. Діяльність корпорації у прозорому режимі, за зрозумілими для всіх «правилами гри» дозволяє підвищити її ефективність, сприяє захисту та реалізації прав інвесторів, залученню внутрішніх і зовнішніх інвестицій.</a:t>
            </a:r>
            <a:endParaRPr lang="ru-RU" dirty="0"/>
          </a:p>
          <a:p>
            <a:pPr algn="just"/>
            <a:r>
              <a:rPr lang="uk-UA" b="1" i="1" dirty="0">
                <a:effectLst>
                  <a:outerShdw blurRad="38100" dist="38100" dir="2700000" algn="tl">
                    <a:srgbClr val="000000">
                      <a:alpha val="43137"/>
                    </a:srgbClr>
                  </a:outerShdw>
                </a:effectLst>
              </a:rPr>
              <a:t>Наявність</a:t>
            </a:r>
            <a:r>
              <a:rPr lang="uk-UA" b="1" i="1" dirty="0"/>
              <a:t> </a:t>
            </a:r>
            <a:r>
              <a:rPr lang="uk-UA" b="1" i="1" dirty="0">
                <a:effectLst>
                  <a:outerShdw blurRad="38100" dist="38100" dir="2700000" algn="tl">
                    <a:srgbClr val="000000">
                      <a:alpha val="43137"/>
                    </a:srgbClr>
                  </a:outerShdw>
                </a:effectLst>
              </a:rPr>
              <a:t>своєчасної, достовірної та вичерпної інформації про корпорацію </a:t>
            </a:r>
            <a:r>
              <a:rPr lang="uk-UA" dirty="0"/>
              <a:t>є важливою умовою для здійснення акціонерами та потенційними інвесторами об'єктивної оцінки фінансово-економічного стану корпора­ції та для прийняття ними виважених рішень щодо придбання або відчуження цінних паперів, а також голосування на загальних зборах акціо­нерів. </a:t>
            </a:r>
            <a:endParaRPr lang="uk-UA" dirty="0" smtClean="0"/>
          </a:p>
          <a:p>
            <a:pPr algn="just"/>
            <a:r>
              <a:rPr lang="uk-UA" b="1" i="1" dirty="0" smtClean="0">
                <a:effectLst>
                  <a:outerShdw blurRad="38100" dist="38100" dir="2700000" algn="tl">
                    <a:srgbClr val="000000">
                      <a:alpha val="43137"/>
                    </a:srgbClr>
                  </a:outerShdw>
                </a:effectLst>
              </a:rPr>
              <a:t>Розкриття </a:t>
            </a:r>
            <a:r>
              <a:rPr lang="uk-UA" b="1" i="1" dirty="0">
                <a:effectLst>
                  <a:outerShdw blurRad="38100" dist="38100" dir="2700000" algn="tl">
                    <a:srgbClr val="000000">
                      <a:alpha val="43137"/>
                    </a:srgbClr>
                  </a:outerShdw>
                </a:effectLst>
              </a:rPr>
              <a:t>інформації про корпорацію </a:t>
            </a:r>
            <a:r>
              <a:rPr lang="uk-UA" dirty="0"/>
              <a:t>є необхідною передумовою довіри до корпорації з боку інвесторів, що сприяє залученню капіталу. Розкриття інформації має велике значення для підвищення ефективності діяльності самої корпорації, оскільки повна та достовірна інформація </a:t>
            </a:r>
            <a:r>
              <a:rPr lang="uk-UA" dirty="0" smtClean="0"/>
              <a:t>надає </a:t>
            </a:r>
            <a:r>
              <a:rPr lang="uk-UA" dirty="0"/>
              <a:t>можливість керівництву об'єктивно оцінити досягнення корпорації та розробити стратегію її подальшого розвитку.</a:t>
            </a:r>
            <a:endParaRPr lang="ru-RU" dirty="0"/>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8680" y="218942"/>
            <a:ext cx="10505940" cy="6426558"/>
          </a:xfrm>
        </p:spPr>
        <p:txBody>
          <a:bodyPr>
            <a:normAutofit/>
          </a:bodyPr>
          <a:lstStyle/>
          <a:p>
            <a:pPr marL="0" indent="0" algn="just">
              <a:buNone/>
            </a:pPr>
            <a:r>
              <a:rPr lang="uk-UA" b="1" i="1" dirty="0" smtClean="0">
                <a:effectLst>
                  <a:outerShdw blurRad="38100" dist="38100" dir="2700000" algn="tl">
                    <a:srgbClr val="000000">
                      <a:alpha val="43137"/>
                    </a:srgbClr>
                  </a:outerShdw>
                </a:effectLst>
              </a:rPr>
              <a:t>	Суттєвою</a:t>
            </a:r>
            <a:r>
              <a:rPr lang="uk-UA" b="1" i="1" dirty="0" smtClean="0"/>
              <a:t> </a:t>
            </a:r>
            <a:r>
              <a:rPr lang="uk-UA" dirty="0"/>
              <a:t>вважається інформація, відсутність або неправильне відображення якої може вплинути на прийняття рішень користувачами цієї інформації. Виходячи з цього, корпорація зобов'язана при визначенні суттєвої інформації враховувати інтереси та потреби користувачів інформації та розкривати більш детальну інформацію, яка є важливою і може суттєво вплинути на прийняття користувачами зважених рішень.</a:t>
            </a:r>
            <a:endParaRPr lang="ru-RU" dirty="0"/>
          </a:p>
          <a:p>
            <a:pPr marL="0" indent="0" algn="just">
              <a:buNone/>
            </a:pPr>
            <a:r>
              <a:rPr lang="uk-UA" b="1" dirty="0" smtClean="0">
                <a:effectLst>
                  <a:outerShdw blurRad="38100" dist="38100" dir="2700000" algn="tl">
                    <a:srgbClr val="000000">
                      <a:alpha val="43137"/>
                    </a:srgbClr>
                  </a:outerShdw>
                </a:effectLst>
              </a:rPr>
              <a:t>	</a:t>
            </a:r>
            <a:r>
              <a:rPr lang="uk-UA" sz="2000" b="1" dirty="0" smtClean="0">
                <a:effectLst>
                  <a:outerShdw blurRad="38100" dist="38100" dir="2700000" algn="tl">
                    <a:srgbClr val="000000">
                      <a:alpha val="43137"/>
                    </a:srgbClr>
                  </a:outerShdw>
                </a:effectLst>
              </a:rPr>
              <a:t>До </a:t>
            </a:r>
            <a:r>
              <a:rPr lang="uk-UA" sz="2000" b="1" dirty="0">
                <a:effectLst>
                  <a:outerShdw blurRad="38100" dist="38100" dir="2700000" algn="tl">
                    <a:srgbClr val="000000">
                      <a:alpha val="43137"/>
                    </a:srgbClr>
                  </a:outerShdw>
                </a:effectLst>
              </a:rPr>
              <a:t>суттєвої інформації, яку корпорація повинна регулярно розкривати, належать, зокрема, відомості про:</a:t>
            </a:r>
            <a:endParaRPr lang="ru-RU" sz="2000" b="1" dirty="0">
              <a:effectLst>
                <a:outerShdw blurRad="38100" dist="38100" dir="2700000" algn="tl">
                  <a:srgbClr val="000000">
                    <a:alpha val="43137"/>
                  </a:srgbClr>
                </a:outerShdw>
              </a:effectLst>
            </a:endParaRPr>
          </a:p>
          <a:p>
            <a:pPr algn="just"/>
            <a:r>
              <a:rPr lang="uk-UA" b="1" i="1" dirty="0" smtClean="0"/>
              <a:t>Мету </a:t>
            </a:r>
            <a:r>
              <a:rPr lang="uk-UA" b="1" i="1" dirty="0"/>
              <a:t>та стратегію корпорації</a:t>
            </a:r>
            <a:r>
              <a:rPr lang="uk-UA" dirty="0"/>
              <a:t>. Мета корпорації може полягати як у досягненні певних фінансових показників діяльності, так і у розвитку нових напрямів діяльності, розширенні асортименту товарів та послуг, виходу на нові ринки тощо. Корпорація повинна зазначати, коли вона планує досягти своєї мети. Крім комерційної мети доцільно розкривати свою кадрову політику, політику в соціальній сфері, у галузі охорони навколишнього середовища тощо. Така інформація може бути корисною для інвесторів та інших користувачів інформації з тим, щоб оцінити заходи, за допомогою яких корпорація досягає своєї мети та реалізує стратегію; </a:t>
            </a:r>
            <a:endParaRPr lang="ru-RU" dirty="0"/>
          </a:p>
          <a:p>
            <a:pPr algn="just"/>
            <a:r>
              <a:rPr lang="uk-UA" b="1" i="1" dirty="0" smtClean="0"/>
              <a:t>Результати </a:t>
            </a:r>
            <a:r>
              <a:rPr lang="uk-UA" b="1" i="1" dirty="0"/>
              <a:t>фінансової та операційної діяльності</a:t>
            </a:r>
            <a:r>
              <a:rPr lang="uk-UA" dirty="0"/>
              <a:t>. Результати фінансової діяльності корпорації мають надзвичайно велике значення для прийняття інвестиційних рішень. Тому корпорація повинна розкривати фінансові звіти за останні три фінансові роки (у складі балансу, звіту про фінансові результати, звіту про рух грошових коштів, звіту про власний капітал та приміток до звітів), перевірені аудитором. Крім того розкривається оцінка змін у складі та структурі активів за останні три роки, оцінка поточної та перспективної ліквідності активів, аналіз рентабельності товариства тощо.</a:t>
            </a:r>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5801" y="167425"/>
            <a:ext cx="10724881" cy="6529589"/>
          </a:xfrm>
        </p:spPr>
        <p:txBody>
          <a:bodyPr>
            <a:normAutofit/>
          </a:bodyPr>
          <a:lstStyle/>
          <a:p>
            <a:pPr algn="just"/>
            <a:r>
              <a:rPr lang="uk-UA" b="1" i="1" dirty="0"/>
              <a:t>Структуру власності та контролю над корпорацією</a:t>
            </a:r>
            <a:r>
              <a:rPr lang="uk-UA" dirty="0"/>
              <a:t>. Офіційне розкриття інформації про реальних власників корпорації, які володіють значним пакетом акцій, є важливою складовою прозорості її діяльності. </a:t>
            </a:r>
            <a:r>
              <a:rPr lang="uk-UA" dirty="0" smtClean="0"/>
              <a:t>Акціонери (інвестори) повинні знати, хто є їх основними партнерами у бізнесі. Крім того, така інформація має велике значення для визначення акціонером </a:t>
            </a:r>
            <a:r>
              <a:rPr lang="uk-UA" dirty="0"/>
              <a:t>власної позиції щодо реалізації права голосу на загальних збо­рах акціонерів, визначення операцій із пов'язаними особами та захисту інтересів акціонерів під час поглинання. Акціонерне товариство повинно розкривати інформацію про осіб, які є власниками 5 відсотків та більше акцій. Найкраща міжнародна практика передбачає розкриття інформації не тільки про безпосередніх, а й про опосередкованих власників значних пакетів акцій публічних компаній.</a:t>
            </a:r>
            <a:endParaRPr lang="ru-RU" dirty="0"/>
          </a:p>
          <a:p>
            <a:pPr algn="just"/>
            <a:r>
              <a:rPr lang="uk-UA" b="1" i="1" dirty="0" smtClean="0"/>
              <a:t>Посадових </a:t>
            </a:r>
            <a:r>
              <a:rPr lang="uk-UA" b="1" i="1" dirty="0"/>
              <a:t>осіб органів управління</a:t>
            </a:r>
            <a:r>
              <a:rPr lang="uk-UA" dirty="0"/>
              <a:t>, розмір їх винагороди, володіння акціями. Корпорація повинна розкривати інформацію про посадових осіб органів управління, що дозволить користувачам оцінити їх досвід, кваліфікацію, незалежність, їх внесок у загальний добробут корпорації тощо. Ця інформація повинна включати, зокрема, інформацію про володіння посадовими особами акціями корпорації, розмір винагороди (індивідуальної або сукупної), що виплачується цим особам.</a:t>
            </a:r>
            <a:endParaRPr lang="ru-RU" dirty="0"/>
          </a:p>
          <a:p>
            <a:pPr algn="just"/>
            <a:r>
              <a:rPr lang="uk-UA" b="1" i="1" dirty="0" smtClean="0"/>
              <a:t>Істотні </a:t>
            </a:r>
            <a:r>
              <a:rPr lang="uk-UA" b="1" i="1" dirty="0"/>
              <a:t>фактори ризику</a:t>
            </a:r>
            <a:r>
              <a:rPr lang="uk-UA" dirty="0"/>
              <a:t>, що впливають на діяльність корпорації. Корпорація повинна розкривати інформацію про істотні фактори ризику, які можуть вплинути на фінансовий стан та результати господарської діяльності в майбутньому і які можна з достатньою мірою впевненості спрогнозувати. До таких факторів ризику можуть відноситись фактори, які пов'язані з функціонуванням певної галузі економіки, фінансових ринків, рівнем відсоткової ставки, а також фактори, які впливають на конкретну корпорацію, зокрема, пов'язані з забезпеченням сировиною, ринками збуту, потенційною відповідальністю за порушення законодавства про охорону навколишнього середовища тощо.</a:t>
            </a:r>
            <a:endParaRPr lang="ru-RU" dirty="0"/>
          </a:p>
          <a:p>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1255" y="463639"/>
            <a:ext cx="10596091" cy="6027313"/>
          </a:xfrm>
        </p:spPr>
        <p:txBody>
          <a:bodyPr>
            <a:noAutofit/>
          </a:bodyPr>
          <a:lstStyle/>
          <a:p>
            <a:r>
              <a:rPr lang="uk-UA" sz="2000" b="1" i="1" dirty="0" smtClean="0"/>
              <a:t>	</a:t>
            </a:r>
            <a:r>
              <a:rPr lang="uk-UA" sz="2800" b="1" i="1" dirty="0" smtClean="0">
                <a:effectLst>
                  <a:outerShdw blurRad="38100" dist="38100" dir="2700000" algn="tl">
                    <a:srgbClr val="000000">
                      <a:alpha val="43137"/>
                    </a:srgbClr>
                  </a:outerShdw>
                </a:effectLst>
              </a:rPr>
              <a:t>Дотримання </a:t>
            </a:r>
            <a:r>
              <a:rPr lang="uk-UA" sz="2800" b="1" i="1" dirty="0">
                <a:effectLst>
                  <a:outerShdw blurRad="38100" dist="38100" dir="2700000" algn="tl">
                    <a:srgbClr val="000000">
                      <a:alpha val="43137"/>
                    </a:srgbClr>
                  </a:outerShdw>
                </a:effectLst>
              </a:rPr>
              <a:t>корпорацією</a:t>
            </a:r>
            <a:r>
              <a:rPr lang="uk-UA" sz="2800" b="1" dirty="0">
                <a:effectLst>
                  <a:outerShdw blurRad="38100" dist="38100" dir="2700000" algn="tl">
                    <a:srgbClr val="000000">
                      <a:alpha val="43137"/>
                    </a:srgbClr>
                  </a:outerShdw>
                </a:effectLst>
              </a:rPr>
              <a:t> Принципів корпоративного </a:t>
            </a:r>
            <a:r>
              <a:rPr lang="uk-UA" sz="2800" b="1" dirty="0" smtClean="0">
                <a:effectLst>
                  <a:outerShdw blurRad="38100" dist="38100" dir="2700000" algn="tl">
                    <a:srgbClr val="000000">
                      <a:alpha val="43137"/>
                    </a:srgbClr>
                  </a:outerShdw>
                </a:effectLst>
              </a:rPr>
              <a:t>управління</a:t>
            </a:r>
            <a:r>
              <a:rPr lang="uk-UA" sz="2800" dirty="0"/>
              <a:t>:</a:t>
            </a:r>
            <a:br>
              <a:rPr lang="uk-UA" sz="2800" dirty="0"/>
            </a:br>
            <a:r>
              <a:rPr lang="uk-UA" sz="2000" dirty="0" smtClean="0"/>
              <a:t/>
            </a:r>
            <a:br>
              <a:rPr lang="uk-UA" sz="2000" dirty="0" smtClean="0"/>
            </a:br>
            <a:r>
              <a:rPr lang="uk-UA" sz="2000" dirty="0" smtClean="0"/>
              <a:t> </a:t>
            </a:r>
            <a:r>
              <a:rPr lang="uk-UA" sz="2000" dirty="0"/>
              <a:t>	</a:t>
            </a:r>
            <a:r>
              <a:rPr lang="uk-UA" sz="2000" dirty="0" smtClean="0"/>
              <a:t>1. Застосування </a:t>
            </a:r>
            <a:r>
              <a:rPr lang="uk-UA" sz="2000" dirty="0"/>
              <a:t>корпорацією принципів ефективного корпоративного управління є важливим показником стану корпоративного управління та проявом поваги до прав та законних інтересів акціонерів та </a:t>
            </a:r>
            <a:r>
              <a:rPr lang="uk-UA" sz="2000" dirty="0" smtClean="0"/>
              <a:t>інвесторів.</a:t>
            </a:r>
            <a:r>
              <a:rPr lang="ru-RU" sz="2000" dirty="0" smtClean="0"/>
              <a:t> </a:t>
            </a:r>
            <a:r>
              <a:rPr lang="ru-RU" sz="2000" dirty="0" smtClean="0"/>
              <a:t/>
            </a:r>
            <a:br>
              <a:rPr lang="ru-RU" sz="2000" dirty="0" smtClean="0"/>
            </a:br>
            <a:r>
              <a:rPr lang="ru-RU" sz="2000" dirty="0"/>
              <a:t>	</a:t>
            </a:r>
            <a:r>
              <a:rPr lang="ru-RU" sz="2000" dirty="0" smtClean="0"/>
              <a:t>2. </a:t>
            </a:r>
            <a:r>
              <a:rPr lang="uk-UA" sz="2000" dirty="0" smtClean="0"/>
              <a:t>Інформація</a:t>
            </a:r>
            <a:r>
              <a:rPr lang="uk-UA" sz="2000" dirty="0"/>
              <a:t>, що розкривається корпорацією, має бути </a:t>
            </a:r>
            <a:r>
              <a:rPr lang="uk-UA" sz="2000" i="1" dirty="0"/>
              <a:t>повною, </a:t>
            </a:r>
            <a:r>
              <a:rPr lang="uk-UA" sz="2000" dirty="0"/>
              <a:t>тоб­то містити всі дані про фактичні та потенційні наслідки операцій та подій, які можуть вплинути на рішення, що приймаються на її основі. </a:t>
            </a:r>
            <a:r>
              <a:rPr lang="uk-UA" sz="2000" dirty="0" smtClean="0"/>
              <a:t/>
            </a:r>
            <a:br>
              <a:rPr lang="uk-UA" sz="2000" dirty="0" smtClean="0"/>
            </a:br>
            <a:r>
              <a:rPr lang="uk-UA" sz="2000" dirty="0"/>
              <a:t>	</a:t>
            </a:r>
            <a:r>
              <a:rPr lang="uk-UA" sz="2000" dirty="0" smtClean="0"/>
              <a:t>3. </a:t>
            </a:r>
            <a:r>
              <a:rPr lang="uk-UA" sz="2000" dirty="0" smtClean="0"/>
              <a:t>При </a:t>
            </a:r>
            <a:r>
              <a:rPr lang="uk-UA" sz="2000" dirty="0"/>
              <a:t>розкритті інформації корпорація не повинна обмежуватися лише фактичними відомостями, а й розкривати </a:t>
            </a:r>
            <a:r>
              <a:rPr lang="uk-UA" sz="2000" dirty="0" smtClean="0"/>
              <a:t>обґрунтовані </a:t>
            </a:r>
            <a:r>
              <a:rPr lang="uk-UA" sz="2000" dirty="0"/>
              <a:t>прогнози стосовно майбутніх результатів господарської діяльності та фінансового стану товариства.</a:t>
            </a:r>
            <a:r>
              <a:rPr lang="ru-RU" sz="2000" dirty="0"/>
              <a:t/>
            </a:r>
            <a:br>
              <a:rPr lang="ru-RU" sz="2000" dirty="0"/>
            </a:br>
            <a:r>
              <a:rPr lang="ru-RU" sz="2000" dirty="0" smtClean="0"/>
              <a:t>	</a:t>
            </a:r>
            <a:r>
              <a:rPr lang="ru-RU" sz="2000" dirty="0" smtClean="0"/>
              <a:t>4. </a:t>
            </a:r>
            <a:r>
              <a:rPr lang="uk-UA" sz="2000" dirty="0" smtClean="0"/>
              <a:t>Періодичність </a:t>
            </a:r>
            <a:r>
              <a:rPr lang="uk-UA" sz="2000" dirty="0"/>
              <a:t>відкриття цієї інформації визначається статутом та законами, що регулюють діяльність корпорації.</a:t>
            </a:r>
            <a:r>
              <a:rPr lang="ru-RU" sz="2000" dirty="0"/>
              <a:t/>
            </a:r>
            <a:br>
              <a:rPr lang="ru-RU" sz="2000" dirty="0"/>
            </a:br>
            <a:r>
              <a:rPr lang="ru-RU" sz="2000" dirty="0" smtClean="0"/>
              <a:t>	</a:t>
            </a:r>
            <a:r>
              <a:rPr lang="ru-RU" sz="2000" dirty="0" smtClean="0"/>
              <a:t>5. </a:t>
            </a:r>
            <a:r>
              <a:rPr lang="uk-UA" sz="2000" dirty="0" smtClean="0"/>
              <a:t>Крім </a:t>
            </a:r>
            <a:r>
              <a:rPr lang="uk-UA" sz="2000" dirty="0"/>
              <a:t>регулярної інформації корпорацією розкривається особлива інформація, що містить суттєві події та зміни, які можуть впливати на стан корпорації, вартість її цінних паперів та (або) розмір доходу за ними</a:t>
            </a:r>
            <a:r>
              <a:rPr lang="uk-UA" sz="2000" dirty="0" smtClean="0"/>
              <a:t>.</a:t>
            </a:r>
            <a:endParaRPr lang="ru-RU"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37318" y="283335"/>
            <a:ext cx="10493061" cy="6426559"/>
          </a:xfrm>
        </p:spPr>
        <p:txBody>
          <a:bodyPr>
            <a:normAutofit fontScale="92500" lnSpcReduction="20000"/>
          </a:bodyPr>
          <a:lstStyle/>
          <a:p>
            <a:pPr marL="0" indent="0" algn="just">
              <a:buNone/>
            </a:pPr>
            <a:r>
              <a:rPr lang="uk-UA" sz="2200" dirty="0"/>
              <a:t>До </a:t>
            </a:r>
            <a:r>
              <a:rPr lang="uk-UA" sz="2200" b="1" i="1" dirty="0"/>
              <a:t>суттєвої інформації</a:t>
            </a:r>
            <a:r>
              <a:rPr lang="uk-UA" sz="2200" i="1" dirty="0"/>
              <a:t>, </a:t>
            </a:r>
            <a:r>
              <a:rPr lang="uk-UA" sz="2200" dirty="0"/>
              <a:t>яку корпорація повинна розкривати у складі </a:t>
            </a:r>
            <a:r>
              <a:rPr lang="uk-UA" sz="2200" b="1" dirty="0"/>
              <a:t>особливої інформації </a:t>
            </a:r>
            <a:r>
              <a:rPr lang="uk-UA" sz="2200" dirty="0"/>
              <a:t>(крім відомостей, оприлюднення яких вимагається згідно з чинним законодавством), належать, зокрема, відомості про:</a:t>
            </a:r>
            <a:endParaRPr lang="ru-RU" sz="2200" dirty="0"/>
          </a:p>
          <a:p>
            <a:pPr lvl="0" algn="just"/>
            <a:r>
              <a:rPr lang="uk-UA" sz="1945" dirty="0"/>
              <a:t>збільшення, зменшення розміру статутного капіталу;</a:t>
            </a:r>
            <a:endParaRPr lang="ru-RU" sz="1945" dirty="0"/>
          </a:p>
          <a:p>
            <a:pPr lvl="0" algn="just"/>
            <a:r>
              <a:rPr lang="uk-UA" sz="1945" dirty="0"/>
              <a:t>випуск облігацій;</a:t>
            </a:r>
            <a:endParaRPr lang="ru-RU" sz="1945" dirty="0"/>
          </a:p>
          <a:p>
            <a:pPr lvl="0" algn="just"/>
            <a:r>
              <a:rPr lang="uk-UA" sz="1945" dirty="0"/>
              <a:t>придбання корпорацією власних акцій;</a:t>
            </a:r>
            <a:endParaRPr lang="ru-RU" sz="1945" dirty="0"/>
          </a:p>
          <a:p>
            <a:pPr lvl="0" algn="just"/>
            <a:r>
              <a:rPr lang="uk-UA" sz="1945" dirty="0"/>
              <a:t>суттєві зміни у структурі акціонерного капіталу (поява у системі реєстраторського (депозитарного) обліку корпорації особи, частка якої становить або перевищує 10, 25, 40, 50, 60, 75 відсотків у статутному капіталі);</a:t>
            </a:r>
            <a:endParaRPr lang="ru-RU" sz="1945" dirty="0"/>
          </a:p>
          <a:p>
            <a:pPr lvl="0" algn="just"/>
            <a:r>
              <a:rPr lang="uk-UA" sz="1945" dirty="0"/>
              <a:t>вчинення правочину, якщо вартість майна або послуг, що є його предметом, перевищує 10 відсотків вартості активів корпорації на дату його вчинення;</a:t>
            </a:r>
            <a:endParaRPr lang="ru-RU" sz="1945" dirty="0"/>
          </a:p>
          <a:p>
            <a:pPr lvl="0" algn="just"/>
            <a:r>
              <a:rPr lang="uk-UA" sz="1945" dirty="0"/>
              <a:t>будь-які судові справи (включаючи ті, що пов'язані з банкрутством, управлінням майном тощо) проти корпорації або третіх сторін, що мо­жуть мати або мали в нещодавньому минулому значний вплив на </a:t>
            </a:r>
            <a:r>
              <a:rPr lang="uk-UA" sz="1945" dirty="0" smtClean="0"/>
              <a:t>фінансовий </a:t>
            </a:r>
            <a:r>
              <a:rPr lang="uk-UA" sz="1945" dirty="0"/>
              <a:t>стан або прибутковість корпорації;</a:t>
            </a:r>
            <a:endParaRPr lang="ru-RU" sz="1945" dirty="0"/>
          </a:p>
          <a:p>
            <a:pPr lvl="0" algn="just"/>
            <a:r>
              <a:rPr lang="uk-UA" sz="1945" dirty="0"/>
              <a:t>зміна реєстратора або депозитарію корпорації;</a:t>
            </a:r>
            <a:endParaRPr lang="ru-RU" sz="1945" dirty="0"/>
          </a:p>
          <a:p>
            <a:pPr algn="just"/>
            <a:r>
              <a:rPr lang="uk-UA" sz="1945" dirty="0" smtClean="0"/>
              <a:t>факти </a:t>
            </a:r>
            <a:r>
              <a:rPr lang="uk-UA" sz="1945" dirty="0"/>
              <a:t>лістингу (</a:t>
            </a:r>
            <a:r>
              <a:rPr lang="uk-UA" sz="1945" dirty="0" err="1"/>
              <a:t>делістингу</a:t>
            </a:r>
            <a:r>
              <a:rPr lang="uk-UA" sz="1945" dirty="0"/>
              <a:t>) цінних паперів корпорації.</a:t>
            </a:r>
            <a:endParaRPr lang="ru-RU" sz="1945" dirty="0"/>
          </a:p>
          <a:p>
            <a:pPr marL="0" indent="0" algn="just">
              <a:buNone/>
            </a:pPr>
            <a:r>
              <a:rPr lang="uk-UA" dirty="0" smtClean="0"/>
              <a:t>Корпорація </a:t>
            </a:r>
            <a:r>
              <a:rPr lang="uk-UA" dirty="0"/>
              <a:t>повинна розкривати особливу інформацію протягом двох днів після виникнення відповідної події чи зміни.</a:t>
            </a:r>
            <a:endParaRPr lang="ru-RU" dirty="0"/>
          </a:p>
          <a:p>
            <a:pPr marL="0" indent="0" algn="just">
              <a:buNone/>
            </a:pPr>
            <a:r>
              <a:rPr lang="uk-UA" dirty="0"/>
              <a:t>Інформація, що розкривається корпорацією, повинна бути </a:t>
            </a:r>
            <a:r>
              <a:rPr lang="uk-UA" b="1" i="1" dirty="0">
                <a:effectLst>
                  <a:outerShdw blurRad="38100" dist="38100" dir="2700000" algn="tl">
                    <a:srgbClr val="000000">
                      <a:alpha val="43137"/>
                    </a:srgbClr>
                  </a:outerShdw>
                </a:effectLst>
              </a:rPr>
              <a:t>достовірною</a:t>
            </a:r>
            <a:r>
              <a:rPr lang="uk-UA" i="1" dirty="0"/>
              <a:t>, </a:t>
            </a:r>
            <a:r>
              <a:rPr lang="uk-UA" dirty="0"/>
              <a:t>тобто такою, що сприяє чіткому та повному уявленню про дійсний фінансовий стан корпорації та результати її діяльності, не містить помилок та перекручень, які здатні вплинути на рішення </a:t>
            </a:r>
            <a:r>
              <a:rPr lang="uk-UA" dirty="0" smtClean="0"/>
              <a:t>користувачі</a:t>
            </a:r>
            <a:r>
              <a:rPr lang="uk-UA" dirty="0"/>
              <a:t>в інформації. Неточна інформація може призвести до прийняття хибних рішень та спричинити збитки як корпорації, так і користувачам інформації</a:t>
            </a:r>
            <a:r>
              <a:rPr lang="uk-UA" dirty="0" smtClean="0"/>
              <a:t>.</a:t>
            </a:r>
            <a:endParaRPr lang="ru-RU" dirty="0"/>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5801" y="0"/>
            <a:ext cx="11192690" cy="6858000"/>
          </a:xfrm>
        </p:spPr>
        <p:txBody>
          <a:bodyPr>
            <a:normAutofit/>
          </a:bodyPr>
          <a:lstStyle/>
          <a:p>
            <a:pPr marL="0" indent="0" algn="just">
              <a:buNone/>
            </a:pPr>
            <a:r>
              <a:rPr lang="uk-UA" sz="2000" b="1" i="1" dirty="0">
                <a:effectLst>
                  <a:outerShdw blurRad="38100" dist="38100" dir="2700000" algn="tl">
                    <a:srgbClr val="000000">
                      <a:alpha val="43137"/>
                    </a:srgbClr>
                  </a:outerShdw>
                </a:effectLst>
              </a:rPr>
              <a:t>Достовірність </a:t>
            </a:r>
            <a:r>
              <a:rPr lang="uk-UA" sz="2000" b="1" dirty="0">
                <a:effectLst>
                  <a:outerShdw blurRad="38100" dist="38100" dir="2700000" algn="tl">
                    <a:srgbClr val="000000">
                      <a:alpha val="43137"/>
                    </a:srgbClr>
                  </a:outerShdw>
                </a:effectLst>
              </a:rPr>
              <a:t>інформації, яка розкривається корпорацією, має бути забезпечена завдяки:</a:t>
            </a:r>
            <a:endParaRPr lang="ru-RU" sz="2000" b="1" dirty="0">
              <a:effectLst>
                <a:outerShdw blurRad="38100" dist="38100" dir="2700000" algn="tl">
                  <a:srgbClr val="000000">
                    <a:alpha val="43137"/>
                  </a:srgbClr>
                </a:outerShdw>
              </a:effectLst>
            </a:endParaRPr>
          </a:p>
          <a:p>
            <a:pPr lvl="0" algn="just"/>
            <a:r>
              <a:rPr lang="uk-UA" dirty="0"/>
              <a:t>запровадженню міжнародних стандартів бухгалтерського обліку;</a:t>
            </a:r>
            <a:endParaRPr lang="ru-RU" dirty="0"/>
          </a:p>
          <a:p>
            <a:pPr lvl="0" algn="just"/>
            <a:r>
              <a:rPr lang="uk-UA" dirty="0"/>
              <a:t>проведенню незалежного зовнішнього аудиту;</a:t>
            </a:r>
            <a:endParaRPr lang="ru-RU" dirty="0"/>
          </a:p>
          <a:p>
            <a:pPr algn="just"/>
            <a:r>
              <a:rPr lang="uk-UA" dirty="0" smtClean="0"/>
              <a:t>здійсненню </a:t>
            </a:r>
            <a:r>
              <a:rPr lang="uk-UA" dirty="0"/>
              <a:t>ефективного внутрішнього контролю за достовірністю інформації.</a:t>
            </a:r>
            <a:endParaRPr lang="ru-RU" dirty="0"/>
          </a:p>
          <a:p>
            <a:pPr marL="0" indent="0" algn="just">
              <a:buNone/>
            </a:pPr>
            <a:r>
              <a:rPr lang="uk-UA" dirty="0"/>
              <a:t>Інформація, яка розкривається для користувачів, може вважатися настільки якісною, наскільки якісними є стандарти, згідно з якими вона готується. Тому корпорація повинна складати та розкривати регулярну фінансову звітність (річну та квартальну) відповідно до міжнародних стандартів бухгалтерського обліку, розроблених Комітетом з міжнарод­них стандартів бухгалтерського обліку. </a:t>
            </a:r>
            <a:endParaRPr lang="ru-RU" dirty="0"/>
          </a:p>
          <a:p>
            <a:pPr marL="0" indent="0" algn="just">
              <a:buNone/>
            </a:pPr>
            <a:r>
              <a:rPr lang="uk-UA" dirty="0"/>
              <a:t>Загальні засади </a:t>
            </a:r>
            <a:r>
              <a:rPr lang="uk-UA" i="1" dirty="0"/>
              <a:t>інформаційної політики </a:t>
            </a:r>
            <a:r>
              <a:rPr lang="uk-UA" dirty="0"/>
              <a:t>корпорації повинні бути закріплені у внутрішніх документах, які підлягають затвердженню нагля­довою радою або загальними зборами акціонерів.</a:t>
            </a:r>
            <a:endParaRPr lang="ru-RU" dirty="0"/>
          </a:p>
          <a:p>
            <a:pPr marL="0" indent="0" algn="just">
              <a:buNone/>
            </a:pPr>
            <a:r>
              <a:rPr lang="uk-UA" sz="2000" b="1" dirty="0">
                <a:effectLst>
                  <a:outerShdw blurRad="38100" dist="38100" dir="2700000" algn="tl">
                    <a:srgbClr val="000000">
                      <a:alpha val="43137"/>
                    </a:srgbClr>
                  </a:outerShdw>
                </a:effectLst>
              </a:rPr>
              <a:t>Інформаційна політика корпорації повинна регулювати ключові пи­тання розкриття інформації, у тому числі:</a:t>
            </a:r>
            <a:endParaRPr lang="ru-RU" sz="2000" b="1" dirty="0">
              <a:effectLst>
                <a:outerShdw blurRad="38100" dist="38100" dir="2700000" algn="tl">
                  <a:srgbClr val="000000">
                    <a:alpha val="43137"/>
                  </a:srgbClr>
                </a:outerShdw>
              </a:effectLst>
            </a:endParaRPr>
          </a:p>
          <a:p>
            <a:pPr lvl="0" algn="just"/>
            <a:r>
              <a:rPr lang="uk-UA" dirty="0"/>
              <a:t>обсяг інформації, що підлягає розкриттю;</a:t>
            </a:r>
            <a:endParaRPr lang="ru-RU" dirty="0"/>
          </a:p>
          <a:p>
            <a:pPr lvl="0" algn="just"/>
            <a:r>
              <a:rPr lang="uk-UA" dirty="0"/>
              <a:t>порядок розкриття інформації (порядок надання інформації на запит зацікавлених осіб);</a:t>
            </a:r>
            <a:endParaRPr lang="ru-RU" dirty="0"/>
          </a:p>
          <a:p>
            <a:pPr lvl="0" algn="just"/>
            <a:r>
              <a:rPr lang="uk-UA" dirty="0"/>
              <a:t>обмеження щодо розкриття інформації, в тому числі порядок визначення переліку відомостей, що становлять комерційну таємницю та конфіденційну інформацію, їх збереження та доступ до них;</a:t>
            </a:r>
            <a:endParaRPr lang="ru-RU" dirty="0"/>
          </a:p>
          <a:p>
            <a:pPr lvl="0" algn="just"/>
            <a:r>
              <a:rPr lang="uk-UA" dirty="0"/>
              <a:t>обсяг повноважень органів товариства щодо підготовки, розкриття, збереження інформації та контролю за реалізацію інформаційної політи­ки товариства.</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TM03457452[[fn=Небесная]]</Template>
  <TotalTime>953</TotalTime>
  <Words>4544</Words>
  <Application>Microsoft Office PowerPoint</Application>
  <PresentationFormat>Широкоэкранный</PresentationFormat>
  <Paragraphs>240</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28</vt:i4>
      </vt:variant>
    </vt:vector>
  </HeadingPairs>
  <TitlesOfParts>
    <vt:vector size="33" baseType="lpstr">
      <vt:lpstr>Arial</vt:lpstr>
      <vt:lpstr>Calibri</vt:lpstr>
      <vt:lpstr>Calibri Light</vt:lpstr>
      <vt:lpstr>Times New Roman</vt:lpstr>
      <vt:lpstr>Небеса</vt:lpstr>
      <vt:lpstr>Лекція 5. ОСОБЛИВОСТІ ОРГАНІЗАЦІЇ УПРАВЛІННЯ КОРПОРАЦІЄЮ (частина 2)</vt:lpstr>
      <vt:lpstr>4. Інформація в організації корпоративного управління  1. Інформація відіграє суттєву роль в діяльності та ефективності функціонування корпорацій.  Доступність та достовірність інформації дозволяє задовольняти інвестиційні потреби корпорацій, будувати ефективні взаємовідносини із зацікавленими особами, зменшувати напругу серед учасників корпоративних відносин.   2. Інформація є основою ефективного корпоративного управління. майже все, що роблять керівники, щоб полегшити організації досягнення цілей, потребує ефективного обміну інформацією. Всі види інформації присутні в інформаційних потоках корпорації.  інформація – це сукупність повідомлень, які відображають конкретний аспект явища, події виробничо-господарської діяльності. Головною задачею при зборі інформації в управлінні корпорацією виступає підвищення ступеня інформованості.  Ступінь інформованості - це співвідношення фактичного обсягу інформації до потрібного.   Критеріями забезпечення інформації виступають:</vt:lpstr>
      <vt:lpstr>Презентация PowerPoint</vt:lpstr>
      <vt:lpstr> Інформація в корпорації може бути розрахована на внутрішнє користування та зовнішнє.  Інформація, що розкривається товариством, повинна бути суттєвою та повною. Корпорація повинна своєчасно та доступними засобами розкривати повну і достовірну інформацію з усіх суттєвих питань, що стосуються її діяльності, з метою надання можливості користувачам інформації (акціонерам, кредиторам, потенційним інвесторам тощо) приймати виважені рішення.</vt:lpstr>
      <vt:lpstr>Презентация PowerPoint</vt:lpstr>
      <vt:lpstr>Презентация PowerPoint</vt:lpstr>
      <vt:lpstr> Дотримання корпорацією Принципів корпоративного управління:    1. Застосування корпорацією принципів ефективного корпоративного управління є важливим показником стану корпоративного управління та проявом поваги до прав та законних інтересів акціонерів та інвесторів.   2. Інформація, що розкривається корпорацією, має бути повною, тоб­то містити всі дані про фактичні та потенційні наслідки операцій та подій, які можуть вплинути на рішення, що приймаються на її основі.   3. При розкритті інформації корпорація не повинна обмежуватися лише фактичними відомостями, а й розкривати обґрунтовані прогнози стосовно майбутніх результатів господарської діяльності та фінансового стану товариства.  4. Періодичність відкриття цієї інформації визначається статутом та законами, що регулюють діяльність корпорації.  5. Крім регулярної інформації корпорацією розкривається особлива інформація, що містить суттєві події та зміни, які можуть впливати на стан корпорації, вартість її цінних паперів та (або) розмір доходу за ними.</vt:lpstr>
      <vt:lpstr>Презентация PowerPoint</vt:lpstr>
      <vt:lpstr>Презентация PowerPoint</vt:lpstr>
      <vt:lpstr> Інформаційна політика корпорації має базуватися на чинному законодавстві та бути спрямованою на повне, точне та своєчасне розкриття інформації у формах, передбачених чинним законодавством України. Водночас інформаційна політика корпорації не повинна обмежуватися виключно рамками чинного законодавства і має передбачати розкриття додаткової інформації, оприлюднення якої не повинно порушувати як положень чинного законодавства України, так і права корпорації на конфіденційну інформацію та комерційну таємницю і створення надійної системи її захисту (наприклад, регулярне розкриття інформації про фінансовий стан і результати діяльності корпорації за квартал у формі квартального звіту). Наглядова рада повинна бути гарантом існування у корпорації ефективної системи розкриття інформації та нести відповідальність за розкриття повної та достовірної інформації.</vt:lpstr>
      <vt:lpstr> Інсайдерська інформація - це інформація про емітента цінних паперів, його цінні папери та угоди з ними, яка одночасно є істотною і не є оприлюдненою та розкриття якої вплине або може вплинути на ринкову вартість цих цінних паперів чи розмір доходу за ними. Використання інсайдерської інформації посадовими особами та іншими інсайдерами суперечить принципу рівного ставлення до акціонерів, оскільки така практика дає можливість одним особам здійснювати торгові операції з цінними паперами корпорації на підставі інформації, яка не є оприлюд­неною для інших осіб.  Корпорація повинна передбачити у своїх внутрішніх документах обов'язок посадових осіб та інших інсайдерів не розголошувати інсайдерську інформацію третім особам та утримуватись від купівлі-продажу цінних паперів товариства до моменту оприлюднення такої інформації.</vt:lpstr>
      <vt:lpstr>5. Здійснення контролю в корпораціях </vt:lpstr>
      <vt:lpstr> Корпорація може розраховувати на довіру інвесторів та надходження зовнішнього фінансування тільки за умови запровадження належної системи контролю за його діяльністю. Наявність такої системи дозволяє інвесторам бути впевненими у тому, що їх інвестиції розумно використо­вуються, спрямовуються на розвиток корпорації та надійно захищені від можливих зловживань.</vt:lpstr>
      <vt:lpstr> Наглядова рада (через аудиторський комітет ради) повинна забезпечити функціонування належної системи контролю, а також здійснення стратегічного контролю за фінансово-господарською діяльністю товариства.  Стратегічний контроль - це тип контролю, який спрямований на розв'язання стратегічних завдань і тісно пов'язаний зі стратегічним плануванням та управлінням, натомість за допомогою тактичного контролю забезпечуються систематичні спостереження за виконанням поточних завдань, програм, планів. Тобто за допомогою тактичного контролю перевіряється реалізація тактичних рішень.</vt:lpstr>
      <vt:lpstr> Ревізійна комісія здійснює оперативний контроль фінансово-господарською діяльністю корпорації шляхом проведення планових та позапланових перевірок. Планові перевірки проводяться за підсумками діяльності корпорації за рік. За результатами перевірки робляться висновки, які подаються загальним зборам акціонерів. Позапланові перевірки проводяться за власною ініціативою ревізійної комісії, за рекомендацією загальних зборів, за рішенням наглядової ради, на вимогу акціонерів, які володіють у сукупності понад 10 відсотками голосів. </vt:lpstr>
      <vt:lpstr> Для забезпечення об'єктивного внутрішнього контролю необхідно встановлювати вимоги до кандидатів у члени наглядової ради, ревізійної комісії та служби внутрішнього аудиту, які б сприяли обранню (призначенню) до цих органів осіб з бездоганною репутацією. При цьому наявність у особи судимості за злочини проти власності, службові чи господарські злочини є одним із факторів, який негативно впливає на її репутацію.   З метою забезпечення високого рівня професійної кваліфікації таких осіб корпорація встановлює відповідні вимоги на рівні внутрішніх документів. Однією із основних вимог має стати володіння спеціальними знаннями з бухгалтерського обліку, фінансового менеджменту. Необхідний досвід роботи забезпечить можливість якісного виконання ними обов'язків, а професійна компетентність осіб, які здійснюють контроль, стане гарантією професійного підходу до контролю за фінансово-господарською діяльністю товариства.</vt:lpstr>
      <vt:lpstr>Презентация PowerPoint</vt:lpstr>
      <vt:lpstr>6. Система корпоративного контролю</vt:lpstr>
      <vt:lpstr>Презентация PowerPoint</vt:lpstr>
      <vt:lpstr>7. РОЗКРИТТЯ ІНФОРМАЦІЇ В КОРПОРАТИВНОМУ СЕКТОРІ </vt:lpstr>
      <vt:lpstr>Зберігання документів акціонерного товариства та  інформація про товариство </vt:lpstr>
      <vt:lpstr>Порядок розкриття інформації на  фондовому ринку </vt:lpstr>
      <vt:lpstr>Презентация PowerPoint</vt:lpstr>
      <vt:lpstr>Презентация PowerPoint</vt:lpstr>
      <vt:lpstr>Презентация PowerPoint</vt:lpstr>
      <vt:lpstr>Захист інформації про акціонерне товариство</vt:lpstr>
      <vt:lpstr>Презентация PowerPoint</vt:lpstr>
      <vt:lpstr>ДЯКУЮ ЗА УВАГУ!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ОСОБЛИВОСТІ ОРГАНІЗАЦІЇ УПРАВЛІННЯ КОРПОРАЦІЄЮ (частина 2)</dc:title>
  <dc:creator>Пользователь</dc:creator>
  <cp:lastModifiedBy>Asus</cp:lastModifiedBy>
  <cp:revision>82</cp:revision>
  <dcterms:created xsi:type="dcterms:W3CDTF">2021-10-18T10:44:00Z</dcterms:created>
  <dcterms:modified xsi:type="dcterms:W3CDTF">2025-11-21T15:18:07Z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5CA7CC0C51734D84A83A86F7A62F1EE7</vt:lpwstr>
  </property>
  <property fmtid="{D5CDD505-2E9C-101B-9397-08002B2CF9AE}" pid="3" name="KSOProductBuildVer">
    <vt:lpwstr>1049-11.2.0.11516</vt:lpwstr>
  </property>
</Properties>
</file>