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9" r:id="rId5"/>
    <p:sldId id="260" r:id="rId6"/>
    <p:sldId id="261" r:id="rId7"/>
    <p:sldId id="262" r:id="rId8"/>
    <p:sldId id="263" r:id="rId9"/>
    <p:sldId id="264" r:id="rId10"/>
    <p:sldId id="265" r:id="rId11"/>
    <p:sldId id="266" r:id="rId12"/>
    <p:sldId id="267" r:id="rId13"/>
    <p:sldId id="268" r:id="rId14"/>
    <p:sldId id="269" r:id="rId15"/>
    <p:sldId id="270" r:id="rId16"/>
    <p:sldId id="287" r:id="rId17"/>
    <p:sldId id="271" r:id="rId18"/>
    <p:sldId id="272" r:id="rId19"/>
    <p:sldId id="273" r:id="rId20"/>
    <p:sldId id="274" r:id="rId21"/>
    <p:sldId id="275" r:id="rId22"/>
    <p:sldId id="276" r:id="rId23"/>
    <p:sldId id="277" r:id="rId24"/>
    <p:sldId id="278" r:id="rId25"/>
    <p:sldId id="280" r:id="rId26"/>
    <p:sldId id="281" r:id="rId27"/>
    <p:sldId id="283" r:id="rId28"/>
    <p:sldId id="284" r:id="rId29"/>
    <p:sldId id="285" r:id="rId30"/>
    <p:sldId id="286" r:id="rId31"/>
    <p:sldId id="289" r:id="rId32"/>
    <p:sldId id="288"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88" d="100"/>
          <a:sy n="88" d="100"/>
        </p:scale>
        <p:origin x="26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7" name="Date Placeholder 6"/>
          <p:cNvSpPr>
            <a:spLocks noGrp="1"/>
          </p:cNvSpPr>
          <p:nvPr>
            <p:ph type="dt" sz="half" idx="10"/>
          </p:nvPr>
        </p:nvSpPr>
        <p:spPr/>
        <p:txBody>
          <a:bodyPr/>
          <a:lstStyle/>
          <a:p>
            <a:fld id="{1160EA64-D806-43AC-9DF2-F8C432F32B4C}" type="datetimeFigureOut">
              <a:rPr lang="en-US" dirty="0"/>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11/14/2025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583436" y="3143250"/>
            <a:ext cx="4270248" cy="2596776"/>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4F7D4976-E339-4826-83B7-FBD03F55ECF8}" type="datetimeFigureOut">
              <a:rPr lang="en-US" dirty="0"/>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9" name="Date Placeholder 8"/>
          <p:cNvSpPr>
            <a:spLocks noGrp="1"/>
          </p:cNvSpPr>
          <p:nvPr>
            <p:ph type="dt" sz="half" idx="10"/>
          </p:nvPr>
        </p:nvSpPr>
        <p:spPr/>
        <p:txBody>
          <a:bodyPr/>
          <a:lstStyle/>
          <a:p>
            <a:fld id="{D1BE4249-C0D0-4B06-8692-E8BB871AF643}" type="datetimeFigureOut">
              <a:rPr lang="en-US" dirty="0"/>
              <a:t>11/14/2025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11/14/2025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11/14/2025</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318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63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39240" y="1707475"/>
            <a:ext cx="8991600" cy="1645920"/>
          </a:xfrm>
        </p:spPr>
        <p:txBody>
          <a:bodyPr>
            <a:normAutofit fontScale="90000"/>
          </a:bodyPr>
          <a:lstStyle/>
          <a:p>
            <a:r>
              <a:rPr lang="uk-UA" dirty="0" smtClean="0"/>
              <a:t>Лекція 5. </a:t>
            </a:r>
            <a:r>
              <a:rPr lang="uk-UA" b="1" dirty="0"/>
              <a:t>ОСОБЛИВОСТІ ОРГАНІЗАЦІЇ УПРАВЛІННЯ </a:t>
            </a:r>
            <a:r>
              <a:rPr lang="uk-UA" b="1" dirty="0" smtClean="0"/>
              <a:t>КОРПОРАЦІЄЮ</a:t>
            </a:r>
            <a:br>
              <a:rPr lang="uk-UA" b="1" dirty="0" smtClean="0"/>
            </a:br>
            <a:r>
              <a:rPr lang="uk-UA" sz="2200" b="1" dirty="0" smtClean="0"/>
              <a:t>(частина 1)</a:t>
            </a:r>
            <a:endParaRPr lang="ru-RU" sz="2200" dirty="0"/>
          </a:p>
        </p:txBody>
      </p:sp>
      <p:sp>
        <p:nvSpPr>
          <p:cNvPr id="3" name="Подзаголовок 2"/>
          <p:cNvSpPr>
            <a:spLocks noGrp="1"/>
          </p:cNvSpPr>
          <p:nvPr>
            <p:ph type="subTitle" idx="1"/>
          </p:nvPr>
        </p:nvSpPr>
        <p:spPr>
          <a:xfrm>
            <a:off x="1600200" y="4352544"/>
            <a:ext cx="8991600" cy="2074382"/>
          </a:xfrm>
        </p:spPr>
        <p:txBody>
          <a:bodyPr>
            <a:normAutofit/>
          </a:bodyPr>
          <a:lstStyle/>
          <a:p>
            <a:pPr algn="l"/>
            <a:r>
              <a:rPr lang="uk-UA" dirty="0" smtClean="0"/>
              <a:t>1</a:t>
            </a:r>
            <a:r>
              <a:rPr lang="uk-UA" dirty="0"/>
              <a:t>. Розподіл функцій управління корпораціями</a:t>
            </a:r>
            <a:endParaRPr lang="ru-RU" dirty="0"/>
          </a:p>
          <a:p>
            <a:pPr algn="l"/>
            <a:r>
              <a:rPr lang="uk-UA" dirty="0" smtClean="0"/>
              <a:t>2</a:t>
            </a:r>
            <a:r>
              <a:rPr lang="uk-UA" dirty="0"/>
              <a:t>. Корпоративні норми в системі корпоративного управління</a:t>
            </a:r>
            <a:endParaRPr lang="ru-RU" dirty="0"/>
          </a:p>
          <a:p>
            <a:pPr algn="l"/>
            <a:r>
              <a:rPr lang="uk-UA" dirty="0" smtClean="0"/>
              <a:t>3</a:t>
            </a:r>
            <a:r>
              <a:rPr lang="uk-UA" dirty="0"/>
              <a:t>. Організаційна структура </a:t>
            </a:r>
            <a:r>
              <a:rPr lang="uk-UA" dirty="0" smtClean="0"/>
              <a:t>корпорації та </a:t>
            </a:r>
            <a:r>
              <a:rPr lang="ru-RU" dirty="0" smtClean="0"/>
              <a:t> </a:t>
            </a:r>
            <a:r>
              <a:rPr lang="uk-UA" dirty="0"/>
              <a:t>о</a:t>
            </a:r>
            <a:r>
              <a:rPr lang="uk-UA" dirty="0" smtClean="0"/>
              <a:t>сновні положення</a:t>
            </a:r>
            <a:r>
              <a:rPr lang="ru-RU" dirty="0" smtClean="0"/>
              <a:t> </a:t>
            </a:r>
            <a:r>
              <a:rPr lang="uk-UA" dirty="0" smtClean="0"/>
              <a:t>щодо формування організаційних</a:t>
            </a:r>
            <a:r>
              <a:rPr lang="ru-RU" dirty="0" smtClean="0"/>
              <a:t> </a:t>
            </a:r>
            <a:r>
              <a:rPr lang="ru-RU" dirty="0"/>
              <a:t>структур </a:t>
            </a:r>
            <a:endParaRPr lang="uk-UA" dirty="0" smtClean="0"/>
          </a:p>
          <a:p>
            <a:pPr algn="l"/>
            <a:r>
              <a:rPr lang="uk-UA" dirty="0" smtClean="0"/>
              <a:t> </a:t>
            </a:r>
            <a:endParaRPr lang="ru-RU" dirty="0"/>
          </a:p>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6900" y="469900"/>
            <a:ext cx="11074400" cy="6388100"/>
          </a:xfrm>
        </p:spPr>
        <p:txBody>
          <a:bodyPr>
            <a:noAutofit/>
          </a:bodyPr>
          <a:lstStyle/>
          <a:p>
            <a:pPr algn="just"/>
            <a:r>
              <a:rPr lang="uk-UA" sz="2000" b="1" i="1" dirty="0"/>
              <a:t>Дворівнева схема управління корпорацією</a:t>
            </a:r>
            <a:r>
              <a:rPr lang="uk-UA" sz="2000" i="1" dirty="0"/>
              <a:t> </a:t>
            </a:r>
            <a:r>
              <a:rPr lang="uk-UA" sz="2000" dirty="0"/>
              <a:t>характерна для товариств із обмеженою відповідальністю </a:t>
            </a:r>
            <a:r>
              <a:rPr lang="uk-UA" sz="2000" b="1" dirty="0"/>
              <a:t>майже усіх країн світу</a:t>
            </a:r>
            <a:r>
              <a:rPr lang="uk-UA" sz="2000" dirty="0"/>
              <a:t>, крім ФРН, законодавством якої передбачено можливість (а не обов'язок) створення наглядового органу.</a:t>
            </a:r>
            <a:endParaRPr lang="ru-RU" sz="2000" dirty="0"/>
          </a:p>
          <a:p>
            <a:pPr algn="just"/>
            <a:r>
              <a:rPr lang="uk-UA" sz="2000" b="1" dirty="0" smtClean="0"/>
              <a:t>Наприклад: </a:t>
            </a:r>
            <a:r>
              <a:rPr lang="uk-UA" sz="2000" dirty="0" smtClean="0"/>
              <a:t>Питання </a:t>
            </a:r>
            <a:r>
              <a:rPr lang="uk-UA" sz="2000" dirty="0"/>
              <a:t>визначення схеми управління у повному товаристві є досить, проблематичним, оскільки у багатьох країнах таке товариство не визнається юридичною особою (зокрема у ФРН, Швейцарії). Також в Англії і США «</a:t>
            </a:r>
            <a:r>
              <a:rPr lang="uk-UA" sz="2000" dirty="0" err="1"/>
              <a:t>партнершип</a:t>
            </a:r>
            <a:r>
              <a:rPr lang="uk-UA" sz="2000" dirty="0"/>
              <a:t>» (відповідна назва повному товариству) не визнається юридичною особою. Тому у цих країнах забороняється призначення в якості уповноваженої на ведення справ товариства особи, яка не є його членом, а також забороняється створення органу управління. </a:t>
            </a:r>
            <a:endParaRPr lang="uk-UA" sz="2000" dirty="0" smtClean="0"/>
          </a:p>
          <a:p>
            <a:pPr algn="just"/>
            <a:r>
              <a:rPr lang="uk-UA" sz="2000" dirty="0" smtClean="0"/>
              <a:t>Але</a:t>
            </a:r>
            <a:r>
              <a:rPr lang="uk-UA" sz="2000" dirty="0"/>
              <a:t>, наприклад у Франції, повне товариство визнається юридичною особою і може створювати орган управління. Варто зазначити, що повне </a:t>
            </a:r>
            <a:r>
              <a:rPr lang="uk-UA" sz="2000" dirty="0" smtClean="0"/>
              <a:t>товариство </a:t>
            </a:r>
            <a:r>
              <a:rPr lang="uk-UA" sz="2000" dirty="0"/>
              <a:t>обов'язково має розглядати та схвалювати баланс прибутків та збитків за рік, що може бути віднесено до повноважень загальних зборів. Тому можна зробити висновок, що у тих країнах, де повному товариству дозволено створювати органи управління, може існувати дворівнева структура управління.</a:t>
            </a:r>
            <a:endParaRPr lang="ru-RU" sz="2000" dirty="0"/>
          </a:p>
          <a:p>
            <a:pPr algn="just"/>
            <a:r>
              <a:rPr lang="uk-UA" sz="2000" dirty="0"/>
              <a:t>Аналогічно до повних товариств визначається порядок управління командитним товариством. В Англії та США командитному товариству відповідає форма «</a:t>
            </a:r>
            <a:r>
              <a:rPr lang="uk-UA" sz="2000" dirty="0" err="1"/>
              <a:t>партнершип</a:t>
            </a:r>
            <a:r>
              <a:rPr lang="uk-UA" sz="2000" dirty="0"/>
              <a:t>» із обмеженою відповідальністю, діяльність якого хоча і врегульована окремими законами, проте не має органу управління або контролю. Як і в «</a:t>
            </a:r>
            <a:r>
              <a:rPr lang="uk-UA" sz="2000" dirty="0" err="1"/>
              <a:t>партнершип</a:t>
            </a:r>
            <a:r>
              <a:rPr lang="uk-UA" sz="2000" dirty="0"/>
              <a:t>», справи товариства ведуться усіма повними членами.</a:t>
            </a:r>
            <a:endParaRPr lang="ru-RU" sz="2000" dirty="0"/>
          </a:p>
          <a:p>
            <a:pPr algn="just"/>
            <a:endParaRPr lang="ru-RU"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71500" y="101600"/>
            <a:ext cx="11074400" cy="6553200"/>
          </a:xfrm>
        </p:spPr>
        <p:txBody>
          <a:bodyPr>
            <a:normAutofit lnSpcReduction="10000"/>
          </a:bodyPr>
          <a:lstStyle/>
          <a:p>
            <a:pPr algn="just"/>
            <a:r>
              <a:rPr lang="uk-UA" sz="2000" b="1" i="1" dirty="0"/>
              <a:t>Трирівнева схема управління товариствами </a:t>
            </a:r>
            <a:r>
              <a:rPr lang="uk-UA" sz="2000" dirty="0"/>
              <a:t>заснована на принципі розподілу функцій управління і контролю. Вона характеризується наявністю </a:t>
            </a:r>
            <a:r>
              <a:rPr lang="uk-UA" sz="2000" b="1" i="1" dirty="0"/>
              <a:t>трьох органів управління </a:t>
            </a:r>
            <a:r>
              <a:rPr lang="uk-UA" sz="2000" dirty="0"/>
              <a:t>товариством - </a:t>
            </a:r>
            <a:r>
              <a:rPr lang="uk-UA" sz="2000" b="1" i="1" dirty="0"/>
              <a:t>загальних зборів, наглядової ради та виконавчого органу</a:t>
            </a:r>
            <a:r>
              <a:rPr lang="uk-UA" sz="2000" dirty="0"/>
              <a:t>. У класичному варіанті вона існує у Німеччині, можливим є використання даної схеми у </a:t>
            </a:r>
            <a:r>
              <a:rPr lang="uk-UA" sz="2000" dirty="0" smtClean="0"/>
              <a:t>Франції </a:t>
            </a:r>
            <a:r>
              <a:rPr lang="uk-UA" sz="2000" dirty="0"/>
              <a:t>та </a:t>
            </a:r>
            <a:r>
              <a:rPr lang="uk-UA" sz="2000" dirty="0" smtClean="0"/>
              <a:t>в Україні</a:t>
            </a:r>
            <a:r>
              <a:rPr lang="uk-UA" sz="2000" dirty="0"/>
              <a:t>.</a:t>
            </a:r>
            <a:endParaRPr lang="ru-RU" sz="2000" dirty="0"/>
          </a:p>
          <a:p>
            <a:pPr algn="just"/>
            <a:r>
              <a:rPr lang="uk-UA" sz="2000" i="1" dirty="0"/>
              <a:t>Наявність третього органу управління частково змінює розподіл повноважень між загальними зборами та виконавчим органом товариства.</a:t>
            </a:r>
            <a:endParaRPr lang="ru-RU" sz="2000" dirty="0"/>
          </a:p>
          <a:p>
            <a:pPr algn="just"/>
            <a:r>
              <a:rPr lang="uk-UA" sz="2000" dirty="0"/>
              <a:t>У країнах з </a:t>
            </a:r>
            <a:r>
              <a:rPr lang="uk-UA" sz="2000" dirty="0" err="1"/>
              <a:t>трирівневою</a:t>
            </a:r>
            <a:r>
              <a:rPr lang="uk-UA" sz="2000" dirty="0"/>
              <a:t> схемою управління </a:t>
            </a:r>
            <a:r>
              <a:rPr lang="uk-UA" sz="2000" i="1" dirty="0"/>
              <a:t>до повноважень загальних зборів </a:t>
            </a:r>
            <a:r>
              <a:rPr lang="uk-UA" sz="2000" dirty="0"/>
              <a:t>також належать, окрім уже зазначених</a:t>
            </a:r>
            <a:r>
              <a:rPr lang="uk-UA" sz="2000" i="1" dirty="0"/>
              <a:t>, призначення членів наглядової ради та їх відкликання </a:t>
            </a:r>
            <a:r>
              <a:rPr lang="uk-UA" sz="2000" dirty="0"/>
              <a:t>та </a:t>
            </a:r>
            <a:r>
              <a:rPr lang="uk-UA" sz="2000" i="1" dirty="0"/>
              <a:t>забрано повноваження призначати членів виконавчого органу</a:t>
            </a:r>
            <a:r>
              <a:rPr lang="uk-UA" sz="2000" dirty="0"/>
              <a:t>, хоча і збережено можливість відкликання директорів. У деяких країнах загальні збори здійснюють як формування наглядової ради, так і виконавчого органу.</a:t>
            </a:r>
            <a:endParaRPr lang="ru-RU" sz="2000" dirty="0"/>
          </a:p>
          <a:p>
            <a:pPr algn="just"/>
            <a:r>
              <a:rPr lang="uk-UA" sz="2000" dirty="0"/>
              <a:t>На виконання завдання товариства органи товариства повинні здійснювати управління таким чином, щоб забезпечити розвиток товариства в цілому, і реалізацію права кожного акціонера на отримання доходу у зв'язку зі здійсненням інвестицій в акції товариства. Отже, товариство повинне здійснювати свою діяльність згідно правил ділової етики та враховувати інтереси суспільства в цілому.</a:t>
            </a:r>
            <a:endParaRPr lang="ru-RU" sz="2000" dirty="0"/>
          </a:p>
          <a:p>
            <a:pPr algn="just"/>
            <a:r>
              <a:rPr lang="uk-UA" sz="2000" dirty="0"/>
              <a:t>Товариство повинне забезпечувати </a:t>
            </a:r>
            <a:r>
              <a:rPr lang="uk-UA" sz="2000" b="1" dirty="0"/>
              <a:t>захист прав та законних інтересів акціонерів </a:t>
            </a:r>
            <a:r>
              <a:rPr lang="uk-UA" sz="2000" dirty="0"/>
              <a:t>та </a:t>
            </a:r>
            <a:r>
              <a:rPr lang="uk-UA" sz="2000" b="1" dirty="0"/>
              <a:t>рівне ставлення до всіх акціонерів</a:t>
            </a:r>
            <a:r>
              <a:rPr lang="uk-UA" sz="2000" dirty="0"/>
              <a:t>, незалежно від того, чи є акціонер резидентом України, від кількості акцій, якими він володіє, та інших факторів. Крім того, товариство повинно сприяти реалізації та забезпечувати захист прав та законних інтересів акціонерів, зокрема, права на участь в управлінні справами товариства шляхом участі та голосування на загальних зборах.</a:t>
            </a:r>
            <a:endParaRPr lang="ru-RU" sz="2000" dirty="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01600"/>
            <a:ext cx="12192000" cy="6756400"/>
          </a:xfrm>
        </p:spPr>
        <p:txBody>
          <a:bodyPr>
            <a:normAutofit fontScale="37500" lnSpcReduction="20000"/>
          </a:bodyPr>
          <a:lstStyle/>
          <a:p>
            <a:pPr marL="0" indent="0" algn="ctr">
              <a:spcBef>
                <a:spcPts val="0"/>
              </a:spcBef>
              <a:buNone/>
            </a:pPr>
            <a:r>
              <a:rPr lang="uk-UA" sz="5335" b="1" dirty="0"/>
              <a:t>Для того щоб акціонери мали можливість ефективно реалі­зувати це право, </a:t>
            </a:r>
            <a:endParaRPr lang="uk-UA" sz="5335" b="1" dirty="0" smtClean="0"/>
          </a:p>
          <a:p>
            <a:pPr marL="0" indent="0" algn="ctr">
              <a:spcBef>
                <a:spcPts val="0"/>
              </a:spcBef>
              <a:buNone/>
            </a:pPr>
            <a:r>
              <a:rPr lang="uk-UA" sz="5335" b="1" dirty="0" smtClean="0"/>
              <a:t>товариство </a:t>
            </a:r>
            <a:r>
              <a:rPr lang="uk-UA" sz="5335" b="1" dirty="0"/>
              <a:t>повинно забезпечити такі </a:t>
            </a:r>
            <a:r>
              <a:rPr lang="uk-UA" sz="5335" b="1" i="1" dirty="0"/>
              <a:t>права </a:t>
            </a:r>
            <a:r>
              <a:rPr lang="uk-UA" sz="5335" b="1" i="1" dirty="0" smtClean="0"/>
              <a:t>акціонерів</a:t>
            </a:r>
            <a:r>
              <a:rPr lang="uk-UA" sz="5335" b="1" dirty="0"/>
              <a:t>:</a:t>
            </a:r>
            <a:endParaRPr lang="ru-RU" sz="5335" b="1" dirty="0"/>
          </a:p>
          <a:p>
            <a:pPr marL="0" algn="just">
              <a:spcBef>
                <a:spcPts val="0"/>
              </a:spcBef>
            </a:pPr>
            <a:r>
              <a:rPr lang="uk-UA" sz="4265" b="1" dirty="0" smtClean="0"/>
              <a:t>1.Брати </a:t>
            </a:r>
            <a:r>
              <a:rPr lang="uk-UA" sz="4265" b="1" dirty="0"/>
              <a:t>участь </a:t>
            </a:r>
            <a:r>
              <a:rPr lang="uk-UA" sz="4265" dirty="0"/>
              <a:t>у вирішенні найважливіших питань діяльності товариства, у тому числі прийняття рішення про внесення змін </a:t>
            </a:r>
            <a:r>
              <a:rPr lang="uk-UA" sz="4265" dirty="0" smtClean="0"/>
              <a:t>до статуту</a:t>
            </a:r>
            <a:r>
              <a:rPr lang="uk-UA" sz="4265" dirty="0"/>
              <a:t>, обрання членів спостережної ради та ревізійної комісії, додатковий випуск акцій, викуп товариством розміщених ним акцій, укладення значних угод, реорганізацію товариства та </a:t>
            </a:r>
            <a:r>
              <a:rPr lang="uk-UA" sz="4265" dirty="0" smtClean="0"/>
              <a:t>інші, які </a:t>
            </a:r>
            <a:r>
              <a:rPr lang="uk-UA" sz="4265" dirty="0"/>
              <a:t>призводять до фундаментальних корпоративних змін.</a:t>
            </a:r>
            <a:endParaRPr lang="ru-RU" sz="4265" dirty="0"/>
          </a:p>
          <a:p>
            <a:pPr marL="0" indent="0" algn="just">
              <a:spcBef>
                <a:spcPts val="0"/>
              </a:spcBef>
              <a:buNone/>
            </a:pPr>
            <a:r>
              <a:rPr lang="uk-UA" sz="4265" dirty="0"/>
              <a:t>Акціонери як власники товариства повинні мати право вирішувати найважливіші питання діяльності товариства. Рішення з таких питань повинні прийматися вищим органом товариства - загальними зборами акціонерів. Перелік повноважень зага</a:t>
            </a:r>
            <a:r>
              <a:rPr lang="ru-RU" altLang="uk-UA" sz="4265" dirty="0"/>
              <a:t>л</a:t>
            </a:r>
            <a:r>
              <a:rPr lang="uk-UA" sz="4265" dirty="0"/>
              <a:t>ьних зборів, у тому числі тих, що належать до виключної компетенції, має бути чітко встановлений у внутрішніх документах товариства.</a:t>
            </a:r>
            <a:endParaRPr lang="ru-RU" sz="4265" dirty="0"/>
          </a:p>
          <a:p>
            <a:pPr marL="0" indent="0" algn="just">
              <a:spcBef>
                <a:spcPts val="0"/>
              </a:spcBef>
              <a:buNone/>
            </a:pPr>
            <a:r>
              <a:rPr lang="uk-UA" sz="4265" dirty="0"/>
              <a:t>Чергові загальні збори акціонерів мають проводитися щороку, не пізніше чотирьох місяців після закінчення фінансового року.</a:t>
            </a:r>
            <a:endParaRPr lang="ru-RU" sz="4265" dirty="0"/>
          </a:p>
          <a:p>
            <a:pPr marL="0" algn="just">
              <a:spcBef>
                <a:spcPts val="0"/>
              </a:spcBef>
            </a:pPr>
            <a:r>
              <a:rPr lang="uk-UA" sz="4265" b="1" dirty="0" smtClean="0"/>
              <a:t>2.Вчасно </a:t>
            </a:r>
            <a:r>
              <a:rPr lang="uk-UA" sz="4265" b="1" dirty="0"/>
              <a:t>отримувати </a:t>
            </a:r>
            <a:r>
              <a:rPr lang="uk-UA" sz="4265" dirty="0"/>
              <a:t>повідомлення про скликання загальних зборів, яке повинно містити інформацію про дату, час та місце проведення зборів, а також повний перелік питань порядку денного з обов'язковим зазначенням способу, за допомогою якого акціонери  можуть ознайомитися з документами, пов'язаними з порядком денним. Час, місце проведення та процедура реєстрації для участі у загальних зборах товариства повинні створювати сприятливі умови для участі акціонера у зборах.</a:t>
            </a:r>
            <a:endParaRPr lang="ru-RU" sz="4265" dirty="0"/>
          </a:p>
          <a:p>
            <a:pPr marL="0" algn="just">
              <a:spcBef>
                <a:spcPts val="0"/>
              </a:spcBef>
            </a:pPr>
            <a:r>
              <a:rPr lang="uk-UA" sz="4265" b="1" dirty="0"/>
              <a:t>3. Своєчасно та в зручний для акціонера спосіб </a:t>
            </a:r>
            <a:r>
              <a:rPr lang="uk-UA" sz="4265" dirty="0"/>
              <a:t>надавати дані для ознайомлення з матеріалами, пов'язаними з порядком денним загальних зборів, та отримувати додаткову інформацію стосовно питань порядку денного від посадових осіб товариства.</a:t>
            </a:r>
            <a:endParaRPr lang="ru-RU" sz="4265" dirty="0"/>
          </a:p>
          <a:p>
            <a:pPr marL="0" algn="just">
              <a:spcBef>
                <a:spcPts val="0"/>
              </a:spcBef>
            </a:pPr>
            <a:r>
              <a:rPr lang="uk-UA" sz="4265" b="1" dirty="0" smtClean="0"/>
              <a:t>4.Вносити </a:t>
            </a:r>
            <a:r>
              <a:rPr lang="uk-UA" sz="4265" b="1" dirty="0"/>
              <a:t>пропозиції та вимагати їх включення</a:t>
            </a:r>
            <a:r>
              <a:rPr lang="uk-UA" sz="4265" dirty="0"/>
              <a:t> до </a:t>
            </a:r>
            <a:r>
              <a:rPr lang="uk-UA" sz="4265" dirty="0" smtClean="0"/>
              <a:t>порядку денного </a:t>
            </a:r>
            <a:r>
              <a:rPr lang="uk-UA" sz="4265" dirty="0"/>
              <a:t>загальних зборів за умови внесення такої пропозиції</a:t>
            </a:r>
            <a:br>
              <a:rPr lang="uk-UA" sz="4265" dirty="0"/>
            </a:br>
            <a:r>
              <a:rPr lang="uk-UA" sz="4265" dirty="0"/>
              <a:t>акціонером(</a:t>
            </a:r>
            <a:r>
              <a:rPr lang="uk-UA" sz="4265" dirty="0" err="1"/>
              <a:t>ами</a:t>
            </a:r>
            <a:r>
              <a:rPr lang="uk-UA" sz="4265" dirty="0"/>
              <a:t>), які володіють необхідною кількістю голосів</a:t>
            </a:r>
            <a:r>
              <a:rPr lang="uk-UA" sz="4265" dirty="0" smtClean="0"/>
              <a:t>.</a:t>
            </a:r>
          </a:p>
          <a:p>
            <a:pPr marL="0" indent="0" algn="just">
              <a:spcBef>
                <a:spcPts val="0"/>
              </a:spcBef>
              <a:buNone/>
            </a:pPr>
            <a:r>
              <a:rPr lang="uk-UA" sz="4265" dirty="0"/>
              <a:t>Будь-який акціонер має право вносити письмові пропозиції щодо доповнення порядку денного окремими питаннями або частинами питань не пізніше як за 30 днів до скликання загальних зборів. Рішення про включення пропозиції акціонера приймається виконавчим органом і має бути погоджене із спостережною радою. Підстави для відмови у включенні пропозиції акціонера повинні бути чітко передбачені у внутрішніх документах товариства. Пропозиції від акціонера (акціонерів), які володіють відповідною кількістю голосів (згідно з вимогою закону), повинні бути обов'язково внесені до порядку денного.</a:t>
            </a:r>
            <a:endParaRPr lang="ru-RU" sz="4265" dirty="0"/>
          </a:p>
          <a:p>
            <a:pPr marL="0" indent="0" algn="just">
              <a:spcBef>
                <a:spcPts val="0"/>
              </a:spcBef>
              <a:buNone/>
            </a:pPr>
            <a:r>
              <a:rPr lang="uk-UA" sz="4265" dirty="0"/>
              <a:t>Товариство повинно не пізніше як за 10 днів до загальних зборів повідомити акціонерів про зміни в порядку денному шляхом опублікування повідомлення в тих засобах масової інформації, у яких було надруковане загальне повідомлення про скликання зборів, а також шляхом надіслання персонального письмового повідомлення поштою акціонерам - власникам іменних акцій. </a:t>
            </a:r>
            <a:r>
              <a:rPr lang="uk-UA" sz="4265" dirty="0" smtClean="0"/>
              <a:t>У персональному </a:t>
            </a:r>
            <a:r>
              <a:rPr lang="uk-UA" sz="4265" dirty="0"/>
              <a:t>повідомленні, що надсилається акціонерові, пропозиція якого була відхилена, мають бути зазначені підстави відхилення його пропозиції.</a:t>
            </a:r>
            <a:endParaRPr lang="ru-RU" sz="4265" dirty="0"/>
          </a:p>
          <a:p>
            <a:pPr marL="0" algn="just">
              <a:spcBef>
                <a:spcPts val="0"/>
              </a:spcBef>
            </a:pPr>
            <a:r>
              <a:rPr lang="uk-UA" sz="4265" b="1" dirty="0" smtClean="0"/>
              <a:t>5.Брати </a:t>
            </a:r>
            <a:r>
              <a:rPr lang="uk-UA" sz="4265" b="1" dirty="0"/>
              <a:t>участь у загальних зборах особисто </a:t>
            </a:r>
            <a:r>
              <a:rPr lang="uk-UA" sz="4265" dirty="0"/>
              <a:t>або через </a:t>
            </a:r>
            <a:r>
              <a:rPr lang="uk-UA" sz="4265" dirty="0" err="1" smtClean="0"/>
              <a:t>вільнообраного</a:t>
            </a:r>
            <a:r>
              <a:rPr lang="uk-UA" sz="4265" dirty="0" smtClean="0"/>
              <a:t> </a:t>
            </a:r>
            <a:r>
              <a:rPr lang="uk-UA" sz="4265" dirty="0"/>
              <a:t>представника, причому голоси, подані на загальних зборах акціонерами та представниками акціонерів, мають однакову </a:t>
            </a:r>
            <a:r>
              <a:rPr lang="uk-UA" sz="4265" dirty="0" smtClean="0"/>
              <a:t>силу.</a:t>
            </a:r>
          </a:p>
          <a:p>
            <a:pPr marL="0" algn="just">
              <a:spcBef>
                <a:spcPts val="0"/>
              </a:spcBef>
            </a:pPr>
            <a:r>
              <a:rPr lang="uk-UA" sz="4265" b="1" dirty="0" smtClean="0"/>
              <a:t>6. Брати участь в обговоренні та голосуванні з питань порядку денного</a:t>
            </a:r>
            <a:r>
              <a:rPr lang="uk-UA" sz="4265" dirty="0" smtClean="0"/>
              <a:t>, причому процедура голосування на загальних зборах повинна забезпечувати прозорість та надійність підрахунку голосів. </a:t>
            </a:r>
            <a:endParaRPr lang="ru-RU" sz="4265" dirty="0"/>
          </a:p>
          <a:p>
            <a:endParaRPr lang="ru-RU" sz="4265"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762000"/>
            <a:ext cx="11785600" cy="5511800"/>
          </a:xfrm>
        </p:spPr>
        <p:txBody>
          <a:bodyPr>
            <a:normAutofit/>
          </a:bodyPr>
          <a:lstStyle/>
          <a:p>
            <a:pPr marL="0" indent="0">
              <a:buNone/>
            </a:pPr>
            <a:r>
              <a:rPr lang="uk-UA" sz="2000" b="1" dirty="0"/>
              <a:t>Кожний акціонер має також право на надійну та ефективну реєстрацію і підтвердження права власності на акції, для чого:</a:t>
            </a:r>
            <a:endParaRPr lang="ru-RU" sz="2000" b="1" dirty="0"/>
          </a:p>
          <a:p>
            <a:r>
              <a:rPr lang="uk-UA" sz="2000" dirty="0"/>
              <a:t>а)	процедура реєстрації права власності повинна забезпечувати</a:t>
            </a:r>
            <a:br>
              <a:rPr lang="uk-UA" sz="2000" dirty="0"/>
            </a:br>
            <a:r>
              <a:rPr lang="uk-UA" sz="2000" dirty="0"/>
              <a:t>швидкий, надійний та доступний спосіб реєстрації права власності та отримання належного підтвердження права власності;</a:t>
            </a:r>
            <a:endParaRPr lang="ru-RU" sz="2000" dirty="0"/>
          </a:p>
          <a:p>
            <a:r>
              <a:rPr lang="uk-UA" sz="2000" dirty="0"/>
              <a:t>б)	товариство повинно вжити всіх заходів з тим, щоб запобігти</a:t>
            </a:r>
            <a:br>
              <a:rPr lang="uk-UA" sz="2000" dirty="0"/>
            </a:br>
            <a:r>
              <a:rPr lang="uk-UA" sz="2000" dirty="0"/>
              <a:t>неправомірному втручанню в процедуру реєстрації прав власності з боку посадових осіб органів товариства та інших акціонерів;</a:t>
            </a:r>
            <a:endParaRPr lang="ru-RU" sz="2000" dirty="0"/>
          </a:p>
          <a:p>
            <a:r>
              <a:rPr lang="uk-UA" sz="2000" dirty="0"/>
              <a:t>в)	при виборі реєстратора товариство повинно керуватися виключно критеріями незалежності, професійності та надійності реєстратора.</a:t>
            </a:r>
            <a:endParaRPr lang="ru-RU" sz="2000" dirty="0"/>
          </a:p>
          <a:p>
            <a:pPr marL="0" indent="0" algn="just">
              <a:buNone/>
            </a:pPr>
            <a:r>
              <a:rPr lang="uk-UA" sz="2000" dirty="0"/>
              <a:t>Облік та збереження інформації про власників іменних ак</a:t>
            </a:r>
            <a:r>
              <a:rPr lang="ru-RU" altLang="uk-UA" sz="2000" dirty="0"/>
              <a:t>ц</a:t>
            </a:r>
            <a:r>
              <a:rPr lang="uk-UA" sz="2000" dirty="0"/>
              <a:t>ій та належні їм акції здійснюється товариством у депозитарній або реєстраторській системах обліку залежно від форми випуску акцій (бездокументарна, документарна). У випадку випуску акцій у документарній формі товариство повинно скористатися послугами незалежного реєстратора з метою забезпечення права акціонера на надійну та ефективну реєстрацію та підтвердження права власності на акції.</a:t>
            </a:r>
            <a:endParaRPr lang="ru-RU" sz="2000" dirty="0"/>
          </a:p>
          <a:p>
            <a:pPr algn="just"/>
            <a:endParaRPr lang="ru-RU"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7023100"/>
          </a:xfrm>
        </p:spPr>
        <p:txBody>
          <a:bodyPr>
            <a:noAutofit/>
          </a:bodyPr>
          <a:lstStyle/>
          <a:p>
            <a:pPr algn="just"/>
            <a:r>
              <a:rPr lang="uk-UA" b="1" dirty="0"/>
              <a:t>З метою забезпечення іноземним акціонерам можливості реалізації своїх прав нарівні з вітчизняними акціонерами товариству слід вживати розумних заходів для усунення обставин, які перешкоджають реалізації такими акціонерами своїх прав. </a:t>
            </a:r>
            <a:endParaRPr lang="uk-UA" b="1" dirty="0" smtClean="0"/>
          </a:p>
          <a:p>
            <a:pPr algn="just"/>
            <a:r>
              <a:rPr lang="uk-UA" dirty="0" smtClean="0"/>
              <a:t>Зокрема</a:t>
            </a:r>
            <a:r>
              <a:rPr lang="uk-UA" dirty="0"/>
              <a:t>, товариству рекомендується надсилати повідомлення про скликання загальних зборів та документи, пов'язані з порядком денним, у перекладі відповідною іноземною мовою. Крім поштового відправлення, товариству доцільно додатково надсилати акціонеру таку інформацію за допомогою сучасних засобів </a:t>
            </a:r>
            <a:r>
              <a:rPr lang="uk-UA" dirty="0" smtClean="0"/>
              <a:t>зв'язку.</a:t>
            </a:r>
            <a:endParaRPr lang="ru-RU" dirty="0"/>
          </a:p>
          <a:p>
            <a:pPr algn="just"/>
            <a:r>
              <a:rPr lang="uk-UA" dirty="0"/>
              <a:t>У випадку здійснення додаткового випуску акцій, товариство має забезпечити однакове переважне право всіх акціонерів придбати додатково випущені акції у кількості, пропорційній їх існуючій частці в статутному фонді. Розмивання частки акціонера в статутному фонді товариства є грубим порушенням прав акціонера, оскільки спричиняє зменшення частки акціонера в статутному фонді товариства, у результаті чого зменшується вартість належних йому акцій та його вплив на прийняття рішень вищим органом товариства. Товариство повинно дотримуватися передбаченої чинним законодавством процедури реалізації акціонерами переважного права на </a:t>
            </a:r>
            <a:r>
              <a:rPr lang="uk-UA" b="1" dirty="0"/>
              <a:t>придбання додатково випущених акцій шляхом:</a:t>
            </a:r>
            <a:endParaRPr lang="ru-RU" b="1" dirty="0"/>
          </a:p>
          <a:p>
            <a:pPr lvl="0" algn="just">
              <a:spcBef>
                <a:spcPts val="600"/>
              </a:spcBef>
            </a:pPr>
            <a:r>
              <a:rPr lang="uk-UA" dirty="0"/>
              <a:t>надання акціонерам першочергового права на придбання додатково випущених акцій порівняно з іншими потенційними інвесторами;</a:t>
            </a:r>
            <a:endParaRPr lang="ru-RU" dirty="0"/>
          </a:p>
          <a:p>
            <a:pPr lvl="0" algn="just">
              <a:spcBef>
                <a:spcPts val="600"/>
              </a:spcBef>
            </a:pPr>
            <a:r>
              <a:rPr lang="uk-UA" dirty="0"/>
              <a:t>надання акціонерам можливості придбати додатково випущені акції в кількості, пропорційній їх існуючій частці в статутному фонді;</a:t>
            </a:r>
            <a:endParaRPr lang="ru-RU" dirty="0"/>
          </a:p>
          <a:p>
            <a:pPr lvl="0" algn="just">
              <a:spcBef>
                <a:spcPts val="600"/>
              </a:spcBef>
            </a:pPr>
            <a:r>
              <a:rPr lang="uk-UA" dirty="0"/>
              <a:t>забезпечення достатнього терміну підписки, протягом якого акціонери можуть реалізувати належне їм право;</a:t>
            </a:r>
            <a:endParaRPr lang="ru-RU" dirty="0"/>
          </a:p>
          <a:p>
            <a:pPr lvl="0" algn="just">
              <a:spcBef>
                <a:spcPts val="600"/>
              </a:spcBef>
            </a:pPr>
            <a:r>
              <a:rPr lang="uk-UA" dirty="0"/>
              <a:t>забезпечення акціонерам можливості оплатити акції грошовими коштами.</a:t>
            </a:r>
            <a:endParaRPr lang="ru-RU" dirty="0"/>
          </a:p>
          <a:p>
            <a:pPr marL="0" indent="0" algn="just">
              <a:buNone/>
            </a:pPr>
            <a:r>
              <a:rPr lang="uk-UA" dirty="0"/>
              <a:t>Номінальні утримувачі акцій, які беруть участь у загальних зборах від імені акціонерів на підставі належним чином оформленого доручення, повинні звертатись до власників акцій стосовно отримання завдання на голосування щодо питань порядку денного і  голосувати відповідно з отриманим  завданням.</a:t>
            </a:r>
            <a:endParaRPr lang="ru-RU" dirty="0"/>
          </a:p>
          <a:p>
            <a:pPr algn="just"/>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9700" y="177292"/>
            <a:ext cx="8978900" cy="1188720"/>
          </a:xfrm>
        </p:spPr>
        <p:txBody>
          <a:bodyPr>
            <a:normAutofit fontScale="90000"/>
          </a:bodyPr>
          <a:lstStyle/>
          <a:p>
            <a:r>
              <a:rPr lang="uk-UA" b="1" i="1" dirty="0" smtClean="0"/>
              <a:t>2</a:t>
            </a:r>
            <a:r>
              <a:rPr lang="uk-UA" b="1" i="1" dirty="0"/>
              <a:t>. Корпоративні норми в системі корпоративного управління</a:t>
            </a:r>
            <a:r>
              <a:rPr lang="ru-RU" dirty="0"/>
              <a:t/>
            </a:r>
            <a:br>
              <a:rPr lang="ru-RU" dirty="0"/>
            </a:br>
            <a:endParaRPr lang="ru-RU" dirty="0"/>
          </a:p>
        </p:txBody>
      </p:sp>
      <p:sp>
        <p:nvSpPr>
          <p:cNvPr id="3" name="Объект 2"/>
          <p:cNvSpPr>
            <a:spLocks noGrp="1"/>
          </p:cNvSpPr>
          <p:nvPr>
            <p:ph idx="1"/>
          </p:nvPr>
        </p:nvSpPr>
        <p:spPr>
          <a:xfrm>
            <a:off x="0" y="1574800"/>
            <a:ext cx="11658600" cy="5194300"/>
          </a:xfrm>
        </p:spPr>
        <p:txBody>
          <a:bodyPr>
            <a:normAutofit fontScale="92500" lnSpcReduction="20000"/>
          </a:bodyPr>
          <a:lstStyle/>
          <a:p>
            <a:pPr algn="just"/>
            <a:r>
              <a:rPr lang="uk-UA" sz="2000" dirty="0"/>
              <a:t>Особливе місце в системі корпоративного управління займають </a:t>
            </a:r>
            <a:r>
              <a:rPr lang="uk-UA" sz="2000" b="1" i="1" dirty="0"/>
              <a:t>корпоративні норми.</a:t>
            </a:r>
            <a:r>
              <a:rPr lang="uk-UA" sz="2000" dirty="0"/>
              <a:t> </a:t>
            </a:r>
            <a:endParaRPr lang="uk-UA" sz="2000" dirty="0" smtClean="0"/>
          </a:p>
          <a:p>
            <a:pPr algn="just"/>
            <a:r>
              <a:rPr lang="uk-UA" sz="2000" b="1" dirty="0" smtClean="0"/>
              <a:t>Корпоративні </a:t>
            </a:r>
            <a:r>
              <a:rPr lang="uk-UA" sz="2000" b="1" dirty="0"/>
              <a:t>норми </a:t>
            </a:r>
            <a:r>
              <a:rPr lang="uk-UA" sz="2000" dirty="0"/>
              <a:t>формують систему взаємовідносин як в середині корпорації, так і її взаємини із зовнішнім середовищем. Саме від них значною мірою залежить якість корпоративного управління та його ефективність. Корпоративні норми мають загальні ознаки та якісні характеристики.</a:t>
            </a:r>
            <a:endParaRPr lang="ru-RU" sz="2000" dirty="0"/>
          </a:p>
          <a:p>
            <a:pPr algn="just"/>
            <a:r>
              <a:rPr lang="uk-UA" sz="2000" dirty="0"/>
              <a:t>Загальними </a:t>
            </a:r>
            <a:r>
              <a:rPr lang="uk-UA" sz="2000" b="1" i="1" dirty="0"/>
              <a:t>ознаками корпоративних норм</a:t>
            </a:r>
            <a:r>
              <a:rPr lang="uk-UA" sz="2000" dirty="0"/>
              <a:t> виступають:</a:t>
            </a:r>
            <a:endParaRPr lang="ru-RU" sz="2000" dirty="0"/>
          </a:p>
          <a:p>
            <a:pPr lvl="0" algn="just"/>
            <a:r>
              <a:rPr lang="uk-UA" sz="2000" dirty="0"/>
              <a:t>регулювання типових ситуацій, відносин, які мають місце у діяльності корпорації, що дозволяє створити за їх допомогою певні </a:t>
            </a:r>
            <a:r>
              <a:rPr lang="uk-UA" sz="2000" dirty="0" smtClean="0"/>
              <a:t>моделі корпоративних </a:t>
            </a:r>
            <a:r>
              <a:rPr lang="uk-UA" sz="2000" dirty="0"/>
              <a:t>відносин;</a:t>
            </a:r>
            <a:endParaRPr lang="ru-RU" sz="2000" dirty="0"/>
          </a:p>
          <a:p>
            <a:pPr lvl="0" algn="just"/>
            <a:r>
              <a:rPr lang="uk-UA" sz="2000" dirty="0"/>
              <a:t>багаторазова повторюваність;</a:t>
            </a:r>
            <a:endParaRPr lang="ru-RU" sz="2000" dirty="0"/>
          </a:p>
          <a:p>
            <a:pPr lvl="0" algn="just"/>
            <a:r>
              <a:rPr lang="uk-UA" sz="2000" dirty="0"/>
              <a:t>розповсюдження сфери дії на багатьох осіб.</a:t>
            </a:r>
            <a:endParaRPr lang="ru-RU" sz="2000" dirty="0"/>
          </a:p>
          <a:p>
            <a:pPr algn="just"/>
            <a:r>
              <a:rPr lang="uk-UA" sz="2000" dirty="0"/>
              <a:t>Сфера діяльності корпоративних норм не обмежується корпорацією, оскільки ці ж норми мають застосовуватись у взаємовідносинах корпорації із зовнішнім середовищем, тому суб'єктом дії корпоративних норм виступають </a:t>
            </a:r>
            <a:r>
              <a:rPr lang="uk-UA" sz="2000" b="1" i="1" dirty="0"/>
              <a:t>учасники корпорацій, наймані працівники, менеджмент, акціонери, держава, партнери по бізнесу.</a:t>
            </a:r>
            <a:r>
              <a:rPr lang="uk-UA" sz="2000" dirty="0"/>
              <a:t> </a:t>
            </a:r>
          </a:p>
          <a:p>
            <a:pPr algn="just"/>
            <a:r>
              <a:rPr lang="uk-UA" sz="2000" dirty="0"/>
              <a:t>Корпоративні норми повинні балансувати інтереси всіх учасників корпоративних відносин.</a:t>
            </a:r>
            <a:endParaRPr lang="ru-RU" sz="2000" dirty="0"/>
          </a:p>
          <a:p>
            <a:pPr algn="just"/>
            <a:r>
              <a:rPr lang="uk-UA" sz="2000" dirty="0"/>
              <a:t>Принципами побудови корпоративних норм виступають: справедливість, свобода, гуманізм, рівноправність, законність, науковість.</a:t>
            </a:r>
            <a:endParaRPr lang="ru-RU" sz="2000" dirty="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2300" y="520192"/>
            <a:ext cx="10566400" cy="1188720"/>
          </a:xfrm>
        </p:spPr>
        <p:txBody>
          <a:bodyPr>
            <a:normAutofit fontScale="90000"/>
          </a:bodyPr>
          <a:lstStyle/>
          <a:p>
            <a:r>
              <a:rPr lang="uk-UA" dirty="0"/>
              <a:t>Можуть змінюватись якісні характеристики норм. Корпоративні нор­ми закріплюються </a:t>
            </a:r>
            <a:r>
              <a:rPr lang="uk-UA" b="1" dirty="0"/>
              <a:t>корпоративним нормативним актом. </a:t>
            </a:r>
            <a:endParaRPr lang="ru-RU" b="1" dirty="0"/>
          </a:p>
        </p:txBody>
      </p:sp>
      <p:sp>
        <p:nvSpPr>
          <p:cNvPr id="3" name="Объект 2"/>
          <p:cNvSpPr>
            <a:spLocks noGrp="1"/>
          </p:cNvSpPr>
          <p:nvPr>
            <p:ph idx="1"/>
          </p:nvPr>
        </p:nvSpPr>
        <p:spPr>
          <a:xfrm>
            <a:off x="0" y="1708912"/>
            <a:ext cx="11747500" cy="5149088"/>
          </a:xfrm>
        </p:spPr>
        <p:txBody>
          <a:bodyPr>
            <a:normAutofit/>
          </a:bodyPr>
          <a:lstStyle/>
          <a:p>
            <a:pPr algn="just"/>
            <a:r>
              <a:rPr lang="uk-UA" sz="2000" b="1" i="1" dirty="0"/>
              <a:t>Корпоративний нормативний акт</a:t>
            </a:r>
            <a:r>
              <a:rPr lang="uk-UA" sz="2000" i="1" dirty="0"/>
              <a:t> </a:t>
            </a:r>
            <a:r>
              <a:rPr lang="uk-UA" sz="2000" dirty="0"/>
              <a:t>– це документ, який видається органами управління корпорації, компетентними у прийнятті тих чи інших питань виробничого та соціального життя колективу, який містить корпоративні норми і характеризується такими ознаками:</a:t>
            </a:r>
            <a:endParaRPr lang="ru-RU" sz="2000" dirty="0"/>
          </a:p>
          <a:p>
            <a:pPr lvl="0" algn="just"/>
            <a:r>
              <a:rPr lang="uk-UA" sz="2000" dirty="0"/>
              <a:t>має правотворчий характер – встановлює, змінює або припиняє дію корпоративних норм;</a:t>
            </a:r>
            <a:endParaRPr lang="ru-RU" sz="2000" dirty="0"/>
          </a:p>
          <a:p>
            <a:pPr lvl="0" algn="just"/>
            <a:r>
              <a:rPr lang="uk-UA" sz="2000" dirty="0"/>
              <a:t>видається органом управління в межах власної компетенції;</a:t>
            </a:r>
            <a:endParaRPr lang="ru-RU" sz="2000" dirty="0"/>
          </a:p>
          <a:p>
            <a:pPr lvl="0" algn="just"/>
            <a:r>
              <a:rPr lang="uk-UA" sz="2000" dirty="0"/>
              <a:t>має документальну форму;</a:t>
            </a:r>
            <a:endParaRPr lang="ru-RU" sz="2000" dirty="0"/>
          </a:p>
          <a:p>
            <a:pPr lvl="0" algn="just"/>
            <a:r>
              <a:rPr lang="uk-UA" sz="2000" dirty="0"/>
              <a:t>не суперечить законодавству та корпоративним актам, які мають більшу юридичну силу.</a:t>
            </a:r>
            <a:endParaRPr lang="ru-RU" sz="2000" dirty="0"/>
          </a:p>
          <a:p>
            <a:pPr algn="just"/>
            <a:r>
              <a:rPr lang="uk-UA" altLang="ru-RU" sz="2000" i="1" dirty="0">
                <a:solidFill>
                  <a:schemeClr val="tx1"/>
                </a:solidFill>
                <a:ea typeface="Times New Roman" panose="02020603050405020304" pitchFamily="18" charset="0"/>
              </a:rPr>
              <a:t>Відповідно до </a:t>
            </a:r>
            <a:r>
              <a:rPr lang="uk-UA" altLang="ru-RU" sz="2000" i="1" dirty="0" smtClean="0">
                <a:solidFill>
                  <a:schemeClr val="tx1"/>
                </a:solidFill>
                <a:ea typeface="Times New Roman" panose="02020603050405020304" pitchFamily="18" charset="0"/>
              </a:rPr>
              <a:t>суб'єктів </a:t>
            </a:r>
            <a:r>
              <a:rPr lang="uk-UA" altLang="ru-RU" sz="2000" i="1" dirty="0">
                <a:solidFill>
                  <a:schemeClr val="tx1"/>
                </a:solidFill>
                <a:ea typeface="Times New Roman" panose="02020603050405020304" pitchFamily="18" charset="0"/>
              </a:rPr>
              <a:t>корпоративних норм </a:t>
            </a:r>
            <a:r>
              <a:rPr lang="uk-UA" altLang="ru-RU" sz="2000" dirty="0">
                <a:solidFill>
                  <a:schemeClr val="tx1"/>
                </a:solidFill>
                <a:ea typeface="Times New Roman" panose="02020603050405020304" pitchFamily="18" charset="0"/>
              </a:rPr>
              <a:t>вони можуть поділятись на акти колективів корпорації, акціонерів, найманих працівників (акти загальних зборів, акти конференцій трудового колективу); акти виконавчих органів корпорації (акти ради директорів, правління); акти керівників корпорації (накази, розпорядження, рішення). </a:t>
            </a:r>
            <a:endParaRPr lang="uk-UA" altLang="ru-RU" sz="2000" dirty="0" smtClean="0">
              <a:solidFill>
                <a:schemeClr val="tx1"/>
              </a:solidFill>
              <a:ea typeface="Times New Roman" panose="02020603050405020304" pitchFamily="18" charset="0"/>
            </a:endParaRPr>
          </a:p>
          <a:p>
            <a:pPr algn="just"/>
            <a:r>
              <a:rPr lang="uk-UA" altLang="ru-RU" sz="2000" i="1" dirty="0" smtClean="0">
                <a:solidFill>
                  <a:schemeClr val="tx1"/>
                </a:solidFill>
                <a:ea typeface="Times New Roman" panose="02020603050405020304" pitchFamily="18" charset="0"/>
              </a:rPr>
              <a:t>За </a:t>
            </a:r>
            <a:r>
              <a:rPr lang="uk-UA" altLang="ru-RU" sz="2000" i="1" dirty="0">
                <a:solidFill>
                  <a:schemeClr val="tx1"/>
                </a:solidFill>
                <a:ea typeface="Times New Roman" panose="02020603050405020304" pitchFamily="18" charset="0"/>
              </a:rPr>
              <a:t>функціональними </a:t>
            </a:r>
            <a:r>
              <a:rPr lang="uk-UA" altLang="ru-RU" sz="2000" i="1" dirty="0" smtClean="0">
                <a:solidFill>
                  <a:schemeClr val="tx1"/>
                </a:solidFill>
                <a:ea typeface="Times New Roman" panose="02020603050405020304" pitchFamily="18" charset="0"/>
              </a:rPr>
              <a:t>чинниками </a:t>
            </a:r>
            <a:r>
              <a:rPr lang="uk-UA" altLang="ru-RU" sz="2000" dirty="0">
                <a:solidFill>
                  <a:schemeClr val="tx1"/>
                </a:solidFill>
                <a:ea typeface="Times New Roman" panose="02020603050405020304" pitchFamily="18" charset="0"/>
              </a:rPr>
              <a:t>корпоративні акти можуть бути поділені на акти, що регулюють сферу управління, виробничу діяльність, </a:t>
            </a:r>
            <a:r>
              <a:rPr lang="uk-UA" altLang="ru-RU" sz="2000" dirty="0" smtClean="0">
                <a:solidFill>
                  <a:schemeClr val="tx1"/>
                </a:solidFill>
                <a:ea typeface="Times New Roman" panose="02020603050405020304" pitchFamily="18" charset="0"/>
              </a:rPr>
              <a:t>фінансову діяльність</a:t>
            </a:r>
            <a:r>
              <a:rPr lang="uk-UA" altLang="ru-RU" sz="2000" dirty="0">
                <a:solidFill>
                  <a:schemeClr val="tx1"/>
                </a:solidFill>
                <a:ea typeface="Times New Roman" panose="02020603050405020304" pitchFamily="18" charset="0"/>
              </a:rPr>
              <a:t>, управління персоналом, маркетингову діяльність, соціальне забезпечення, майнові відносини </a:t>
            </a:r>
            <a:r>
              <a:rPr lang="uk-UA" altLang="ru-RU" sz="2000" dirty="0" smtClean="0">
                <a:solidFill>
                  <a:schemeClr val="tx1"/>
                </a:solidFill>
                <a:ea typeface="Times New Roman" panose="02020603050405020304" pitchFamily="18" charset="0"/>
              </a:rPr>
              <a:t>тощо.</a:t>
            </a:r>
            <a:r>
              <a:rPr lang="ru-RU" altLang="ru-RU" sz="2000" dirty="0" smtClean="0">
                <a:solidFill>
                  <a:schemeClr val="tx1"/>
                </a:solidFill>
              </a:rPr>
              <a:t> </a:t>
            </a:r>
            <a:endParaRPr lang="ru-RU" altLang="ru-RU" sz="2000" dirty="0">
              <a:solidFill>
                <a:schemeClr val="tx1"/>
              </a:solidFill>
            </a:endParaRPr>
          </a:p>
          <a:p>
            <a:pPr lvl="0" algn="just"/>
            <a:endParaRPr lang="uk-UA" altLang="ru-RU" sz="2400" dirty="0">
              <a:solidFill>
                <a:schemeClr val="tx1"/>
              </a:solidFill>
            </a:endParaRPr>
          </a:p>
          <a:p>
            <a:endParaRPr lang="ru-RU" dirty="0"/>
          </a:p>
        </p:txBody>
      </p:sp>
      <p:sp>
        <p:nvSpPr>
          <p:cNvPr id="24" name="Rectangle 21"/>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ru-RU"/>
          </a:p>
        </p:txBody>
      </p:sp>
      <p:sp>
        <p:nvSpPr>
          <p:cNvPr id="25" name="Rectangle 22"/>
          <p:cNvSpPr>
            <a:spLocks noChangeArrowheads="1"/>
          </p:cNvSpPr>
          <p:nvPr/>
        </p:nvSpPr>
        <p:spPr bwMode="auto">
          <a:xfrm>
            <a:off x="152400" y="455712"/>
            <a:ext cx="23436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uk-UA" altLang="ru-RU" sz="14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8900"/>
            <a:ext cx="11633200" cy="6769100"/>
          </a:xfrm>
        </p:spPr>
        <p:txBody>
          <a:bodyPr>
            <a:noAutofit/>
          </a:bodyPr>
          <a:lstStyle/>
          <a:p>
            <a:pPr algn="just"/>
            <a:r>
              <a:rPr lang="uk-UA" sz="2000" dirty="0"/>
              <a:t>Корпоративні норми формують корпоративний клімат. </a:t>
            </a:r>
            <a:endParaRPr lang="uk-UA" sz="2000" dirty="0" smtClean="0"/>
          </a:p>
          <a:p>
            <a:pPr algn="just"/>
            <a:r>
              <a:rPr lang="uk-UA" sz="2000" b="1" i="1" dirty="0" smtClean="0"/>
              <a:t>Корпоративний </a:t>
            </a:r>
            <a:r>
              <a:rPr lang="uk-UA" sz="2000" b="1" i="1" dirty="0"/>
              <a:t>клімат</a:t>
            </a:r>
            <a:r>
              <a:rPr lang="uk-UA" sz="2000" i="1" dirty="0"/>
              <a:t> </a:t>
            </a:r>
            <a:r>
              <a:rPr lang="uk-UA" sz="2000" dirty="0"/>
              <a:t>- це особливості сприйняття співробітниками пріоритетних задач корпорації. Розрізняють </a:t>
            </a:r>
            <a:r>
              <a:rPr lang="uk-UA" sz="2000" b="1" dirty="0"/>
              <a:t>два </a:t>
            </a:r>
            <a:r>
              <a:rPr lang="uk-UA" sz="2000" b="1" i="1" dirty="0"/>
              <a:t>класи задач корпорації</a:t>
            </a:r>
            <a:r>
              <a:rPr lang="uk-UA" sz="2000" i="1" dirty="0"/>
              <a:t>. </a:t>
            </a:r>
            <a:endParaRPr lang="uk-UA" sz="2000" i="1" dirty="0" smtClean="0"/>
          </a:p>
          <a:p>
            <a:pPr algn="just"/>
            <a:r>
              <a:rPr lang="uk-UA" sz="2000" b="1" dirty="0" smtClean="0"/>
              <a:t>Перший </a:t>
            </a:r>
            <a:r>
              <a:rPr lang="uk-UA" sz="2000" b="1" dirty="0"/>
              <a:t>клас задач </a:t>
            </a:r>
            <a:r>
              <a:rPr lang="uk-UA" sz="2000" dirty="0"/>
              <a:t>пов'язаний із сприйняттям співробітниками ступеня заохочення корпорацією їх матеріальних потреб. </a:t>
            </a:r>
            <a:endParaRPr lang="uk-UA" sz="2000" dirty="0" smtClean="0"/>
          </a:p>
          <a:p>
            <a:pPr algn="just"/>
            <a:r>
              <a:rPr lang="uk-UA" sz="2000" b="1" dirty="0" smtClean="0"/>
              <a:t>Другий </a:t>
            </a:r>
            <a:r>
              <a:rPr lang="uk-UA" sz="2000" b="1" dirty="0"/>
              <a:t>клас задач </a:t>
            </a:r>
            <a:r>
              <a:rPr lang="uk-UA" sz="2000" dirty="0"/>
              <a:t>включає стратегічні цілі корпорації. І якщо у першому випадку співробітники намагаються з'ясувати, якою мірою їх добробут виступає пріоритетною метою керівництва корпорації, то у другому можна говорити про пріоритети існування корпорації в цілому. Обидва класи пріоритетних задач тісно пов'язані між собою. Оскільки добробут співробітників буде напряму залежати від досягнення стратегічних цілей корпорацією, натомість досягнення цілей діяльності корпорації залежить від </a:t>
            </a:r>
            <a:r>
              <a:rPr lang="uk-UA" sz="2000" dirty="0" smtClean="0"/>
              <a:t>вмотивованості </a:t>
            </a:r>
            <a:r>
              <a:rPr lang="uk-UA" sz="2000" dirty="0"/>
              <a:t>персоналу, який забезпечує досягнення цих цілей.</a:t>
            </a:r>
            <a:endParaRPr lang="ru-RU" sz="2000" dirty="0"/>
          </a:p>
          <a:p>
            <a:pPr algn="just"/>
            <a:r>
              <a:rPr lang="uk-UA" sz="2000" dirty="0"/>
              <a:t>Досвід, на підставі якого формується уявлення співробітників щодо відповідності корпоративного клімату їх баченню, охоплює:</a:t>
            </a:r>
            <a:endParaRPr lang="ru-RU" sz="2000" dirty="0"/>
          </a:p>
          <a:p>
            <a:pPr lvl="0" algn="just"/>
            <a:r>
              <a:rPr lang="ru-RU" altLang="uk-UA" sz="2000" dirty="0"/>
              <a:t>1)</a:t>
            </a:r>
            <a:r>
              <a:rPr lang="uk-UA" sz="2000" dirty="0"/>
              <a:t>спосіб структурування діяльності окремих виконавців та відповідність визначених робіт цілям та принципам цієї діяльності;</a:t>
            </a:r>
            <a:endParaRPr lang="ru-RU" sz="2000" dirty="0"/>
          </a:p>
          <a:p>
            <a:pPr lvl="0" algn="just"/>
            <a:r>
              <a:rPr lang="ru-RU" altLang="uk-UA" sz="2000" dirty="0"/>
              <a:t>2)</a:t>
            </a:r>
            <a:r>
              <a:rPr lang="uk-UA" sz="2000" dirty="0"/>
              <a:t>характер формальних та неформальних міжособистісних відносин;</a:t>
            </a:r>
            <a:endParaRPr lang="ru-RU" sz="2000" dirty="0"/>
          </a:p>
          <a:p>
            <a:pPr lvl="0" algn="just"/>
            <a:r>
              <a:rPr lang="ru-RU" altLang="uk-UA" sz="2000" dirty="0"/>
              <a:t>3)</a:t>
            </a:r>
            <a:r>
              <a:rPr lang="uk-UA" sz="2000" dirty="0"/>
              <a:t>процедури, відповідно до яких розподіляються винагороди, включаючи матеріальне заохочення.</a:t>
            </a:r>
            <a:endParaRPr lang="ru-RU" sz="2000" dirty="0"/>
          </a:p>
          <a:p>
            <a:pPr algn="just"/>
            <a:endParaRPr lang="ru-RU"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52400"/>
            <a:ext cx="11518900" cy="6705600"/>
          </a:xfrm>
        </p:spPr>
        <p:txBody>
          <a:bodyPr>
            <a:normAutofit fontScale="92500" lnSpcReduction="20000"/>
          </a:bodyPr>
          <a:lstStyle/>
          <a:p>
            <a:pPr algn="just"/>
            <a:r>
              <a:rPr lang="uk-UA" sz="2000" dirty="0"/>
              <a:t>Всі три складових досвіду співробітників щодо відповідності корпоративного клімату в різних корпораціях можуть мати різну змістовну наповнюваність. Тобто можуть існувати різні методи заохочення співробітників, різна структура міжособистісних взаємовідносин тощо. Залежно від цієї наповнюваності формується корпоративний клімат.</a:t>
            </a:r>
            <a:endParaRPr lang="ru-RU" sz="2000" dirty="0"/>
          </a:p>
          <a:p>
            <a:pPr algn="just"/>
            <a:r>
              <a:rPr lang="uk-UA" sz="2000" dirty="0"/>
              <a:t>Корпоративні норми підтримуються </a:t>
            </a:r>
            <a:r>
              <a:rPr lang="uk-UA" sz="2000" b="1" i="1" dirty="0"/>
              <a:t>системою документації</a:t>
            </a:r>
            <a:r>
              <a:rPr lang="uk-UA" sz="2000" dirty="0"/>
              <a:t>. </a:t>
            </a:r>
            <a:endParaRPr lang="uk-UA" sz="2000" dirty="0" smtClean="0"/>
          </a:p>
          <a:p>
            <a:pPr marL="0" indent="0" algn="just">
              <a:buNone/>
            </a:pPr>
            <a:r>
              <a:rPr lang="uk-UA" sz="2000" b="1" i="1" dirty="0" smtClean="0"/>
              <a:t>Система </a:t>
            </a:r>
            <a:r>
              <a:rPr lang="uk-UA" sz="2000" b="1" i="1" dirty="0"/>
              <a:t>документації </a:t>
            </a:r>
            <a:r>
              <a:rPr lang="uk-UA" sz="2000" dirty="0"/>
              <a:t>– сукупність документів, взаємозв'язаних за ознаками виникнення, призначення, сфери діяльності, єдиних вимог до оформлення. Таким чином документація може бути: </a:t>
            </a:r>
            <a:endParaRPr lang="uk-UA" sz="2000" dirty="0" smtClean="0"/>
          </a:p>
          <a:p>
            <a:pPr algn="just"/>
            <a:r>
              <a:rPr lang="uk-UA" sz="2000" dirty="0" smtClean="0"/>
              <a:t>розпорядницькою</a:t>
            </a:r>
            <a:r>
              <a:rPr lang="uk-UA" sz="2000" dirty="0"/>
              <a:t>, </a:t>
            </a:r>
            <a:endParaRPr lang="uk-UA" sz="2000" dirty="0" smtClean="0"/>
          </a:p>
          <a:p>
            <a:pPr algn="just"/>
            <a:r>
              <a:rPr lang="uk-UA" sz="2000" dirty="0" smtClean="0"/>
              <a:t>організаційно-правовою</a:t>
            </a:r>
            <a:r>
              <a:rPr lang="uk-UA" sz="2000" dirty="0"/>
              <a:t>, </a:t>
            </a:r>
            <a:endParaRPr lang="uk-UA" sz="2000" dirty="0" smtClean="0"/>
          </a:p>
          <a:p>
            <a:pPr algn="just"/>
            <a:r>
              <a:rPr lang="uk-UA" sz="2000" dirty="0" smtClean="0"/>
              <a:t>плановою</a:t>
            </a:r>
            <a:r>
              <a:rPr lang="uk-UA" sz="2000" dirty="0"/>
              <a:t>, </a:t>
            </a:r>
            <a:endParaRPr lang="uk-UA" sz="2000" dirty="0" smtClean="0"/>
          </a:p>
          <a:p>
            <a:pPr algn="just"/>
            <a:r>
              <a:rPr lang="uk-UA" sz="2000" dirty="0" smtClean="0"/>
              <a:t>довідково-аналітичною</a:t>
            </a:r>
            <a:r>
              <a:rPr lang="uk-UA" sz="2000" dirty="0"/>
              <a:t>, </a:t>
            </a:r>
            <a:endParaRPr lang="uk-UA" sz="2000" dirty="0" smtClean="0"/>
          </a:p>
          <a:p>
            <a:pPr algn="just"/>
            <a:r>
              <a:rPr lang="uk-UA" sz="2000" dirty="0" smtClean="0"/>
              <a:t>звітною</a:t>
            </a:r>
            <a:r>
              <a:rPr lang="uk-UA" sz="2000" dirty="0"/>
              <a:t>, </a:t>
            </a:r>
            <a:endParaRPr lang="uk-UA" sz="2000" dirty="0" smtClean="0"/>
          </a:p>
          <a:p>
            <a:pPr algn="just"/>
            <a:r>
              <a:rPr lang="uk-UA" sz="2000" dirty="0" smtClean="0"/>
              <a:t>договірною</a:t>
            </a:r>
            <a:r>
              <a:rPr lang="uk-UA" sz="2000" dirty="0"/>
              <a:t>, </a:t>
            </a:r>
            <a:endParaRPr lang="uk-UA" sz="2000" dirty="0" smtClean="0"/>
          </a:p>
          <a:p>
            <a:pPr algn="just"/>
            <a:r>
              <a:rPr lang="uk-UA" sz="2000" dirty="0" smtClean="0"/>
              <a:t>кадровою</a:t>
            </a:r>
            <a:r>
              <a:rPr lang="uk-UA" sz="2000" dirty="0"/>
              <a:t>, </a:t>
            </a:r>
            <a:endParaRPr lang="uk-UA" sz="2000" dirty="0" smtClean="0"/>
          </a:p>
          <a:p>
            <a:pPr algn="just"/>
            <a:r>
              <a:rPr lang="uk-UA" sz="2000" dirty="0" smtClean="0"/>
              <a:t>фінансовою</a:t>
            </a:r>
            <a:r>
              <a:rPr lang="uk-UA" sz="2000" dirty="0"/>
              <a:t>, </a:t>
            </a:r>
            <a:endParaRPr lang="uk-UA" sz="2000" dirty="0" smtClean="0"/>
          </a:p>
          <a:p>
            <a:pPr algn="just"/>
            <a:r>
              <a:rPr lang="uk-UA" sz="2000" dirty="0" smtClean="0"/>
              <a:t>документація </a:t>
            </a:r>
            <a:r>
              <a:rPr lang="uk-UA" sz="2000" dirty="0"/>
              <a:t>з матеріально-технічного забезпечення, </a:t>
            </a:r>
            <a:endParaRPr lang="uk-UA" sz="2000" dirty="0" smtClean="0"/>
          </a:p>
          <a:p>
            <a:pPr algn="just"/>
            <a:r>
              <a:rPr lang="uk-UA" sz="2000" dirty="0" smtClean="0"/>
              <a:t>документація</a:t>
            </a:r>
            <a:r>
              <a:rPr lang="uk-UA" sz="2000" dirty="0"/>
              <a:t>, що відображає основну діяльність корпорації тощо. </a:t>
            </a:r>
            <a:endParaRPr lang="uk-UA" sz="2000" dirty="0" smtClean="0"/>
          </a:p>
          <a:p>
            <a:pPr algn="just"/>
            <a:r>
              <a:rPr lang="uk-UA" sz="2000" dirty="0" smtClean="0"/>
              <a:t>Забезпечення </a:t>
            </a:r>
            <a:r>
              <a:rPr lang="uk-UA" sz="2000" dirty="0"/>
              <a:t>руху документації здійснює документообіг. </a:t>
            </a:r>
            <a:endParaRPr lang="uk-UA" sz="2000" dirty="0" smtClean="0"/>
          </a:p>
          <a:p>
            <a:pPr algn="just"/>
            <a:r>
              <a:rPr lang="uk-UA" sz="2000" b="1" i="1" dirty="0" smtClean="0"/>
              <a:t>Документообіг</a:t>
            </a:r>
            <a:r>
              <a:rPr lang="uk-UA" sz="2000" i="1" dirty="0" smtClean="0"/>
              <a:t> </a:t>
            </a:r>
            <a:r>
              <a:rPr lang="uk-UA" sz="2000" i="1" dirty="0"/>
              <a:t>- </a:t>
            </a:r>
            <a:r>
              <a:rPr lang="uk-UA" sz="2000" dirty="0"/>
              <a:t>сукупність взаємопов'язаних процедур, що забезпечують рух документів в корпорації з моменту їх створення до завершення їх виконання або відправки.</a:t>
            </a:r>
            <a:endParaRPr lang="ru-RU" sz="2000" dirty="0"/>
          </a:p>
          <a:p>
            <a:pPr algn="just"/>
            <a:endParaRPr lang="ru-RU"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16836" y="177292"/>
            <a:ext cx="7729728" cy="1188720"/>
          </a:xfrm>
        </p:spPr>
        <p:txBody>
          <a:bodyPr>
            <a:normAutofit fontScale="90000"/>
          </a:bodyPr>
          <a:lstStyle/>
          <a:p>
            <a:r>
              <a:rPr lang="uk-UA" b="1" i="1" dirty="0" smtClean="0"/>
              <a:t>3. </a:t>
            </a:r>
            <a:r>
              <a:rPr lang="uk-UA" b="1" i="1" dirty="0"/>
              <a:t>Організаційна структура корпорації</a:t>
            </a:r>
            <a:r>
              <a:rPr lang="ru-RU" dirty="0"/>
              <a:t/>
            </a:r>
            <a:br>
              <a:rPr lang="ru-RU" dirty="0"/>
            </a:br>
            <a:endParaRPr lang="ru-RU" dirty="0"/>
          </a:p>
        </p:txBody>
      </p:sp>
      <p:sp>
        <p:nvSpPr>
          <p:cNvPr id="3" name="Объект 2"/>
          <p:cNvSpPr>
            <a:spLocks noGrp="1"/>
          </p:cNvSpPr>
          <p:nvPr>
            <p:ph idx="1"/>
          </p:nvPr>
        </p:nvSpPr>
        <p:spPr>
          <a:xfrm>
            <a:off x="279400" y="1485900"/>
            <a:ext cx="11506200" cy="5283200"/>
          </a:xfrm>
        </p:spPr>
        <p:txBody>
          <a:bodyPr>
            <a:normAutofit lnSpcReduction="10000"/>
          </a:bodyPr>
          <a:lstStyle/>
          <a:p>
            <a:pPr algn="just"/>
            <a:r>
              <a:rPr lang="uk-UA" dirty="0"/>
              <a:t>Корпорації мають різноманітну організаційну будову. Організаційна структура має забезпечувати оптимальний розподіл праці в корпорації, ефективні горизонтальні та вертикальні зв'язки і бути спрямованою на досягнення організаційних цілей. </a:t>
            </a:r>
            <a:endParaRPr lang="uk-UA" dirty="0" smtClean="0"/>
          </a:p>
          <a:p>
            <a:pPr algn="just"/>
            <a:r>
              <a:rPr lang="uk-UA" b="1" i="1" dirty="0" smtClean="0"/>
              <a:t>Організаційна </a:t>
            </a:r>
            <a:r>
              <a:rPr lang="uk-UA" b="1" i="1" dirty="0"/>
              <a:t>структура корпорації</a:t>
            </a:r>
            <a:r>
              <a:rPr lang="uk-UA" i="1" dirty="0"/>
              <a:t> </a:t>
            </a:r>
            <a:r>
              <a:rPr lang="uk-UA" dirty="0"/>
              <a:t>- це стійка до кризових ситуацій та інших негативних явищ цілісна сукупність внутрішніх та відокремлених структурних підрозділів, розташованих у ієрархічній послідовності, зумовлена місією та стратегічними цілями корпорації, з наявністю вертикальних та горизонтальних взаємозв'язків, встановлених у відповідності до законодавчих та внутрішніх корпоративних норм, яка відрізняється високим рівнем динамізму та адаптації до можливих змін внутрішнього та зовнішнього середовища функціонування корпорації.</a:t>
            </a:r>
            <a:endParaRPr lang="ru-RU" dirty="0"/>
          </a:p>
          <a:p>
            <a:pPr algn="just"/>
            <a:r>
              <a:rPr lang="uk-UA" dirty="0"/>
              <a:t>Для забезпечення стабільного стану корпорації її організаційна структура має максимально відповідати визначеним цілям та бути у максимальному ступені адаптована до умов зовнішнього середовища.</a:t>
            </a:r>
            <a:endParaRPr lang="ru-RU" dirty="0"/>
          </a:p>
          <a:p>
            <a:pPr algn="just"/>
            <a:r>
              <a:rPr lang="uk-UA" dirty="0"/>
              <a:t>Організаційна структура корпорації повинна бути максимально орієнтована на ринкове середовище, мати оптимальне співвідношення між централізацією та децентралізацією повноважень, орієнтуватись на </a:t>
            </a:r>
            <a:r>
              <a:rPr lang="uk-UA" dirty="0" smtClean="0"/>
              <a:t>оптимальний </a:t>
            </a:r>
            <a:r>
              <a:rPr lang="uk-UA" dirty="0"/>
              <a:t>контроль та самостійність.</a:t>
            </a:r>
            <a:endParaRPr lang="ru-RU" dirty="0"/>
          </a:p>
          <a:p>
            <a:pPr algn="just"/>
            <a:r>
              <a:rPr lang="uk-UA" dirty="0"/>
              <a:t>При розбудові організаційної структури корпорації використовуються </a:t>
            </a:r>
            <a:r>
              <a:rPr lang="uk-UA" b="1" dirty="0"/>
              <a:t>базові моделі організаційних структур</a:t>
            </a:r>
            <a:r>
              <a:rPr lang="uk-UA" dirty="0"/>
              <a:t>.</a:t>
            </a:r>
            <a:endParaRPr lang="ru-RU" dirty="0"/>
          </a:p>
          <a:p>
            <a:pPr algn="just"/>
            <a:r>
              <a:rPr lang="uk-UA" dirty="0"/>
              <a:t>Організаційна структура повинна чітко відповідати стратегії розвитку організації. Розробка нової стратегії може викликати необхідність змін в існуючій організаційній структурі, які відповідатимуть новим видам діяльності, новим зовнішнім зв'язкам, новим напрямам розвитку організації тощо.</a:t>
            </a:r>
            <a:endParaRPr lang="ru-RU" dirty="0"/>
          </a:p>
          <a:p>
            <a:pPr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20036" y="0"/>
            <a:ext cx="7729728" cy="1054100"/>
          </a:xfrm>
        </p:spPr>
        <p:txBody>
          <a:bodyPr>
            <a:normAutofit fontScale="90000"/>
          </a:bodyPr>
          <a:lstStyle/>
          <a:p>
            <a:r>
              <a:rPr lang="uk-UA" b="1" i="1" dirty="0" smtClean="0"/>
              <a:t>1</a:t>
            </a:r>
            <a:r>
              <a:rPr lang="uk-UA" b="1" i="1" dirty="0"/>
              <a:t>. Розподіл функцій управління корпораціями</a:t>
            </a:r>
            <a:r>
              <a:rPr lang="ru-RU" dirty="0"/>
              <a:t/>
            </a:r>
            <a:br>
              <a:rPr lang="ru-RU" dirty="0"/>
            </a:br>
            <a:endParaRPr lang="ru-RU" dirty="0"/>
          </a:p>
        </p:txBody>
      </p:sp>
      <p:sp>
        <p:nvSpPr>
          <p:cNvPr id="3" name="Объект 2"/>
          <p:cNvSpPr>
            <a:spLocks noGrp="1"/>
          </p:cNvSpPr>
          <p:nvPr>
            <p:ph idx="1"/>
          </p:nvPr>
        </p:nvSpPr>
        <p:spPr>
          <a:xfrm>
            <a:off x="0" y="1054100"/>
            <a:ext cx="11798300" cy="5803900"/>
          </a:xfrm>
        </p:spPr>
        <p:txBody>
          <a:bodyPr>
            <a:noAutofit/>
          </a:bodyPr>
          <a:lstStyle/>
          <a:p>
            <a:pPr algn="just">
              <a:spcBef>
                <a:spcPts val="0"/>
              </a:spcBef>
            </a:pPr>
            <a:r>
              <a:rPr lang="uk-UA" sz="2000" b="1" i="1" dirty="0"/>
              <a:t>Мета діяльності</a:t>
            </a:r>
            <a:r>
              <a:rPr lang="uk-UA" sz="2000" dirty="0"/>
              <a:t> корпорації полягає у максимізації добробуту акціонерів у вигляді зростання ринкової вартості акцій товариства, а також отримання акціонерами дивідендів. Тому товариство має забезпечити інвестиційну привабливість емітованих ним акцій протягом усього періоду діяльності товариства. З цією метою товариство повинне збільшувати вла­сний капітал, налагоджувати ефективні відносини із зацікавленими особами та забезпечувати виконання умов для занесення акцій товариства до лістингу бірж і </a:t>
            </a:r>
            <a:r>
              <a:rPr lang="uk-UA" sz="2000" dirty="0" smtClean="0"/>
              <a:t>торговельно-інформаційних </a:t>
            </a:r>
            <a:r>
              <a:rPr lang="uk-UA" sz="2000" dirty="0"/>
              <a:t>систем та їх обігу на організованому ринку</a:t>
            </a:r>
            <a:r>
              <a:rPr lang="uk-UA" sz="2000" dirty="0" smtClean="0"/>
              <a:t>.</a:t>
            </a:r>
          </a:p>
          <a:p>
            <a:pPr algn="just">
              <a:spcBef>
                <a:spcPts val="0"/>
              </a:spcBef>
            </a:pPr>
            <a:r>
              <a:rPr lang="uk-UA" sz="2000" b="1" i="1" dirty="0"/>
              <a:t>Корпоративне управління </a:t>
            </a:r>
            <a:r>
              <a:rPr lang="uk-UA" sz="2000" b="1" dirty="0"/>
              <a:t>можна визначити як систему взаємовідносин між радою директорів корпорації, її менеджментом, службовцями, акціонерами, споживачами, постачальниками, державними структурами та громадськістю.</a:t>
            </a:r>
            <a:endParaRPr lang="ru-RU" sz="2000" dirty="0"/>
          </a:p>
          <a:p>
            <a:pPr algn="just">
              <a:spcBef>
                <a:spcPts val="0"/>
              </a:spcBef>
            </a:pPr>
            <a:r>
              <a:rPr lang="uk-UA" sz="2000" b="1" dirty="0"/>
              <a:t>Визначення системи цих взаємовідносин необхідно розпочинати із визначення структури, змісту та функцій органів управління, виконавчих органів та інших складових системи управління.</a:t>
            </a:r>
            <a:endParaRPr lang="ru-RU" sz="2000" dirty="0"/>
          </a:p>
          <a:p>
            <a:pPr algn="just">
              <a:spcBef>
                <a:spcPts val="0"/>
              </a:spcBef>
            </a:pPr>
            <a:r>
              <a:rPr lang="uk-UA" sz="2000" dirty="0" smtClean="0"/>
              <a:t>У </a:t>
            </a:r>
            <a:r>
              <a:rPr lang="uk-UA" sz="2000" dirty="0"/>
              <a:t>світовій практиці, науковцями розроблено та запропоновано </a:t>
            </a:r>
            <a:r>
              <a:rPr lang="uk-UA" sz="2000" i="1" dirty="0"/>
              <a:t>дві схеми управління корпораціями - </a:t>
            </a:r>
            <a:r>
              <a:rPr lang="uk-UA" sz="2000" b="1" i="1" dirty="0"/>
              <a:t>дворівневу та </a:t>
            </a:r>
            <a:r>
              <a:rPr lang="uk-UA" sz="2000" b="1" i="1" dirty="0" err="1" smtClean="0"/>
              <a:t>трирівневу</a:t>
            </a:r>
            <a:r>
              <a:rPr lang="uk-UA" sz="2000" dirty="0" smtClean="0"/>
              <a:t> </a:t>
            </a:r>
            <a:r>
              <a:rPr lang="uk-UA" sz="2000" dirty="0"/>
              <a:t>(водночас багато авторів називають їх </a:t>
            </a:r>
            <a:r>
              <a:rPr lang="uk-UA" sz="2000" dirty="0" err="1"/>
              <a:t>однорівневою</a:t>
            </a:r>
            <a:r>
              <a:rPr lang="uk-UA" sz="2000" dirty="0"/>
              <a:t> та дворівневою).</a:t>
            </a:r>
            <a:endParaRPr lang="ru-RU" sz="2000" dirty="0"/>
          </a:p>
          <a:p>
            <a:pPr algn="just">
              <a:spcBef>
                <a:spcPts val="0"/>
              </a:spcBef>
            </a:pPr>
            <a:r>
              <a:rPr lang="uk-UA" sz="2000" b="1" i="1" dirty="0"/>
              <a:t>Дворівнева схема управління корпораціями</a:t>
            </a:r>
            <a:r>
              <a:rPr lang="uk-UA" sz="2000" i="1" dirty="0"/>
              <a:t> </a:t>
            </a:r>
            <a:r>
              <a:rPr lang="uk-UA" sz="2000" dirty="0"/>
              <a:t>характеризується тим, що повноваження з управління товариством розподіляються між вищим органом - загальними зборами та виконавчим органом - правлінням або радою директорів. </a:t>
            </a:r>
            <a:endParaRPr lang="uk-UA" sz="2000" dirty="0" smtClean="0"/>
          </a:p>
          <a:p>
            <a:pPr algn="just">
              <a:spcBef>
                <a:spcPts val="0"/>
              </a:spcBef>
            </a:pPr>
            <a:r>
              <a:rPr lang="uk-UA" sz="2000" b="1" i="1" dirty="0" smtClean="0"/>
              <a:t>Трирівнева </a:t>
            </a:r>
            <a:r>
              <a:rPr lang="uk-UA" sz="2000" b="1" i="1" dirty="0"/>
              <a:t>схема управління корпораціями</a:t>
            </a:r>
            <a:r>
              <a:rPr lang="uk-UA" sz="2000" i="1" dirty="0"/>
              <a:t> </a:t>
            </a:r>
            <a:r>
              <a:rPr lang="uk-UA" sz="2000" dirty="0"/>
              <a:t>передбачає, крім названих органів, наявність органу, який виконує функції з контролю за діяльністю правління, а також захисту інтересів акціонерів у період між загальними зборами.</a:t>
            </a:r>
            <a:endParaRPr lang="ru-RU" sz="2000" dirty="0"/>
          </a:p>
          <a:p>
            <a:pPr>
              <a:spcBef>
                <a:spcPts val="0"/>
              </a:spcBef>
            </a:pPr>
            <a:endParaRPr lang="ru-RU"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39700"/>
            <a:ext cx="11734800" cy="6718300"/>
          </a:xfrm>
        </p:spPr>
        <p:txBody>
          <a:bodyPr>
            <a:normAutofit fontScale="92500" lnSpcReduction="20000"/>
          </a:bodyPr>
          <a:lstStyle/>
          <a:p>
            <a:pPr algn="just"/>
            <a:r>
              <a:rPr lang="uk-UA" sz="2000" dirty="0"/>
              <a:t>Виходячи із зазначеного, можна зробити висновок, що єдиної оптимальної організаційної структури не існує. Має відбуватись постійна адаптація структури до зовнішніх і внутрішніх чинників та стратегій, що реалізуються. </a:t>
            </a:r>
            <a:endParaRPr lang="uk-UA" sz="2000" dirty="0" smtClean="0"/>
          </a:p>
          <a:p>
            <a:pPr algn="just"/>
            <a:r>
              <a:rPr lang="uk-UA" sz="2000" i="1" dirty="0" smtClean="0"/>
              <a:t>Оптимальною </a:t>
            </a:r>
            <a:r>
              <a:rPr lang="uk-UA" sz="2000" i="1" dirty="0"/>
              <a:t>організаційною структурою </a:t>
            </a:r>
            <a:r>
              <a:rPr lang="uk-UA" sz="2000" dirty="0"/>
              <a:t>є така організаційна структура, що забезпечує ефективність функціонування організації найбільш економічним шляхом.</a:t>
            </a:r>
            <a:endParaRPr lang="ru-RU" sz="2000" dirty="0"/>
          </a:p>
          <a:p>
            <a:pPr algn="just"/>
            <a:r>
              <a:rPr lang="uk-UA" sz="2000" dirty="0"/>
              <a:t>При розробці структури управління важливо дослідити специфіку існуючих організаційних </a:t>
            </a:r>
            <a:r>
              <a:rPr lang="uk-UA" sz="2000" dirty="0" err="1"/>
              <a:t>зв'язків</a:t>
            </a:r>
            <a:r>
              <a:rPr lang="uk-UA" sz="2000" dirty="0"/>
              <a:t>, оскільки саме існуючі зв'язки повинні стати основою створення раціональної організаційної структури управління.</a:t>
            </a:r>
            <a:endParaRPr lang="ru-RU" sz="2000" dirty="0"/>
          </a:p>
          <a:p>
            <a:pPr marL="0" indent="0" algn="just">
              <a:buNone/>
            </a:pPr>
            <a:r>
              <a:rPr lang="uk-UA" sz="2000" b="1" i="1" dirty="0"/>
              <a:t>Схема організаційної структури</a:t>
            </a:r>
            <a:r>
              <a:rPr lang="uk-UA" sz="2000" dirty="0"/>
              <a:t> управління відображає стан підрозділів та посад і характер </a:t>
            </a:r>
            <a:r>
              <a:rPr lang="uk-UA" sz="2000" dirty="0" err="1"/>
              <a:t>зв'язків</a:t>
            </a:r>
            <a:r>
              <a:rPr lang="uk-UA" sz="2000" dirty="0"/>
              <a:t> між ними. </a:t>
            </a:r>
            <a:r>
              <a:rPr lang="uk-UA" sz="2000" i="1" dirty="0"/>
              <a:t>Розрізняють наступні типи організаційних </a:t>
            </a:r>
            <a:r>
              <a:rPr lang="uk-UA" sz="2000" i="1" dirty="0" err="1"/>
              <a:t>зв'язків</a:t>
            </a:r>
            <a:r>
              <a:rPr lang="uk-UA" sz="2000" i="1" dirty="0"/>
              <a:t>:</a:t>
            </a:r>
            <a:endParaRPr lang="ru-RU" sz="2000" i="1" dirty="0"/>
          </a:p>
          <a:p>
            <a:pPr lvl="0" algn="just"/>
            <a:r>
              <a:rPr lang="uk-UA" sz="2000" dirty="0"/>
              <a:t>лінійні (адміністративне підпорядкування);</a:t>
            </a:r>
            <a:endParaRPr lang="ru-RU" sz="2000" dirty="0"/>
          </a:p>
          <a:p>
            <a:pPr lvl="0" algn="just"/>
            <a:r>
              <a:rPr lang="uk-UA" sz="2000" dirty="0"/>
              <a:t>функціональні (за сферою діяльності, без прямого адміністративного підпорядкування);</a:t>
            </a:r>
            <a:endParaRPr lang="ru-RU" sz="2000" dirty="0"/>
          </a:p>
          <a:p>
            <a:pPr lvl="0" algn="just"/>
            <a:r>
              <a:rPr lang="uk-UA" sz="2000" dirty="0" err="1"/>
              <a:t>міжфункціональні</a:t>
            </a:r>
            <a:r>
              <a:rPr lang="uk-UA" sz="2000" dirty="0"/>
              <a:t> або коопераційні (між підрозділами одного управлінського рівня).</a:t>
            </a:r>
            <a:endParaRPr lang="ru-RU" sz="2000" dirty="0"/>
          </a:p>
          <a:p>
            <a:pPr marL="0" indent="0" algn="just">
              <a:buNone/>
            </a:pPr>
            <a:r>
              <a:rPr lang="uk-UA" sz="2000" b="1" dirty="0"/>
              <a:t>Залежно від характеру </a:t>
            </a:r>
            <a:r>
              <a:rPr lang="uk-UA" sz="2000" b="1" dirty="0" err="1"/>
              <a:t>зв'язків</a:t>
            </a:r>
            <a:r>
              <a:rPr lang="uk-UA" sz="2000" b="1" dirty="0"/>
              <a:t> виокремлюють декілька типів організаційних структур: </a:t>
            </a:r>
            <a:endParaRPr lang="uk-UA" sz="2000" b="1" dirty="0" smtClean="0"/>
          </a:p>
          <a:p>
            <a:pPr algn="just"/>
            <a:r>
              <a:rPr lang="uk-UA" sz="2000" dirty="0" smtClean="0"/>
              <a:t>лінійні</a:t>
            </a:r>
            <a:r>
              <a:rPr lang="uk-UA" sz="2000" dirty="0"/>
              <a:t>; </a:t>
            </a:r>
            <a:endParaRPr lang="uk-UA" sz="2000" dirty="0" smtClean="0"/>
          </a:p>
          <a:p>
            <a:pPr algn="just"/>
            <a:r>
              <a:rPr lang="uk-UA" sz="2000" dirty="0" smtClean="0"/>
              <a:t>функціональні</a:t>
            </a:r>
            <a:r>
              <a:rPr lang="uk-UA" sz="2000" dirty="0"/>
              <a:t>; </a:t>
            </a:r>
            <a:endParaRPr lang="uk-UA" sz="2000" dirty="0" smtClean="0"/>
          </a:p>
          <a:p>
            <a:pPr algn="just"/>
            <a:r>
              <a:rPr lang="uk-UA" sz="2000" dirty="0" smtClean="0"/>
              <a:t>лінійно-функціональні</a:t>
            </a:r>
            <a:r>
              <a:rPr lang="uk-UA" sz="2000" dirty="0"/>
              <a:t>; </a:t>
            </a:r>
            <a:endParaRPr lang="uk-UA" sz="2000" dirty="0" smtClean="0"/>
          </a:p>
          <a:p>
            <a:pPr algn="just"/>
            <a:r>
              <a:rPr lang="uk-UA" sz="2000" dirty="0" smtClean="0"/>
              <a:t>матричні</a:t>
            </a:r>
            <a:r>
              <a:rPr lang="uk-UA" sz="2000" dirty="0"/>
              <a:t>; </a:t>
            </a:r>
            <a:endParaRPr lang="uk-UA" sz="2000" dirty="0" smtClean="0"/>
          </a:p>
          <a:p>
            <a:pPr algn="just"/>
            <a:r>
              <a:rPr lang="uk-UA" sz="2000" dirty="0" err="1" smtClean="0"/>
              <a:t>дивізіональні</a:t>
            </a:r>
            <a:r>
              <a:rPr lang="uk-UA" sz="2000" dirty="0"/>
              <a:t>; </a:t>
            </a:r>
            <a:endParaRPr lang="uk-UA" sz="2000" dirty="0" smtClean="0"/>
          </a:p>
          <a:p>
            <a:pPr algn="just"/>
            <a:r>
              <a:rPr lang="uk-UA" sz="2000" dirty="0" smtClean="0"/>
              <a:t>множинні</a:t>
            </a:r>
            <a:r>
              <a:rPr lang="uk-UA" sz="2000" dirty="0"/>
              <a:t>.</a:t>
            </a:r>
            <a:endParaRPr lang="ru-RU" sz="2000" dirty="0"/>
          </a:p>
          <a:p>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39700"/>
            <a:ext cx="11442700" cy="6426200"/>
          </a:xfrm>
        </p:spPr>
        <p:txBody>
          <a:bodyPr>
            <a:normAutofit/>
          </a:bodyPr>
          <a:lstStyle/>
          <a:p>
            <a:pPr algn="just"/>
            <a:endParaRPr lang="uk-UA" sz="2000" b="1" i="1" dirty="0" smtClean="0"/>
          </a:p>
          <a:p>
            <a:pPr algn="just"/>
            <a:r>
              <a:rPr lang="uk-UA" sz="2000" dirty="0" smtClean="0"/>
              <a:t>В корпораціях найбільш часто зустрічаються ієрархічні організаційні структури – їм притаманна наявність декількох рівнів управління. Вони поділяються на </a:t>
            </a:r>
            <a:r>
              <a:rPr lang="uk-UA" sz="2000" b="1" i="1" dirty="0" smtClean="0"/>
              <a:t>бюрократичні (механістичні) та адаптивні (органічні).</a:t>
            </a:r>
          </a:p>
          <a:p>
            <a:pPr algn="just"/>
            <a:r>
              <a:rPr lang="uk-UA" sz="2000" b="1" i="1" dirty="0" smtClean="0"/>
              <a:t>Бюрократичні </a:t>
            </a:r>
            <a:r>
              <a:rPr lang="uk-UA" sz="2000" b="1" i="1" dirty="0"/>
              <a:t>організаційні структури</a:t>
            </a:r>
            <a:r>
              <a:rPr lang="uk-UA" sz="2000" i="1" dirty="0"/>
              <a:t> </a:t>
            </a:r>
            <a:r>
              <a:rPr lang="uk-UA" sz="2000" dirty="0"/>
              <a:t>базуються відповідно до основних </a:t>
            </a:r>
            <a:r>
              <a:rPr lang="uk-UA" sz="2000" dirty="0" smtClean="0"/>
              <a:t>принципів, тобто, </a:t>
            </a:r>
            <a:r>
              <a:rPr lang="uk-UA" sz="2000" dirty="0"/>
              <a:t>бюрократичні системи характеризуються високим ступенем розподілу праці, розвинутою ієрархією управління, ланцюгом команд, наявністю значною кількості правил і норм поведінки персоналу, особливою системою підбору кадрів.</a:t>
            </a:r>
            <a:endParaRPr lang="ru-RU" sz="2000" dirty="0"/>
          </a:p>
          <a:p>
            <a:pPr algn="just"/>
            <a:r>
              <a:rPr lang="uk-UA" sz="2000" dirty="0"/>
              <a:t>В той же час, для бюрократичних структур характерні такі недоліки: занадто стандартизовані правила, процедури і норми; втрата гнучкості в наслідок складних організаційних </a:t>
            </a:r>
            <a:r>
              <a:rPr lang="uk-UA" sz="2000" dirty="0" err="1" smtClean="0"/>
              <a:t>зв'язків</a:t>
            </a:r>
            <a:r>
              <a:rPr lang="uk-UA" sz="2000" dirty="0" smtClean="0"/>
              <a:t>; </a:t>
            </a:r>
            <a:r>
              <a:rPr lang="uk-UA" sz="2000" dirty="0"/>
              <a:t>важка переорієнтація організації до змін зовнішнього середовища.</a:t>
            </a:r>
            <a:endParaRPr lang="ru-RU" sz="2000" dirty="0"/>
          </a:p>
          <a:p>
            <a:pPr algn="just"/>
            <a:r>
              <a:rPr lang="uk-UA" sz="2000" dirty="0"/>
              <a:t>Бюрократичні організаційні структури можуть бути </a:t>
            </a:r>
            <a:r>
              <a:rPr lang="uk-UA" sz="2000" b="1" dirty="0"/>
              <a:t>функціональними</a:t>
            </a:r>
            <a:r>
              <a:rPr lang="uk-UA" sz="2000" dirty="0"/>
              <a:t> або </a:t>
            </a:r>
            <a:r>
              <a:rPr lang="uk-UA" sz="2000" b="1" dirty="0" err="1"/>
              <a:t>дивізіональними</a:t>
            </a:r>
            <a:r>
              <a:rPr lang="uk-UA" sz="2000" dirty="0"/>
              <a:t>. В основі побудови цих організаційних структур лежить принцип </a:t>
            </a:r>
            <a:r>
              <a:rPr lang="uk-UA" sz="2000" dirty="0" err="1"/>
              <a:t>департаменталізації</a:t>
            </a:r>
            <a:r>
              <a:rPr lang="uk-UA" sz="2000" dirty="0"/>
              <a:t>. </a:t>
            </a:r>
            <a:endParaRPr lang="uk-UA" sz="2000" dirty="0" smtClean="0"/>
          </a:p>
          <a:p>
            <a:pPr algn="just"/>
            <a:r>
              <a:rPr lang="uk-UA" sz="2000" b="1" i="1" dirty="0" err="1" smtClean="0"/>
              <a:t>Департаменталізація</a:t>
            </a:r>
            <a:r>
              <a:rPr lang="uk-UA" sz="2000" i="1" dirty="0" smtClean="0"/>
              <a:t> </a:t>
            </a:r>
            <a:r>
              <a:rPr lang="uk-UA" sz="2000" dirty="0"/>
              <a:t>- це процес поділу організації на окремі блоки, які можуть називатися відділами, відділеннями, секторами. Залежно від принципу </a:t>
            </a:r>
            <a:r>
              <a:rPr lang="uk-UA" sz="2000" dirty="0" err="1"/>
              <a:t>департаменталізації</a:t>
            </a:r>
            <a:r>
              <a:rPr lang="uk-UA" sz="2000" dirty="0"/>
              <a:t> і розрізняють функціональні та </a:t>
            </a:r>
            <a:r>
              <a:rPr lang="uk-UA" sz="2000" dirty="0" err="1"/>
              <a:t>дивізіональні</a:t>
            </a:r>
            <a:r>
              <a:rPr lang="uk-UA" sz="2000" dirty="0"/>
              <a:t> структури.</a:t>
            </a:r>
            <a:endParaRPr lang="ru-RU" sz="2000" dirty="0"/>
          </a:p>
          <a:p>
            <a:endParaRPr lang="ru-RU"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50900"/>
            <a:ext cx="11506200" cy="6007100"/>
          </a:xfrm>
        </p:spPr>
        <p:txBody>
          <a:bodyPr>
            <a:normAutofit/>
          </a:bodyPr>
          <a:lstStyle/>
          <a:p>
            <a:pPr algn="just"/>
            <a:r>
              <a:rPr lang="uk-UA" sz="2000" b="1" dirty="0" smtClean="0"/>
              <a:t>Функціональні організаційні структури </a:t>
            </a:r>
            <a:r>
              <a:rPr lang="uk-UA" sz="2000" dirty="0" smtClean="0"/>
              <a:t>– це структури, які побудовані на чіткій диференціації підрозділів за функціональним спрямуванням. </a:t>
            </a:r>
          </a:p>
          <a:p>
            <a:pPr algn="just"/>
            <a:r>
              <a:rPr lang="uk-UA" sz="2000" dirty="0" smtClean="0"/>
              <a:t>До переваг функціональних структур можна віднести: чіткий розподіл праці, високу компетентність фахівців, ієрархічну підпорядкованість співробітників і органів управління, можливість професійного росту, чітко окреслену систему правил і стандартів.</a:t>
            </a:r>
          </a:p>
          <a:p>
            <a:pPr algn="just"/>
            <a:r>
              <a:rPr lang="uk-UA" sz="2000" dirty="0" smtClean="0"/>
              <a:t>Головними недоліками таких організаційних структур виступають: нездатність до швидких нововведень, повільне реагування на зміни зовнішнього середовища, складність комунікацій, знеособленість виконавців, заданість поведінки, значний обсяг інформації.</a:t>
            </a:r>
          </a:p>
          <a:p>
            <a:pPr algn="just"/>
            <a:r>
              <a:rPr lang="uk-UA" sz="2000" b="1" dirty="0" err="1" smtClean="0"/>
              <a:t>Дивізіональні</a:t>
            </a:r>
            <a:r>
              <a:rPr lang="uk-UA" sz="2000" b="1" dirty="0" smtClean="0"/>
              <a:t> організаційні структури </a:t>
            </a:r>
            <a:r>
              <a:rPr lang="uk-UA" sz="2000" dirty="0" smtClean="0"/>
              <a:t>побудовані за принципом чіткої диференціації підрозділів за ринковими сегментами. При цьому в основу сегментації ринку можуть бути покладені ознаки такі як: властивості товару (товарна сегментація); регіональні особливості (географічна сегментація) та потреби споживачів (характеристики споживача). Відповідно до ознак сегментації розділяють </a:t>
            </a:r>
            <a:r>
              <a:rPr lang="uk-UA" sz="2000" b="1" dirty="0" smtClean="0"/>
              <a:t>продуктові, регіональні та орієнтовані на споживача організаційні структури. </a:t>
            </a:r>
            <a:r>
              <a:rPr lang="uk-UA" sz="2000" dirty="0" smtClean="0"/>
              <a:t>Передача повноважень та управління корпорацією в цьому разі здійснюється через управлінця, що є відповідальним за взаємодію із певним ринковим сегментом.</a:t>
            </a:r>
          </a:p>
          <a:p>
            <a:pPr algn="just"/>
            <a:r>
              <a:rPr lang="uk-UA" sz="2000" dirty="0" smtClean="0"/>
              <a:t>Такі організаційні структури належать до типу </a:t>
            </a:r>
            <a:r>
              <a:rPr lang="uk-UA" sz="2000" b="1" dirty="0" smtClean="0"/>
              <a:t>лінійно-функціональних.</a:t>
            </a:r>
          </a:p>
          <a:p>
            <a:endParaRPr lang="ru-RU"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595100" cy="6858000"/>
          </a:xfrm>
        </p:spPr>
        <p:txBody>
          <a:bodyPr>
            <a:normAutofit fontScale="92500" lnSpcReduction="10000"/>
          </a:bodyPr>
          <a:lstStyle/>
          <a:p>
            <a:pPr algn="just"/>
            <a:r>
              <a:rPr lang="uk-UA" b="1" i="1" dirty="0" smtClean="0"/>
              <a:t>Лінійно-функціональна структура</a:t>
            </a:r>
            <a:r>
              <a:rPr lang="uk-UA" i="1" dirty="0" smtClean="0"/>
              <a:t> </a:t>
            </a:r>
            <a:r>
              <a:rPr lang="uk-UA" dirty="0" smtClean="0"/>
              <a:t>об'єднує в собі переваги лінійної і функціональної структур і набула широкого розповсюдження. В цій структурі при лінійному керівництві на кожному рівні управління створюються спеціалізовані підрозділи, які, на відміну від штабів, мають певні права по відношенню до підпорядкованих ланок. </a:t>
            </a:r>
            <a:r>
              <a:rPr lang="uk-UA" b="1" dirty="0" smtClean="0"/>
              <a:t>Лінійні керівники </a:t>
            </a:r>
            <a:r>
              <a:rPr lang="uk-UA" dirty="0" smtClean="0"/>
              <a:t>координують діяльність функціональних підрозділів, розробляють рішення для підпорядкованих ланок. При цьому спираються в основному на адміністративний вплив - наказ, розпорядження. </a:t>
            </a:r>
            <a:r>
              <a:rPr lang="uk-UA" b="1" dirty="0" smtClean="0"/>
              <a:t>Функціональні</a:t>
            </a:r>
            <a:r>
              <a:rPr lang="uk-UA" dirty="0" smtClean="0"/>
              <a:t> ж служби здійснюють управління по лінії функціональної підпорядкованості за допомогою інструкцій, правил, рекомендацій, норм і нормативів тощо. При цьому підпорядковані служби повинні сприймати їх вказівки як обов'язкові.</a:t>
            </a:r>
            <a:endParaRPr lang="ru-RU" dirty="0" smtClean="0"/>
          </a:p>
          <a:p>
            <a:pPr algn="just"/>
            <a:r>
              <a:rPr lang="uk-UA" dirty="0" smtClean="0"/>
              <a:t>Отже, лінійно-функціональна структура має чітку ієрархічну будову, де ланки управління об'єднуються по вертикалі, при цьому існують чітко виділені функціональні ознаки діяльності керівників певного управлінського рівня як результат горизонтального поділу праці.</a:t>
            </a:r>
            <a:endParaRPr lang="ru-RU" dirty="0" smtClean="0"/>
          </a:p>
          <a:p>
            <a:pPr algn="just"/>
            <a:r>
              <a:rPr lang="uk-UA" dirty="0" smtClean="0"/>
              <a:t>Лінійно-функціональні </a:t>
            </a:r>
            <a:r>
              <a:rPr lang="uk-UA" dirty="0"/>
              <a:t>структури мають свої позитивні сторони: стимулюють спеціалізацію, покращують координацію дій у функціональних підрозділах.</a:t>
            </a:r>
            <a:endParaRPr lang="ru-RU" dirty="0"/>
          </a:p>
          <a:p>
            <a:pPr algn="just"/>
            <a:r>
              <a:rPr lang="uk-UA" dirty="0"/>
              <a:t>В корпораціях, побудованих за таким принципом, значно ефективніше здійснюється контроль за видатками (можливе ефективне використання функціонально-вартісного аналізу при обліку витрат), вони більш </a:t>
            </a:r>
            <a:r>
              <a:rPr lang="uk-UA" dirty="0" err="1"/>
              <a:t>гнучко</a:t>
            </a:r>
            <a:r>
              <a:rPr lang="uk-UA" dirty="0"/>
              <a:t> пристосовуються до вимог ринку, в таких структурах полегшена координація дій у підрозділах.</a:t>
            </a:r>
            <a:endParaRPr lang="ru-RU" dirty="0"/>
          </a:p>
          <a:p>
            <a:pPr algn="just"/>
            <a:r>
              <a:rPr lang="uk-UA" dirty="0"/>
              <a:t>Недоліком цієї структури є захоплення функціональних служб прямими вказівками, розпорядженнями, збільшенням їх числа, крім того, може виникати </a:t>
            </a:r>
            <a:r>
              <a:rPr lang="uk-UA" dirty="0" err="1" smtClean="0"/>
              <a:t>внутрішньоорганізаційна</a:t>
            </a:r>
            <a:r>
              <a:rPr lang="uk-UA" dirty="0" smtClean="0"/>
              <a:t> </a:t>
            </a:r>
            <a:r>
              <a:rPr lang="uk-UA" dirty="0"/>
              <a:t>конкуренція, спричинена конфліктом інтересів окремих підрозділів.</a:t>
            </a:r>
            <a:endParaRPr lang="ru-RU" dirty="0"/>
          </a:p>
          <a:p>
            <a:pPr algn="just"/>
            <a:r>
              <a:rPr lang="uk-UA" dirty="0"/>
              <a:t>Основною причиною появи лінійно-функціональних організаційних структур стало зростання розмірів організацій і намагання розширення ринків збуту продукції шляхом охоплення споживачів із різними </a:t>
            </a:r>
            <a:r>
              <a:rPr lang="uk-UA" dirty="0" smtClean="0"/>
              <a:t>вимогами до товару, розширення асортименту продукції, розширення представлення товару на різних ринках.</a:t>
            </a:r>
          </a:p>
          <a:p>
            <a:pPr algn="just"/>
            <a:r>
              <a:rPr lang="uk-UA" dirty="0"/>
              <a:t>Одним із найпоширеніших способів організаційного розвитку корпорацій є розширення асортименту продукції, що пропонується ринку. В цьому разі корпорація розробляє декілька продуктових (товарних) ліній, які дозволяють поєднувати гнучкість спеціалізованих організацій із стійкістю диверсифікованих.</a:t>
            </a:r>
            <a:endParaRPr lang="ru-RU" dirty="0"/>
          </a:p>
          <a:p>
            <a:pPr algn="just"/>
            <a:endParaRPr lang="ru-RU" dirty="0"/>
          </a:p>
          <a:p>
            <a:pPr algn="just"/>
            <a:endParaRPr lang="ru-RU"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722100" cy="6858000"/>
          </a:xfrm>
        </p:spPr>
        <p:txBody>
          <a:bodyPr>
            <a:normAutofit fontScale="77500" lnSpcReduction="20000"/>
          </a:bodyPr>
          <a:lstStyle/>
          <a:p>
            <a:pPr marL="0" indent="0" algn="just">
              <a:buNone/>
            </a:pPr>
            <a:r>
              <a:rPr lang="uk-UA" sz="2100" b="1" i="1" dirty="0" smtClean="0"/>
              <a:t>Продуктова організаційна структура </a:t>
            </a:r>
            <a:r>
              <a:rPr lang="uk-UA" sz="2100" dirty="0" smtClean="0"/>
              <a:t>найбільше підходить для диверсифікованих корпорацій, оскільки дає можливість за кожною товарною групою:</a:t>
            </a:r>
          </a:p>
          <a:p>
            <a:pPr algn="just"/>
            <a:r>
              <a:rPr lang="uk-UA" sz="2100" dirty="0" smtClean="0"/>
              <a:t>чітко визначити прибутковість;</a:t>
            </a:r>
          </a:p>
          <a:p>
            <a:pPr algn="just"/>
            <a:r>
              <a:rPr lang="uk-UA" sz="2100" dirty="0" smtClean="0"/>
              <a:t>контролювати ринкові позиції організації;</a:t>
            </a:r>
          </a:p>
          <a:p>
            <a:pPr algn="just"/>
            <a:r>
              <a:rPr lang="uk-UA" sz="2100" dirty="0" smtClean="0"/>
              <a:t>збирати розширений обсяг маркетингової інформації;</a:t>
            </a:r>
          </a:p>
          <a:p>
            <a:pPr algn="just"/>
            <a:r>
              <a:rPr lang="uk-UA" sz="2100" dirty="0" smtClean="0"/>
              <a:t>більш чітко орієнтувати продукцію на вимоги споживача;</a:t>
            </a:r>
          </a:p>
          <a:p>
            <a:pPr algn="just"/>
            <a:r>
              <a:rPr lang="uk-UA" sz="2100" dirty="0" smtClean="0"/>
              <a:t>розробляти комплекс маркетингу для конкретних товарів;</a:t>
            </a:r>
          </a:p>
          <a:p>
            <a:pPr algn="just"/>
            <a:r>
              <a:rPr lang="uk-UA" sz="2100" dirty="0" smtClean="0"/>
              <a:t>підсилити відповідальність лінійних керівників за результати діяльності підпорядкованих служб і ринкові прорахунки.</a:t>
            </a:r>
          </a:p>
          <a:p>
            <a:pPr marL="0" indent="0" algn="just">
              <a:buNone/>
            </a:pPr>
            <a:r>
              <a:rPr lang="uk-UA" sz="2100" dirty="0" smtClean="0"/>
              <a:t>Головний недолік – близькі за характером завдання виконуються в підрозділах різними відповідальними особами (функціональними керівниками), тобто відбувається дублювання робіт. Внаслідок цього «ноу-хау» одного порядку можуть накопичуватись у різних підрозділах однієї управлінської горизонталі.</a:t>
            </a:r>
          </a:p>
          <a:p>
            <a:pPr marL="0" indent="0" algn="just">
              <a:buNone/>
            </a:pPr>
            <a:r>
              <a:rPr lang="uk-UA" sz="2100" dirty="0" smtClean="0"/>
              <a:t>Крім того, намагання постійно покращувати результати порівняно із іншими продуктовими лініями в корпорації може провокувати організаційні конфлікти.</a:t>
            </a:r>
          </a:p>
          <a:p>
            <a:pPr marL="0" indent="0" algn="just">
              <a:buNone/>
            </a:pPr>
            <a:r>
              <a:rPr lang="uk-UA" sz="2100" b="1" i="1" dirty="0"/>
              <a:t>Регіональна організаційна </a:t>
            </a:r>
            <a:r>
              <a:rPr lang="uk-UA" sz="2100" b="1" i="1" dirty="0" smtClean="0"/>
              <a:t>структура </a:t>
            </a:r>
            <a:r>
              <a:rPr lang="uk-UA" sz="2100" dirty="0" smtClean="0"/>
              <a:t>застосовується у тому разі, коли корпорація орієнтована на виробництво однорідної продукції, яку пропонує різним географічним ринковим сегментам. В цьому разі організаційна побудова аналогічна до продуктової, але менеджери відповідають за роботу на конкретному регіональному ринку.</a:t>
            </a:r>
          </a:p>
          <a:p>
            <a:pPr marL="0" indent="0" algn="just">
              <a:buNone/>
            </a:pPr>
            <a:r>
              <a:rPr lang="uk-UA" sz="2100" dirty="0" smtClean="0"/>
              <a:t>Такі організаційні структури дозволяють:</a:t>
            </a:r>
          </a:p>
          <a:p>
            <a:pPr algn="just"/>
            <a:r>
              <a:rPr lang="uk-UA" sz="2100" dirty="0" smtClean="0"/>
              <a:t>орієнтувати діяльність організації на споживача із конкретним рівнем доходів та визначеними ринковими уподобаннями;</a:t>
            </a:r>
          </a:p>
          <a:p>
            <a:pPr algn="just"/>
            <a:r>
              <a:rPr lang="uk-UA" sz="2100" dirty="0" err="1" smtClean="0"/>
              <a:t>гнучко</a:t>
            </a:r>
            <a:r>
              <a:rPr lang="uk-UA" sz="2100" dirty="0" smtClean="0"/>
              <a:t> реагувати на стан та зміни в економічному середовищі та законодавчому полі регіону;</a:t>
            </a:r>
          </a:p>
          <a:p>
            <a:pPr algn="just"/>
            <a:r>
              <a:rPr lang="uk-UA" sz="2100" dirty="0" smtClean="0"/>
              <a:t>будувати ефективну цінову політику із врахуванням рівня покупної спроможності населення та існуючої системи оподаткування в регіоні;</a:t>
            </a:r>
          </a:p>
          <a:p>
            <a:pPr algn="just"/>
            <a:r>
              <a:rPr lang="uk-UA" sz="2100" dirty="0" smtClean="0"/>
              <a:t>враховувати державну політику щодо конкретних видів виробництв або товарів у даному регіоні.</a:t>
            </a:r>
          </a:p>
          <a:p>
            <a:pPr marL="0" indent="0" algn="just">
              <a:buNone/>
            </a:pPr>
            <a:r>
              <a:rPr lang="uk-UA" sz="2100" dirty="0" smtClean="0"/>
              <a:t>Недоліки регіональних організаційних структур аналогічні тим, які є у продуктових.</a:t>
            </a:r>
          </a:p>
          <a:p>
            <a:pPr algn="just"/>
            <a:endParaRPr lang="uk-U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9400" y="0"/>
            <a:ext cx="11493500" cy="6705600"/>
          </a:xfrm>
        </p:spPr>
        <p:txBody>
          <a:bodyPr>
            <a:noAutofit/>
          </a:bodyPr>
          <a:lstStyle/>
          <a:p>
            <a:pPr algn="just"/>
            <a:r>
              <a:rPr lang="uk-UA" sz="2000" b="1" dirty="0" smtClean="0"/>
              <a:t>Організаційні структури</a:t>
            </a:r>
            <a:r>
              <a:rPr lang="uk-UA" sz="2000" dirty="0" smtClean="0"/>
              <a:t>, </a:t>
            </a:r>
            <a:r>
              <a:rPr lang="uk-UA" sz="2000" b="1" dirty="0" smtClean="0"/>
              <a:t>орієнтовані на споживача </a:t>
            </a:r>
            <a:r>
              <a:rPr lang="uk-UA" sz="2000" dirty="0" smtClean="0"/>
              <a:t>– це організаційні структури, принцип побудови яких базується на знанні суттєвих відмінностей ринкових сегментів залежно від характеристик споживача.</a:t>
            </a:r>
          </a:p>
          <a:p>
            <a:pPr algn="just"/>
            <a:r>
              <a:rPr lang="uk-UA" sz="2000" dirty="0" smtClean="0"/>
              <a:t>Така організаційна структура виправдана у тому разі, коли ринкова поведінка окремих сегментів споживачів суттєво відрізняється. Як правило, організаційні структури, орієнтовані на споживача, використовуються частіше за все у банківських установах, видавництвах, енергетичних компаніях тощо. </a:t>
            </a:r>
          </a:p>
          <a:p>
            <a:pPr algn="just"/>
            <a:r>
              <a:rPr lang="uk-UA" sz="2000" b="1" dirty="0" smtClean="0"/>
              <a:t>Глобальні організаційні структури</a:t>
            </a:r>
            <a:r>
              <a:rPr lang="uk-UA" sz="2000" dirty="0" smtClean="0"/>
              <a:t>, вирішують одразу три проблеми, які є новими для корпорацій, що виходять на міжнародні ринки:</a:t>
            </a:r>
          </a:p>
          <a:p>
            <a:pPr algn="just"/>
            <a:r>
              <a:rPr lang="uk-UA" sz="2000" dirty="0" smtClean="0"/>
              <a:t>використання можливостей закордонних ринків для власного зростання;</a:t>
            </a:r>
          </a:p>
          <a:p>
            <a:pPr algn="just"/>
            <a:r>
              <a:rPr lang="uk-UA" sz="2000" dirty="0" smtClean="0"/>
              <a:t>використання знання продукції та географічних регіонів для координування ділової активності на міжнародному ринку;</a:t>
            </a:r>
          </a:p>
          <a:p>
            <a:pPr algn="just"/>
            <a:r>
              <a:rPr lang="uk-UA" sz="2000" dirty="0" smtClean="0"/>
              <a:t>координування діяльності іноземних філій і відділень організації.</a:t>
            </a:r>
          </a:p>
          <a:p>
            <a:pPr algn="just"/>
            <a:r>
              <a:rPr lang="uk-UA" sz="2000" dirty="0" smtClean="0"/>
              <a:t>Як правило, у практиці менеджменту використовується переважно </a:t>
            </a:r>
            <a:r>
              <a:rPr lang="uk-UA" sz="2000" b="1" dirty="0" smtClean="0"/>
              <a:t>два типи глобальних організаційних структур: глобальна продуктова структура та глобальна регіональна структура.</a:t>
            </a:r>
          </a:p>
          <a:p>
            <a:pPr algn="just"/>
            <a:r>
              <a:rPr lang="uk-UA" sz="2000" b="1" dirty="0" smtClean="0"/>
              <a:t>Глобальна продуктова структура </a:t>
            </a:r>
            <a:r>
              <a:rPr lang="uk-UA" sz="2000" dirty="0" smtClean="0"/>
              <a:t>найбільше підходить для диверсифікованих організацій, тоді як </a:t>
            </a:r>
            <a:r>
              <a:rPr lang="uk-UA" sz="2000" b="1" dirty="0" smtClean="0"/>
              <a:t>глобальна регіональна </a:t>
            </a:r>
            <a:r>
              <a:rPr lang="uk-UA" sz="2000" dirty="0" smtClean="0"/>
              <a:t>– для вузькопрофільних (спеціалізованих) корпорацій. Такі організаційні структури забезпечують більш гнучке реагування на особливості економічного, політичного та правового розвитку країни.</a:t>
            </a:r>
          </a:p>
          <a:p>
            <a:pPr algn="just"/>
            <a:endParaRPr lang="uk-UA"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747500" cy="6858000"/>
          </a:xfrm>
        </p:spPr>
        <p:txBody>
          <a:bodyPr>
            <a:normAutofit/>
          </a:bodyPr>
          <a:lstStyle/>
          <a:p>
            <a:pPr algn="just"/>
            <a:r>
              <a:rPr lang="uk-UA" b="1" i="1" dirty="0"/>
              <a:t>Адаптивні організаційні структури</a:t>
            </a:r>
            <a:r>
              <a:rPr lang="uk-UA" i="1" dirty="0"/>
              <a:t> </a:t>
            </a:r>
            <a:r>
              <a:rPr lang="uk-UA" dirty="0"/>
              <a:t>(органічні) поєднали в собі позитивні риси функціональних та </a:t>
            </a:r>
            <a:r>
              <a:rPr lang="uk-UA" dirty="0" err="1"/>
              <a:t>дивізіональних</a:t>
            </a:r>
            <a:r>
              <a:rPr lang="uk-UA" dirty="0"/>
              <a:t> структур і дозволяють скоротити кількість управлінських рівнів та забезпечити гнучкість пристосування до ринкових змін.</a:t>
            </a:r>
            <a:endParaRPr lang="ru-RU" dirty="0"/>
          </a:p>
          <a:p>
            <a:pPr algn="just"/>
            <a:r>
              <a:rPr lang="uk-UA" dirty="0"/>
              <a:t>Задачі інноваційного розвитку та швидкого пристосування до ринку вимагають гнучкості структур управління. Це породжує принципово нові організаційні структури, яким відповідають сучасні методи управління.</a:t>
            </a:r>
            <a:endParaRPr lang="ru-RU" dirty="0"/>
          </a:p>
          <a:p>
            <a:pPr algn="just"/>
            <a:r>
              <a:rPr lang="uk-UA" dirty="0"/>
              <a:t>Адаптивні організаційні структури, залежно від принципу побудови, можуть бути: </a:t>
            </a:r>
            <a:r>
              <a:rPr lang="uk-UA" b="1" dirty="0"/>
              <a:t>проектними, матричними, конгломератними</a:t>
            </a:r>
            <a:r>
              <a:rPr lang="uk-UA" dirty="0"/>
              <a:t>. Такий тип організаційних структур може використовуватись як для корпорації в цілому, так і для окремих її структурних підрозділів.</a:t>
            </a:r>
            <a:endParaRPr lang="ru-RU" dirty="0"/>
          </a:p>
          <a:p>
            <a:pPr algn="just"/>
            <a:r>
              <a:rPr lang="uk-UA" b="1" i="1" dirty="0"/>
              <a:t>Матричні організаційні структури </a:t>
            </a:r>
            <a:r>
              <a:rPr lang="uk-UA" dirty="0"/>
              <a:t>– структури, в яких виконавці підпорядковуються як функціональним керівникам, так і </a:t>
            </a:r>
            <a:r>
              <a:rPr lang="uk-UA" dirty="0" smtClean="0"/>
              <a:t>лінійним.</a:t>
            </a:r>
            <a:r>
              <a:rPr lang="ru-RU" dirty="0"/>
              <a:t> </a:t>
            </a:r>
            <a:r>
              <a:rPr lang="uk-UA" dirty="0" smtClean="0"/>
              <a:t>Лінійні </a:t>
            </a:r>
            <a:r>
              <a:rPr lang="uk-UA" dirty="0"/>
              <a:t>керівники відповідають в цілому за інтеграцію всіх видів діяльності та ресурсів. Ефективність матричної організаційної структури загалом залежить від здатності менеджерів взаємодіяти один із одним. Матричні структури здебільшого характерні для організаційної побудови окремих підрозділів невеликих організацій.</a:t>
            </a:r>
            <a:endParaRPr lang="ru-RU" dirty="0"/>
          </a:p>
          <a:p>
            <a:pPr algn="just"/>
            <a:r>
              <a:rPr lang="uk-UA" dirty="0"/>
              <a:t>Головним недоліком матричної структури виступає складність організаційних </a:t>
            </a:r>
            <a:r>
              <a:rPr lang="uk-UA" dirty="0" err="1"/>
              <a:t>зв'язків</a:t>
            </a:r>
            <a:r>
              <a:rPr lang="uk-UA" dirty="0"/>
              <a:t>, накладання вертикальних та горизонтальних повноважень, боротьба за владу, значні накладні витрати, неможливість використання принципу </a:t>
            </a:r>
            <a:r>
              <a:rPr lang="uk-UA" dirty="0" smtClean="0"/>
              <a:t>єдиновладдя. </a:t>
            </a:r>
            <a:endParaRPr lang="ru-RU" dirty="0"/>
          </a:p>
          <a:p>
            <a:pPr algn="just"/>
            <a:r>
              <a:rPr lang="uk-UA" b="1" i="1" dirty="0"/>
              <a:t>Проектна організаційна структура</a:t>
            </a:r>
            <a:r>
              <a:rPr lang="uk-UA" i="1" dirty="0"/>
              <a:t> –</a:t>
            </a:r>
            <a:r>
              <a:rPr lang="uk-UA" dirty="0"/>
              <a:t> тимчасова організаційна структура, що створюється для вирішення конкретної задачі. Метою створення такої структури є залучення висококваліфікованих співробітників для швидкого і якісного вирішення  конкретної проблеми. Після вирішення проблеми тимчасово зібраний колектив співробітників можна передати в розпорядження інших керівників проектів. Керівник проекту не тільки відповідає за виконання власне проекту, але є і керівником всього наданого в його розпорядження персоналу функціональних </a:t>
            </a:r>
            <a:r>
              <a:rPr lang="uk-UA" dirty="0" smtClean="0"/>
              <a:t>відділів</a:t>
            </a:r>
            <a:r>
              <a:rPr lang="en-US" dirty="0"/>
              <a:t>.</a:t>
            </a:r>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569700" cy="6858000"/>
          </a:xfrm>
        </p:spPr>
        <p:txBody>
          <a:bodyPr>
            <a:normAutofit fontScale="40000" lnSpcReduction="20000"/>
          </a:bodyPr>
          <a:lstStyle/>
          <a:p>
            <a:pPr algn="just"/>
            <a:r>
              <a:rPr lang="uk-UA" sz="3400" dirty="0"/>
              <a:t>Серед адаптивних структур часто використання знаходять так звані </a:t>
            </a:r>
            <a:r>
              <a:rPr lang="uk-UA" sz="3400" b="1" i="1" dirty="0"/>
              <a:t>конгломератні організаційні структури</a:t>
            </a:r>
            <a:r>
              <a:rPr lang="uk-UA" sz="3400" i="1" dirty="0"/>
              <a:t>. </a:t>
            </a:r>
            <a:r>
              <a:rPr lang="uk-UA" sz="3400" dirty="0"/>
              <a:t>Саме такі організаційні структури частіше за все використовуються в корпораціях. В цьому разі організаційна побудова обирається таким чином, щоб якомога краще відповідати конкретній ситуації. </a:t>
            </a:r>
            <a:endParaRPr lang="uk-UA" sz="3400" dirty="0" smtClean="0"/>
          </a:p>
          <a:p>
            <a:pPr algn="just"/>
            <a:r>
              <a:rPr lang="uk-UA" sz="3400" b="1" i="1" dirty="0" smtClean="0"/>
              <a:t>Конгломератна </a:t>
            </a:r>
            <a:r>
              <a:rPr lang="uk-UA" sz="3400" b="1" i="1" dirty="0"/>
              <a:t>організаційна структура </a:t>
            </a:r>
            <a:r>
              <a:rPr lang="uk-UA" sz="3400" dirty="0"/>
              <a:t>передбачає можливість поєднання в одній організації різних типів організаційних структур окремих структурних одиниць. Так, одна структурна одиниця може бути побудована за принципом бюрократичних організаційних структур функціональних або </a:t>
            </a:r>
            <a:r>
              <a:rPr lang="uk-UA" sz="3400" dirty="0" err="1"/>
              <a:t>дивізіональних</a:t>
            </a:r>
            <a:r>
              <a:rPr lang="uk-UA" sz="3400" dirty="0"/>
              <a:t>, інша - за принципом адаптивних структур (матричних, проектних).</a:t>
            </a:r>
            <a:endParaRPr lang="ru-RU" sz="3400" dirty="0"/>
          </a:p>
          <a:p>
            <a:pPr algn="just"/>
            <a:r>
              <a:rPr lang="uk-UA" sz="3400" dirty="0"/>
              <a:t>Це дозволяє об'єднувати структурні одиниці лише </a:t>
            </a:r>
            <a:r>
              <a:rPr lang="uk-UA" sz="3400" dirty="0" err="1"/>
              <a:t>загальноорганізаційними</a:t>
            </a:r>
            <a:r>
              <a:rPr lang="uk-UA" sz="3400" dirty="0"/>
              <a:t> цілями, підпорядкувати їх діяльність загальній стратегії розвитку організації, надаючи структурним одиницям автономію функціонування. В цьому разі структурні одиниці можуть розвиватись більш </a:t>
            </a:r>
            <a:r>
              <a:rPr lang="uk-UA" sz="3400" dirty="0" err="1"/>
              <a:t>гнучко</a:t>
            </a:r>
            <a:r>
              <a:rPr lang="uk-UA" sz="3400" dirty="0"/>
              <a:t>, швидко адаптуючись до змін ринкового середовища, не залежно від швидкості реагування корпорації в цілому на зміну ситуації.</a:t>
            </a:r>
            <a:endParaRPr lang="ru-RU" sz="3400" dirty="0"/>
          </a:p>
          <a:p>
            <a:pPr algn="just"/>
            <a:r>
              <a:rPr lang="uk-UA" sz="3400" dirty="0"/>
              <a:t>Питання горизонтального розподілу праці, тобто визначення завдань структурних підрозділів, дуже важливе для побудови організаційної структури, але не менше важливим є питання побудови взаємовідносин за вертикальними зв'язками. Поєднання принципів горизонтального та вертикального розподілу праці визначає тип застосовуваної організаційної структури.</a:t>
            </a:r>
            <a:endParaRPr lang="ru-RU" sz="3400" dirty="0"/>
          </a:p>
          <a:p>
            <a:pPr marL="0" indent="0" algn="just">
              <a:buNone/>
            </a:pPr>
            <a:r>
              <a:rPr lang="uk-UA" sz="3400" b="1" dirty="0" smtClean="0"/>
              <a:t>Організаційна структура регулює:</a:t>
            </a:r>
          </a:p>
          <a:p>
            <a:pPr algn="just"/>
            <a:r>
              <a:rPr lang="uk-UA" sz="3400" dirty="0" smtClean="0"/>
              <a:t>розподіл задач по структурних підрозділах;</a:t>
            </a:r>
          </a:p>
          <a:p>
            <a:pPr algn="just"/>
            <a:r>
              <a:rPr lang="uk-UA" sz="3400" dirty="0" smtClean="0"/>
              <a:t>забезпечує необхідний рівень компетенції при вирішенні окремих проблем;</a:t>
            </a:r>
          </a:p>
          <a:p>
            <a:pPr algn="just"/>
            <a:r>
              <a:rPr lang="uk-UA" sz="3400" dirty="0" smtClean="0"/>
              <a:t>формує взаємодію окремих елементів організації, не обмежуючи ініціативу її членів;</a:t>
            </a:r>
          </a:p>
          <a:p>
            <a:pPr algn="just"/>
            <a:r>
              <a:rPr lang="uk-UA" sz="3400" dirty="0" smtClean="0"/>
              <a:t>відносини членів організації, визначаючи рівень відповідальності кожної посадової особи та обсяг її управлінських функцій;</a:t>
            </a:r>
          </a:p>
          <a:p>
            <a:pPr algn="just"/>
            <a:r>
              <a:rPr lang="uk-UA" sz="3400" dirty="0" smtClean="0"/>
              <a:t>обсяг та якість інформаційних потоків.</a:t>
            </a:r>
          </a:p>
          <a:p>
            <a:pPr marL="0" indent="0" algn="just">
              <a:buNone/>
            </a:pPr>
            <a:r>
              <a:rPr lang="uk-UA" sz="3400" dirty="0" smtClean="0"/>
              <a:t>Для забезпечення ефективної роботи корпорації необхідно, щоб її структура була найбільш повно адаптована до зовнішнього середовища, забезпечувала самостійне існування та володіла здатністю до подальшого розвитку. Організаційна структура має бути оптимальною. Існують критерії, які визначають оптимальність організаційних структур. </a:t>
            </a:r>
          </a:p>
          <a:p>
            <a:pPr marL="0" indent="0" algn="just">
              <a:buNone/>
            </a:pPr>
            <a:r>
              <a:rPr lang="uk-UA" sz="3400" b="1" dirty="0" smtClean="0"/>
              <a:t>До таких критеріїв належать:</a:t>
            </a:r>
          </a:p>
          <a:p>
            <a:pPr algn="just"/>
            <a:r>
              <a:rPr lang="uk-UA" sz="3400" dirty="0" smtClean="0"/>
              <a:t>найкоротший шлях від системи керування до керованої системи;</a:t>
            </a:r>
          </a:p>
          <a:p>
            <a:pPr algn="just"/>
            <a:r>
              <a:rPr lang="uk-UA" sz="3400" dirty="0" smtClean="0"/>
              <a:t>оптимальна кількість рівнів та ланок управління;</a:t>
            </a:r>
          </a:p>
          <a:p>
            <a:pPr algn="just"/>
            <a:r>
              <a:rPr lang="uk-UA" sz="3400" dirty="0" smtClean="0"/>
              <a:t>найменша кількість «входів» та «виходів» кожної ланки;</a:t>
            </a:r>
          </a:p>
          <a:p>
            <a:pPr algn="just"/>
            <a:r>
              <a:rPr lang="uk-UA" sz="3400" dirty="0" smtClean="0"/>
              <a:t>чіткий склад видів робіт по управлінню кожної ланки;</a:t>
            </a:r>
          </a:p>
          <a:p>
            <a:pPr algn="just"/>
            <a:r>
              <a:rPr lang="uk-UA" sz="3400" dirty="0" smtClean="0"/>
              <a:t>відсутність дублювання робіт.</a:t>
            </a:r>
          </a:p>
          <a:p>
            <a:endParaRPr lang="uk-UA"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747500" cy="6858000"/>
          </a:xfrm>
        </p:spPr>
        <p:txBody>
          <a:bodyPr>
            <a:normAutofit lnSpcReduction="10000"/>
          </a:bodyPr>
          <a:lstStyle/>
          <a:p>
            <a:pPr algn="just"/>
            <a:r>
              <a:rPr lang="uk-UA" sz="2000" dirty="0"/>
              <a:t>Організаційна структура, яка існує в організації, є статичною системою у певному відрізку часу, але зрушення в зовнішньому середовищі призводять до змін стратегії розвитку корпорації, що, в свою чергу, повинно впливати на організаційну структуру.</a:t>
            </a:r>
            <a:endParaRPr lang="ru-RU" sz="2000" dirty="0"/>
          </a:p>
          <a:p>
            <a:pPr algn="just"/>
            <a:r>
              <a:rPr lang="uk-UA" sz="2000" dirty="0"/>
              <a:t>З цих позицій дуже важливо оцінити ефективність організаційної структури корпорації. Ефективність організаційної структури повинна оцінюватись як на стадії проектування, так і за результатами </a:t>
            </a:r>
            <a:r>
              <a:rPr lang="uk-UA" sz="2000" dirty="0" smtClean="0"/>
              <a:t>функціонування</a:t>
            </a:r>
            <a:r>
              <a:rPr lang="uk-UA" sz="2000" dirty="0"/>
              <a:t>.</a:t>
            </a:r>
            <a:endParaRPr lang="ru-RU" sz="2000" dirty="0"/>
          </a:p>
          <a:p>
            <a:pPr algn="just"/>
            <a:r>
              <a:rPr lang="uk-UA" sz="2000" b="1" i="1" dirty="0"/>
              <a:t>Критеріями ефективності</a:t>
            </a:r>
            <a:r>
              <a:rPr lang="uk-UA" sz="2000" dirty="0"/>
              <a:t> при порівнянні різних варіантів організаційних структур є можливість найбільш повного та стійкого досягнення організаційних цілей системи управління при відносно менших витратах на її функціонування. Частіше за все ефективність функціонування організаційних структур здійснюється за показниками ефективності функціонування корпорації в цілому, тобто через узагальнюючі або результуючі показники діяльності корпорації, або через показники ефективності процесу управління.</a:t>
            </a:r>
            <a:endParaRPr lang="ru-RU" sz="2000" dirty="0"/>
          </a:p>
          <a:p>
            <a:pPr algn="just"/>
            <a:r>
              <a:rPr lang="uk-UA" sz="2000" dirty="0"/>
              <a:t>Можна використовувати як кількісні, так і якісні показники, що оцінюють ефективність організаційної структури корпорації. Методи, які використовуються в процесі оцінки ефективності організаційної структури корпорації можуть бути експертні, аналітичні, імітаційні та інші.</a:t>
            </a:r>
            <a:endParaRPr lang="ru-RU" sz="2000" dirty="0"/>
          </a:p>
          <a:p>
            <a:pPr algn="just"/>
            <a:r>
              <a:rPr lang="uk-UA" sz="2000" dirty="0"/>
              <a:t>Визначившись із тим, що кожна організаційна структура має бути найбільш повно адаптована до умов зовнішнього середовища і розуміючи, що основною характеристикою цього середовища є рухливість, можна прийти до висновку, що в кожній корпорації у певний час виникає питання щодо удосконалення організаційної структури, оскільки діюча може стати гальмом на шляху її ефективного розвитку</a:t>
            </a:r>
            <a:r>
              <a:rPr lang="uk-UA" sz="2000" dirty="0" smtClean="0"/>
              <a:t>.</a:t>
            </a:r>
            <a:r>
              <a:rPr lang="ru-RU" sz="2000" dirty="0"/>
              <a:t/>
            </a:r>
            <a:br>
              <a:rPr lang="ru-RU" sz="2000" dirty="0"/>
            </a:br>
            <a:r>
              <a:rPr lang="uk-UA" sz="2000" dirty="0"/>
              <a:t>Питаннями удосконалення організаційних структур займаються спеціалісти з організації праці, управління, психології.</a:t>
            </a:r>
            <a:endParaRPr lang="ru-RU" sz="2000" dirty="0"/>
          </a:p>
          <a:p>
            <a:endParaRPr lang="ru-RU"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03200"/>
            <a:ext cx="11391900" cy="6654800"/>
          </a:xfrm>
        </p:spPr>
        <p:txBody>
          <a:bodyPr>
            <a:normAutofit/>
          </a:bodyPr>
          <a:lstStyle/>
          <a:p>
            <a:pPr marL="0" indent="0" algn="just">
              <a:buNone/>
            </a:pPr>
            <a:r>
              <a:rPr lang="uk-UA" sz="2000" dirty="0"/>
              <a:t>Орієнтуючись на організацію праці, яка вже існує в корпорації, </a:t>
            </a:r>
            <a:r>
              <a:rPr lang="uk-UA" sz="2000" b="1" dirty="0"/>
              <a:t>необхідно вирішити наступні питання, удосконалюючи організаційну струк</a:t>
            </a:r>
            <a:r>
              <a:rPr lang="ru-RU" altLang="uk-UA" sz="2000" b="1" dirty="0"/>
              <a:t>т</a:t>
            </a:r>
            <a:r>
              <a:rPr lang="uk-UA" sz="2000" b="1" dirty="0"/>
              <a:t>уру:</a:t>
            </a:r>
            <a:endParaRPr lang="ru-RU" sz="2000" b="1" dirty="0"/>
          </a:p>
          <a:p>
            <a:pPr lvl="0" algn="just"/>
            <a:r>
              <a:rPr lang="uk-UA" sz="2000" dirty="0" smtClean="0"/>
              <a:t>1. Який </a:t>
            </a:r>
            <a:r>
              <a:rPr lang="uk-UA" sz="2000" dirty="0"/>
              <a:t>організаційний принцип може забезпечити максимальне використання спеціальних технічних знань?</a:t>
            </a:r>
            <a:endParaRPr lang="ru-RU" sz="2000" dirty="0"/>
          </a:p>
          <a:p>
            <a:pPr lvl="0" algn="just"/>
            <a:r>
              <a:rPr lang="uk-UA" sz="2000" dirty="0"/>
              <a:t> </a:t>
            </a:r>
            <a:r>
              <a:rPr lang="uk-UA" sz="2000" dirty="0" smtClean="0"/>
              <a:t>2. Який </a:t>
            </a:r>
            <a:r>
              <a:rPr lang="uk-UA" sz="2000" dirty="0"/>
              <a:t>принцип дозволить найефективніше використовувати машини та обладнання?</a:t>
            </a:r>
            <a:endParaRPr lang="ru-RU" sz="2000" dirty="0"/>
          </a:p>
          <a:p>
            <a:pPr lvl="0" algn="just"/>
            <a:r>
              <a:rPr lang="uk-UA" sz="2000" dirty="0"/>
              <a:t> </a:t>
            </a:r>
            <a:r>
              <a:rPr lang="uk-UA" sz="2000" dirty="0" smtClean="0"/>
              <a:t>3. Який </a:t>
            </a:r>
            <a:r>
              <a:rPr lang="uk-UA" sz="2000" dirty="0"/>
              <a:t>принцип дасть більше впевненості в забезпеченні необхідного рівня, якості контролю та координації діяльності окремих структурних </a:t>
            </a:r>
            <a:r>
              <a:rPr lang="uk-UA" sz="2000" dirty="0" smtClean="0"/>
              <a:t>підрозділів?</a:t>
            </a:r>
            <a:endParaRPr lang="ru-RU" sz="2000" dirty="0"/>
          </a:p>
          <a:p>
            <a:pPr lvl="0" algn="just"/>
            <a:r>
              <a:rPr lang="uk-UA" sz="2000" dirty="0"/>
              <a:t>4</a:t>
            </a:r>
            <a:r>
              <a:rPr lang="uk-UA" sz="2000" dirty="0" smtClean="0"/>
              <a:t>. </a:t>
            </a:r>
            <a:r>
              <a:rPr lang="uk-UA" sz="2000" dirty="0"/>
              <a:t>Чи забезпечує структура організації достатню орієнтацію на ефективне виконання спеціалізованих завдань?</a:t>
            </a:r>
            <a:endParaRPr lang="ru-RU" sz="2000" dirty="0"/>
          </a:p>
          <a:p>
            <a:pPr lvl="0" algn="just"/>
            <a:r>
              <a:rPr lang="uk-UA" sz="2000" dirty="0"/>
              <a:t>5</a:t>
            </a:r>
            <a:r>
              <a:rPr lang="uk-UA" sz="2000" dirty="0" smtClean="0"/>
              <a:t>. Чи </a:t>
            </a:r>
            <a:r>
              <a:rPr lang="uk-UA" sz="2000" dirty="0"/>
              <a:t>ступінь диференціації сумісний із бажаним рівнем інтеграції?</a:t>
            </a:r>
            <a:endParaRPr lang="ru-RU" sz="2000" dirty="0"/>
          </a:p>
          <a:p>
            <a:pPr lvl="0" algn="just"/>
            <a:r>
              <a:rPr lang="uk-UA" sz="2000" dirty="0"/>
              <a:t>6</a:t>
            </a:r>
            <a:r>
              <a:rPr lang="uk-UA" sz="2000" dirty="0" smtClean="0"/>
              <a:t>. Яким </a:t>
            </a:r>
            <a:r>
              <a:rPr lang="uk-UA" sz="2000" dirty="0"/>
              <a:t>чином структура вплине на внутрішні канали зв'язку організації?</a:t>
            </a:r>
            <a:endParaRPr lang="ru-RU" sz="2000" dirty="0"/>
          </a:p>
          <a:p>
            <a:pPr marL="0" indent="0" algn="just">
              <a:buNone/>
            </a:pPr>
            <a:r>
              <a:rPr lang="uk-UA" sz="2000" dirty="0"/>
              <a:t>Мається на увазі, що </a:t>
            </a:r>
            <a:r>
              <a:rPr lang="uk-UA" sz="2000" b="1" i="1" dirty="0"/>
              <a:t>інтеграція</a:t>
            </a:r>
            <a:r>
              <a:rPr lang="uk-UA" sz="2000" i="1" dirty="0"/>
              <a:t> – </a:t>
            </a:r>
            <a:r>
              <a:rPr lang="uk-UA" sz="2000" dirty="0"/>
              <a:t>це співпраця між спеціалізованими підрозділами, а </a:t>
            </a:r>
            <a:r>
              <a:rPr lang="uk-UA" sz="2000" b="1" i="1" dirty="0"/>
              <a:t>диференціація</a:t>
            </a:r>
            <a:r>
              <a:rPr lang="uk-UA" sz="2000" i="1" dirty="0"/>
              <a:t> </a:t>
            </a:r>
            <a:r>
              <a:rPr lang="uk-UA" sz="2000" dirty="0"/>
              <a:t>– визначення вимог згідно посади та попередньої узгодженості головних критеріїв ефективної праці.</a:t>
            </a:r>
            <a:endParaRPr lang="ru-RU" sz="2000" dirty="0"/>
          </a:p>
          <a:p>
            <a:pPr marL="0" indent="0" algn="just">
              <a:buNone/>
            </a:pPr>
            <a:r>
              <a:rPr lang="uk-UA" sz="2000" dirty="0"/>
              <a:t>Дослідженнями встановлено, що між інтеграцією та диференціацією існує зворотна залежність: чим більша різниця між поведінкою, у напрямах думок двох керівників відділів за функціями, тим важче здійснювати їхню інтеграцію. </a:t>
            </a:r>
            <a:endParaRPr lang="ru-RU" sz="2000" dirty="0"/>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368300"/>
            <a:ext cx="11709400" cy="6210300"/>
          </a:xfrm>
        </p:spPr>
        <p:txBody>
          <a:bodyPr>
            <a:normAutofit/>
          </a:bodyPr>
          <a:lstStyle/>
          <a:p>
            <a:pPr algn="just"/>
            <a:r>
              <a:rPr lang="uk-UA" sz="2000" dirty="0"/>
              <a:t>У літературі також зустрічається виділення не двох, а чотирьох схем – окрім дворівневої та </a:t>
            </a:r>
            <a:r>
              <a:rPr lang="uk-UA" sz="2000" dirty="0" err="1"/>
              <a:t>трирівневої</a:t>
            </a:r>
            <a:r>
              <a:rPr lang="uk-UA" sz="2000" dirty="0"/>
              <a:t> виділяють ще альтернативну та змішану. </a:t>
            </a:r>
            <a:endParaRPr lang="uk-UA" sz="2000" dirty="0" smtClean="0"/>
          </a:p>
          <a:p>
            <a:pPr algn="just"/>
            <a:r>
              <a:rPr lang="uk-UA" sz="2000" b="1" i="1" dirty="0" smtClean="0"/>
              <a:t>Альтернативна </a:t>
            </a:r>
            <a:r>
              <a:rPr lang="uk-UA" sz="2000" b="1" i="1" dirty="0"/>
              <a:t>схема управління корпораціями</a:t>
            </a:r>
            <a:r>
              <a:rPr lang="uk-UA" sz="2000" i="1" dirty="0"/>
              <a:t> </a:t>
            </a:r>
            <a:r>
              <a:rPr lang="uk-UA" sz="2000" dirty="0"/>
              <a:t>передбачає можливість створення у товаристві наглядового органу за рішенням товариства, а </a:t>
            </a:r>
            <a:r>
              <a:rPr lang="uk-UA" sz="2000" b="1" i="1" dirty="0"/>
              <a:t>змішана схема управління корпораціями</a:t>
            </a:r>
            <a:r>
              <a:rPr lang="uk-UA" sz="2000" i="1" dirty="0"/>
              <a:t> </a:t>
            </a:r>
            <a:r>
              <a:rPr lang="uk-UA" sz="2000" dirty="0"/>
              <a:t>– закріплює дворівневу схему управління з </a:t>
            </a:r>
            <a:r>
              <a:rPr lang="uk-UA" sz="2000" dirty="0" smtClean="0"/>
              <a:t>обов'язковим </a:t>
            </a:r>
            <a:r>
              <a:rPr lang="uk-UA" sz="2000" dirty="0"/>
              <a:t>створенням наглядового органу лише у визначених законодавством випадках.</a:t>
            </a:r>
            <a:endParaRPr lang="ru-RU" sz="2000" dirty="0"/>
          </a:p>
          <a:p>
            <a:pPr algn="just"/>
            <a:r>
              <a:rPr lang="uk-UA" sz="2000" b="1" dirty="0"/>
              <a:t>Дворівнева</a:t>
            </a:r>
            <a:r>
              <a:rPr lang="uk-UA" sz="2000" dirty="0"/>
              <a:t>, схема управління товариством</a:t>
            </a:r>
            <a:r>
              <a:rPr lang="uk-UA" sz="2000" i="1" dirty="0"/>
              <a:t> </a:t>
            </a:r>
            <a:r>
              <a:rPr lang="uk-UA" sz="2000" dirty="0"/>
              <a:t>характеризується наявністю двох органів управління – </a:t>
            </a:r>
            <a:r>
              <a:rPr lang="uk-UA" sz="2000" i="1" dirty="0"/>
              <a:t>загальних зборів учасників</a:t>
            </a:r>
            <a:r>
              <a:rPr lang="uk-UA" sz="2000" dirty="0"/>
              <a:t>, які приймають основні стратегічні рішення (зокрема призначають та звільняють директорів), та </a:t>
            </a:r>
            <a:r>
              <a:rPr lang="uk-UA" sz="2000" i="1" dirty="0"/>
              <a:t>виконавчого органу</a:t>
            </a:r>
            <a:r>
              <a:rPr lang="uk-UA" sz="2000" dirty="0"/>
              <a:t>, який здійснює щоденне управління компанією (зазначена схема запроваджена у Великобританії, США, Бельгії, Ірландії, Іспанії, Італії, Греції).</a:t>
            </a:r>
            <a:endParaRPr lang="ru-RU" sz="2000" dirty="0"/>
          </a:p>
          <a:p>
            <a:pPr algn="just"/>
            <a:r>
              <a:rPr lang="uk-UA" sz="2000" dirty="0"/>
              <a:t>За дворівневою схемою </a:t>
            </a:r>
            <a:r>
              <a:rPr lang="uk-UA" sz="2000" b="1" i="1" dirty="0"/>
              <a:t>основним механізмом прийняття рішення </a:t>
            </a:r>
            <a:r>
              <a:rPr lang="uk-UA" sz="2000" dirty="0"/>
              <a:t>учасниками товариства </a:t>
            </a:r>
            <a:r>
              <a:rPr lang="uk-UA" sz="2000" i="1" dirty="0"/>
              <a:t>є проведення зборів. </a:t>
            </a:r>
            <a:r>
              <a:rPr lang="uk-UA" sz="2000" dirty="0"/>
              <a:t>Для того, щоб </a:t>
            </a:r>
            <a:r>
              <a:rPr lang="uk-UA" sz="2000" dirty="0" smtClean="0"/>
              <a:t>відмовитись </a:t>
            </a:r>
            <a:r>
              <a:rPr lang="uk-UA" sz="2000" dirty="0"/>
              <a:t>від загальних зборів як основного механізму прийняття рішення, учасники розробляють альтернативні механізми прийняття рішень. При прийнятті рішення про звільнення директорів та аудиторів до закінчення і терміну їх повноважень, обов'язково скликаються загальні збори. Хоча, крім ефективного ведення справ товариства скликання зборів є </a:t>
            </a:r>
            <a:r>
              <a:rPr lang="uk-UA" sz="2000" dirty="0" smtClean="0"/>
              <a:t>необхідним. </a:t>
            </a:r>
            <a:r>
              <a:rPr lang="uk-UA" sz="2000" dirty="0"/>
              <a:t>Збори мають проводитися частіше ніж</a:t>
            </a:r>
            <a:r>
              <a:rPr lang="uk-UA" sz="2000" cap="small" dirty="0"/>
              <a:t> </a:t>
            </a:r>
            <a:r>
              <a:rPr lang="uk-UA" sz="2000" dirty="0"/>
              <a:t>раз на рік, оскільки постійні збори товариства забезпечують кращий обмін інформацією між учасниками і управлінським апаратом</a:t>
            </a:r>
            <a:r>
              <a:rPr lang="uk-UA" dirty="0"/>
              <a:t>.</a:t>
            </a:r>
            <a:endParaRPr lang="ru-RU" dirty="0"/>
          </a:p>
          <a:p>
            <a:endParaRPr lang="ru-RU"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8900"/>
            <a:ext cx="11874500" cy="6769100"/>
          </a:xfrm>
        </p:spPr>
        <p:txBody>
          <a:bodyPr>
            <a:normAutofit fontScale="92500" lnSpcReduction="10000"/>
          </a:bodyPr>
          <a:lstStyle/>
          <a:p>
            <a:pPr marL="0" indent="0" algn="just">
              <a:buNone/>
            </a:pPr>
            <a:r>
              <a:rPr lang="uk-UA" b="1" dirty="0"/>
              <a:t>Удосконалення організаційних структур проходить наступні етапи:</a:t>
            </a:r>
            <a:endParaRPr lang="ru-RU" b="1" dirty="0"/>
          </a:p>
          <a:p>
            <a:pPr lvl="0" algn="just"/>
            <a:r>
              <a:rPr lang="uk-UA" dirty="0"/>
              <a:t>з'ясування основних недоліків існуючої системи управління відносно поставлених цілей;</a:t>
            </a:r>
            <a:endParaRPr lang="ru-RU" dirty="0"/>
          </a:p>
          <a:p>
            <a:pPr lvl="0" algn="just"/>
            <a:r>
              <a:rPr lang="uk-UA" dirty="0"/>
              <a:t>систематизація проблем, які визначені;</a:t>
            </a:r>
            <a:endParaRPr lang="ru-RU" dirty="0"/>
          </a:p>
          <a:p>
            <a:pPr lvl="0" algn="just"/>
            <a:r>
              <a:rPr lang="uk-UA" dirty="0"/>
              <a:t>визначення основних напрямків подальшого детального аналізу систем управління;</a:t>
            </a:r>
            <a:endParaRPr lang="ru-RU" dirty="0"/>
          </a:p>
          <a:p>
            <a:pPr lvl="0" algn="just"/>
            <a:r>
              <a:rPr lang="uk-UA" dirty="0"/>
              <a:t>розроблення пропозицій щодо удосконалення існуючої організаційної структури.</a:t>
            </a:r>
            <a:endParaRPr lang="ru-RU" dirty="0"/>
          </a:p>
          <a:p>
            <a:pPr marL="0" indent="0" algn="just">
              <a:buNone/>
            </a:pPr>
            <a:r>
              <a:rPr lang="uk-UA" dirty="0"/>
              <a:t>В</a:t>
            </a:r>
            <a:r>
              <a:rPr lang="uk-UA" dirty="0" smtClean="0"/>
              <a:t> </a:t>
            </a:r>
            <a:r>
              <a:rPr lang="uk-UA" dirty="0"/>
              <a:t>широкому розумінні задача менеджера полягає у тому, щоб обрати ту структуру, яка найкраще за все відповідає цілям та задачам організації, а також внутрішнім та зовнішнім чинникам, які впливають на неї. </a:t>
            </a:r>
            <a:endParaRPr lang="uk-UA" dirty="0" smtClean="0"/>
          </a:p>
          <a:p>
            <a:pPr marL="0" indent="0" algn="just">
              <a:buNone/>
            </a:pPr>
            <a:r>
              <a:rPr lang="uk-UA" dirty="0" smtClean="0"/>
              <a:t>Найкраща </a:t>
            </a:r>
            <a:r>
              <a:rPr lang="uk-UA" dirty="0"/>
              <a:t>структура - це та, яка найкращим чином дозволяє організації ефективно взаємодіяти із зовнішнім середовищем, </a:t>
            </a:r>
            <a:r>
              <a:rPr lang="uk-UA" dirty="0" err="1"/>
              <a:t>продуктивно</a:t>
            </a:r>
            <a:r>
              <a:rPr lang="uk-UA" dirty="0"/>
              <a:t> і доцільно розподіляти і направляти зусилля своїх співробітників і, таким чином, задовольняти потреби клієнтів та досягати своїх цілей з високою ефективністю.</a:t>
            </a:r>
            <a:endParaRPr lang="ru-RU" dirty="0"/>
          </a:p>
          <a:p>
            <a:pPr marL="0" indent="0" algn="just">
              <a:buNone/>
            </a:pPr>
            <a:r>
              <a:rPr lang="uk-UA" b="1" dirty="0"/>
              <a:t>Вибір організаційної структури забезпечує подальшу ефективність роботи корпорації в цілому та її окремих функціональних підрозділів, тому організаційна структура повинна бути раціональною, що передбачає:</a:t>
            </a:r>
            <a:endParaRPr lang="ru-RU" b="1" dirty="0"/>
          </a:p>
          <a:p>
            <a:pPr lvl="0" algn="just"/>
            <a:r>
              <a:rPr lang="uk-UA" dirty="0"/>
              <a:t>відсутність дублювання при виконанні функцій;</a:t>
            </a:r>
            <a:endParaRPr lang="ru-RU" dirty="0"/>
          </a:p>
          <a:p>
            <a:pPr lvl="0" algn="just"/>
            <a:r>
              <a:rPr lang="uk-UA" dirty="0"/>
              <a:t>надання певних прав та обов'язків під час прийняття управлінських рішень;</a:t>
            </a:r>
            <a:endParaRPr lang="ru-RU" dirty="0"/>
          </a:p>
          <a:p>
            <a:pPr lvl="0" algn="just"/>
            <a:r>
              <a:rPr lang="uk-UA" dirty="0"/>
              <a:t>чітко розмежовані повноваження і коло відповідальності структурних елементів;</a:t>
            </a:r>
            <a:endParaRPr lang="ru-RU" dirty="0"/>
          </a:p>
          <a:p>
            <a:pPr lvl="0" algn="just"/>
            <a:r>
              <a:rPr lang="uk-UA" dirty="0"/>
              <a:t>прийняття остаточного рішення на рівні, який володіє найбільшим обсягом інформації;</a:t>
            </a:r>
            <a:endParaRPr lang="ru-RU" dirty="0"/>
          </a:p>
          <a:p>
            <a:pPr lvl="0" algn="just"/>
            <a:r>
              <a:rPr lang="uk-UA" dirty="0"/>
              <a:t>збалансованість відповідальності з правами посадової особи;</a:t>
            </a:r>
            <a:endParaRPr lang="ru-RU" dirty="0"/>
          </a:p>
          <a:p>
            <a:pPr lvl="0" algn="just"/>
            <a:r>
              <a:rPr lang="uk-UA" dirty="0"/>
              <a:t>відповідність обсягу управлінських функцій чисельності штату, на який покладено їх виконання.</a:t>
            </a:r>
            <a:endParaRPr lang="ru-RU" dirty="0"/>
          </a:p>
          <a:p>
            <a:pPr marL="0" indent="0" algn="just">
              <a:buNone/>
            </a:pPr>
            <a:r>
              <a:rPr lang="uk-UA" dirty="0"/>
              <a:t>Таким чином вибір оптимальної організаційної структури корпоративного об'єднання здійснюється на підставі оброблення великого масиву інформації, здійсненого аналізу ефективності існуючої організаційної структури.</a:t>
            </a:r>
            <a:endParaRPr lang="ru-RU" dirty="0"/>
          </a:p>
          <a:p>
            <a:pPr algn="just"/>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0594" y="0"/>
            <a:ext cx="11434354" cy="1188720"/>
          </a:xfrm>
        </p:spPr>
        <p:txBody>
          <a:bodyPr>
            <a:normAutofit/>
          </a:bodyPr>
          <a:lstStyle/>
          <a:p>
            <a:r>
              <a:rPr lang="uk-UA" b="1" dirty="0" smtClean="0"/>
              <a:t>Основні положення щодо формування організаційних </a:t>
            </a:r>
            <a:r>
              <a:rPr lang="ru-RU" b="1" dirty="0" smtClean="0"/>
              <a:t>структур </a:t>
            </a:r>
            <a:endParaRPr lang="ru-RU" b="1" dirty="0"/>
          </a:p>
        </p:txBody>
      </p:sp>
      <p:sp>
        <p:nvSpPr>
          <p:cNvPr id="3" name="Объект 2"/>
          <p:cNvSpPr>
            <a:spLocks noGrp="1"/>
          </p:cNvSpPr>
          <p:nvPr>
            <p:ph idx="1"/>
          </p:nvPr>
        </p:nvSpPr>
        <p:spPr>
          <a:xfrm>
            <a:off x="400593" y="1402080"/>
            <a:ext cx="11434355" cy="5455920"/>
          </a:xfrm>
        </p:spPr>
        <p:txBody>
          <a:bodyPr/>
          <a:lstStyle/>
          <a:p>
            <a:pPr algn="just"/>
            <a:r>
              <a:rPr lang="uk-UA" dirty="0" smtClean="0"/>
              <a:t>Організаційні структури, які формуються у корпоративних підприємствах, досить різноманітні й залежать від масштабів виробництва, мети розвитку корпорації та інших чинників. У рамках корпорації може бути створена ціла низка окремих підприємств, або навпаки, сформована жорстка система управління за лінійно-штабним принципом, де рівень прийняття усіх важливих рішень замикається на першій особі. Відповідно, формування тої чи іншої організаційної структури корпорації вимагає розроблення необхідних положень які б забезпечили належне регулювання та взаємодію всіх структурних підрозділів.</a:t>
            </a:r>
          </a:p>
          <a:p>
            <a:pPr algn="just"/>
            <a:r>
              <a:rPr lang="uk-UA" dirty="0" smtClean="0"/>
              <a:t>Таким чином, корпорації можуть створювати положення, спрямовані на всеохоплююче регулювання взаємодії суб’єктів господарської діяльності, що утворюються на основі такого акціонерного товариства. Такі положення розробляються у великих підприємствах, які мають масштабне виробництво з майже замкнутими виробничими циклами. Таке положення може мати назву «Про організаційну структуру акціонерного товариства» і охоплювати всі аспекти, включаючи навіть положення про відділи.</a:t>
            </a:r>
          </a:p>
          <a:p>
            <a:pPr algn="just"/>
            <a:r>
              <a:rPr lang="uk-UA" dirty="0" smtClean="0"/>
              <a:t>В інших корпораціях досить часто організаційна структура регулюється положеннями «Про структурний підрозділ», «Про головне підприємство», «Про дочірні підприємства, філії та представництва», «Про порядок створення, реорганізації і ліквідації дочірніх підприємств, філій і представництв акціонерного товариства», а також окремими положеннями для кожної філії і представництва, які затверджуються як правило, загальними зборами. Для запобігання дублюванню деяких пунктів достатньо одного з цих положень, але ґрунтовно розробленого.</a:t>
            </a:r>
          </a:p>
          <a:p>
            <a:endParaRPr lang="ru-RU" dirty="0"/>
          </a:p>
        </p:txBody>
      </p:sp>
    </p:spTree>
    <p:extLst>
      <p:ext uri="{BB962C8B-B14F-4D97-AF65-F5344CB8AC3E}">
        <p14:creationId xmlns:p14="http://schemas.microsoft.com/office/powerpoint/2010/main" val="9634632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65463" y="461554"/>
            <a:ext cx="11704320" cy="6200503"/>
          </a:xfrm>
        </p:spPr>
        <p:txBody>
          <a:bodyPr/>
          <a:lstStyle/>
          <a:p>
            <a:pPr algn="just"/>
            <a:r>
              <a:rPr lang="uk-UA" dirty="0" smtClean="0"/>
              <a:t>Як правило, такі документи регулюють взаємодію безпосередньо акціонерного товариства, його дочірніх підприємств, товариств, створених за участю цього акціонерного товариства, філій і представництв, окремих структурних підрозділів, що не мають статусу юридичної особи, але мають певну господарську самостійність. При цьому положення має регулювати відносини усіх учасників не тільки з материнською компанією, а й між ними. Це досить об’ємні документа, які регламентують економічну діяльність всередині усіх учасників корпоративних відносин.</a:t>
            </a:r>
          </a:p>
          <a:p>
            <a:pPr algn="just"/>
            <a:r>
              <a:rPr lang="uk-UA" dirty="0" smtClean="0"/>
              <a:t>Важливим пунктом має стати визначення способів формування фонду дивідендів, оскільки прибуток може отримуватись окремими підрозділами нерівномірно, крім того, окремі юридичні особи (хоч і залежні) мають право самостійно розпоряджатись своїм прибутком. Відповідно необхідно встановити норми таких відрахувань, з метою зведення до мінімуму потреби у прийнятті адміністративних рішеннях, які не завжди створюють перспективну зацікавленість залежних підприємств в отриманні прибутку.</a:t>
            </a:r>
          </a:p>
          <a:p>
            <a:pPr algn="just"/>
            <a:r>
              <a:rPr lang="uk-UA" dirty="0" smtClean="0"/>
              <a:t>Положення про взаємодію суб’єктів господарської діяльності корпорації обов’язково повинно містити пункти щодо урегулювання суперечливих питань, які виникають між ними. Таким «суддею» може бути виробнича рада, яку створюють у корпорації, правління акціонерного товариства, наглядова рада товариства, а в окремих випадках — загальні збори.</a:t>
            </a:r>
          </a:p>
          <a:p>
            <a:endParaRPr lang="ru-RU" dirty="0"/>
          </a:p>
        </p:txBody>
      </p:sp>
    </p:spTree>
    <p:extLst>
      <p:ext uri="{BB962C8B-B14F-4D97-AF65-F5344CB8AC3E}">
        <p14:creationId xmlns:p14="http://schemas.microsoft.com/office/powerpoint/2010/main" val="3690164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571500"/>
            <a:ext cx="11569700" cy="6134100"/>
          </a:xfrm>
        </p:spPr>
        <p:txBody>
          <a:bodyPr>
            <a:noAutofit/>
          </a:bodyPr>
          <a:lstStyle/>
          <a:p>
            <a:pPr algn="just"/>
            <a:r>
              <a:rPr lang="uk-UA" sz="2000" dirty="0"/>
              <a:t>За загальними правилами корпоративного управління, </a:t>
            </a:r>
            <a:r>
              <a:rPr lang="uk-UA" sz="2000" i="1" dirty="0"/>
              <a:t>право скликати позачергові збори </a:t>
            </a:r>
            <a:r>
              <a:rPr lang="uk-UA" sz="2000" dirty="0"/>
              <a:t>мають директори компанії, учасники компанії, які володіють у сукупності не менш як </a:t>
            </a:r>
            <a:r>
              <a:rPr lang="uk-UA" sz="2000" b="1" i="1" dirty="0"/>
              <a:t>10 відсотками</a:t>
            </a:r>
            <a:r>
              <a:rPr lang="uk-UA" sz="2000" dirty="0"/>
              <a:t> голосів. Окрема увага приділяється можливості скликання загальних зборів судом, оскільки можливі ситуації, коли директор не може скликати збори або спеціально ухиляється від цього з метою недопущення прийняття певного рішення або у разі втрати реєстру і неможливості розіслати повідомлення. Право скликати загальні збори судом набуло більш широкого застосування у країнах із дворівневою схемою управління корпораціями.</a:t>
            </a:r>
            <a:endParaRPr lang="ru-RU" sz="2000" dirty="0"/>
          </a:p>
          <a:p>
            <a:pPr algn="just"/>
            <a:r>
              <a:rPr lang="uk-UA" sz="2000" b="1" dirty="0"/>
              <a:t>У більшості країн, де існує дворівнева схема управління, </a:t>
            </a:r>
            <a:r>
              <a:rPr lang="uk-UA" sz="2000" b="1" i="1" dirty="0"/>
              <a:t>загальні збори учасників наділені такими повноваженнями:</a:t>
            </a:r>
            <a:endParaRPr lang="ru-RU" sz="2000" b="1" dirty="0"/>
          </a:p>
          <a:p>
            <a:pPr lvl="0" algn="just"/>
            <a:r>
              <a:rPr lang="uk-UA" sz="2000" dirty="0"/>
              <a:t>вносити зміни до статуту (установчих документів);</a:t>
            </a:r>
            <a:endParaRPr lang="ru-RU" sz="2000" dirty="0"/>
          </a:p>
          <a:p>
            <a:pPr lvl="0" algn="just"/>
            <a:r>
              <a:rPr lang="uk-UA" sz="2000" dirty="0"/>
              <a:t>призначати та звільняти директорів (членів виконавчого органу);</a:t>
            </a:r>
            <a:endParaRPr lang="ru-RU" sz="2000" dirty="0"/>
          </a:p>
          <a:p>
            <a:pPr lvl="0" algn="just"/>
            <a:r>
              <a:rPr lang="uk-UA" sz="2000" dirty="0"/>
              <a:t>призначати та звільняти ревізорів чи аудиторів;</a:t>
            </a:r>
            <a:endParaRPr lang="ru-RU" sz="2000" dirty="0"/>
          </a:p>
          <a:p>
            <a:pPr lvl="0" algn="just"/>
            <a:r>
              <a:rPr lang="uk-UA" sz="2000" dirty="0"/>
              <a:t>затверджувати річну звітність товариства;</a:t>
            </a:r>
            <a:endParaRPr lang="ru-RU" sz="2000" dirty="0"/>
          </a:p>
          <a:p>
            <a:pPr lvl="0" algn="just"/>
            <a:r>
              <a:rPr lang="uk-UA" sz="2000" dirty="0"/>
              <a:t>приймати рішення щодо реорганізації або ліквідації товариства. </a:t>
            </a:r>
            <a:endParaRPr lang="uk-UA" sz="2000" dirty="0" smtClean="0"/>
          </a:p>
          <a:p>
            <a:pPr marL="0" lvl="0" indent="0" algn="just">
              <a:buNone/>
            </a:pPr>
            <a:r>
              <a:rPr lang="uk-UA" sz="2000" dirty="0" smtClean="0"/>
              <a:t>Зазначений </a:t>
            </a:r>
            <a:r>
              <a:rPr lang="uk-UA" sz="2000" dirty="0"/>
              <a:t>перелік є умовно-загальним, оскільки повноваження для загальних зборів закріплюються переважно статутом та іншими </a:t>
            </a:r>
            <a:r>
              <a:rPr lang="uk-UA" sz="2000" dirty="0" smtClean="0"/>
              <a:t>внутрішніми документами </a:t>
            </a:r>
            <a:r>
              <a:rPr lang="uk-UA" sz="2000" dirty="0"/>
              <a:t>товариства.</a:t>
            </a:r>
            <a:endParaRPr lang="ru-R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53644"/>
            <a:ext cx="11734800" cy="6112256"/>
          </a:xfrm>
        </p:spPr>
        <p:txBody>
          <a:bodyPr>
            <a:normAutofit/>
          </a:bodyPr>
          <a:lstStyle/>
          <a:p>
            <a:pPr algn="just"/>
            <a:r>
              <a:rPr lang="uk-UA" sz="2000" dirty="0"/>
              <a:t>Відсутність </a:t>
            </a:r>
            <a:r>
              <a:rPr lang="uk-UA" sz="2000" b="1" dirty="0"/>
              <a:t>єдиного переліку повноважень загальних зборів </a:t>
            </a:r>
            <a:r>
              <a:rPr lang="uk-UA" sz="2000" dirty="0"/>
              <a:t>деякі автори вважають істотним недоліком, оскільки встановлення чіткого розмежування між органами управління полегшує вирішення спірних питань між загальними зборами та виконавчим органом і сприяє захисту прав акціонерів.</a:t>
            </a:r>
            <a:endParaRPr lang="ru-RU" sz="2000" dirty="0"/>
          </a:p>
          <a:p>
            <a:pPr algn="just"/>
            <a:r>
              <a:rPr lang="uk-UA" sz="2000" dirty="0"/>
              <a:t>При </a:t>
            </a:r>
            <a:r>
              <a:rPr lang="uk-UA" sz="2000" b="1" dirty="0"/>
              <a:t>дворівневій схемі управління корпораціями </a:t>
            </a:r>
            <a:r>
              <a:rPr lang="uk-UA" sz="2000" dirty="0"/>
              <a:t>поряд із тенденцією до звуження компетенції загальних зборів спостерігається розширення повноважень виконавчих органів управління товариства.</a:t>
            </a:r>
            <a:endParaRPr lang="ru-RU" sz="2000" dirty="0"/>
          </a:p>
          <a:p>
            <a:pPr algn="just"/>
            <a:r>
              <a:rPr lang="uk-UA" sz="2000" i="1" dirty="0"/>
              <a:t>Виконавчим органом товариства </a:t>
            </a:r>
            <a:r>
              <a:rPr lang="uk-UA" sz="2000" dirty="0"/>
              <a:t>у більшості країн із дворівневою схемою управління </a:t>
            </a:r>
            <a:r>
              <a:rPr lang="uk-UA" sz="2000" b="1" dirty="0"/>
              <a:t>є </a:t>
            </a:r>
            <a:r>
              <a:rPr lang="uk-UA" sz="2000" b="1" i="1" dirty="0"/>
              <a:t>рада директорів</a:t>
            </a:r>
            <a:r>
              <a:rPr lang="uk-UA" sz="2000" i="1" dirty="0"/>
              <a:t>, </a:t>
            </a:r>
            <a:r>
              <a:rPr lang="uk-UA" sz="2000" dirty="0"/>
              <a:t>яка може складатися як із </a:t>
            </a:r>
            <a:r>
              <a:rPr lang="uk-UA" sz="2000" i="1" dirty="0"/>
              <a:t>виконавчих</a:t>
            </a:r>
            <a:r>
              <a:rPr lang="uk-UA" sz="2000" dirty="0"/>
              <a:t>, так і </a:t>
            </a:r>
            <a:r>
              <a:rPr lang="uk-UA" sz="2000" i="1" dirty="0"/>
              <a:t>невиконавчих директорів</a:t>
            </a:r>
            <a:r>
              <a:rPr lang="uk-UA" sz="2000" dirty="0"/>
              <a:t>. Для дворівневої схеми характерні: поєднання функції управління і нагляду в одному органі управління. Саме тому дуже часто до складу ради директорів входять </a:t>
            </a:r>
            <a:r>
              <a:rPr lang="uk-UA" sz="2000" i="1" dirty="0"/>
              <a:t>невиконавчі, </a:t>
            </a:r>
            <a:r>
              <a:rPr lang="uk-UA" sz="2000" dirty="0"/>
              <a:t>або так звані незалежні директори, що є гарантією здійснення нагляду за діяльністю </a:t>
            </a:r>
            <a:r>
              <a:rPr lang="uk-UA" sz="2000" i="1" dirty="0"/>
              <a:t>виконавчих</a:t>
            </a:r>
            <a:r>
              <a:rPr lang="uk-UA" sz="2000" dirty="0"/>
              <a:t> директорів.</a:t>
            </a:r>
            <a:endParaRPr lang="ru-RU" sz="2000" dirty="0"/>
          </a:p>
          <a:p>
            <a:pPr algn="just"/>
            <a:r>
              <a:rPr lang="uk-UA" sz="2000" i="1" dirty="0"/>
              <a:t>Виконавчі директори </a:t>
            </a:r>
            <a:r>
              <a:rPr lang="uk-UA" sz="2000" dirty="0"/>
              <a:t>здійснюють постійне управління справами, приймають поточні рішення, </a:t>
            </a:r>
            <a:r>
              <a:rPr lang="uk-UA" sz="2000" i="1" dirty="0"/>
              <a:t>невиконавчі</a:t>
            </a:r>
            <a:r>
              <a:rPr lang="uk-UA" sz="2000" dirty="0"/>
              <a:t> в основному здійснюють управління шляхом участі у засіданнях ради директорів та забезпечують функцію внутрішнього нагляду. До </a:t>
            </a:r>
            <a:r>
              <a:rPr lang="uk-UA" sz="2000" i="1" dirty="0"/>
              <a:t>невиконавчих директорів</a:t>
            </a:r>
            <a:r>
              <a:rPr lang="uk-UA" sz="2000" dirty="0"/>
              <a:t> ставиться </a:t>
            </a:r>
            <a:r>
              <a:rPr lang="uk-UA" sz="2000" i="1" dirty="0"/>
              <a:t>вимога незалежності, </a:t>
            </a:r>
            <a:r>
              <a:rPr lang="uk-UA" sz="2000" dirty="0"/>
              <a:t>яка передбачає, що такі особи не мають жодних ділових чи матеріальних стосунків із товариством та не мали їх протягом останніх кількох років. Дотримання цієї вимоги дозволяє таким директорам вільно формувати та висловлювати свою думку з питань управління.</a:t>
            </a:r>
            <a:endParaRPr lang="ru-RU" sz="2000" dirty="0"/>
          </a:p>
          <a:p>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79400"/>
            <a:ext cx="11747500" cy="6578600"/>
          </a:xfrm>
        </p:spPr>
        <p:txBody>
          <a:bodyPr>
            <a:normAutofit fontScale="92500" lnSpcReduction="20000"/>
          </a:bodyPr>
          <a:lstStyle/>
          <a:p>
            <a:pPr algn="just"/>
            <a:r>
              <a:rPr lang="uk-UA" sz="2200" dirty="0" smtClean="0"/>
              <a:t>Директори обираються загальними зборами. Кількість директорів в  раді визначається нормами регламенту товариства, хоча законодавством може передбачатися мінімальна кількість членів директорів. Зазвичай можливість створення одноособового органу управління за дворівневої системи передбачено лише для товариств із обмеженою відповідальністю, зокрема, такий порядок діє у Франції та Великобританії. </a:t>
            </a:r>
          </a:p>
          <a:p>
            <a:pPr algn="just"/>
            <a:r>
              <a:rPr lang="uk-UA" sz="2200" dirty="0" smtClean="0"/>
              <a:t>Наприклад: Відповідно до законодавства Франції для акціонерного товариства із дворівневою схемою управління мінімальною кількістю членів адміністративної ради (орган управління акціонерного товариства) є три члени. А для публічної компанії Великобританії мінімальна кількість – два директори. </a:t>
            </a:r>
          </a:p>
          <a:p>
            <a:pPr algn="just"/>
            <a:r>
              <a:rPr lang="uk-UA" sz="2200" dirty="0" smtClean="0"/>
              <a:t>Спільним підходом до визначення компетенцій ради директорів для всіх країн є те, що рада директорів визначається як орган, який здійснює керівництво товариством та представляє товариство у відносинах із третіми особами, а також вправі приймати будь-які рішення, окрім тих, які віднесені до повноважень загальних зборів. </a:t>
            </a:r>
          </a:p>
          <a:p>
            <a:pPr algn="just"/>
            <a:r>
              <a:rPr lang="uk-UA" sz="2200" dirty="0" smtClean="0"/>
              <a:t>Попри всі законодавчі, політичні та внутрішні розбіжності, радам доводиться виконувати практично </a:t>
            </a:r>
            <a:r>
              <a:rPr lang="uk-UA" sz="2200" b="1" i="1" dirty="0" smtClean="0"/>
              <a:t>однакові обов'язки</a:t>
            </a:r>
            <a:r>
              <a:rPr lang="uk-UA" sz="2200" dirty="0" smtClean="0"/>
              <a:t>, основними з яких є:</a:t>
            </a:r>
          </a:p>
          <a:p>
            <a:pPr algn="just"/>
            <a:r>
              <a:rPr lang="uk-UA" sz="2200" dirty="0" smtClean="0"/>
              <a:t>визначення стратегічного напряму та політики розвитку товариства;</a:t>
            </a:r>
          </a:p>
          <a:p>
            <a:pPr algn="just"/>
            <a:r>
              <a:rPr lang="uk-UA" sz="2200" dirty="0" smtClean="0"/>
              <a:t>забезпечення кадрової політики щодо вищого управлінського персоналу;</a:t>
            </a:r>
          </a:p>
          <a:p>
            <a:pPr algn="just"/>
            <a:r>
              <a:rPr lang="uk-UA" sz="2200" dirty="0" smtClean="0"/>
              <a:t>контроль, моніторинг, нагляд за діяльністю товариства;</a:t>
            </a:r>
          </a:p>
          <a:p>
            <a:pPr algn="just"/>
            <a:r>
              <a:rPr lang="uk-UA" sz="2200" dirty="0" smtClean="0"/>
              <a:t>захист прав та інтересів акціонерів;</a:t>
            </a:r>
          </a:p>
          <a:p>
            <a:pPr algn="just"/>
            <a:r>
              <a:rPr lang="uk-UA" sz="2200" dirty="0" smtClean="0"/>
              <a:t>прийняття рішень щодо використання ресурсів, інвестицій.</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406400"/>
            <a:ext cx="11747500" cy="6451600"/>
          </a:xfrm>
        </p:spPr>
        <p:txBody>
          <a:bodyPr>
            <a:normAutofit fontScale="92500"/>
          </a:bodyPr>
          <a:lstStyle/>
          <a:p>
            <a:pPr algn="just"/>
            <a:r>
              <a:rPr lang="uk-UA" sz="2200" dirty="0"/>
              <a:t>Статутом можуть бути обмежені повноваження ради директорів. Проте не всі товариства під час створення передбачають такі обмеження, а впровадження обмежень шляхом внесення змін до статуту може бути до­сить проблематичним.</a:t>
            </a:r>
            <a:endParaRPr lang="ru-RU" sz="2200" dirty="0"/>
          </a:p>
          <a:p>
            <a:pPr algn="just"/>
            <a:r>
              <a:rPr lang="uk-UA" sz="2200" b="1" i="1" dirty="0"/>
              <a:t>Без згоди загальних зборів </a:t>
            </a:r>
            <a:r>
              <a:rPr lang="uk-UA" sz="2200" dirty="0"/>
              <a:t>орган управління не може: дарувати від імені компанії, списувати борги, приймати оплату майном (замість грошей); продавати або зменшувати капітал товариства та фонди або ціну акцій; здійснювати витрати за рахунок компанії, що перевищують встановлену для цього в статуті норму; розширювати діяльність компанії шляхом від­криття філій, відділень.</a:t>
            </a:r>
            <a:endParaRPr lang="ru-RU" sz="2200" dirty="0"/>
          </a:p>
          <a:p>
            <a:pPr algn="just"/>
            <a:r>
              <a:rPr lang="uk-UA" sz="2200" dirty="0"/>
              <a:t>Існує думка, що </a:t>
            </a:r>
            <a:r>
              <a:rPr lang="uk-UA" sz="2200" i="1" dirty="0"/>
              <a:t>повноваження ради директорів </a:t>
            </a:r>
            <a:r>
              <a:rPr lang="uk-UA" sz="2200" dirty="0"/>
              <a:t>повинні бути обмежені щодо здійснення певних дій, зокрема, загальні збори мають вирішувати питання про придбання або продажу безпосередньо товариством або його дочірнім товариством майна, вартість якого складає більше 50 відсотків балансової вартості активів товариства, а також затверджувати дії з активами та майном вартістю від 25 до 50 відсотків балансової вартості, якщо немає одностайності у раді директорів. Такі обмеження захистять учасників від недобросовісних рішень директорів.</a:t>
            </a:r>
            <a:endParaRPr lang="ru-RU" sz="2200" dirty="0"/>
          </a:p>
          <a:p>
            <a:pPr marL="0" indent="0" algn="just">
              <a:buNone/>
            </a:pPr>
            <a:r>
              <a:rPr lang="uk-UA" sz="2200" dirty="0"/>
              <a:t>Важливим питанням управління товариством є </a:t>
            </a:r>
            <a:r>
              <a:rPr lang="uk-UA" sz="2200" b="1" i="1" dirty="0"/>
              <a:t>відставка директорів</a:t>
            </a:r>
            <a:r>
              <a:rPr lang="uk-UA" sz="2200" i="1" dirty="0"/>
              <a:t>, </a:t>
            </a:r>
            <a:r>
              <a:rPr lang="uk-UA" sz="2200" dirty="0"/>
              <a:t>яка зазвичай здійснюється у випадках:</a:t>
            </a:r>
            <a:endParaRPr lang="ru-RU" sz="2200" dirty="0"/>
          </a:p>
          <a:p>
            <a:pPr lvl="0" algn="just"/>
            <a:r>
              <a:rPr lang="uk-UA" sz="2200" dirty="0"/>
              <a:t>закінчення строку, на який було призначено директора;</a:t>
            </a:r>
            <a:endParaRPr lang="ru-RU" sz="2200" dirty="0"/>
          </a:p>
          <a:p>
            <a:pPr lvl="0" algn="just"/>
            <a:r>
              <a:rPr lang="uk-UA" sz="2200" dirty="0"/>
              <a:t>направлення директором раді директорів письмового повідомлення про відставку;</a:t>
            </a:r>
            <a:endParaRPr lang="ru-RU" sz="2200" dirty="0"/>
          </a:p>
          <a:p>
            <a:pPr algn="just"/>
            <a:r>
              <a:rPr lang="uk-UA" sz="2200" dirty="0" smtClean="0"/>
              <a:t>зняття </a:t>
            </a:r>
            <a:r>
              <a:rPr lang="uk-UA" sz="2200" dirty="0"/>
              <a:t>з посади до закінчення строку загальними зборами товариства.</a:t>
            </a:r>
            <a:endParaRPr lang="ru-RU" sz="2200" dirty="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1798300" cy="6858000"/>
          </a:xfrm>
        </p:spPr>
        <p:txBody>
          <a:bodyPr>
            <a:normAutofit/>
          </a:bodyPr>
          <a:lstStyle/>
          <a:p>
            <a:pPr algn="just"/>
            <a:r>
              <a:rPr lang="uk-UA" sz="2000" dirty="0" smtClean="0"/>
              <a:t> </a:t>
            </a:r>
            <a:r>
              <a:rPr lang="uk-UA" sz="2000" b="1" i="1" dirty="0" smtClean="0"/>
              <a:t>Наприклад:</a:t>
            </a:r>
          </a:p>
          <a:p>
            <a:pPr algn="just"/>
            <a:r>
              <a:rPr lang="uk-UA" sz="2000" dirty="0" smtClean="0"/>
              <a:t>Великобританії </a:t>
            </a:r>
            <a:r>
              <a:rPr lang="uk-UA" sz="2000" dirty="0"/>
              <a:t>та США запроваджено припинення діяльності некваліфікованих директорів, що передбачає не тільки усунення особи з посади директора компанії, але й неможливість здійснювати таку діяльність у майбутньому протягом встановленого судом терміну. </a:t>
            </a:r>
            <a:endParaRPr lang="uk-UA" sz="2000" dirty="0" smtClean="0"/>
          </a:p>
          <a:p>
            <a:pPr algn="just"/>
            <a:r>
              <a:rPr lang="uk-UA" sz="2000" dirty="0" smtClean="0"/>
              <a:t>У </a:t>
            </a:r>
            <a:r>
              <a:rPr lang="uk-UA" sz="2000" dirty="0"/>
              <a:t>Великобританії ця процедура врегульована Актом про дискваліфікацію директорів </a:t>
            </a:r>
            <a:r>
              <a:rPr lang="uk-UA" sz="2000" dirty="0" smtClean="0"/>
              <a:t>компанії. </a:t>
            </a:r>
          </a:p>
          <a:p>
            <a:pPr algn="just"/>
            <a:r>
              <a:rPr lang="uk-UA" sz="2000" i="1" dirty="0" smtClean="0"/>
              <a:t>Цим </a:t>
            </a:r>
            <a:r>
              <a:rPr lang="uk-UA" sz="2000" i="1" dirty="0"/>
              <a:t>законодавчим актом визначені наступні підстави для дискваліфікації:</a:t>
            </a:r>
            <a:endParaRPr lang="ru-RU" sz="2000" i="1" dirty="0"/>
          </a:p>
          <a:p>
            <a:pPr lvl="0" algn="just"/>
            <a:r>
              <a:rPr lang="uk-UA" sz="2000" dirty="0"/>
              <a:t>визнання винним у здійсненні злочину, пов'язаного зі створенням або  управлінням компанією;</a:t>
            </a:r>
            <a:endParaRPr lang="ru-RU" sz="2000" dirty="0"/>
          </a:p>
          <a:p>
            <a:pPr lvl="0" algn="just"/>
            <a:r>
              <a:rPr lang="uk-UA" sz="2000" dirty="0"/>
              <a:t>систематичне невиконання своїх обов'язків щодо складання та подання документів, передбачених законодавством;</a:t>
            </a:r>
            <a:endParaRPr lang="ru-RU" sz="2000" dirty="0"/>
          </a:p>
          <a:p>
            <a:pPr lvl="0" algn="just"/>
            <a:r>
              <a:rPr lang="uk-UA" sz="2000" dirty="0"/>
              <a:t>здійснення оманливих дій щодо кредиторів компанії, пов'язаних із виконанням повноважень директора, розпорядника майном компанії або її ліквідатора;</a:t>
            </a:r>
            <a:endParaRPr lang="ru-RU" sz="2000" dirty="0"/>
          </a:p>
          <a:p>
            <a:pPr lvl="0" algn="just"/>
            <a:r>
              <a:rPr lang="uk-UA" sz="2000" dirty="0"/>
              <a:t>ведення підприємницької діяльності із зловживаннями, що потягло особисту відповідальність;</a:t>
            </a:r>
            <a:endParaRPr lang="ru-RU" sz="2000" dirty="0"/>
          </a:p>
          <a:p>
            <a:pPr lvl="0" algn="just"/>
            <a:r>
              <a:rPr lang="uk-UA" sz="2000" dirty="0"/>
              <a:t>дискваліфікація директора як </a:t>
            </a:r>
            <a:r>
              <a:rPr lang="uk-UA" sz="2000" dirty="0" err="1"/>
              <a:t>професійно</a:t>
            </a:r>
            <a:r>
              <a:rPr lang="uk-UA" sz="2000" dirty="0"/>
              <a:t> непридатного після проведення розслідування або внаслідок визнання компанії неплатоспроможною.</a:t>
            </a:r>
            <a:endParaRPr lang="ru-RU" sz="2000" dirty="0"/>
          </a:p>
          <a:p>
            <a:pPr marL="0" indent="0" algn="just">
              <a:buNone/>
            </a:pPr>
            <a:r>
              <a:rPr lang="uk-UA" sz="2000" dirty="0"/>
              <a:t>Окрім рішення суду про дискваліфікацію, таку особу судом можна притягнути до додаткової матеріальної відповідальності за боргами компанії, що виникли за період, протягом якого дана особа брала участь в управлінні корпорацією. У Великобританії з таким позовом може звернутися будь-який учасник товариства незалежно від величини його частки у статутному капіталі.</a:t>
            </a:r>
            <a:endParaRPr lang="ru-RU" sz="2000" dirty="0"/>
          </a:p>
          <a:p>
            <a:pPr algn="just"/>
            <a:endParaRPr lang="ru-RU"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03200"/>
            <a:ext cx="10350500" cy="1320800"/>
          </a:xfrm>
        </p:spPr>
        <p:txBody>
          <a:bodyPr anchor="t">
            <a:noAutofit/>
          </a:bodyPr>
          <a:lstStyle/>
          <a:p>
            <a:r>
              <a:rPr lang="uk-UA" sz="1600" i="1" dirty="0">
                <a:effectLst>
                  <a:outerShdw blurRad="38100" dist="38100" dir="2700000" algn="tl">
                    <a:srgbClr val="000000">
                      <a:alpha val="43137"/>
                    </a:srgbClr>
                  </a:outerShdw>
                </a:effectLst>
              </a:rPr>
              <a:t>Крім розглянутих органів управління, які є обов'язковими, товари­ством можуть створюватись інші органи – різного роду комітети, комісії. Всі вони повинні бути підпорядковані органам управління і сприяти на­лежному виконанню покладених на них повноважень.</a:t>
            </a:r>
            <a:r>
              <a:rPr lang="ru-RU" sz="1600" i="1" dirty="0">
                <a:effectLst>
                  <a:outerShdw blurRad="38100" dist="38100" dir="2700000" algn="tl">
                    <a:srgbClr val="000000">
                      <a:alpha val="43137"/>
                    </a:srgbClr>
                  </a:outerShdw>
                </a:effectLst>
              </a:rPr>
              <a:t/>
            </a:r>
            <a:br>
              <a:rPr lang="ru-RU" sz="1600" i="1" dirty="0">
                <a:effectLst>
                  <a:outerShdw blurRad="38100" dist="38100" dir="2700000" algn="tl">
                    <a:srgbClr val="000000">
                      <a:alpha val="43137"/>
                    </a:srgbClr>
                  </a:outerShdw>
                </a:effectLst>
              </a:rPr>
            </a:br>
            <a:endParaRPr lang="ru-RU" sz="1600" i="1" dirty="0">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0" y="1761744"/>
            <a:ext cx="11709400" cy="5096256"/>
          </a:xfrm>
        </p:spPr>
        <p:txBody>
          <a:bodyPr>
            <a:normAutofit lnSpcReduction="10000"/>
          </a:bodyPr>
          <a:lstStyle/>
          <a:p>
            <a:pPr algn="just"/>
            <a:r>
              <a:rPr lang="uk-UA" sz="2000" dirty="0"/>
              <a:t>Важливе місце в діяльності товариства </a:t>
            </a:r>
            <a:r>
              <a:rPr lang="uk-UA" sz="2000" b="1" dirty="0"/>
              <a:t>займає </a:t>
            </a:r>
            <a:r>
              <a:rPr lang="uk-UA" sz="2000" b="1" i="1" dirty="0"/>
              <a:t>ревізійна комісія або аудиторська комісія</a:t>
            </a:r>
            <a:r>
              <a:rPr lang="uk-UA" sz="2000" i="1" dirty="0"/>
              <a:t>, </a:t>
            </a:r>
            <a:r>
              <a:rPr lang="uk-UA" sz="2000" dirty="0"/>
              <a:t>яка виконує </a:t>
            </a:r>
            <a:r>
              <a:rPr lang="uk-UA" sz="2000" i="1" dirty="0"/>
              <a:t>контрольні функції</a:t>
            </a:r>
            <a:r>
              <a:rPr lang="uk-UA" sz="2000" dirty="0"/>
              <a:t>. Ревізори не можуть втручатись у керівництво справами товариства.</a:t>
            </a:r>
            <a:endParaRPr lang="ru-RU" sz="2000" dirty="0"/>
          </a:p>
          <a:p>
            <a:pPr algn="just"/>
            <a:r>
              <a:rPr lang="uk-UA" sz="2000" dirty="0"/>
              <a:t>П</a:t>
            </a:r>
            <a:r>
              <a:rPr lang="uk-UA" sz="2000" dirty="0" smtClean="0"/>
              <a:t>ризначення </a:t>
            </a:r>
            <a:r>
              <a:rPr lang="uk-UA" sz="2000" dirty="0"/>
              <a:t>ревізорів необхідне для того, щоб перевірити надані загальним зборам звіти, оскільки самі вони зробити цього не можуть. Визначення ревізійної комісії як органу, що є допоміжним загальним зборам, є класичним. На ревізійну комісію покладається не тільки завдання захисту інтересів учасників компанії, а й зацікавлених осіб, які пов'язані з діяльністю компанії, наприклад, кредиторів, працівників компанії, держави тощо.</a:t>
            </a:r>
            <a:endParaRPr lang="ru-RU" sz="2000" dirty="0"/>
          </a:p>
          <a:p>
            <a:pPr algn="just"/>
            <a:r>
              <a:rPr lang="uk-UA" sz="2000" dirty="0"/>
              <a:t>Часто в корпораціях вводиться одноособовий орган управління </a:t>
            </a:r>
            <a:r>
              <a:rPr lang="uk-UA" sz="2000" b="1" i="1" dirty="0"/>
              <a:t>корпоративний секретар,</a:t>
            </a:r>
            <a:r>
              <a:rPr lang="uk-UA" sz="2000" i="1" dirty="0"/>
              <a:t> </a:t>
            </a:r>
            <a:r>
              <a:rPr lang="uk-UA" sz="2000" dirty="0"/>
              <a:t>призначення якого належить до компетенції ради директорів. Його обов'язки полягають у юридичному та адміністратив­ному забезпеченні директорів в управлінні компанії, нагляді за </a:t>
            </a:r>
            <a:r>
              <a:rPr lang="uk-UA" sz="2000" dirty="0" smtClean="0"/>
              <a:t>виконанням </a:t>
            </a:r>
            <a:r>
              <a:rPr lang="uk-UA" sz="2000" dirty="0"/>
              <a:t>рішень ради директорів та менеджменту компанії, норм корпоративного права, підтримці </a:t>
            </a:r>
            <a:r>
              <a:rPr lang="uk-UA" sz="2000" dirty="0" err="1" smtClean="0"/>
              <a:t>зв'язків</a:t>
            </a:r>
            <a:r>
              <a:rPr lang="uk-UA" sz="2000" dirty="0" smtClean="0"/>
              <a:t> </a:t>
            </a:r>
            <a:r>
              <a:rPr lang="uk-UA" sz="2000" dirty="0"/>
              <a:t>із учасниками компанії. Для здійснення своїх обов'язків корпоративний секретар наділений повноваженнями представляти компанію та від її імені вчиняти дії, що пов'язані зі що­денним управлінням. Таким чином, </a:t>
            </a:r>
            <a:r>
              <a:rPr lang="uk-UA" sz="2000" i="1" dirty="0"/>
              <a:t>корпоративний секретар </a:t>
            </a:r>
            <a:r>
              <a:rPr lang="uk-UA" sz="2000" dirty="0"/>
              <a:t>є одноосібним органом управління корпорацією, на який покладено ад­міністративні функції, пов'язані з забезпеченням дотримання норм </a:t>
            </a:r>
            <a:r>
              <a:rPr lang="uk-UA" sz="2000" dirty="0" smtClean="0"/>
              <a:t>корпоративного </a:t>
            </a:r>
            <a:r>
              <a:rPr lang="uk-UA" sz="2000" dirty="0"/>
              <a:t>права.</a:t>
            </a:r>
            <a:endParaRPr lang="ru-RU" sz="2000" dirty="0"/>
          </a:p>
          <a:p>
            <a:endParaRPr lang="ru-RU" dirty="0"/>
          </a:p>
        </p:txBody>
      </p:sp>
    </p:spTree>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TM10001115[[fn=Посылка]]</Template>
  <TotalTime>1000</TotalTime>
  <Words>6276</Words>
  <Application>Microsoft Office PowerPoint</Application>
  <PresentationFormat>Широкоэкранный</PresentationFormat>
  <Paragraphs>256</Paragraphs>
  <Slides>32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32</vt:i4>
      </vt:variant>
    </vt:vector>
  </HeadingPairs>
  <TitlesOfParts>
    <vt:vector size="37" baseType="lpstr">
      <vt:lpstr>Arial</vt:lpstr>
      <vt:lpstr>Corbel</vt:lpstr>
      <vt:lpstr>Gill Sans MT</vt:lpstr>
      <vt:lpstr>Times New Roman</vt:lpstr>
      <vt:lpstr>Parcel</vt:lpstr>
      <vt:lpstr>Лекція 5. ОСОБЛИВОСТІ ОРГАНІЗАЦІЇ УПРАВЛІННЯ КОРПОРАЦІЄЮ (частина 1)</vt:lpstr>
      <vt:lpstr>1. Розподіл функцій управління корпораціями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Крім розглянутих органів управління, які є обов'язковими, товари­ством можуть створюватись інші органи – різного роду комітети, комісії. Всі вони повинні бути підпорядковані органам управління і сприяти на­лежному виконанню покладених на них повноважень. </vt:lpstr>
      <vt:lpstr>Презентация PowerPoint</vt:lpstr>
      <vt:lpstr>Презентация PowerPoint</vt:lpstr>
      <vt:lpstr>Презентация PowerPoint</vt:lpstr>
      <vt:lpstr>Презентация PowerPoint</vt:lpstr>
      <vt:lpstr>Презентация PowerPoint</vt:lpstr>
      <vt:lpstr>2. Корпоративні норми в системі корпоративного управління </vt:lpstr>
      <vt:lpstr>Можуть змінюватись якісні характеристики норм. Корпоративні нор­ми закріплюються корпоративним нормативним актом. </vt:lpstr>
      <vt:lpstr>Презентация PowerPoint</vt:lpstr>
      <vt:lpstr>Презентация PowerPoint</vt:lpstr>
      <vt:lpstr>3. Організаційна структура корпорації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Основні положення щодо формування організаційних структур </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5. ОСОБЛИВОСТІ ОРГАНІЗАЦІЇ УПРАВЛІННЯ КОРПОРАЦІЄЮ (частина 1)</dc:title>
  <dc:creator>Пользователь</dc:creator>
  <cp:lastModifiedBy>Asus</cp:lastModifiedBy>
  <cp:revision>57</cp:revision>
  <dcterms:created xsi:type="dcterms:W3CDTF">2021-10-11T16:29:00Z</dcterms:created>
  <dcterms:modified xsi:type="dcterms:W3CDTF">2025-11-14T21:58:40Z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5342CAB46909493597A5EA3C5D0AB842</vt:lpwstr>
  </property>
  <property fmtid="{D5CDD505-2E9C-101B-9397-08002B2CF9AE}" pid="3" name="KSOProductBuildVer">
    <vt:lpwstr>1049-11.2.0.11516</vt:lpwstr>
  </property>
</Properties>
</file>