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302" r:id="rId5"/>
    <p:sldId id="303" r:id="rId6"/>
    <p:sldId id="304" r:id="rId7"/>
    <p:sldId id="305" r:id="rId8"/>
    <p:sldId id="306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286" r:id="rId20"/>
    <p:sldId id="289" r:id="rId21"/>
    <p:sldId id="301" r:id="rId22"/>
    <p:sldId id="274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036" y="1601948"/>
            <a:ext cx="10843491" cy="3190553"/>
          </a:xfrm>
        </p:spPr>
        <p:txBody>
          <a:bodyPr>
            <a:normAutofit/>
          </a:bodyPr>
          <a:lstStyle/>
          <a:p>
            <a:pPr marL="2327275" indent="-2327275" algn="l"/>
            <a:r>
              <a:rPr lang="ru-RU" sz="4400" b="1" dirty="0"/>
              <a:t>ТЕМА </a:t>
            </a:r>
            <a:r>
              <a:rPr lang="ru-RU" sz="4400" b="1" dirty="0" smtClean="0"/>
              <a:t>5</a:t>
            </a:r>
            <a:r>
              <a:rPr lang="ru-RU" sz="4400" b="1" dirty="0"/>
              <a:t>. </a:t>
            </a:r>
            <a:r>
              <a:rPr lang="ru-RU" sz="4400" b="1" dirty="0" smtClean="0"/>
              <a:t>МЕТОДИЧНІ ПІДХОДИ ДО ОЦІНКИ ЯКОСТІ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442913" indent="-44291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реєстраційний </a:t>
            </a:r>
            <a:r>
              <a:rPr lang="uk-UA" sz="2400" dirty="0"/>
              <a:t>метод</a:t>
            </a:r>
            <a:r>
              <a:rPr lang="uk-UA" sz="2400" b="0" dirty="0"/>
              <a:t>, який передбачає вимірювання властивостей продукції на основі спостережень;</a:t>
            </a:r>
          </a:p>
          <a:p>
            <a:pPr marL="442913" indent="-44291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соціологічний </a:t>
            </a:r>
            <a:r>
              <a:rPr lang="uk-UA" sz="2400" dirty="0"/>
              <a:t>метод</a:t>
            </a:r>
            <a:r>
              <a:rPr lang="uk-UA" sz="2400" b="0" dirty="0"/>
              <a:t>, який передбачає вимірювання властивостей продукції на основі збирання та аналізу </a:t>
            </a:r>
            <a:r>
              <a:rPr lang="uk-UA" sz="2400" b="0" dirty="0" smtClean="0"/>
              <a:t>інформації (думок, вражень тощо) від фактичних </a:t>
            </a:r>
            <a:r>
              <a:rPr lang="uk-UA" sz="2400" b="0" dirty="0"/>
              <a:t>або можливих її споживачів та інших </a:t>
            </a:r>
            <a:r>
              <a:rPr lang="uk-UA" sz="2400" b="0" dirty="0" err="1"/>
              <a:t>стейкхолдерів</a:t>
            </a:r>
            <a:r>
              <a:rPr lang="uk-UA" sz="2400" b="0" dirty="0"/>
              <a:t>. Збір інформації </a:t>
            </a:r>
            <a:r>
              <a:rPr lang="uk-UA" sz="2400" b="0" dirty="0" smtClean="0"/>
              <a:t>може здійснюватися шляхом </a:t>
            </a:r>
            <a:r>
              <a:rPr lang="uk-UA" sz="2400" b="0" dirty="0"/>
              <a:t>опитування (анкетування), організації та проведення різних зустрічей (конференцій, виставок, стратегічних сесій, круглих столів тощо) із споживачами та іншими </a:t>
            </a:r>
            <a:r>
              <a:rPr lang="uk-UA" sz="2400" b="0" dirty="0" err="1" smtClean="0"/>
              <a:t>стейкхолдерами</a:t>
            </a:r>
            <a:r>
              <a:rPr lang="uk-UA" sz="2400" b="0" dirty="0" smtClean="0"/>
              <a:t>;</a:t>
            </a:r>
            <a:endParaRPr lang="uk-UA" sz="2400" b="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634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442913" indent="-44291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експертний метод</a:t>
            </a:r>
            <a:r>
              <a:rPr lang="uk-UA" sz="2400" b="0" dirty="0" smtClean="0"/>
              <a:t>, який передбачає вимірювання властивостей продукції на основі висновків, зроблених експертами. Як правило, для реалізації даного методу залучаються 3-5 експертів (фахівців у відповідній сфері), тому отримані результати носять суб’єктивний характер;</a:t>
            </a:r>
          </a:p>
          <a:p>
            <a:pPr marL="442913" indent="-44291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змішаний метод</a:t>
            </a:r>
            <a:r>
              <a:rPr lang="uk-UA" sz="2400" b="0" dirty="0" smtClean="0"/>
              <a:t>, який передбачає вимірювання властивостей продукції шляхом застосування певного поєднання зазначених вище методів. Що дає змогу отримати більш об’єктивні результати вимірювань.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12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 smtClean="0"/>
              <a:t>В якості показників для вимірювання властивостей продукції можуть бути застосовані наступні: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dirty="0" smtClean="0"/>
              <a:t>1. Показники функціональності: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/>
              <a:t>потужність (кВт, </a:t>
            </a:r>
            <a:r>
              <a:rPr lang="uk-UA" sz="2400" b="0" dirty="0" err="1"/>
              <a:t>к.с</a:t>
            </a:r>
            <a:r>
              <a:rPr lang="uk-UA" sz="2400" b="0" dirty="0" smtClean="0"/>
              <a:t>.);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продуктивність;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вантажопідйомність;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місткість</a:t>
            </a:r>
            <a:r>
              <a:rPr lang="uk-UA" sz="2400" b="0" dirty="0"/>
              <a:t>, </a:t>
            </a:r>
            <a:endParaRPr lang="uk-UA" sz="2400" b="0" dirty="0" smtClean="0"/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об’єм</a:t>
            </a:r>
            <a:r>
              <a:rPr lang="uk-UA" sz="2400" b="0" dirty="0"/>
              <a:t>, </a:t>
            </a:r>
            <a:endParaRPr lang="uk-UA" sz="2400" b="0" dirty="0" smtClean="0"/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тощо</a:t>
            </a:r>
            <a:endParaRPr lang="uk-UA" sz="2400" b="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072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dirty="0" smtClean="0"/>
              <a:t>2. </a:t>
            </a:r>
            <a:r>
              <a:rPr lang="uk-UA" sz="2400" dirty="0"/>
              <a:t>Показники </a:t>
            </a:r>
            <a:r>
              <a:rPr lang="uk-UA" sz="2400" dirty="0" smtClean="0"/>
              <a:t>надійності</a:t>
            </a:r>
            <a:r>
              <a:rPr lang="uk-UA" sz="2400" dirty="0"/>
              <a:t>:</a:t>
            </a:r>
            <a:endParaRPr lang="uk-UA" sz="2400" dirty="0" smtClean="0"/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/>
              <a:t>безвідмовність</a:t>
            </a:r>
            <a:r>
              <a:rPr lang="uk-UA" sz="2400" b="0" dirty="0" smtClean="0"/>
              <a:t>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довговічність </a:t>
            </a:r>
            <a:r>
              <a:rPr lang="uk-UA" sz="2400" b="0" dirty="0"/>
              <a:t>(строк </a:t>
            </a:r>
            <a:r>
              <a:rPr lang="uk-UA" sz="2400" b="0" dirty="0" smtClean="0"/>
              <a:t>служби);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ремонтопридатність </a:t>
            </a:r>
            <a:r>
              <a:rPr lang="uk-UA" sz="2400" b="0" dirty="0"/>
              <a:t>(середній час відновлення</a:t>
            </a:r>
            <a:r>
              <a:rPr lang="uk-UA" sz="2400" b="0" dirty="0" smtClean="0"/>
              <a:t>);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err="1" smtClean="0"/>
              <a:t>збережуваність</a:t>
            </a:r>
            <a:r>
              <a:rPr lang="uk-UA" sz="2400" b="0" dirty="0" smtClean="0"/>
              <a:t> </a:t>
            </a:r>
            <a:r>
              <a:rPr lang="uk-UA" sz="2400" b="0" dirty="0"/>
              <a:t>(здатність зберігати властивості при транспортуванні та зберіганні</a:t>
            </a:r>
            <a:r>
              <a:rPr lang="uk-UA" sz="2400" b="0" dirty="0" smtClean="0"/>
              <a:t>);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тощо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803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dirty="0" smtClean="0"/>
              <a:t>3</a:t>
            </a:r>
            <a:r>
              <a:rPr lang="uk-UA" sz="2400" dirty="0"/>
              <a:t>. </a:t>
            </a:r>
            <a:r>
              <a:rPr lang="uk-UA" sz="2400" dirty="0" smtClean="0"/>
              <a:t>Ергономічні показники: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зручність, простота експлуатації;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шум, вібрація, температура;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тощо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dirty="0"/>
              <a:t>4. </a:t>
            </a:r>
            <a:r>
              <a:rPr lang="uk-UA" sz="2400" dirty="0" smtClean="0"/>
              <a:t>Естетичні показники: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/>
              <a:t>гармонійність форми та кольору</a:t>
            </a:r>
            <a:r>
              <a:rPr lang="uk-UA" sz="2400" b="0" dirty="0" smtClean="0"/>
              <a:t>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виразність </a:t>
            </a:r>
            <a:r>
              <a:rPr lang="uk-UA" sz="2400" b="0" dirty="0"/>
              <a:t>дизайну</a:t>
            </a:r>
            <a:r>
              <a:rPr lang="uk-UA" sz="2400" b="0" dirty="0" smtClean="0"/>
              <a:t>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мода, стиль;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оздоблення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697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dirty="0" smtClean="0"/>
              <a:t>5</a:t>
            </a:r>
            <a:r>
              <a:rPr lang="uk-UA" sz="2400" dirty="0"/>
              <a:t>. Технологічні </a:t>
            </a:r>
            <a:r>
              <a:rPr lang="uk-UA" sz="2400" dirty="0" smtClean="0"/>
              <a:t>показники: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/>
              <a:t>трудомісткість виготовлення</a:t>
            </a:r>
            <a:r>
              <a:rPr lang="uk-UA" sz="2400" b="0" dirty="0" smtClean="0"/>
              <a:t>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матеріаломісткість;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енергоємність;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рівень </a:t>
            </a:r>
            <a:r>
              <a:rPr lang="uk-UA" sz="2400" b="0" dirty="0"/>
              <a:t>стандартизації </a:t>
            </a:r>
            <a:r>
              <a:rPr lang="uk-UA" sz="2400" b="0" dirty="0" smtClean="0"/>
              <a:t>деталей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dirty="0" smtClean="0"/>
              <a:t>6. </a:t>
            </a:r>
            <a:r>
              <a:rPr lang="uk-UA" sz="2400" dirty="0"/>
              <a:t>Показники екологічності:</a:t>
            </a:r>
            <a:endParaRPr lang="uk-UA" sz="2400" dirty="0" smtClean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енергоефективність;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безпечність </a:t>
            </a:r>
            <a:r>
              <a:rPr lang="uk-UA" sz="2400" b="0" dirty="0"/>
              <a:t>матеріалів</a:t>
            </a:r>
            <a:r>
              <a:rPr lang="uk-UA" sz="2400" b="0" dirty="0" smtClean="0"/>
              <a:t>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можливість </a:t>
            </a:r>
            <a:r>
              <a:rPr lang="uk-UA" sz="2400" b="0" dirty="0"/>
              <a:t>утилізації або </a:t>
            </a:r>
            <a:r>
              <a:rPr lang="uk-UA" sz="2400" b="0" dirty="0" smtClean="0"/>
              <a:t>переробки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184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525084" y="170681"/>
                <a:ext cx="11334407" cy="5537392"/>
              </a:xfrm>
            </p:spPr>
            <p:txBody>
              <a:bodyPr/>
              <a:lstStyle/>
              <a:p>
                <a:pPr marL="0" indent="0" algn="ctr">
                  <a:lnSpc>
                    <a:spcPct val="100000"/>
                  </a:lnSpc>
                  <a:spcAft>
                    <a:spcPts val="1200"/>
                  </a:spcAft>
                  <a:buNone/>
                </a:pPr>
                <a:r>
                  <a:rPr lang="uk-UA" sz="3200" dirty="0"/>
                  <a:t>Визначення показників якості </a:t>
                </a:r>
                <a:r>
                  <a:rPr lang="uk-UA" sz="3200" dirty="0" smtClean="0"/>
                  <a:t>продукції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400" dirty="0" smtClean="0"/>
                  <a:t>Показники якості продукції визначаються за наступною формулою: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uk-UA" sz="1200" i="1" dirty="0" smtClean="0">
                  <a:latin typeface="Cambria Math" panose="02040503050406030204" pitchFamily="18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b="0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Якість</m:t>
                      </m:r>
                      <m:r>
                        <a:rPr lang="uk-UA" sz="2400" b="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uk-UA" sz="2400" b="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продукції</m:t>
                      </m:r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Властивості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(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власні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характеристики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продукції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Вимоги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uk-UA" sz="2400" b="0" dirty="0" smtClean="0"/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uk-UA" sz="1200" b="0" dirty="0" smtClean="0"/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200" b="0" dirty="0" smtClean="0"/>
                  <a:t>Якщо</a:t>
                </a:r>
                <a:r>
                  <a:rPr lang="uk-UA" sz="2200" b="0" dirty="0"/>
                  <a:t>	</a:t>
                </a:r>
                <a:r>
                  <a:rPr lang="uk-UA" sz="2200" b="0" dirty="0" smtClean="0"/>
                  <a:t>результат обчислення за даною формулою менший </a:t>
                </a:r>
                <a:r>
                  <a:rPr lang="uk-UA" sz="2200" b="0" dirty="0"/>
                  <a:t>від 1, </a:t>
                </a:r>
                <a:r>
                  <a:rPr lang="uk-UA" sz="2200" b="0" dirty="0" smtClean="0"/>
                  <a:t>це </a:t>
                </a:r>
                <a:r>
                  <a:rPr lang="uk-UA" sz="2200" b="0" dirty="0"/>
                  <a:t>свідчить про низьку (незадовільну) </a:t>
                </a:r>
                <a:r>
                  <a:rPr lang="uk-UA" sz="2200" b="0" dirty="0" smtClean="0"/>
                  <a:t>якість продукції.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200" b="0" dirty="0" smtClean="0"/>
                  <a:t>Якщо	результат обчислення за даною формулою рівний 1, це свідчить про належну (задовільну) якість продукції. Продукцію, яка має таке значення якості, називають базовим зразком або еталонною.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200" b="0" dirty="0" smtClean="0"/>
                  <a:t>Якщо	результат обчислення за даною формулою більший від 1, це свідчить про високу якість продукції.</a:t>
                </a:r>
                <a:endParaRPr lang="uk-UA" sz="2200" b="0" dirty="0"/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525084" y="170681"/>
                <a:ext cx="11334407" cy="5537392"/>
              </a:xfrm>
              <a:blipFill>
                <a:blip r:embed="rId2"/>
                <a:stretch>
                  <a:fillRect l="-807" t="-1432" r="-699" b="-22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865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525084" y="170681"/>
                <a:ext cx="11334407" cy="5537392"/>
              </a:xfrm>
            </p:spPr>
            <p:txBody>
              <a:bodyPr/>
              <a:lstStyle/>
              <a:p>
                <a:pPr marL="0" indent="0" algn="ctr">
                  <a:lnSpc>
                    <a:spcPct val="100000"/>
                  </a:lnSpc>
                  <a:spcAft>
                    <a:spcPts val="1200"/>
                  </a:spcAft>
                  <a:buNone/>
                </a:pPr>
                <a:r>
                  <a:rPr lang="uk-UA" sz="3200" dirty="0"/>
                  <a:t>Оцінювання якості </a:t>
                </a:r>
                <a:r>
                  <a:rPr lang="uk-UA" sz="3200" dirty="0" smtClean="0"/>
                  <a:t>продукції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400" dirty="0"/>
                  <a:t>Оцінювання якості продукції здійснюють за </a:t>
                </a:r>
                <a:r>
                  <a:rPr lang="uk-UA" sz="2400" dirty="0" smtClean="0"/>
                  <a:t>наступною формулою:</a:t>
                </a: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uk-UA" sz="2400" dirty="0" smtClean="0"/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Рівень</m:t>
                      </m:r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якості</m:t>
                      </m:r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продукції</m:t>
                      </m:r>
                      <m:r>
                        <a:rPr lang="uk-UA" sz="24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Фактичний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показник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якості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продукції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Базовий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або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цільовий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показник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якості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uk-UA" sz="24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продукції</m:t>
                          </m:r>
                        </m:den>
                      </m:f>
                    </m:oMath>
                  </m:oMathPara>
                </a14:m>
                <a:endParaRPr lang="uk-UA" sz="2400" i="1" dirty="0" smtClean="0">
                  <a:latin typeface="Cambria Math" panose="02040503050406030204" pitchFamily="18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endParaRPr lang="uk-UA" sz="1200" b="0" dirty="0" smtClean="0">
                  <a:latin typeface="Cambria Math" panose="02040503050406030204" pitchFamily="18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400" b="0" dirty="0" smtClean="0">
                    <a:latin typeface="Cambria Math" panose="02040503050406030204" pitchFamily="18" charset="0"/>
                    <a:ea typeface="Calibri" panose="020F0502020204030204" pitchFamily="34" charset="0"/>
                  </a:rPr>
                  <a:t>Якщо </a:t>
                </a:r>
                <a:r>
                  <a:rPr lang="uk-UA" sz="2400" b="0" dirty="0">
                    <a:latin typeface="Cambria Math" panose="02040503050406030204" pitchFamily="18" charset="0"/>
                    <a:ea typeface="Calibri" panose="020F0502020204030204" pitchFamily="34" charset="0"/>
                  </a:rPr>
                  <a:t>значення показника становить 1, це свідчить про те, що якість продукції відповідає базовому або цільовому значенню. </a:t>
                </a:r>
                <a:endParaRPr lang="uk-UA" sz="2400" b="0" dirty="0" smtClean="0">
                  <a:latin typeface="Cambria Math" panose="02040503050406030204" pitchFamily="18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400" b="0" dirty="0" smtClean="0">
                    <a:latin typeface="Cambria Math" panose="02040503050406030204" pitchFamily="18" charset="0"/>
                    <a:ea typeface="Calibri" panose="020F0502020204030204" pitchFamily="34" charset="0"/>
                  </a:rPr>
                  <a:t>Якщо </a:t>
                </a:r>
                <a:r>
                  <a:rPr lang="uk-UA" sz="2400" b="0" dirty="0">
                    <a:latin typeface="Cambria Math" panose="02040503050406030204" pitchFamily="18" charset="0"/>
                    <a:ea typeface="Calibri" panose="020F0502020204030204" pitchFamily="34" charset="0"/>
                  </a:rPr>
                  <a:t>рівень якості продукції більший від 1, це свідчить про те, що якість продукції вища базового або цільового значення. </a:t>
                </a:r>
                <a:endParaRPr lang="uk-UA" sz="2400" b="0" dirty="0" smtClean="0">
                  <a:latin typeface="Cambria Math" panose="02040503050406030204" pitchFamily="18" charset="0"/>
                  <a:ea typeface="Calibri" panose="020F050202020403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None/>
                </a:pPr>
                <a:r>
                  <a:rPr lang="uk-UA" sz="2400" b="0" dirty="0" smtClean="0">
                    <a:latin typeface="Cambria Math" panose="02040503050406030204" pitchFamily="18" charset="0"/>
                    <a:ea typeface="Calibri" panose="020F0502020204030204" pitchFamily="34" charset="0"/>
                  </a:rPr>
                  <a:t>Якщо </a:t>
                </a:r>
                <a:r>
                  <a:rPr lang="uk-UA" sz="2400" b="0" dirty="0">
                    <a:latin typeface="Cambria Math" panose="02040503050406030204" pitchFamily="18" charset="0"/>
                    <a:ea typeface="Calibri" panose="020F0502020204030204" pitchFamily="34" charset="0"/>
                  </a:rPr>
                  <a:t>значення показника менше 1, то якість продукції нижча базового або цільового </a:t>
                </a:r>
                <a:r>
                  <a:rPr lang="uk-UA" sz="2400" b="0" dirty="0" smtClean="0">
                    <a:latin typeface="Cambria Math" panose="02040503050406030204" pitchFamily="18" charset="0"/>
                    <a:ea typeface="Calibri" panose="020F0502020204030204" pitchFamily="34" charset="0"/>
                  </a:rPr>
                  <a:t>значення.</a:t>
                </a:r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525084" y="170681"/>
                <a:ext cx="11334407" cy="5537392"/>
              </a:xfrm>
              <a:blipFill>
                <a:blip r:embed="rId2"/>
                <a:stretch>
                  <a:fillRect l="-807" t="-1432" r="-861" b="-209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289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Оцінювання якості </a:t>
            </a:r>
            <a:r>
              <a:rPr lang="uk-UA" sz="3200" dirty="0" smtClean="0"/>
              <a:t>продукції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/>
              <a:t>Для оцінювання якості продукції можуть застосовуватися наступні методи: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диференційний </a:t>
            </a:r>
            <a:r>
              <a:rPr lang="uk-UA" sz="2400" dirty="0"/>
              <a:t>метод</a:t>
            </a:r>
            <a:r>
              <a:rPr lang="uk-UA" sz="2400" b="0" dirty="0"/>
              <a:t>, який ґрунтується на використанні одиничних показників якості продукції – показників якості за окремими властивостями продукції;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комплексний </a:t>
            </a:r>
            <a:r>
              <a:rPr lang="uk-UA" sz="2400" dirty="0"/>
              <a:t>метод</a:t>
            </a:r>
            <a:r>
              <a:rPr lang="uk-UA" sz="2400" b="0" dirty="0"/>
              <a:t>, який ґрунтується на використанні комплексних показників якості продукції – показників якості за декількома властивостями продукції;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змішаний </a:t>
            </a:r>
            <a:r>
              <a:rPr lang="uk-UA" sz="2400" dirty="0"/>
              <a:t>метод</a:t>
            </a:r>
            <a:r>
              <a:rPr lang="uk-UA" sz="2400" b="0" dirty="0"/>
              <a:t>, який ґрунтується на одночасному використанні одиничних та комплексних показників якості </a:t>
            </a:r>
            <a:r>
              <a:rPr lang="uk-UA" sz="2400" b="0" dirty="0" smtClean="0"/>
              <a:t>продукції.</a:t>
            </a:r>
            <a:endParaRPr lang="uk-UA" sz="2400" b="0" dirty="0" smtClean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dirty="0" smtClean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25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1.  </a:t>
            </a:r>
            <a:r>
              <a:rPr lang="uk-UA" sz="2000" b="0" dirty="0" smtClean="0"/>
              <a:t>Сутність оцінювання якості продукції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2.  Організація </a:t>
            </a:r>
            <a:r>
              <a:rPr lang="uk-UA" sz="2000" b="0" dirty="0" smtClean="0"/>
              <a:t>(етапи) оцінювання якості продукції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Сутність та особливості визначення </a:t>
            </a:r>
            <a:r>
              <a:rPr lang="uk-UA" sz="2000" b="0" dirty="0" smtClean="0"/>
              <a:t>властивостей (власних характеристик) продукції, які формують її якість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Показники, що характеризують властивості (власні характеристики) продукції</a:t>
            </a:r>
          </a:p>
          <a:p>
            <a:pPr marL="457200" indent="-457200" defTabSz="536575">
              <a:spcBef>
                <a:spcPts val="1200"/>
              </a:spcBef>
              <a:buFont typeface="Arial" panose="020B0604020202020204" pitchFamily="34" charset="0"/>
              <a:buAutoNum type="arabicPeriod" startAt="3"/>
            </a:pPr>
            <a:r>
              <a:rPr lang="uk-UA" sz="2000" b="0" dirty="0" smtClean="0"/>
              <a:t>Методи визначення властивостей (власних характеристик) продукції, які формують її якість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Сутність та особливості визначення вимог до продукції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Сутність та особливості визначення базових та/або цільових показників якості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Сутність та особливості визначення рівня якості продукції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Методи оцінювання якості продукції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41382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59" y="447546"/>
            <a:ext cx="11522075" cy="70252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Зміст теми</a:t>
            </a:r>
            <a:endParaRPr lang="uk-UA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59" y="1409032"/>
            <a:ext cx="11522075" cy="2696770"/>
          </a:xfrm>
        </p:spPr>
        <p:txBody>
          <a:bodyPr/>
          <a:lstStyle/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Організація та методологічні основи оцінки якості</a:t>
            </a:r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Визначення (вимірювання) властивостей продукції</a:t>
            </a:r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/>
              <a:t>Визначення показників якості продукції </a:t>
            </a:r>
            <a:endParaRPr lang="uk-UA" sz="2800" dirty="0" smtClean="0"/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Оцінювання якості продукції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766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1</a:t>
            </a:r>
            <a:r>
              <a:rPr lang="uk-UA" sz="1800" b="0" dirty="0"/>
              <a:t>. </a:t>
            </a:r>
            <a:r>
              <a:rPr lang="uk-UA" sz="1800" b="0" dirty="0" smtClean="0"/>
              <a:t> </a:t>
            </a:r>
            <a:r>
              <a:rPr lang="uk-UA" sz="1800" b="0" dirty="0" err="1" smtClean="0"/>
              <a:t>Леськів</a:t>
            </a:r>
            <a:r>
              <a:rPr lang="uk-UA" sz="1800" b="0" dirty="0" smtClean="0"/>
              <a:t> </a:t>
            </a:r>
            <a:r>
              <a:rPr lang="uk-UA" sz="1800" b="0" dirty="0"/>
              <a:t>Г., </a:t>
            </a:r>
            <a:r>
              <a:rPr lang="uk-UA" sz="1800" b="0" dirty="0" err="1"/>
              <a:t>Гобела</a:t>
            </a:r>
            <a:r>
              <a:rPr lang="uk-UA" sz="1800" b="0" dirty="0"/>
              <a:t> В. Управління якістю : навчальний посібник. Львів : Львівський державний університет внутрішніх справ, 2024. 256 с. </a:t>
            </a:r>
            <a:r>
              <a:rPr lang="en-US" sz="1800" b="0" dirty="0"/>
              <a:t>URL: https://dspace.lvduvs.edu.ua/handle/1234567890/8617</a:t>
            </a:r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Лялюк</a:t>
            </a:r>
            <a:r>
              <a:rPr lang="uk-UA" sz="1800" b="0" dirty="0" smtClean="0"/>
              <a:t> </a:t>
            </a:r>
            <a:r>
              <a:rPr lang="uk-UA" sz="1800" b="0" dirty="0"/>
              <a:t>А. М. Управління якістю товарів і послуг в торгівлі: конспект лекцій. Луцьк : Вид-во КП ІА «</a:t>
            </a:r>
            <a:r>
              <a:rPr lang="uk-UA" sz="1800" b="0" dirty="0" err="1"/>
              <a:t>Волиньенергософт</a:t>
            </a:r>
            <a:r>
              <a:rPr lang="uk-UA" sz="1800" b="0" dirty="0"/>
              <a:t>», 2023. 95 с. </a:t>
            </a:r>
            <a:r>
              <a:rPr lang="en-US" sz="1800" b="0" dirty="0"/>
              <a:t>URL: https://</a:t>
            </a:r>
            <a:r>
              <a:rPr lang="en-US" sz="1800" b="0" dirty="0" smtClean="0"/>
              <a:t>evnuir.vnu.edu.ua/bitstream/123456789/22306/1/upr_KL.pdf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Воробець</a:t>
            </a:r>
            <a:r>
              <a:rPr lang="uk-UA" sz="1800" b="0" dirty="0" smtClean="0"/>
              <a:t> </a:t>
            </a:r>
            <a:r>
              <a:rPr lang="uk-UA" sz="1800" b="0" dirty="0"/>
              <a:t>М.М., </a:t>
            </a:r>
            <a:r>
              <a:rPr lang="uk-UA" sz="1800" b="0" dirty="0" err="1"/>
              <a:t>Кондрачук</a:t>
            </a:r>
            <a:r>
              <a:rPr lang="uk-UA" sz="1800" b="0" dirty="0"/>
              <a:t> І.В. Стандартизація, сертифікація, метрологія та управління якістю : навчальний посібник. Чернівці : </a:t>
            </a:r>
            <a:r>
              <a:rPr lang="uk-UA" sz="1800" b="0" dirty="0" err="1"/>
              <a:t>Чернівец</a:t>
            </a:r>
            <a:r>
              <a:rPr lang="uk-UA" sz="1800" b="0" dirty="0"/>
              <a:t>. </a:t>
            </a:r>
            <a:r>
              <a:rPr lang="uk-UA" sz="1800" b="0" dirty="0" err="1"/>
              <a:t>нац</a:t>
            </a:r>
            <a:r>
              <a:rPr lang="uk-UA" sz="1800" b="0" dirty="0"/>
              <a:t>. ун-т ім. Юрія </a:t>
            </a:r>
            <a:r>
              <a:rPr lang="uk-UA" sz="1800" b="0" dirty="0" err="1"/>
              <a:t>Федьковича</a:t>
            </a:r>
            <a:r>
              <a:rPr lang="uk-UA" sz="1800" b="0" dirty="0"/>
              <a:t>, 2022. 104 с. </a:t>
            </a:r>
            <a:r>
              <a:rPr lang="en-US" sz="1800" b="0" dirty="0"/>
              <a:t>URL: https://archer.chnu.edu.ua/xmlui/bitstream/handle/123456789/3880/%d0%9f%d0%be%d1%81%d1%96%d0%b1%d0%bd%d0%b8%d0%ba%20%d0%a1%d0%a1%d0%9c%d1%82%d0%b0%d0%a3%d0%af.pdf?sequence=1&amp;isAllowed=y</a:t>
            </a:r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smtClean="0"/>
              <a:t>ДСТУ </a:t>
            </a:r>
            <a:r>
              <a:rPr lang="en-US" sz="1800" b="0" dirty="0"/>
              <a:t>ISO 9000:2015 </a:t>
            </a:r>
            <a:r>
              <a:rPr lang="uk-UA" sz="1800" b="0" dirty="0"/>
              <a:t>Системи управління якістю. Основні положення та словник термінів (</a:t>
            </a:r>
            <a:r>
              <a:rPr lang="en-US" sz="1800" b="0" dirty="0"/>
              <a:t>ISO 9000:2015, IDT). URL: https://khoda.gov.ua/image/catalog/files/%</a:t>
            </a:r>
            <a:r>
              <a:rPr lang="en-US" sz="1800" b="0" dirty="0" smtClean="0"/>
              <a:t>209000.pdf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ru-RU" sz="1800" b="0" dirty="0" smtClean="0"/>
              <a:t>ДСТУ </a:t>
            </a:r>
            <a:r>
              <a:rPr lang="ru-RU" sz="1800" b="0" dirty="0"/>
              <a:t>2925-94 </a:t>
            </a:r>
            <a:r>
              <a:rPr lang="ru-RU" sz="1800" b="0" dirty="0" err="1"/>
              <a:t>Якість</a:t>
            </a:r>
            <a:r>
              <a:rPr lang="ru-RU" sz="1800" b="0" dirty="0"/>
              <a:t> </a:t>
            </a:r>
            <a:r>
              <a:rPr lang="ru-RU" sz="1800" b="0" dirty="0" err="1"/>
              <a:t>продукції</a:t>
            </a:r>
            <a:r>
              <a:rPr lang="ru-RU" sz="1800" b="0" dirty="0"/>
              <a:t>. </a:t>
            </a:r>
            <a:r>
              <a:rPr lang="ru-RU" sz="1800" b="0" dirty="0" err="1"/>
              <a:t>Оцінювання</a:t>
            </a:r>
            <a:r>
              <a:rPr lang="ru-RU" sz="1800" b="0" dirty="0"/>
              <a:t> </a:t>
            </a:r>
            <a:r>
              <a:rPr lang="ru-RU" sz="1800" b="0" dirty="0" err="1"/>
              <a:t>якості</a:t>
            </a:r>
            <a:r>
              <a:rPr lang="ru-RU" sz="1800" b="0" dirty="0"/>
              <a:t>. </a:t>
            </a:r>
            <a:r>
              <a:rPr lang="ru-RU" sz="1800" b="0" dirty="0" err="1"/>
              <a:t>Терміни</a:t>
            </a:r>
            <a:r>
              <a:rPr lang="ru-RU" sz="1800" b="0" dirty="0"/>
              <a:t> та </a:t>
            </a:r>
            <a:r>
              <a:rPr lang="ru-RU" sz="1800" b="0" dirty="0" err="1"/>
              <a:t>визначення</a:t>
            </a:r>
            <a:r>
              <a:rPr lang="ru-RU" sz="1800" b="0" dirty="0"/>
              <a:t>. К.: </a:t>
            </a:r>
            <a:r>
              <a:rPr lang="ru-RU" sz="1800" b="0" dirty="0" err="1"/>
              <a:t>Держстандарт</a:t>
            </a:r>
            <a:r>
              <a:rPr lang="ru-RU" sz="1800" b="0" dirty="0"/>
              <a:t> </a:t>
            </a:r>
            <a:r>
              <a:rPr lang="ru-RU" sz="1800" b="0" dirty="0" err="1"/>
              <a:t>України</a:t>
            </a:r>
            <a:r>
              <a:rPr lang="ru-RU" sz="1800" b="0" dirty="0"/>
              <a:t>, 1995. 27 </a:t>
            </a:r>
            <a:r>
              <a:rPr lang="ru-RU" sz="1800" b="0" dirty="0" smtClean="0"/>
              <a:t>с</a:t>
            </a:r>
            <a:r>
              <a:rPr lang="uk-UA" sz="1800" b="0" dirty="0" smtClean="0"/>
              <a:t>.</a:t>
            </a: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485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6</a:t>
            </a:r>
            <a:r>
              <a:rPr lang="uk-UA" sz="1800" b="0" dirty="0"/>
              <a:t>. </a:t>
            </a:r>
            <a:r>
              <a:rPr lang="uk-UA" sz="1800" b="0" dirty="0" err="1"/>
              <a:t>Лойко</a:t>
            </a:r>
            <a:r>
              <a:rPr lang="uk-UA" sz="1800" b="0" dirty="0"/>
              <a:t> Д.П., </a:t>
            </a:r>
            <a:r>
              <a:rPr lang="uk-UA" sz="1800" b="0" dirty="0" err="1"/>
              <a:t>Вотченікова</a:t>
            </a:r>
            <a:r>
              <a:rPr lang="uk-UA" sz="1800" b="0" dirty="0"/>
              <a:t> О.В., </a:t>
            </a:r>
            <a:r>
              <a:rPr lang="uk-UA" sz="1800" b="0" dirty="0" err="1"/>
              <a:t>Удовіченко</a:t>
            </a:r>
            <a:r>
              <a:rPr lang="uk-UA" sz="1800" b="0" dirty="0"/>
              <a:t> О.П. Управління якістю : </a:t>
            </a:r>
            <a:r>
              <a:rPr lang="uk-UA" sz="1800" b="0" dirty="0" err="1"/>
              <a:t>навч</a:t>
            </a:r>
            <a:r>
              <a:rPr lang="uk-UA" sz="1800" b="0" dirty="0"/>
              <a:t>. посібник. Львів : Магнолія 2006, 2018. 336 с.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7. Панченко </a:t>
            </a:r>
            <a:r>
              <a:rPr lang="uk-UA" sz="1800" b="0" dirty="0"/>
              <a:t>М.О. Управління якістю: теорія та практика: навчальний посібник. К. : Центр учбової літератури, 2018. 228 с.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8.</a:t>
            </a:r>
            <a:r>
              <a:rPr lang="uk-UA" sz="1800" b="0" dirty="0"/>
              <a:t>	Світлишин І.І., </a:t>
            </a:r>
            <a:r>
              <a:rPr lang="uk-UA" sz="1800" b="0" dirty="0" err="1"/>
              <a:t>Світлишина</a:t>
            </a:r>
            <a:r>
              <a:rPr lang="uk-UA" sz="1800" b="0" dirty="0"/>
              <a:t> І.А. Теоретичні аспекти якості продукції. Актуальні проблеми економіки. 2022. № 9. С. 89-97. </a:t>
            </a:r>
            <a:r>
              <a:rPr lang="en-US" sz="1800" b="0" dirty="0"/>
              <a:t>URL: https://eco-science.net/wp-content/uploads/2022/09/09.22._topic_-Ihor-I.-Svitlyshyn-Iryna-A.-Svitlyshina-89-97.pdf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9. Світлишин І.І. Методичний підхід до оцінювання якості продукції. Економіка, управління та адміністрування. Житомир: Житомирська політехніка, 2023. № 1 (103). С. 64-69.</a:t>
            </a:r>
            <a:r>
              <a:rPr lang="en-US" sz="1800" b="0" dirty="0" smtClean="0"/>
              <a:t> URL</a:t>
            </a:r>
            <a:r>
              <a:rPr lang="en-US" sz="1800" b="0" dirty="0"/>
              <a:t>: </a:t>
            </a:r>
            <a:r>
              <a:rPr lang="en-US" sz="1800" b="0" dirty="0"/>
              <a:t>http://</a:t>
            </a:r>
            <a:r>
              <a:rPr lang="en-US" sz="1800" b="0" dirty="0" smtClean="0"/>
              <a:t>ema.ztu.edu.ua/article/view/275764</a:t>
            </a:r>
            <a:endParaRPr lang="uk-UA" sz="1800" b="0" dirty="0" smtClean="0"/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10. Інформаційні </a:t>
            </a:r>
            <a:r>
              <a:rPr lang="uk-UA" sz="1800" b="0" dirty="0"/>
              <a:t>ресурси Національної бібліотеки України імені В.І. Вернадського. </a:t>
            </a:r>
            <a:r>
              <a:rPr lang="en-US" sz="1800" b="0" dirty="0"/>
              <a:t>URL: http://</a:t>
            </a:r>
            <a:r>
              <a:rPr lang="en-US" sz="1800" b="0" dirty="0" smtClean="0"/>
              <a:t>www.nbuv.gov.ua</a:t>
            </a:r>
            <a:endParaRPr lang="uk-UA" sz="1800" b="0" dirty="0" smtClean="0"/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ru-RU" sz="1800" b="0" dirty="0" smtClean="0"/>
              <a:t>11. Сайт </a:t>
            </a:r>
            <a:r>
              <a:rPr lang="ru-RU" sz="1800" b="0" dirty="0" err="1"/>
              <a:t>бібліотеки</a:t>
            </a:r>
            <a:r>
              <a:rPr lang="ru-RU" sz="1800" b="0" dirty="0"/>
              <a:t> Державного </a:t>
            </a:r>
            <a:r>
              <a:rPr lang="ru-RU" sz="1800" b="0" dirty="0" err="1"/>
              <a:t>університету</a:t>
            </a:r>
            <a:r>
              <a:rPr lang="ru-RU" sz="1800" b="0" dirty="0"/>
              <a:t> «</a:t>
            </a:r>
            <a:r>
              <a:rPr lang="ru-RU" sz="1800" b="0" dirty="0" err="1"/>
              <a:t>Житомирська</a:t>
            </a:r>
            <a:r>
              <a:rPr lang="ru-RU" sz="1800" b="0" dirty="0"/>
              <a:t> </a:t>
            </a:r>
            <a:r>
              <a:rPr lang="ru-RU" sz="1800" b="0" dirty="0" err="1"/>
              <a:t>політехніка</a:t>
            </a:r>
            <a:r>
              <a:rPr lang="ru-RU" sz="1800" b="0" dirty="0"/>
              <a:t>». URL: http://lib.ztu.edu.ua</a:t>
            </a: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23150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44488" y="1879601"/>
            <a:ext cx="11522075" cy="1835150"/>
          </a:xfrm>
        </p:spPr>
        <p:txBody>
          <a:bodyPr/>
          <a:lstStyle/>
          <a:p>
            <a:pPr algn="ctr">
              <a:buNone/>
            </a:pPr>
            <a:r>
              <a:rPr lang="uk-UA" sz="4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Організація та методологічні основи оцінки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Якість продукції - це результат відповідності властивостей (власних характеристик) продукції вимогам (нормативним, споживача та інших </a:t>
            </a:r>
            <a:r>
              <a:rPr lang="uk-UA" sz="2400" b="0" dirty="0" err="1" smtClean="0"/>
              <a:t>стейкхолдерів</a:t>
            </a:r>
            <a:r>
              <a:rPr lang="uk-UA" sz="2400" b="0" dirty="0" smtClean="0"/>
              <a:t>).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Оцінювання якості продукції не тотожне вимірюванню (кількісному визначенню). Воно є ширшим поняттям і включає в себе останнє. 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Оцінювання якості продукції здійснюється шляхом порівняння (співставлення) результатів вимірювання якості </a:t>
            </a:r>
            <a:r>
              <a:rPr lang="uk-UA" sz="2400" b="0" dirty="0"/>
              <a:t>продукції із базовими чи цільовими </a:t>
            </a:r>
            <a:r>
              <a:rPr lang="uk-UA" sz="2400" b="0" dirty="0" smtClean="0"/>
              <a:t>показниками.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0360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Організація та методологічні основи оцінки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b="0" dirty="0" smtClean="0"/>
              <a:t>Основними етапами оцінювання якості продукції є наступні: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0" name="Полотно 1"/>
          <p:cNvGrpSpPr>
            <a:grpSpLocks/>
          </p:cNvGrpSpPr>
          <p:nvPr/>
        </p:nvGrpSpPr>
        <p:grpSpPr bwMode="auto">
          <a:xfrm>
            <a:off x="525084" y="1423838"/>
            <a:ext cx="10146145" cy="4339652"/>
            <a:chOff x="2045" y="1619"/>
            <a:chExt cx="58077" cy="27184"/>
          </a:xfrm>
        </p:grpSpPr>
        <p:sp>
          <p:nvSpPr>
            <p:cNvPr id="21" name="AutoShape 38"/>
            <p:cNvSpPr>
              <a:spLocks noChangeAspect="1" noChangeArrowheads="1"/>
            </p:cNvSpPr>
            <p:nvPr/>
          </p:nvSpPr>
          <p:spPr bwMode="auto">
            <a:xfrm>
              <a:off x="2045" y="1619"/>
              <a:ext cx="58077" cy="27184"/>
            </a:xfrm>
            <a:prstGeom prst="rect">
              <a:avLst/>
            </a:prstGeom>
            <a:solidFill>
              <a:srgbClr val="FFFFFF"/>
            </a:solidFill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  <p:sp>
          <p:nvSpPr>
            <p:cNvPr id="22" name="Прямоугольник 2"/>
            <p:cNvSpPr>
              <a:spLocks noChangeArrowheads="1"/>
            </p:cNvSpPr>
            <p:nvPr/>
          </p:nvSpPr>
          <p:spPr bwMode="auto">
            <a:xfrm>
              <a:off x="3264" y="2819"/>
              <a:ext cx="3899" cy="2437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Оцінювання якості продукції</a:t>
              </a: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Прямоугольник 3"/>
            <p:cNvSpPr>
              <a:spLocks noChangeArrowheads="1"/>
            </p:cNvSpPr>
            <p:nvPr/>
          </p:nvSpPr>
          <p:spPr bwMode="auto">
            <a:xfrm>
              <a:off x="9449" y="2819"/>
              <a:ext cx="49682" cy="37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268288" marR="0" lvl="0" indent="-268288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Визначення переліку властивостей (власних характеристик) продукції, які формують її якість</a:t>
              </a: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Прямая соединительная линия 4"/>
            <p:cNvSpPr>
              <a:spLocks noChangeShapeType="1"/>
            </p:cNvSpPr>
            <p:nvPr/>
          </p:nvSpPr>
          <p:spPr bwMode="auto">
            <a:xfrm>
              <a:off x="7391" y="5410"/>
              <a:ext cx="198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  <p:sp>
          <p:nvSpPr>
            <p:cNvPr id="25" name="Прямоугольник 5"/>
            <p:cNvSpPr>
              <a:spLocks noChangeArrowheads="1"/>
            </p:cNvSpPr>
            <p:nvPr/>
          </p:nvSpPr>
          <p:spPr bwMode="auto">
            <a:xfrm>
              <a:off x="9525" y="7302"/>
              <a:ext cx="49682" cy="30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 Ідентифікація вимог до властивостей (власних характеристик) продукції</a:t>
              </a: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Прямая соединительная линия 6"/>
            <p:cNvSpPr>
              <a:spLocks noChangeShapeType="1"/>
            </p:cNvSpPr>
            <p:nvPr/>
          </p:nvSpPr>
          <p:spPr bwMode="auto">
            <a:xfrm>
              <a:off x="7391" y="8979"/>
              <a:ext cx="198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  <p:sp>
          <p:nvSpPr>
            <p:cNvPr id="27" name="Прямоугольник 7"/>
            <p:cNvSpPr>
              <a:spLocks noChangeArrowheads="1"/>
            </p:cNvSpPr>
            <p:nvPr/>
          </p:nvSpPr>
          <p:spPr bwMode="auto">
            <a:xfrm>
              <a:off x="9525" y="11017"/>
              <a:ext cx="49682" cy="31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 Вимірювання (кількісне вираження) властивостей продукції</a:t>
              </a:r>
              <a:endParaRPr kumimoji="0" lang="uk-UA" altLang="uk-UA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Прямая соединительная линия 8"/>
            <p:cNvSpPr>
              <a:spLocks noChangeShapeType="1"/>
            </p:cNvSpPr>
            <p:nvPr/>
          </p:nvSpPr>
          <p:spPr bwMode="auto">
            <a:xfrm>
              <a:off x="7391" y="12560"/>
              <a:ext cx="198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  <p:sp>
          <p:nvSpPr>
            <p:cNvPr id="29" name="Прямоугольник 9"/>
            <p:cNvSpPr>
              <a:spLocks noChangeArrowheads="1"/>
            </p:cNvSpPr>
            <p:nvPr/>
          </p:nvSpPr>
          <p:spPr bwMode="auto">
            <a:xfrm>
              <a:off x="9525" y="15227"/>
              <a:ext cx="49682" cy="40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268288" marR="0" lvl="0" indent="-268288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 Визначення показників якості продукції за окремими чи одночасно декількома її властивостями</a:t>
              </a: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Прямая соединительная линия 10"/>
            <p:cNvSpPr>
              <a:spLocks noChangeShapeType="1"/>
            </p:cNvSpPr>
            <p:nvPr/>
          </p:nvSpPr>
          <p:spPr bwMode="auto">
            <a:xfrm>
              <a:off x="7468" y="17285"/>
              <a:ext cx="19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  <p:sp>
          <p:nvSpPr>
            <p:cNvPr id="31" name="Прямоугольник 11"/>
            <p:cNvSpPr>
              <a:spLocks noChangeArrowheads="1"/>
            </p:cNvSpPr>
            <p:nvPr/>
          </p:nvSpPr>
          <p:spPr bwMode="auto">
            <a:xfrm>
              <a:off x="9525" y="20104"/>
              <a:ext cx="49682" cy="29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 Визначення базових та/або цільових показників якості</a:t>
              </a: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Прямая соединительная линия 13"/>
            <p:cNvSpPr>
              <a:spLocks noChangeShapeType="1"/>
            </p:cNvSpPr>
            <p:nvPr/>
          </p:nvSpPr>
          <p:spPr bwMode="auto">
            <a:xfrm>
              <a:off x="7239" y="21628"/>
              <a:ext cx="198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  <p:sp>
          <p:nvSpPr>
            <p:cNvPr id="33" name="Прямоугольник 14"/>
            <p:cNvSpPr>
              <a:spLocks noChangeArrowheads="1"/>
            </p:cNvSpPr>
            <p:nvPr/>
          </p:nvSpPr>
          <p:spPr bwMode="auto">
            <a:xfrm>
              <a:off x="9525" y="24143"/>
              <a:ext cx="49682" cy="30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6. Визначення рівня якості продукції</a:t>
              </a:r>
              <a:endParaRPr kumimoji="0" lang="uk-UA" altLang="uk-UA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Прямая соединительная линия 15"/>
            <p:cNvSpPr>
              <a:spLocks noChangeShapeType="1"/>
            </p:cNvSpPr>
            <p:nvPr/>
          </p:nvSpPr>
          <p:spPr bwMode="auto">
            <a:xfrm>
              <a:off x="7391" y="25743"/>
              <a:ext cx="198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691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Організація та методологічні основи оцінки якості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ru-RU" sz="2400" b="0" dirty="0"/>
              <a:t>1. </a:t>
            </a:r>
            <a:r>
              <a:rPr lang="uk-UA" sz="2400" b="0" dirty="0" smtClean="0"/>
              <a:t>Визначення переліку властивостей (власних характеристик) продукції, які формують її якість, здійснюється з урахуванням:</a:t>
            </a:r>
          </a:p>
          <a:p>
            <a:pPr marL="360363" indent="-3603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призначення й умов споживання чи експлуатації продукції;</a:t>
            </a:r>
          </a:p>
          <a:p>
            <a:pPr marL="360363" indent="-3603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результатів моніторингу та аналізу вимог (фактичних, латентних, потенційних);</a:t>
            </a:r>
          </a:p>
          <a:p>
            <a:pPr marL="360363" indent="-36036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завдань в межах системи управління якістю продукції на підприємстві.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413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45426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Організація та методологічні основи оцінки якості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200" b="0" dirty="0" smtClean="0"/>
              <a:t>2. Ідентифікація вимог до продукції передбачає визначення законодавчих та </a:t>
            </a:r>
            <a:r>
              <a:rPr lang="uk-UA" sz="2200" b="0" dirty="0" err="1" smtClean="0"/>
              <a:t>регламентувальних</a:t>
            </a:r>
            <a:r>
              <a:rPr lang="uk-UA" sz="2200" b="0" dirty="0" smtClean="0"/>
              <a:t> вимог, вимог споживачів та інших ключових </a:t>
            </a:r>
            <a:r>
              <a:rPr lang="uk-UA" sz="2200" b="0" dirty="0" err="1" smtClean="0"/>
              <a:t>стейкхолдерів</a:t>
            </a:r>
            <a:r>
              <a:rPr lang="uk-UA" sz="2200" b="0" dirty="0" smtClean="0"/>
              <a:t>, якими можуть бути: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200" b="0" dirty="0" smtClean="0"/>
              <a:t> працівники підприємства,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200" b="0" dirty="0" smtClean="0"/>
              <a:t>власники/інвестори підприємства (наприклад, акціонери, приватні особи чи групи осіб, які мають певний інтерес на підприємстві),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200" b="0" dirty="0" smtClean="0"/>
              <a:t>постачальники і партнери,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200" b="0" dirty="0" smtClean="0"/>
              <a:t>суспільство (громада), на яке впливає діяльність підприємства чи його продукція,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200" b="0" dirty="0" smtClean="0"/>
              <a:t>органи місцевої та державної влади,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200" b="0" dirty="0" smtClean="0"/>
              <a:t>інші організації та особи, які можуть впливати на рішення чи діяльність підприємства.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24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Організація та методологічні основи оцінки якості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200" b="0" dirty="0" smtClean="0"/>
              <a:t>3. Вимірювання </a:t>
            </a:r>
            <a:r>
              <a:rPr lang="uk-UA" sz="2200" b="0" dirty="0"/>
              <a:t>(кількісне вираження) властивостей </a:t>
            </a:r>
            <a:r>
              <a:rPr lang="uk-UA" sz="2200" b="0" dirty="0" smtClean="0"/>
              <a:t>продукції здійснюється </a:t>
            </a:r>
            <a:r>
              <a:rPr lang="uk-UA" sz="2200" b="0" dirty="0"/>
              <a:t>шляхом застосування відповідних методів. Згідно з положеннями ДСТУ 2925-94 «Якість продукції. Оцінювання якості. Терміни та </a:t>
            </a:r>
            <a:r>
              <a:rPr lang="uk-UA" sz="2200" b="0" dirty="0" smtClean="0"/>
              <a:t>визначення» для </a:t>
            </a:r>
            <a:r>
              <a:rPr lang="uk-UA" sz="2200" b="0" dirty="0"/>
              <a:t>вимірювання властивостей продукції можуть бути використані наступні </a:t>
            </a:r>
            <a:r>
              <a:rPr lang="uk-UA" sz="2200" b="0" dirty="0" smtClean="0"/>
              <a:t>методи:</a:t>
            </a:r>
            <a:endParaRPr lang="uk-UA" sz="2200" b="0" dirty="0"/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вимірювальний метод;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органолептичний метод;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розрахунковий метод;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реєстраційний метод;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соціологічний метод;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експертний метод;</a:t>
            </a:r>
          </a:p>
          <a:p>
            <a:pPr marL="360363" indent="-3603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200" b="0" dirty="0" smtClean="0"/>
              <a:t>змішаний </a:t>
            </a:r>
            <a:r>
              <a:rPr lang="uk-UA" sz="2200" b="0" dirty="0"/>
              <a:t>метод</a:t>
            </a:r>
            <a:endParaRPr lang="uk-UA" sz="22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34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Організація та методологічні основи оцінки якості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400" b="0" dirty="0" smtClean="0"/>
              <a:t>4. Визначення показників якості продукції за окремими чи одночасно декількома її властивостями здійснюється шляхом співставлення числових значень властивостей продукції із встановленими значеннями відповідно до вимог. 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/>
              <a:t>5. Оцінювання якості продукції здійснюють шляхом порівняння (співставлення) отриманих показників якості із базовими та/або цільовими </a:t>
            </a:r>
            <a:r>
              <a:rPr lang="uk-UA" sz="2400" b="0" dirty="0" smtClean="0"/>
              <a:t>показниками.</a:t>
            </a: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48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53739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Визначення (вимірювання) властивостей продукції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400" b="0" dirty="0" smtClean="0"/>
              <a:t>Для </a:t>
            </a:r>
            <a:r>
              <a:rPr lang="uk-UA" sz="2400" b="0" dirty="0"/>
              <a:t>вимірювання властивостей продукції можуть бути використані наступні </a:t>
            </a:r>
            <a:r>
              <a:rPr lang="uk-UA" sz="2400" b="0" dirty="0" smtClean="0"/>
              <a:t>методи:</a:t>
            </a:r>
            <a:endParaRPr lang="uk-UA" sz="2400" b="0" dirty="0"/>
          </a:p>
          <a:p>
            <a:pPr marL="442913" indent="-44291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вимірювальний </a:t>
            </a:r>
            <a:r>
              <a:rPr lang="uk-UA" sz="2400" dirty="0"/>
              <a:t>метод</a:t>
            </a:r>
            <a:r>
              <a:rPr lang="uk-UA" sz="2400" b="0" dirty="0"/>
              <a:t>, який передбачає застосування технічних засобів для вимірювання властивостей продукції. Залежно від характеру вимірювальних засобів даний метод може бути фізичним, хімічним, біологічним тощо;</a:t>
            </a:r>
          </a:p>
          <a:p>
            <a:pPr marL="442913" indent="-44291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400" dirty="0" smtClean="0"/>
              <a:t>органолептичний </a:t>
            </a:r>
            <a:r>
              <a:rPr lang="uk-UA" sz="2400" dirty="0"/>
              <a:t>метод</a:t>
            </a:r>
            <a:r>
              <a:rPr lang="uk-UA" sz="2400" b="0" dirty="0"/>
              <a:t>, який передбачає вимірювання властивостей продукції на основі аналізу сприйняття їх органами чуття людини (зором, слухом, смаком, нюхом, дотиком). З метою трансформації отриманих результатів у числовий вираз, як правило, використовують бальну систему. Тому точність і достовірність значень залежать від здібностей, кваліфікації та навичок особи, яка здійснює вимірювання;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uk-UA" sz="2400" b="0" dirty="0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19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1253</Words>
  <Application>Microsoft Office PowerPoint</Application>
  <PresentationFormat>Широкий екран</PresentationFormat>
  <Paragraphs>144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31" baseType="lpstr">
      <vt:lpstr>Arial</vt:lpstr>
      <vt:lpstr>Bookman Old Style</vt:lpstr>
      <vt:lpstr>Calibri</vt:lpstr>
      <vt:lpstr>Cambria Math</vt:lpstr>
      <vt:lpstr>Montserrat</vt:lpstr>
      <vt:lpstr>Montserrat ExtraBold</vt:lpstr>
      <vt:lpstr>Times New Roman</vt:lpstr>
      <vt:lpstr>Wingdings</vt:lpstr>
      <vt:lpstr>Тема Office</vt:lpstr>
      <vt:lpstr>ТЕМА 5. МЕТОДИЧНІ ПІДХОДИ ДО ОЦІНКИ ЯКОСТІ</vt:lpstr>
      <vt:lpstr>Зміст теми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Світлишин Ігор Іванович</cp:lastModifiedBy>
  <cp:revision>177</cp:revision>
  <dcterms:created xsi:type="dcterms:W3CDTF">2023-01-12T09:20:21Z</dcterms:created>
  <dcterms:modified xsi:type="dcterms:W3CDTF">2025-11-05T09:22:00Z</dcterms:modified>
</cp:coreProperties>
</file>