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64" r:id="rId4"/>
    <p:sldId id="269" r:id="rId5"/>
    <p:sldId id="268" r:id="rId6"/>
    <p:sldId id="266" r:id="rId7"/>
    <p:sldId id="267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65" r:id="rId19"/>
    <p:sldId id="28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C59409-2EBE-4465-9620-1FC675878608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0BB10-53E3-4950-AD2C-0D2EDF8417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7452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50BB10-53E3-4950-AD2C-0D2EDF84171E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1489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8030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95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7066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401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52807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3714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9646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47922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6880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1321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2565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5539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9954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4648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881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5549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0800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6CF008A-3CB7-4A9C-A320-70356DDD48D9}" type="datetimeFigureOut">
              <a:rPr lang="uk-UA" smtClean="0"/>
              <a:t>29.10.2025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2DEBA-66B4-4970-9D2C-9FCF354B7F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96915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bank.gov.ua/ua/markets/liberalization" TargetMode="External"/><Relationship Id="rId2" Type="http://schemas.openxmlformats.org/officeDocument/2006/relationships/hyperlink" Target="https://bank.gov.ua/ua/markets/currency-marke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2473-19#Text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919E04-2FF9-425D-AD8D-5711AFA498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МЕНЕДЖМЕНТ ВАЛЮТНИХ ОПЕРАЦIЙ БАНКУ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642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EEA530-5CC9-4D20-9C6E-5FE1BEB0A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361" y="514350"/>
            <a:ext cx="10831513" cy="62103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зв'язку з військовою агресією проти України Національним банком України суттєво обмежено валютні операції та розрахунки з нерезидентами на період дії воєнного стану. Перелік обмежень постійно оновлюється. Вони стосуються, зокрема, операцій з купівлі-продажу іноземної валюти та валютних переказів.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перший день військового вторгнення регулятор в особі Національного банку України прийняв Постанову № 18 від 24.02.2022 «Про роботу банківської системи в період дії воєнного стану», якою запровадив низку суттєвих обмежень, зокрема: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заборонено видачу коштів в іноземній валюті;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зафіксовано офіційний курс гривні станом на 24.02.2022 року;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обмежено зняття готівки;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заборонено транскордонні валютні перекази;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призупинено роботу валютного ринку, за винятком продажу іноземної валюти;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призупинено поповнення електронних гаманців електронними грошима та розповсюдження електронних грошей.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моменту введення воєнного стану майже щодня вводяться нові обмеження або заборони на проведення валютних операцій. Сьогодні розрахунки в іноземній валюті мають низку специфічних та нових особливостей для бізнесу.</a:t>
            </a:r>
          </a:p>
        </p:txBody>
      </p:sp>
    </p:spTree>
    <p:extLst>
      <p:ext uri="{BB962C8B-B14F-4D97-AF65-F5344CB8AC3E}">
        <p14:creationId xmlns:p14="http://schemas.microsoft.com/office/powerpoint/2010/main" val="2973903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EEA530-5CC9-4D20-9C6E-5FE1BEB0A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360" y="1409701"/>
            <a:ext cx="10545765" cy="436245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першого дня війни уповноваженим установам заборонено здійснювати будь-які валютні операції: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стороною якої є юридична або фізична особа, яка має місцезнаходження (зареєстрована/постійно проживає) на території Російської Федерації або Республіки Білорусь;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з використанням російських рублів та білоруських рублів;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для виконання зобов'язань перед юридичними або фізичними особами, які мають місцезнаходження (зареєстровані/постійно проживають) на території Російської Федерації або Республіки Білорусь.</a:t>
            </a:r>
          </a:p>
          <a:p>
            <a:pPr marL="0" indent="360000" algn="just">
              <a:spcBef>
                <a:spcPts val="0"/>
              </a:spcBef>
            </a:pP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03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EEA530-5CC9-4D20-9C6E-5FE1BEB0A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360" y="342900"/>
            <a:ext cx="10688640" cy="6162675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управлінні валютними операціями важливо враховувати валютні ризики. Найбільш непередбачуваними є валютні ризики, які впливають на прибутковість операцій у майбутніх періодах.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Валютні ризики характеризуються складністю прогнозування та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волатильністю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Ймовірність їх виникнення та ступінь впливу на банк залежать не тільки від внутрішніх, але й від зовнішніх факторів, таких як зміни в законодавстві (як в Україні, так і в країнах-контрагентах), політична та економічна стабільність в країні, інфляційні коливання.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 ряд проблем, пов'язаних з організацією ефективного процесу управління валютним ризиком в українських банках, серед яких можна виділити наступні: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відсутність комплексного та всебічного регулювання валютних відносин;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ретроспективний підхід до процесу управління валютним ризиком;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низька ефективність систем управління та контролю за валютними ризиками в банках;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відсутність ефективного ринку валютних деривативів, інструменти якого дозволяли б ефективно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хеджувати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валютний ризик.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того, може бути виявлено погіршення фінансового стану або банкрутство та ліквідація установи, з якою було укладено зобов'язання.</a:t>
            </a:r>
          </a:p>
        </p:txBody>
      </p:sp>
    </p:spTree>
    <p:extLst>
      <p:ext uri="{BB962C8B-B14F-4D97-AF65-F5344CB8AC3E}">
        <p14:creationId xmlns:p14="http://schemas.microsoft.com/office/powerpoint/2010/main" val="779460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EEA530-5CC9-4D20-9C6E-5FE1BEB0A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360" y="342900"/>
            <a:ext cx="10688640" cy="6162675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вирішення цих проблем українські банки використовують різноманітні методи управління валютним ризиком. Методологія управління валютними ризиками є невід'ємною частиною діяльності банків, спрямованою на економічно ефективний захист фінансової установи від непередбачуваних подій, які завдають матеріальних збитків банку.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Валютний ризик необхідно ідентифікувати та оцінити, визначити ступінь його впливу на фінансові результати діяльності банку. Тільки після цього можна визначити, чи варто і як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хеджувати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від негативних наслідків коливань валютних курсів.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світовій практиці існує велика кількість різноманітних </a:t>
            </a: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 хеджування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 ризиків, основними з яких є: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стратегія випередження та відставання;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структурне балансування активів, пасивів, кредиторської та дебіторської заборгованості;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угода про розподіл ризиків;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структурування зустрічних валютних потоків;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дисконтування вимог в іноземній валюті (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форфейтинг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кредитування та інвестування в іноземній валюті;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валютні застереження (прямі, непрямі та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мультивалютні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паралельні кредити;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операції з валютними деривативами (форвардні контракти,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своп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-контракти, опціонні контракти, валютні ф'ючерсні контракти);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валютні подушки (додавання маржі до ціни); 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створення центрів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реінвойсів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самострахування тощо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107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7DFCDA-D7FF-40FE-9D60-9601F4639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636" y="319368"/>
            <a:ext cx="11364914" cy="776007"/>
          </a:xfrm>
        </p:spPr>
        <p:txBody>
          <a:bodyPr/>
          <a:lstStyle/>
          <a:p>
            <a:pPr algn="ctr"/>
            <a:r>
              <a:rPr lang="ru-RU" dirty="0"/>
              <a:t>2. </a:t>
            </a:r>
            <a:r>
              <a:rPr lang="ru-RU" dirty="0" err="1"/>
              <a:t>Управлiння</a:t>
            </a:r>
            <a:r>
              <a:rPr lang="ru-RU" dirty="0"/>
              <a:t> валютною </a:t>
            </a:r>
            <a:r>
              <a:rPr lang="ru-RU" dirty="0" err="1"/>
              <a:t>позицiєю</a:t>
            </a:r>
            <a:r>
              <a:rPr lang="ru-RU" dirty="0"/>
              <a:t> банку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1E41D6A-35C0-4D78-8A79-360EE2185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04926"/>
            <a:ext cx="10469563" cy="4943474"/>
          </a:xfrm>
        </p:spPr>
        <p:txBody>
          <a:bodyPr>
            <a:normAutofit lnSpcReduction="10000"/>
          </a:bodyPr>
          <a:lstStyle/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Валютний ризик виникає у разі невідповідності обсягів активів і зобов'язань банку в іноземній валюті. 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позицiя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вiдкритою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Відкрита валютна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 банку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невідповідність між активами і пасивами банку в іноземній валюті.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Iснують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вiдкритої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позицiї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‒ чиста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позицiя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‒ чиста коротка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позицiя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активи 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валют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пасивами 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валют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то така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називається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закритою валютною </a:t>
            </a: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єю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зведення чи 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дпов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дност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зниця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 сумою актив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валют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пасив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 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сам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валют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 </a:t>
            </a: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експозиц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щодо цієї валюти.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визначає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валютного ризику, на який наражається банк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унасл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незбалансованост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пасив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валют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б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льший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ї, то б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льший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валютний ризик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снує в банку,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навпаки.</a:t>
            </a:r>
          </a:p>
        </p:txBody>
      </p:sp>
    </p:spTree>
    <p:extLst>
      <p:ext uri="{BB962C8B-B14F-4D97-AF65-F5344CB8AC3E}">
        <p14:creationId xmlns:p14="http://schemas.microsoft.com/office/powerpoint/2010/main" val="13229735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1E41D6A-35C0-4D78-8A79-360EE2185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428625"/>
            <a:ext cx="10469563" cy="5819775"/>
          </a:xfrm>
        </p:spPr>
        <p:txBody>
          <a:bodyPr>
            <a:normAutofit fontScale="92500"/>
          </a:bodyPr>
          <a:lstStyle/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Зайнявши певну валютну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ю, можна отримати прибутки чи зазнати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унасл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валютного курсу,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довга валютна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приносить прибутки в раз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двищення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 раз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зниження;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коротка валютна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приносить прибутки в раз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 курсу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валюти, але завдає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при п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двищенн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курсу.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Розмiр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прибуткiв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збиткiв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вiд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розмiру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експозицiї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змiн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курсах.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позицiю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вiдкритою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курсах 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спекулятивного характеру.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пiдвищеним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бiльший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бiльший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вiн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вiд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курсах. Але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змiн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валютному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спричиненi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взятим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також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рiвня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прибуткiв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збиткiв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валютного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рiвень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згоднi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прибуткiв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Але для тих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учасникiв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фiнансовий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котрих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стан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суспiльства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рiвень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позицiйного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централiзовано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нормативiв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цiєї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категорiї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банки.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1878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1E41D6A-35C0-4D78-8A79-360EE2185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428625"/>
            <a:ext cx="10469563" cy="5819775"/>
          </a:xfrm>
        </p:spPr>
        <p:txBody>
          <a:bodyPr>
            <a:normAutofit fontScale="92500"/>
          </a:bodyPr>
          <a:lstStyle/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валютною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йснює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тет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активами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пасивами банку (КУАП), визначаючи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та л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 валютного ризику для дилер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ранг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 В такому випадку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має бути оголошений на ринку, щоб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онери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єнти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знали про р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вень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валютного ризику такого банку.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банку має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ляти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належну увагу контролю за додержанням норматив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валютної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ї. Так, якщо протягом робочого дня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дкритої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може значно 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дхилятися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 установлених норм, то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дно привести його у відповідність з чинними вимогами.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в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дкритої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валютної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банку впливають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ї: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куп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продаж гот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вкової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безгот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вкової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валюти,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строков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ї, за якими виникають вимоги й зобов’язання 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валютах, незалежно 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 ними;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одержання та сплата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валюти у вигляд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в, витрат та нарахування 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дсоткових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витрат;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надходження кошт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валют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статутного фонду;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погашення банком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безнад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йної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заборгованост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валют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куп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продаж основних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товарно-матер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нностей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валюту;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нш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ноземною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валютою.</a:t>
            </a:r>
          </a:p>
        </p:txBody>
      </p:sp>
    </p:spTree>
    <p:extLst>
      <p:ext uri="{BB962C8B-B14F-4D97-AF65-F5344CB8AC3E}">
        <p14:creationId xmlns:p14="http://schemas.microsoft.com/office/powerpoint/2010/main" val="29810916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1E41D6A-35C0-4D78-8A79-360EE2185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428625"/>
            <a:ext cx="10469563" cy="5819775"/>
          </a:xfrm>
        </p:spPr>
        <p:txBody>
          <a:bodyPr>
            <a:normAutofit fontScale="92500"/>
          </a:bodyPr>
          <a:lstStyle/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Хоча кожна з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впливає на валютну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 банку, але не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однаковою 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рою можуть бути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регулювання її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швидкого приведення у відповідність з нормативними вимогами,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потребують певного часу, п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дготовчої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роботи і не завжди проводяться 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ативи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банку. В умовах централ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зованого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регулювання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дкритої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менеджмент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має містити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нструментар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та добре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 методами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валютною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 норматив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валютної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обмежує валютний ризик, але не дозволяє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його уникнути. Перед менеджментом банку постає завдання пост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йного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валютним ризиком через регулювання величини та виду (довга чи коротка)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за р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ноземними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валютами.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валютною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може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йснюватися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структурного балансування актив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та зобов’язань 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валют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строками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сумами, тобто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методами натурального (природного) хеджування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структурне балансування валютних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в;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 строк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валютних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(випередження та 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дставання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дисконтування плат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вимог 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валют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тощо.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також може бути досягнуто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методами штучного хеджування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базуються 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позабалансових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таких, як: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строков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угоди,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нован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типу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своп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йний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форвард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</a:t>
            </a:r>
          </a:p>
        </p:txBody>
      </p:sp>
    </p:spTree>
    <p:extLst>
      <p:ext uri="{BB962C8B-B14F-4D97-AF65-F5344CB8AC3E}">
        <p14:creationId xmlns:p14="http://schemas.microsoft.com/office/powerpoint/2010/main" val="38612511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1DF1B3A-CE69-4AE1-B810-132966BDF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2100" y="581026"/>
            <a:ext cx="10144125" cy="5667374"/>
          </a:xfrm>
        </p:spPr>
        <p:txBody>
          <a:bodyPr/>
          <a:lstStyle/>
          <a:p>
            <a:pPr marL="0" indent="360000" algn="ctr">
              <a:spcBef>
                <a:spcPts val="0"/>
              </a:spcBef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Література:</a:t>
            </a:r>
          </a:p>
          <a:p>
            <a:pPr marL="0" indent="360000" algn="ctr">
              <a:spcBef>
                <a:spcPts val="0"/>
              </a:spcBef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[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Зянько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В.,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Єпіфанова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І. Ю., Коваль Н. О., Ткачук Л. М.]. – 3-те вид., доп. –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Вінниця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ВНТУ, 2022. – 170 с.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сайт НБУ. Режим доступу: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https://bank.gov.ua/ua/markets/currency-market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Валютні обмеження. Офіційний сайт НБУ. Режим доступу: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https://bank.gov.ua/ua/markets/liberalization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валюту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Режим доступу: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https://zakon.rada.gov.ua/laws/show/2473-19#Text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003568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6B15E6-2E58-485E-96AD-DBBFCB0F4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638176"/>
            <a:ext cx="9659938" cy="5610224"/>
          </a:xfrm>
        </p:spPr>
        <p:txBody>
          <a:bodyPr/>
          <a:lstStyle/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pPr algn="ctr"/>
            <a:r>
              <a:rPr lang="uk-UA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1074849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D5A0DA0-502E-46BC-8C63-DD9D5F036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723900"/>
            <a:ext cx="10736263" cy="5524499"/>
          </a:xfrm>
        </p:spPr>
        <p:txBody>
          <a:bodyPr>
            <a:normAutofit/>
          </a:bodyPr>
          <a:lstStyle/>
          <a:p>
            <a:pPr marL="0" indent="360000" algn="ctr">
              <a:spcBef>
                <a:spcPts val="0"/>
              </a:spcBef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  <a:p>
            <a:pPr marL="0" indent="360000" algn="ctr">
              <a:spcBef>
                <a:spcPts val="0"/>
              </a:spcBef>
            </a:pP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8" indent="360000" algn="just">
              <a:lnSpc>
                <a:spcPct val="150000"/>
              </a:lnSpc>
              <a:spcBef>
                <a:spcPts val="0"/>
              </a:spcBef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операцiї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управлiння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Управлiння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валютною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позицiєю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647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EEA530-5CC9-4D20-9C6E-5FE1BEB0A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33500"/>
            <a:ext cx="10460038" cy="4914900"/>
          </a:xfrm>
        </p:spPr>
        <p:txBody>
          <a:bodyPr>
            <a:normAutofit fontScale="92500" lnSpcReduction="10000"/>
          </a:bodyPr>
          <a:lstStyle/>
          <a:p>
            <a:pPr marL="0" indent="360000" algn="just">
              <a:spcBef>
                <a:spcPts val="0"/>
              </a:spcBef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Закону України «Про валюту і валютні операції», валютна операція має такі ознаки: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операція, що передбачає перехід права власності на валютні цінності та/або права вимоги і пов'язаних з ним зобов'язань, предметом якої є валютні цінності, між резидентами, нерезидентами, а також між резидентами і нерезидентами, крім операцій між резидентами, якщо такими валютними цінностями є національна валюта;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торгівля валютними цінностями;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транскордонне переказування валютних цінностей та транскордонне переміщення валютних цінностей.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55E730B-DF7B-470D-BDEF-B291301B39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067" y="190500"/>
            <a:ext cx="1007146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353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EEA530-5CC9-4D20-9C6E-5FE1BEB0A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33500"/>
            <a:ext cx="10460038" cy="4914900"/>
          </a:xfrm>
        </p:spPr>
        <p:txBody>
          <a:bodyPr>
            <a:normAutofit fontScale="92500" lnSpcReduction="20000"/>
          </a:bodyPr>
          <a:lstStyle/>
          <a:p>
            <a:pPr marL="0" indent="360000" algn="just">
              <a:spcBef>
                <a:spcPts val="0"/>
              </a:spcBef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розглядати поділ валютних операцій за змістом, то Закон України «Про валюту і валютні операції» виділяє три види валютних операцій: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Операції з торгівлі валютними цінностями.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Операції з переходом права власності на валютні цінності та/чи права вимоги і пов'язаних з цим зобов'язань, предметом яких є валютні цінності, між резидентами, нерезидентами, а також між резидентами і нерезидентами, за винятком операцій, що здійснюються між резидентами, якщо такими валютними цінностями є національна валюта.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Операції з транскордонним переказом валютних цінностей та їх переміщенням. </a:t>
            </a:r>
          </a:p>
        </p:txBody>
      </p:sp>
    </p:spTree>
    <p:extLst>
      <p:ext uri="{BB962C8B-B14F-4D97-AF65-F5344CB8AC3E}">
        <p14:creationId xmlns:p14="http://schemas.microsoft.com/office/powerpoint/2010/main" val="2588037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EEA530-5CC9-4D20-9C6E-5FE1BEB0A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33500"/>
            <a:ext cx="10460038" cy="4914900"/>
          </a:xfrm>
        </p:spPr>
        <p:txBody>
          <a:bodyPr>
            <a:normAutofit/>
          </a:bodyPr>
          <a:lstStyle/>
          <a:p>
            <a:pPr marL="0" indent="360000" algn="just">
              <a:spcBef>
                <a:spcPts val="0"/>
              </a:spcBef>
            </a:pP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йн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банки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йснюють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зноман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тн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з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ноземною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валютою, а саме: куп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влю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продаж валютних кошт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в, ведення банк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вських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валют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позик та отримання кредит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 валют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депозитн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з валютою, дисконтування плат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жних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вимог в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валют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з валютними деривативами тощо.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проводяться як на замовлення та за рахунок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єнт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в, так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задоволення власних потреб банку.</a:t>
            </a:r>
          </a:p>
        </p:txBody>
      </p:sp>
    </p:spTree>
    <p:extLst>
      <p:ext uri="{BB962C8B-B14F-4D97-AF65-F5344CB8AC3E}">
        <p14:creationId xmlns:p14="http://schemas.microsoft.com/office/powerpoint/2010/main" val="2965567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EEA530-5CC9-4D20-9C6E-5FE1BEB0A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485900"/>
            <a:ext cx="10117138" cy="4762500"/>
          </a:xfrm>
        </p:spPr>
        <p:txBody>
          <a:bodyPr>
            <a:normAutofit/>
          </a:bodyPr>
          <a:lstStyle/>
          <a:p>
            <a:pPr marL="0" indent="360000" algn="just">
              <a:spcBef>
                <a:spcPts val="0"/>
              </a:spcBef>
            </a:pP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Валютний ризик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дображає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ймов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рн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сть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нансових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втрат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унасл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 того, що курс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єї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валюти в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дносно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ншої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ниться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протягом певного часу. У реальному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курси дуже р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дко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вдається б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льш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-менш довго втримати на одному й тому самому р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Отже, валютний ризик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снує майже завжди, коли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йснюються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з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ноземною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валютою.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валютного ризику залежить в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валютної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ї, яку займає учасник у кожний конкретний момент часу, та в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валютних курс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 ринку.</a:t>
            </a:r>
          </a:p>
        </p:txBody>
      </p:sp>
    </p:spTree>
    <p:extLst>
      <p:ext uri="{BB962C8B-B14F-4D97-AF65-F5344CB8AC3E}">
        <p14:creationId xmlns:p14="http://schemas.microsoft.com/office/powerpoint/2010/main" val="724409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EEA530-5CC9-4D20-9C6E-5FE1BEB0A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266825"/>
            <a:ext cx="10402888" cy="4981575"/>
          </a:xfrm>
        </p:spPr>
        <p:txBody>
          <a:bodyPr>
            <a:normAutofit fontScale="92500" lnSpcReduction="10000"/>
          </a:bodyPr>
          <a:lstStyle/>
          <a:p>
            <a:pPr marL="0" indent="360000" algn="just">
              <a:spcBef>
                <a:spcPts val="0"/>
              </a:spcBef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жнародних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 поняття торг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валютними коштами об’єднує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сть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конверс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йних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нних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депозитно-кредитних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в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ноземних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валютах, як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йснюються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ринковим курсом чи процентною ставкою. 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нуючою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валютою в систем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 знак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 є долар США, ф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нансовий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 якого визначається високим положенням американської економ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 куп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продажу певної суми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єї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валюти в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на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ншу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точно визначеною ц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ною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валютним курсом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проводяться на 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жнародних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валютних ринках –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FX (FOREX markets –Forcing Exchange Operations).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Депозитно-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угоди укладаються на грошовому ринку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Money Markets Operations).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ринки в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утворюють 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жнародний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валютний ринок, який є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льшим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852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EEA530-5CC9-4D20-9C6E-5FE1BEB0A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361" y="514350"/>
            <a:ext cx="10831513" cy="62103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 управління валютними операціями має забезпечити належний обмінний курс національної валюти по відношенню до вільно конвертованих валют, конвертованість гривні, а також захист іноземних інвестицій у різні сектори економіки.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також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spcBef>
                <a:spcPts val="0"/>
              </a:spcBef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подією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2018 року з точки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вільному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руху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червні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Верховною Радою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валюту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банком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експертами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ЄС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підтриманий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профільним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парламентським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комітетом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360000" algn="just">
              <a:spcBef>
                <a:spcPts val="0"/>
              </a:spcBef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замінив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контроль» на «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360000" algn="just">
              <a:spcBef>
                <a:spcPts val="0"/>
              </a:spcBef>
            </a:pP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установами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валютного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360000" algn="just">
              <a:spcBef>
                <a:spcPts val="0"/>
              </a:spcBef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валютного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восьми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дерегуляцію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зовнішньо-економічних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051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EEA530-5CC9-4D20-9C6E-5FE1BEB0A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361" y="514350"/>
            <a:ext cx="10831513" cy="621030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валютні послаблення, передбачені Національним банком України в новій системі регулювання, включають: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скасування попереднього резервування гривні для купівлі іноземної валюти бізнесом;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запровадження ризик-орієнтованого нагляду на заміну тотальному валютному контролю;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зниження вимоги щодо обов'язкового продажу валютних надходжень з 50% до 30%;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подвоєння граничних строків розрахунків за експортно-імпортними контрактами до 365 днів;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заміна індивідуальних ліцензій на валютні операції на зручну систему електронних лімітів;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дозвіл на вільне використання рахунків юридичних осіб-резидентів за кордоном, і навпаки - відкриття рахунків нерезидентів в Україні;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дозвіл на купівлю іноземної валюти фізичними особами онлайн .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було збільшено ліміт на перекази іноземної валюти за кордон без відкриття рахунку для фізичних осіб з 15 000 грн до 150 000 грн на добу.</a:t>
            </a:r>
          </a:p>
        </p:txBody>
      </p:sp>
    </p:spTree>
    <p:extLst>
      <p:ext uri="{BB962C8B-B14F-4D97-AF65-F5344CB8AC3E}">
        <p14:creationId xmlns:p14="http://schemas.microsoft.com/office/powerpoint/2010/main" val="3405326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210</TotalTime>
  <Words>2726</Words>
  <Application>Microsoft Office PowerPoint</Application>
  <PresentationFormat>Широкий екран</PresentationFormat>
  <Paragraphs>109</Paragraphs>
  <Slides>19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Century Gothic</vt:lpstr>
      <vt:lpstr>Times New Roman</vt:lpstr>
      <vt:lpstr>Wingdings 3</vt:lpstr>
      <vt:lpstr>Іон</vt:lpstr>
      <vt:lpstr>МЕНЕДЖМЕНТ ВАЛЮТНИХ ОПЕРАЦIЙ БАНКУ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2. Управлiння валютною позицiєю банку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Ризик-менеджмент банку</dc:title>
  <dc:creator>ASUS</dc:creator>
  <cp:lastModifiedBy>ASUS</cp:lastModifiedBy>
  <cp:revision>30</cp:revision>
  <dcterms:created xsi:type="dcterms:W3CDTF">2025-10-28T07:53:31Z</dcterms:created>
  <dcterms:modified xsi:type="dcterms:W3CDTF">2025-10-29T12:46:54Z</dcterms:modified>
</cp:coreProperties>
</file>