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8" r:id="rId3"/>
    <p:sldId id="423" r:id="rId4"/>
    <p:sldId id="424" r:id="rId5"/>
    <p:sldId id="425" r:id="rId6"/>
    <p:sldId id="426" r:id="rId7"/>
    <p:sldId id="414" r:id="rId8"/>
    <p:sldId id="415" r:id="rId9"/>
    <p:sldId id="416" r:id="rId11"/>
    <p:sldId id="417" r:id="rId12"/>
    <p:sldId id="418" r:id="rId13"/>
    <p:sldId id="419" r:id="rId14"/>
    <p:sldId id="364" r:id="rId15"/>
    <p:sldId id="366" r:id="rId16"/>
    <p:sldId id="367" r:id="rId17"/>
    <p:sldId id="368" r:id="rId18"/>
    <p:sldId id="390" r:id="rId19"/>
    <p:sldId id="391" r:id="rId20"/>
    <p:sldId id="420" r:id="rId21"/>
    <p:sldId id="369" r:id="rId22"/>
    <p:sldId id="370" r:id="rId23"/>
    <p:sldId id="371" r:id="rId24"/>
    <p:sldId id="372" r:id="rId25"/>
    <p:sldId id="376" r:id="rId26"/>
    <p:sldId id="377" r:id="rId27"/>
    <p:sldId id="378" r:id="rId28"/>
    <p:sldId id="379" r:id="rId29"/>
    <p:sldId id="380" r:id="rId30"/>
    <p:sldId id="381" r:id="rId31"/>
    <p:sldId id="421" r:id="rId32"/>
    <p:sldId id="382" r:id="rId33"/>
    <p:sldId id="383" r:id="rId34"/>
    <p:sldId id="375" r:id="rId35"/>
    <p:sldId id="388" r:id="rId36"/>
    <p:sldId id="389" r:id="rId37"/>
    <p:sldId id="422" r:id="rId38"/>
    <p:sldId id="384" r:id="rId39"/>
    <p:sldId id="385" r:id="rId40"/>
    <p:sldId id="386" r:id="rId41"/>
    <p:sldId id="387" r:id="rId42"/>
    <p:sldId id="427" r:id="rId43"/>
    <p:sldId id="429" r:id="rId44"/>
    <p:sldId id="428" r:id="rId45"/>
    <p:sldId id="431" r:id="rId46"/>
    <p:sldId id="430" r:id="rId47"/>
    <p:sldId id="432" r:id="rId48"/>
    <p:sldId id="412" r:id="rId49"/>
  </p:sldIdLst>
  <p:sldSz cx="9144000" cy="6858000" type="screen4x3"/>
  <p:notesSz cx="6858000" cy="9144000"/>
  <p:custDataLst>
    <p:tags r:id="rId53"/>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9" autoAdjust="0"/>
  </p:normalViewPr>
  <p:slideViewPr>
    <p:cSldViewPr showGuides="1">
      <p:cViewPr varScale="1">
        <p:scale>
          <a:sx n="102" d="100"/>
          <a:sy n="102" d="100"/>
        </p:scale>
        <p:origin x="264" y="108"/>
      </p:cViewPr>
      <p:guideLst>
        <p:guide orient="horz" pos="2160"/>
        <p:guide pos="2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1.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3B733-FF08-4225-A755-DFBA0D0778FB}" type="datetimeFigureOut">
              <a:rPr lang="uk-UA" smtClean="0"/>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D375E-6FE0-4FE0-8C4E-2F08205D8BF4}" type="slidenum">
              <a:rPr lang="uk-UA" smtClean="0"/>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wikipedia.org/wiki/%D0%9B%D0%B0%D1%82%D0%B8%D0%BD%D1%81%D1%8C%D0%BA%D0%B0_%D0%BC%D0%BE%D0%B2%D0%B0" TargetMode="Externa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uk.wikipedia.org/wiki/%D0%A6%D1%96%D0%BD%D0%BD%D1%96_%D0%BF%D0%B0%D0%BF%D0%B5%D1%80%D0%B8" TargetMode="External"/><Relationship Id="rId7" Type="http://schemas.openxmlformats.org/officeDocument/2006/relationships/hyperlink" Target="https://uk.wikipedia.org/wiki/%D0%95%D0%BC%D1%96%D1%82%D0%B5%D0%BD%D1%82" TargetMode="External"/><Relationship Id="rId6" Type="http://schemas.openxmlformats.org/officeDocument/2006/relationships/hyperlink" Target="https://uk.wikipedia.org/wiki/%D0%95%D0%BC%D1%96%D1%81%D1%96%D1%8F_%D1%86%D1%96%D0%BD%D0%BD%D0%B8%D1%85_%D0%BF%D0%B0%D0%BF%D0%B5%D1%80%D1%96%D0%B2" TargetMode="External"/><Relationship Id="rId5" Type="http://schemas.openxmlformats.org/officeDocument/2006/relationships/hyperlink" Target="https://uk.wikipedia.org/wiki/%D0%93%D1%80%D0%BE%D1%88%D0%BE%D0%B2%D0%B8%D0%B9_%D0%BF%D0%BE%D1%82%D1%96%D0%BA" TargetMode="External"/><Relationship Id="rId4" Type="http://schemas.openxmlformats.org/officeDocument/2006/relationships/hyperlink" Target="https://uk.wikipedia.org/wiki/%D0%93%D1%80%D0%BE%D1%88%D0%BE%D0%B2%D1%96_%D0%BA%D0%BE%D1%88%D1%82%D0%B8" TargetMode="External"/><Relationship Id="rId3" Type="http://schemas.openxmlformats.org/officeDocument/2006/relationships/hyperlink" Target="https://uk.wikipedia.org/wiki/%D0%95%D0%BC%D1%96%D1%81%D1%96%D1%8F_(%D0%B5%D0%BA%D0%BE%D0%BD%D0%BE%D0%BC%D1%96%D0%BA%D0%B0)" TargetMode="Externa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FD375E-6FE0-4FE0-8C4E-2F08205D8BF4}" type="slidenum">
              <a:rPr lang="uk-UA" smtClean="0"/>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b="1" dirty="0" smtClean="0"/>
              <a:t>Кворум</a:t>
            </a:r>
            <a:r>
              <a:rPr lang="ru-RU" sz="1200" dirty="0" smtClean="0"/>
              <a:t> (</a:t>
            </a:r>
            <a:r>
              <a:rPr lang="ru-RU" sz="1200" dirty="0" smtClean="0">
                <a:hlinkClick r:id="rId3" tooltip="Латинська мова"/>
              </a:rPr>
              <a:t>лат.</a:t>
            </a:r>
            <a:r>
              <a:rPr lang="en-US" sz="1200" dirty="0" smtClean="0"/>
              <a:t> — </a:t>
            </a:r>
            <a:r>
              <a:rPr lang="uk-UA" sz="1200" dirty="0" smtClean="0"/>
              <a:t>яких присутність достатня)</a:t>
            </a:r>
            <a:r>
              <a:rPr lang="ru-RU" sz="1200" dirty="0" smtClean="0"/>
              <a:t> — </a:t>
            </a:r>
            <a:r>
              <a:rPr lang="uk-UA" sz="1200" dirty="0" smtClean="0"/>
              <a:t>встановлена законом, статутом організації або регламентом </a:t>
            </a:r>
            <a:r>
              <a:rPr lang="uk-UA" sz="1200" b="1" dirty="0" smtClean="0"/>
              <a:t>найменша кількість учасників зборів </a:t>
            </a:r>
            <a:r>
              <a:rPr lang="uk-UA" sz="1200" dirty="0" smtClean="0"/>
              <a:t>(засідання), необхідна для визнання даних зборів правосильним ухвалювати рішення з питань порядку денного.</a:t>
            </a:r>
            <a:endParaRPr lang="uk-UA" sz="1200" dirty="0" smtClean="0"/>
          </a:p>
          <a:p>
            <a:endParaRPr lang="ru-RU" dirty="0"/>
          </a:p>
        </p:txBody>
      </p:sp>
      <p:sp>
        <p:nvSpPr>
          <p:cNvPr id="4" name="Номер слайда 3"/>
          <p:cNvSpPr>
            <a:spLocks noGrp="1"/>
          </p:cNvSpPr>
          <p:nvPr>
            <p:ph type="sldNum" sz="quarter" idx="10"/>
          </p:nvPr>
        </p:nvSpPr>
        <p:spPr/>
        <p:txBody>
          <a:bodyPr/>
          <a:lstStyle/>
          <a:p>
            <a:fld id="{2EFD375E-6FE0-4FE0-8C4E-2F08205D8BF4}" type="slidenum">
              <a:rPr lang="uk-UA" smtClean="0"/>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0" i="0" u="sng" kern="1200" noProof="0" dirty="0" smtClean="0">
                <a:solidFill>
                  <a:schemeClr val="tx1"/>
                </a:solidFill>
                <a:effectLst/>
                <a:latin typeface="+mn-lt"/>
                <a:ea typeface="+mn-ea"/>
                <a:cs typeface="+mn-cs"/>
                <a:hlinkClick r:id="rId3"/>
              </a:rPr>
              <a:t>Емісія (економіка)</a:t>
            </a:r>
            <a:r>
              <a:rPr lang="uk-UA" sz="1200" b="0" i="0" kern="1200" noProof="0" dirty="0" smtClean="0">
                <a:solidFill>
                  <a:schemeClr val="tx1"/>
                </a:solidFill>
                <a:effectLst/>
                <a:latin typeface="+mn-lt"/>
                <a:ea typeface="+mn-ea"/>
                <a:cs typeface="+mn-cs"/>
              </a:rPr>
              <a:t> — вливання </a:t>
            </a:r>
            <a:r>
              <a:rPr lang="uk-UA" sz="1200" b="0" i="0" u="none" strike="noStrike" kern="1200" noProof="0" dirty="0" smtClean="0">
                <a:solidFill>
                  <a:schemeClr val="tx1"/>
                </a:solidFill>
                <a:effectLst/>
                <a:latin typeface="+mn-lt"/>
                <a:ea typeface="+mn-ea"/>
                <a:cs typeface="+mn-cs"/>
                <a:hlinkClick r:id="rId4" tooltip="Грошові кошти"/>
              </a:rPr>
              <a:t>грошових коштів</a:t>
            </a:r>
            <a:r>
              <a:rPr lang="uk-UA" sz="1200" b="0" i="0" kern="1200" noProof="0" dirty="0" smtClean="0">
                <a:solidFill>
                  <a:schemeClr val="tx1"/>
                </a:solidFill>
                <a:effectLst/>
                <a:latin typeface="+mn-lt"/>
                <a:ea typeface="+mn-ea"/>
                <a:cs typeface="+mn-cs"/>
              </a:rPr>
              <a:t> у </a:t>
            </a:r>
            <a:r>
              <a:rPr lang="uk-UA" sz="1200" b="0" i="0" u="none" strike="noStrike" kern="1200" noProof="0" dirty="0" smtClean="0">
                <a:solidFill>
                  <a:schemeClr val="tx1"/>
                </a:solidFill>
                <a:effectLst/>
                <a:latin typeface="+mn-lt"/>
                <a:ea typeface="+mn-ea"/>
                <a:cs typeface="+mn-cs"/>
                <a:hlinkClick r:id="rId5" tooltip="Грошовий потік"/>
              </a:rPr>
              <a:t>грошовий потік</a:t>
            </a:r>
            <a:r>
              <a:rPr lang="uk-UA" sz="1200" b="0" i="0" kern="1200" noProof="0" dirty="0" smtClean="0">
                <a:solidFill>
                  <a:schemeClr val="tx1"/>
                </a:solidFill>
                <a:effectLst/>
                <a:latin typeface="+mn-lt"/>
                <a:ea typeface="+mn-ea"/>
                <a:cs typeface="+mn-cs"/>
              </a:rPr>
              <a:t> (обіг).</a:t>
            </a:r>
            <a:endParaRPr lang="uk-UA" sz="1200" b="0" i="0" kern="1200" noProof="0" dirty="0" smtClean="0">
              <a:solidFill>
                <a:schemeClr val="tx1"/>
              </a:solidFill>
              <a:effectLst/>
              <a:latin typeface="+mn-lt"/>
              <a:ea typeface="+mn-ea"/>
              <a:cs typeface="+mn-cs"/>
            </a:endParaRPr>
          </a:p>
          <a:p>
            <a:r>
              <a:rPr lang="uk-UA" sz="1200" b="0" i="0" u="none" strike="noStrike" kern="1200" noProof="0" dirty="0" smtClean="0">
                <a:solidFill>
                  <a:schemeClr val="tx1"/>
                </a:solidFill>
                <a:effectLst/>
                <a:latin typeface="+mn-lt"/>
                <a:ea typeface="+mn-ea"/>
                <a:cs typeface="+mn-cs"/>
                <a:hlinkClick r:id="rId6" tooltip="Емісія цінних паперів"/>
              </a:rPr>
              <a:t>Емісія цінних паперів</a:t>
            </a:r>
            <a:r>
              <a:rPr lang="uk-UA" sz="1200" b="0" i="0" kern="1200" noProof="0" dirty="0" smtClean="0">
                <a:solidFill>
                  <a:schemeClr val="tx1"/>
                </a:solidFill>
                <a:effectLst/>
                <a:latin typeface="+mn-lt"/>
                <a:ea typeface="+mn-ea"/>
                <a:cs typeface="+mn-cs"/>
              </a:rPr>
              <a:t> — первинне розміщення </a:t>
            </a:r>
            <a:r>
              <a:rPr lang="uk-UA" sz="1200" b="0" i="0" u="none" strike="noStrike" kern="1200" noProof="0" dirty="0" smtClean="0">
                <a:solidFill>
                  <a:schemeClr val="tx1"/>
                </a:solidFill>
                <a:effectLst/>
                <a:latin typeface="+mn-lt"/>
                <a:ea typeface="+mn-ea"/>
                <a:cs typeface="+mn-cs"/>
                <a:hlinkClick r:id="rId7" tooltip="Емітент"/>
              </a:rPr>
              <a:t>емітентом</a:t>
            </a:r>
            <a:r>
              <a:rPr lang="uk-UA" sz="1200" b="0" i="0" kern="1200" noProof="0" dirty="0" smtClean="0">
                <a:solidFill>
                  <a:schemeClr val="tx1"/>
                </a:solidFill>
                <a:effectLst/>
                <a:latin typeface="+mn-lt"/>
                <a:ea typeface="+mn-ea"/>
                <a:cs typeface="+mn-cs"/>
              </a:rPr>
              <a:t> </a:t>
            </a:r>
            <a:r>
              <a:rPr lang="uk-UA" sz="1200" b="0" i="0" u="none" strike="noStrike" kern="1200" noProof="0" dirty="0" smtClean="0">
                <a:solidFill>
                  <a:schemeClr val="tx1"/>
                </a:solidFill>
                <a:effectLst/>
                <a:latin typeface="+mn-lt"/>
                <a:ea typeface="+mn-ea"/>
                <a:cs typeface="+mn-cs"/>
                <a:hlinkClick r:id="rId8" tooltip="Цінні папери"/>
              </a:rPr>
              <a:t>цінних паперів</a:t>
            </a:r>
            <a:r>
              <a:rPr lang="uk-UA" sz="1200" b="0" i="0" kern="1200" noProof="0" dirty="0" smtClean="0">
                <a:solidFill>
                  <a:schemeClr val="tx1"/>
                </a:solidFill>
                <a:effectLst/>
                <a:latin typeface="+mn-lt"/>
                <a:ea typeface="+mn-ea"/>
                <a:cs typeface="+mn-cs"/>
              </a:rPr>
              <a:t>.</a:t>
            </a:r>
            <a:endParaRPr lang="uk-UA" sz="1200" b="0" i="0" kern="1200" noProof="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EFD375E-6FE0-4FE0-8C4E-2F08205D8BF4}" type="slidenum">
              <a:rPr lang="uk-UA" smtClean="0"/>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B879724-4F88-41B7-BEBE-190B82A8CE6B}" type="datetimeFigureOut">
              <a:rPr lang="uk-UA" smtClean="0"/>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2375451B-1710-4028-832C-0F3D72F64BE1}" type="slidenum">
              <a:rPr lang="uk-UA" smtClean="0"/>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79724-4F88-41B7-BEBE-190B82A8CE6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75451B-1710-4028-832C-0F3D72F64BE1}" type="slidenum">
              <a:rPr lang="uk-UA" smtClean="0"/>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79724-4F88-41B7-BEBE-190B82A8CE6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75451B-1710-4028-832C-0F3D72F64BE1}" type="slidenum">
              <a:rPr lang="uk-UA" smtClean="0"/>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B879724-4F88-41B7-BEBE-190B82A8CE6B}" type="datetimeFigureOut">
              <a:rPr lang="uk-UA" smtClean="0"/>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2375451B-1710-4028-832C-0F3D72F64BE1}" type="slidenum">
              <a:rPr lang="uk-UA" smtClean="0"/>
            </a:fld>
            <a:endParaRPr lang="uk-U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endParaRPr kumimoji="0" lang="ru-RU" smtClean="0"/>
          </a:p>
        </p:txBody>
      </p:sp>
      <p:sp>
        <p:nvSpPr>
          <p:cNvPr id="19" name="Дата 18"/>
          <p:cNvSpPr>
            <a:spLocks noGrp="1"/>
          </p:cNvSpPr>
          <p:nvPr>
            <p:ph type="dt" sz="half" idx="10"/>
          </p:nvPr>
        </p:nvSpPr>
        <p:spPr/>
        <p:txBody>
          <a:bodyPr/>
          <a:lstStyle/>
          <a:p>
            <a:fld id="{2B879724-4F88-41B7-BEBE-190B82A8CE6B}" type="datetimeFigureOut">
              <a:rPr lang="uk-UA" smtClean="0"/>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2375451B-1710-4028-832C-0F3D72F64BE1}" type="slidenum">
              <a:rPr lang="uk-UA" smtClean="0"/>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B879724-4F88-41B7-BEBE-190B82A8CE6B}" type="datetimeFigureOut">
              <a:rPr lang="uk-UA" smtClean="0"/>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2375451B-1710-4028-832C-0F3D72F64BE1}" type="slidenum">
              <a:rPr lang="uk-UA" smtClean="0"/>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B879724-4F88-41B7-BEBE-190B82A8CE6B}"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2375451B-1710-4028-832C-0F3D72F64BE1}" type="slidenum">
              <a:rPr lang="uk-UA" smtClean="0"/>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B879724-4F88-41B7-BEBE-190B82A8CE6B}" type="datetimeFigureOut">
              <a:rPr lang="uk-UA" smtClean="0"/>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75451B-1710-4028-832C-0F3D72F64BE1}" type="slidenum">
              <a:rPr lang="uk-UA" smtClean="0"/>
            </a:fld>
            <a:endParaRPr lang="uk-U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B879724-4F88-41B7-BEBE-190B82A8CE6B}" type="datetimeFigureOut">
              <a:rPr lang="uk-UA" smtClean="0"/>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75451B-1710-4028-832C-0F3D72F64BE1}" type="slidenum">
              <a:rPr lang="uk-UA" smtClean="0"/>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endParaRPr kumimoji="0" lang="ru-RU" smtClean="0"/>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B879724-4F88-41B7-BEBE-190B82A8CE6B}" type="datetimeFigureOut">
              <a:rPr lang="uk-UA" smtClean="0"/>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75451B-1710-4028-832C-0F3D72F64BE1}" type="slidenum">
              <a:rPr lang="uk-UA" smtClean="0"/>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B879724-4F88-41B7-BEBE-190B82A8CE6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2375451B-1710-4028-832C-0F3D72F64BE1}" type="slidenum">
              <a:rPr lang="uk-UA" smtClean="0"/>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endParaRPr kumimoji="0" lang="ru-RU"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endParaRPr kumimoji="0" lang="ru-RU" smtClean="0"/>
          </a:p>
          <a:p>
            <a:pPr lvl="1" eaLnBrk="1" latinLnBrk="0" hangingPunct="1"/>
            <a:r>
              <a:rPr kumimoji="0" lang="ru-RU" smtClean="0"/>
              <a:t>Второй уровень</a:t>
            </a:r>
            <a:endParaRPr kumimoji="0" lang="ru-RU" smtClean="0"/>
          </a:p>
          <a:p>
            <a:pPr lvl="2" eaLnBrk="1" latinLnBrk="0" hangingPunct="1"/>
            <a:r>
              <a:rPr kumimoji="0" lang="ru-RU" smtClean="0"/>
              <a:t>Третий уровень</a:t>
            </a:r>
            <a:endParaRPr kumimoji="0" lang="ru-RU" smtClean="0"/>
          </a:p>
          <a:p>
            <a:pPr lvl="3" eaLnBrk="1" latinLnBrk="0" hangingPunct="1"/>
            <a:r>
              <a:rPr kumimoji="0" lang="ru-RU" smtClean="0"/>
              <a:t>Четвертый уровень</a:t>
            </a:r>
            <a:endParaRPr kumimoji="0" lang="ru-RU" smtClean="0"/>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B879724-4F88-41B7-BEBE-190B82A8CE6B}" type="datetimeFigureOut">
              <a:rPr lang="uk-UA" smtClean="0"/>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375451B-1710-4028-832C-0F3D72F64BE1}" type="slidenum">
              <a:rPr lang="uk-UA" smtClean="0"/>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hyperlink" Target="https://uk.wikipedia.org/wiki/%D0%92%D0%B5%D0%BD%D1%87%D1%83%D1%80%D0%BD%D0%B8%D0%B9_%D1%96%D0%BD%D0%B2%D0%B5%D1%81%D1%82%D0%B8%D1%86%D1%96%D0%B9%D0%BD%D0%B8%D0%B9_%D1%84%D0%BE%D0%BD%D0%B4" TargetMode="External"/><Relationship Id="rId2" Type="http://schemas.openxmlformats.org/officeDocument/2006/relationships/hyperlink" Target="https://uk.wikipedia.org/wiki/%D0%9A%D0%BE%D1%80%D0%BF%D0%BE%D1%80%D0%B0%D1%82%D0%B8%D0%B2%D0%BD%D0%B8%D0%B9_%D1%96%D0%BD%D0%B2%D0%B5%D1%81%D1%82%D0%B8%D1%86%D1%96%D0%B9%D0%BD%D0%B8%D0%B9_%D1%84%D0%BE%D0%BD%D0%B4_(%D0%9A%D0%86%D0%A4)" TargetMode="External"/><Relationship Id="rId1" Type="http://schemas.openxmlformats.org/officeDocument/2006/relationships/hyperlink" Target="https://uk.wikipedia.org/wiki/%D0%9F%D0%B0%D0%B9%D0%BE%D0%B2%D0%B8%D0%B9_%D1%96%D0%BD%D0%B2%D0%B5%D1%81%D1%82%D0%B8%D1%86%D1%96%D0%B9%D0%BD%D0%B8%D0%B9_%D1%84%D0%BE%D0%BD%D0%B4_(%D0%9F%D0%86%D0%A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5957" y="3382386"/>
            <a:ext cx="4536504" cy="934920"/>
          </a:xfrm>
        </p:spPr>
        <p:txBody>
          <a:bodyPr>
            <a:noAutofit/>
          </a:bodyPr>
          <a:lstStyle/>
          <a:p>
            <a:r>
              <a:rPr lang="uk-UA" dirty="0" smtClean="0"/>
              <a:t>Лекція 4. Органи управління акціонерним товариством в Україні</a:t>
            </a:r>
            <a:r>
              <a:rPr lang="ru-RU" altLang="uk-UA" dirty="0" smtClean="0"/>
              <a:t> та порядок </a:t>
            </a:r>
            <a:r>
              <a:rPr lang="uk-UA" altLang="uk-UA" dirty="0" smtClean="0"/>
              <a:t>їх роботи</a:t>
            </a:r>
            <a:endParaRPr lang="uk-UA" altLang="uk-UA" dirty="0" smtClean="0"/>
          </a:p>
        </p:txBody>
      </p:sp>
      <p:sp>
        <p:nvSpPr>
          <p:cNvPr id="4" name="Текст 3"/>
          <p:cNvSpPr>
            <a:spLocks noGrp="1"/>
          </p:cNvSpPr>
          <p:nvPr>
            <p:ph type="body" sz="half" idx="2"/>
          </p:nvPr>
        </p:nvSpPr>
        <p:spPr>
          <a:xfrm>
            <a:off x="381000" y="4437112"/>
            <a:ext cx="8079432" cy="2016224"/>
          </a:xfrm>
        </p:spPr>
        <p:txBody>
          <a:bodyPr>
            <a:noAutofit/>
          </a:bodyPr>
          <a:lstStyle/>
          <a:p>
            <a:r>
              <a:rPr lang="uk-UA" sz="1600" b="1" dirty="0" smtClean="0">
                <a:effectLst>
                  <a:outerShdw blurRad="38100" dist="38100" dir="2700000" algn="tl">
                    <a:srgbClr val="000000">
                      <a:alpha val="43137"/>
                    </a:srgbClr>
                  </a:outerShdw>
                </a:effectLst>
              </a:rPr>
              <a:t>4.1. </a:t>
            </a:r>
            <a:r>
              <a:rPr lang="uk-UA" sz="1600" b="1" dirty="0">
                <a:effectLst>
                  <a:outerShdw blurRad="38100" dist="38100" dir="2700000" algn="tl">
                    <a:srgbClr val="000000">
                      <a:alpha val="43137"/>
                    </a:srgbClr>
                  </a:outerShdw>
                </a:effectLst>
              </a:rPr>
              <a:t>Учасники корпоративних відносин.</a:t>
            </a:r>
            <a:endParaRPr lang="uk-UA" sz="1600" b="1" dirty="0">
              <a:effectLst>
                <a:outerShdw blurRad="38100" dist="38100" dir="2700000" algn="tl">
                  <a:srgbClr val="000000">
                    <a:alpha val="43137"/>
                  </a:srgbClr>
                </a:outerShdw>
              </a:effectLst>
            </a:endParaRPr>
          </a:p>
          <a:p>
            <a:r>
              <a:rPr lang="uk-UA" sz="1600" b="1" dirty="0" smtClean="0">
                <a:effectLst>
                  <a:outerShdw blurRad="38100" dist="38100" dir="2700000" algn="tl">
                    <a:srgbClr val="000000">
                      <a:alpha val="43137"/>
                    </a:srgbClr>
                  </a:outerShdw>
                </a:effectLst>
              </a:rPr>
              <a:t>4.2. Особливості створення корпорації в Україні;</a:t>
            </a:r>
            <a:endParaRPr lang="uk-UA" sz="1600" b="1" dirty="0" smtClean="0">
              <a:effectLst>
                <a:outerShdw blurRad="38100" dist="38100" dir="2700000" algn="tl">
                  <a:srgbClr val="000000">
                    <a:alpha val="43137"/>
                  </a:srgbClr>
                </a:outerShdw>
              </a:effectLst>
            </a:endParaRPr>
          </a:p>
          <a:p>
            <a:r>
              <a:rPr lang="uk-UA" sz="1600" b="1" dirty="0" smtClean="0">
                <a:effectLst>
                  <a:outerShdw blurRad="38100" dist="38100" dir="2700000" algn="tl">
                    <a:srgbClr val="000000">
                      <a:alpha val="43137"/>
                    </a:srgbClr>
                  </a:outerShdw>
                </a:effectLst>
              </a:rPr>
              <a:t>4.3. Органи управління акціонерним товариством та порядок їх роботи;</a:t>
            </a:r>
            <a:endParaRPr lang="uk-UA" sz="1600" b="1" dirty="0" smtClean="0">
              <a:effectLst>
                <a:outerShdw blurRad="38100" dist="38100" dir="2700000" algn="tl">
                  <a:srgbClr val="000000">
                    <a:alpha val="43137"/>
                  </a:srgbClr>
                </a:outerShdw>
              </a:effectLst>
            </a:endParaRPr>
          </a:p>
          <a:p>
            <a:r>
              <a:rPr lang="uk-UA" sz="1600" b="1" dirty="0" smtClean="0">
                <a:effectLst>
                  <a:outerShdw blurRad="38100" dist="38100" dir="2700000" algn="tl">
                    <a:srgbClr val="000000">
                      <a:alpha val="43137"/>
                    </a:srgbClr>
                  </a:outerShdw>
                </a:effectLst>
              </a:rPr>
              <a:t>Загальні збори АТ;</a:t>
            </a:r>
            <a:endParaRPr lang="uk-UA" sz="1600" b="1" dirty="0" smtClean="0">
              <a:effectLst>
                <a:outerShdw blurRad="38100" dist="38100" dir="2700000" algn="tl">
                  <a:srgbClr val="000000">
                    <a:alpha val="43137"/>
                  </a:srgbClr>
                </a:outerShdw>
              </a:effectLst>
            </a:endParaRPr>
          </a:p>
          <a:p>
            <a:r>
              <a:rPr lang="uk-UA" sz="1600" b="1" dirty="0" smtClean="0">
                <a:effectLst>
                  <a:outerShdw blurRad="38100" dist="38100" dir="2700000" algn="tl">
                    <a:srgbClr val="000000">
                      <a:alpha val="43137"/>
                    </a:srgbClr>
                  </a:outerShdw>
                </a:effectLst>
              </a:rPr>
              <a:t>Наглядова рада АТ;</a:t>
            </a:r>
            <a:endParaRPr lang="uk-UA" sz="1600" b="1" dirty="0" smtClean="0">
              <a:effectLst>
                <a:outerShdw blurRad="38100" dist="38100" dir="2700000" algn="tl">
                  <a:srgbClr val="000000">
                    <a:alpha val="43137"/>
                  </a:srgbClr>
                </a:outerShdw>
              </a:effectLst>
            </a:endParaRPr>
          </a:p>
          <a:p>
            <a:r>
              <a:rPr lang="uk-UA" sz="1600" b="1" dirty="0" smtClean="0">
                <a:effectLst>
                  <a:outerShdw blurRad="38100" dist="38100" dir="2700000" algn="tl">
                    <a:srgbClr val="000000">
                      <a:alpha val="43137"/>
                    </a:srgbClr>
                  </a:outerShdw>
                </a:effectLst>
              </a:rPr>
              <a:t>Виконавчий орган АТ:</a:t>
            </a:r>
            <a:endParaRPr lang="uk-UA" sz="1600" b="1" dirty="0" smtClean="0">
              <a:effectLst>
                <a:outerShdw blurRad="38100" dist="38100" dir="2700000" algn="tl">
                  <a:srgbClr val="000000">
                    <a:alpha val="43137"/>
                  </a:srgbClr>
                </a:outerShdw>
              </a:effectLst>
            </a:endParaRPr>
          </a:p>
          <a:p>
            <a:r>
              <a:rPr lang="uk-UA" sz="1600" b="1" dirty="0" smtClean="0">
                <a:effectLst>
                  <a:outerShdw blurRad="38100" dist="38100" dir="2700000" algn="tl">
                    <a:srgbClr val="000000">
                      <a:alpha val="43137"/>
                    </a:srgbClr>
                  </a:outerShdw>
                </a:effectLst>
              </a:rPr>
              <a:t>Ревізійна комісія АТ;</a:t>
            </a:r>
            <a:endParaRPr lang="uk-UA" sz="1600" b="1" dirty="0" smtClean="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76056" y="332656"/>
            <a:ext cx="3290966" cy="39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750570"/>
          </a:xfrm>
        </p:spPr>
        <p:txBody>
          <a:bodyPr>
            <a:noAutofit/>
          </a:bodyPr>
          <a:lstStyle/>
          <a:p>
            <a:pPr algn="ctr"/>
            <a:r>
              <a:rPr lang="uk-UA" sz="1800" b="1" dirty="0" smtClean="0">
                <a:effectLst/>
              </a:rPr>
              <a:t>Четвертим </a:t>
            </a:r>
            <a:r>
              <a:rPr lang="uk-UA" sz="1800" b="1" dirty="0">
                <a:effectLst/>
              </a:rPr>
              <a:t>етапом </a:t>
            </a:r>
            <a:r>
              <a:rPr lang="uk-UA" sz="1800" dirty="0">
                <a:effectLst/>
              </a:rPr>
              <a:t>створення акціонерного товариства є розміщення акцій - Цей етап передбачає виконання наступних завдань:</a:t>
            </a:r>
            <a:br>
              <a:rPr lang="ru-RU" sz="1800" dirty="0">
                <a:effectLst/>
              </a:rPr>
            </a:br>
            <a:endParaRPr lang="ru-RU" sz="1800" dirty="0"/>
          </a:p>
        </p:txBody>
      </p:sp>
      <p:sp>
        <p:nvSpPr>
          <p:cNvPr id="3" name="Объект 2"/>
          <p:cNvSpPr>
            <a:spLocks noGrp="1"/>
          </p:cNvSpPr>
          <p:nvPr>
            <p:ph idx="1"/>
          </p:nvPr>
        </p:nvSpPr>
        <p:spPr>
          <a:xfrm>
            <a:off x="179512" y="1124744"/>
            <a:ext cx="8812088" cy="5733256"/>
          </a:xfrm>
        </p:spPr>
        <p:txBody>
          <a:bodyPr>
            <a:noAutofit/>
          </a:bodyPr>
          <a:lstStyle/>
          <a:p>
            <a:pPr lvl="0" algn="just"/>
            <a:r>
              <a:rPr lang="uk-UA" sz="1400" dirty="0">
                <a:solidFill>
                  <a:schemeClr val="tx1">
                    <a:lumMod val="75000"/>
                    <a:lumOff val="25000"/>
                  </a:schemeClr>
                </a:solidFill>
              </a:rPr>
              <a:t>видання проспекту емісії;</a:t>
            </a:r>
            <a:endParaRPr lang="ru-RU" sz="1400" dirty="0">
              <a:solidFill>
                <a:schemeClr val="tx1">
                  <a:lumMod val="75000"/>
                  <a:lumOff val="25000"/>
                </a:schemeClr>
              </a:solidFill>
            </a:endParaRPr>
          </a:p>
          <a:p>
            <a:pPr lvl="0" algn="just"/>
            <a:r>
              <a:rPr lang="uk-UA" sz="1400" dirty="0">
                <a:solidFill>
                  <a:schemeClr val="tx1">
                    <a:lumMod val="75000"/>
                    <a:lumOff val="25000"/>
                  </a:schemeClr>
                </a:solidFill>
              </a:rPr>
              <a:t>розміщення акцій між засновниками;</a:t>
            </a:r>
            <a:endParaRPr lang="ru-RU" sz="1400" dirty="0">
              <a:solidFill>
                <a:schemeClr val="tx1">
                  <a:lumMod val="75000"/>
                  <a:lumOff val="25000"/>
                </a:schemeClr>
              </a:solidFill>
            </a:endParaRPr>
          </a:p>
          <a:p>
            <a:pPr algn="just"/>
            <a:r>
              <a:rPr lang="uk-UA" sz="1400" dirty="0" smtClean="0">
                <a:solidFill>
                  <a:schemeClr val="tx1">
                    <a:lumMod val="75000"/>
                    <a:lumOff val="25000"/>
                  </a:schemeClr>
                </a:solidFill>
              </a:rPr>
              <a:t>організацію </a:t>
            </a:r>
            <a:r>
              <a:rPr lang="uk-UA" sz="1400" dirty="0">
                <a:solidFill>
                  <a:schemeClr val="tx1">
                    <a:lumMod val="75000"/>
                    <a:lumOff val="25000"/>
                  </a:schemeClr>
                </a:solidFill>
              </a:rPr>
              <a:t>взаємодії із інвестиційними інститутами. </a:t>
            </a:r>
            <a:endParaRPr lang="uk-UA" sz="1400" dirty="0" smtClean="0">
              <a:solidFill>
                <a:schemeClr val="tx1">
                  <a:lumMod val="75000"/>
                  <a:lumOff val="25000"/>
                </a:schemeClr>
              </a:solidFill>
            </a:endParaRPr>
          </a:p>
          <a:p>
            <a:pPr marL="0" indent="0">
              <a:buNone/>
            </a:pPr>
            <a:r>
              <a:rPr lang="uk-UA" sz="1400" b="1" dirty="0" smtClean="0">
                <a:solidFill>
                  <a:schemeClr val="tx1">
                    <a:lumMod val="75000"/>
                    <a:lumOff val="25000"/>
                  </a:schemeClr>
                </a:solidFill>
              </a:rPr>
              <a:t>Інститути спільного інвестування</a:t>
            </a:r>
            <a:endParaRPr lang="uk-UA" sz="1400" b="1" dirty="0" smtClean="0">
              <a:solidFill>
                <a:schemeClr val="tx1">
                  <a:lumMod val="75000"/>
                  <a:lumOff val="25000"/>
                </a:schemeClr>
              </a:solidFill>
            </a:endParaRPr>
          </a:p>
          <a:p>
            <a:pPr marL="0" indent="0">
              <a:buNone/>
            </a:pPr>
            <a:r>
              <a:rPr lang="uk-UA" sz="1400" dirty="0" smtClean="0">
                <a:solidFill>
                  <a:schemeClr val="tx1">
                    <a:lumMod val="75000"/>
                    <a:lumOff val="25000"/>
                  </a:schemeClr>
                </a:solidFill>
              </a:rPr>
              <a:t>Залежно від форми організації ІСІ поділяються на:</a:t>
            </a:r>
            <a:endParaRPr lang="uk-UA" sz="1400" dirty="0" smtClean="0">
              <a:solidFill>
                <a:schemeClr val="tx1">
                  <a:lumMod val="75000"/>
                  <a:lumOff val="25000"/>
                </a:schemeClr>
              </a:solidFill>
            </a:endParaRPr>
          </a:p>
          <a:p>
            <a:r>
              <a:rPr lang="uk-UA" sz="1400" dirty="0" smtClean="0">
                <a:solidFill>
                  <a:schemeClr val="tx1">
                    <a:lumMod val="75000"/>
                    <a:lumOff val="25000"/>
                  </a:schemeClr>
                </a:solidFill>
                <a:hlinkClick r:id="rId1" tooltip="Пайовий інвестиційний фонд (ПІФ)"/>
              </a:rPr>
              <a:t>пайові інвестиційні фонди</a:t>
            </a:r>
            <a:r>
              <a:rPr lang="uk-UA" sz="1400" dirty="0" smtClean="0">
                <a:solidFill>
                  <a:schemeClr val="tx1">
                    <a:lumMod val="75000"/>
                    <a:lumOff val="25000"/>
                  </a:schemeClr>
                </a:solidFill>
              </a:rPr>
              <a:t>;</a:t>
            </a:r>
            <a:endParaRPr lang="uk-UA" sz="1400" dirty="0" smtClean="0">
              <a:solidFill>
                <a:schemeClr val="tx1">
                  <a:lumMod val="75000"/>
                  <a:lumOff val="25000"/>
                </a:schemeClr>
              </a:solidFill>
            </a:endParaRPr>
          </a:p>
          <a:p>
            <a:r>
              <a:rPr lang="uk-UA" sz="1400" dirty="0" smtClean="0">
                <a:solidFill>
                  <a:schemeClr val="tx1">
                    <a:lumMod val="75000"/>
                    <a:lumOff val="25000"/>
                  </a:schemeClr>
                </a:solidFill>
                <a:hlinkClick r:id="rId2" tooltip="Корпоративний інвестиційний фонд (КІФ)"/>
              </a:rPr>
              <a:t>корпоративні інвестиційні фонди</a:t>
            </a:r>
            <a:r>
              <a:rPr lang="uk-UA" sz="1400" dirty="0" smtClean="0">
                <a:solidFill>
                  <a:schemeClr val="tx1">
                    <a:lumMod val="75000"/>
                    <a:lumOff val="25000"/>
                  </a:schemeClr>
                </a:solidFill>
              </a:rPr>
              <a:t>.</a:t>
            </a:r>
            <a:endParaRPr lang="uk-UA" sz="1400" dirty="0" smtClean="0">
              <a:solidFill>
                <a:schemeClr val="tx1">
                  <a:lumMod val="75000"/>
                  <a:lumOff val="25000"/>
                </a:schemeClr>
              </a:solidFill>
            </a:endParaRPr>
          </a:p>
          <a:p>
            <a:r>
              <a:rPr lang="uk-UA" sz="1400" dirty="0" smtClean="0">
                <a:solidFill>
                  <a:schemeClr val="tx1">
                    <a:lumMod val="75000"/>
                    <a:lumOff val="25000"/>
                  </a:schemeClr>
                </a:solidFill>
                <a:hlinkClick r:id="rId3" tooltip="Венчурний інвестиційний фонд"/>
              </a:rPr>
              <a:t>венчурні інвестиційні фонди</a:t>
            </a:r>
            <a:r>
              <a:rPr lang="uk-UA" sz="1400" dirty="0" smtClean="0">
                <a:solidFill>
                  <a:schemeClr val="tx1">
                    <a:lumMod val="75000"/>
                    <a:lumOff val="25000"/>
                  </a:schemeClr>
                </a:solidFill>
              </a:rPr>
              <a:t>.</a:t>
            </a:r>
            <a:endParaRPr lang="uk-UA" sz="1400" dirty="0" smtClean="0">
              <a:solidFill>
                <a:schemeClr val="tx1">
                  <a:lumMod val="75000"/>
                  <a:lumOff val="25000"/>
                </a:schemeClr>
              </a:solidFill>
            </a:endParaRPr>
          </a:p>
          <a:p>
            <a:pPr marL="0" indent="0" algn="just">
              <a:buNone/>
            </a:pPr>
            <a:r>
              <a:rPr lang="uk-UA" sz="1200" dirty="0" smtClean="0">
                <a:solidFill>
                  <a:schemeClr val="tx1">
                    <a:lumMod val="75000"/>
                    <a:lumOff val="25000"/>
                  </a:schemeClr>
                </a:solidFill>
              </a:rPr>
              <a:t>Статутний </a:t>
            </a:r>
            <a:r>
              <a:rPr lang="uk-UA" sz="1200" dirty="0">
                <a:solidFill>
                  <a:schemeClr val="tx1">
                    <a:lumMod val="75000"/>
                    <a:lumOff val="25000"/>
                  </a:schemeClr>
                </a:solidFill>
              </a:rPr>
              <a:t>капітал акціонерного товариства утворюється з </a:t>
            </a:r>
            <a:r>
              <a:rPr lang="uk-UA" sz="1200" dirty="0" smtClean="0">
                <a:solidFill>
                  <a:schemeClr val="tx1">
                    <a:lumMod val="75000"/>
                    <a:lumOff val="25000"/>
                  </a:schemeClr>
                </a:solidFill>
              </a:rPr>
              <a:t>вартості</a:t>
            </a:r>
            <a:r>
              <a:rPr lang="ru-RU" sz="1200" dirty="0">
                <a:solidFill>
                  <a:schemeClr val="tx1">
                    <a:lumMod val="75000"/>
                    <a:lumOff val="25000"/>
                  </a:schemeClr>
                </a:solidFill>
              </a:rPr>
              <a:t> </a:t>
            </a:r>
            <a:r>
              <a:rPr lang="uk-UA" sz="1200" dirty="0" smtClean="0">
                <a:solidFill>
                  <a:schemeClr val="tx1">
                    <a:lumMod val="75000"/>
                    <a:lumOff val="25000"/>
                  </a:schemeClr>
                </a:solidFill>
              </a:rPr>
              <a:t>вкладів </a:t>
            </a:r>
            <a:r>
              <a:rPr lang="uk-UA" sz="1200" dirty="0">
                <a:solidFill>
                  <a:schemeClr val="tx1">
                    <a:lumMod val="75000"/>
                    <a:lumOff val="25000"/>
                  </a:schemeClr>
                </a:solidFill>
              </a:rPr>
              <a:t>акціонерів, внесених внаслідок придбання ними акцій. </a:t>
            </a:r>
            <a:endParaRPr lang="uk-UA" sz="1200" dirty="0" smtClean="0">
              <a:solidFill>
                <a:schemeClr val="tx1">
                  <a:lumMod val="75000"/>
                  <a:lumOff val="25000"/>
                </a:schemeClr>
              </a:solidFill>
            </a:endParaRPr>
          </a:p>
          <a:p>
            <a:pPr marL="0" indent="0" algn="just">
              <a:buNone/>
            </a:pPr>
            <a:r>
              <a:rPr lang="uk-UA" sz="1200" b="1" i="1" dirty="0" smtClean="0">
                <a:solidFill>
                  <a:schemeClr val="tx1">
                    <a:lumMod val="75000"/>
                    <a:lumOff val="25000"/>
                  </a:schemeClr>
                </a:solidFill>
              </a:rPr>
              <a:t>Статутний </a:t>
            </a:r>
            <a:r>
              <a:rPr lang="uk-UA" sz="1200" b="1" i="1" dirty="0">
                <a:solidFill>
                  <a:schemeClr val="tx1">
                    <a:lumMod val="75000"/>
                    <a:lumOff val="25000"/>
                  </a:schemeClr>
                </a:solidFill>
              </a:rPr>
              <a:t>капітал </a:t>
            </a:r>
            <a:r>
              <a:rPr lang="uk-UA" sz="1200" dirty="0">
                <a:solidFill>
                  <a:schemeClr val="tx1">
                    <a:lumMod val="75000"/>
                    <a:lumOff val="25000"/>
                  </a:schemeClr>
                </a:solidFill>
              </a:rPr>
              <a:t>визначає мінімальний розмір майна товариства, який не може бути менше законодавчо встановленого.</a:t>
            </a:r>
            <a:endParaRPr lang="ru-RU" sz="1200" dirty="0">
              <a:solidFill>
                <a:schemeClr val="tx1">
                  <a:lumMod val="75000"/>
                  <a:lumOff val="25000"/>
                </a:schemeClr>
              </a:solidFill>
            </a:endParaRPr>
          </a:p>
          <a:p>
            <a:pPr algn="just"/>
            <a:r>
              <a:rPr lang="uk-UA" sz="1200" dirty="0">
                <a:solidFill>
                  <a:schemeClr val="tx1">
                    <a:lumMod val="75000"/>
                    <a:lumOff val="25000"/>
                  </a:schemeClr>
                </a:solidFill>
              </a:rPr>
              <a:t>При заснуванні акціонерного товариства всі його акції мають бути розподілені між засновниками. Відкрита підписка на акції акціонерного товариства не проводиться до повної сплати статутного капіталу.</a:t>
            </a:r>
            <a:endParaRPr lang="ru-RU" sz="1200" dirty="0">
              <a:solidFill>
                <a:schemeClr val="tx1">
                  <a:lumMod val="75000"/>
                  <a:lumOff val="25000"/>
                </a:schemeClr>
              </a:solidFill>
            </a:endParaRPr>
          </a:p>
          <a:p>
            <a:pPr algn="just"/>
            <a:r>
              <a:rPr lang="uk-UA" sz="1200" dirty="0">
                <a:solidFill>
                  <a:schemeClr val="tx1">
                    <a:lumMod val="75000"/>
                    <a:lumOff val="25000"/>
                  </a:schemeClr>
                </a:solidFill>
              </a:rPr>
              <a:t>У разі, якщо після закінчення другого та кожного наступного фінансового року вартість чистих активів акціонерного товариства виявиться меншою від статутного капіталу, товариство зобов'язане оголосити про зменшення свого статутного капіталу та зареєструвати відповідні зміни до статуту у встановленому порядку. Якщо вартість чистих активів товариства стає меншою від мінімального розміру статутного капіталу, встановленого законом, товариство підлягає ліквідації</a:t>
            </a:r>
            <a:r>
              <a:rPr lang="uk-UA" sz="1200" dirty="0" smtClean="0">
                <a:solidFill>
                  <a:schemeClr val="tx1">
                    <a:lumMod val="75000"/>
                    <a:lumOff val="25000"/>
                  </a:schemeClr>
                </a:solidFill>
              </a:rPr>
              <a:t>.</a:t>
            </a:r>
            <a:endParaRPr lang="uk-UA" sz="1200" dirty="0" smtClean="0">
              <a:solidFill>
                <a:schemeClr val="tx1">
                  <a:lumMod val="75000"/>
                  <a:lumOff val="25000"/>
                </a:schemeClr>
              </a:solidFill>
            </a:endParaRPr>
          </a:p>
          <a:p>
            <a:pPr algn="just"/>
            <a:r>
              <a:rPr lang="uk-UA" sz="1200" dirty="0">
                <a:solidFill>
                  <a:schemeClr val="tx1">
                    <a:lumMod val="75000"/>
                    <a:lumOff val="25000"/>
                  </a:schemeClr>
                </a:solidFill>
              </a:rPr>
              <a:t>Зміни у статутному капіталі, </a:t>
            </a:r>
            <a:r>
              <a:rPr lang="uk-UA" sz="1200" dirty="0" smtClean="0">
                <a:solidFill>
                  <a:schemeClr val="tx1">
                    <a:lumMod val="75000"/>
                    <a:lumOff val="25000"/>
                  </a:schemeClr>
                </a:solidFill>
              </a:rPr>
              <a:t>можуть </a:t>
            </a:r>
            <a:r>
              <a:rPr lang="uk-UA" sz="1200" dirty="0">
                <a:solidFill>
                  <a:schemeClr val="tx1">
                    <a:lumMod val="75000"/>
                    <a:lumOff val="25000"/>
                  </a:schemeClr>
                </a:solidFill>
              </a:rPr>
              <a:t>відбуватись за рішенням загальних зборів як у бік збільшення, так і зменшення. </a:t>
            </a:r>
            <a:endParaRPr lang="uk-UA" sz="1200" dirty="0" smtClean="0">
              <a:solidFill>
                <a:schemeClr val="tx1">
                  <a:lumMod val="75000"/>
                  <a:lumOff val="25000"/>
                </a:schemeClr>
              </a:solidFill>
            </a:endParaRPr>
          </a:p>
          <a:p>
            <a:pPr marL="0" indent="0" algn="just">
              <a:buNone/>
            </a:pPr>
            <a:r>
              <a:rPr lang="uk-UA" sz="1200" b="1" dirty="0" smtClean="0">
                <a:solidFill>
                  <a:schemeClr val="tx1">
                    <a:lumMod val="75000"/>
                    <a:lumOff val="25000"/>
                  </a:schemeClr>
                </a:solidFill>
              </a:rPr>
              <a:t>Не </a:t>
            </a:r>
            <a:r>
              <a:rPr lang="uk-UA" sz="1200" b="1" dirty="0">
                <a:solidFill>
                  <a:schemeClr val="tx1">
                    <a:lumMod val="75000"/>
                    <a:lumOff val="25000"/>
                  </a:schemeClr>
                </a:solidFill>
              </a:rPr>
              <a:t>допускається збільшення статутного капіталу для покриття збитків. </a:t>
            </a:r>
            <a:r>
              <a:rPr lang="uk-UA" sz="1200" dirty="0">
                <a:solidFill>
                  <a:schemeClr val="tx1">
                    <a:lumMod val="75000"/>
                    <a:lumOff val="25000"/>
                  </a:schemeClr>
                </a:solidFill>
              </a:rPr>
              <a:t>Крім того, може бути встановлено переважне право акціонерів на придбання акцій, що додатково випускаються.</a:t>
            </a:r>
            <a:endParaRPr lang="ru-RU" sz="1200" dirty="0">
              <a:solidFill>
                <a:schemeClr val="tx1">
                  <a:lumMod val="75000"/>
                  <a:lumOff val="25000"/>
                </a:schemeClr>
              </a:solidFill>
            </a:endParaRPr>
          </a:p>
          <a:p>
            <a:pPr algn="just"/>
            <a:r>
              <a:rPr lang="uk-UA" sz="1200" dirty="0">
                <a:solidFill>
                  <a:schemeClr val="tx1">
                    <a:lumMod val="75000"/>
                    <a:lumOff val="25000"/>
                  </a:schemeClr>
                </a:solidFill>
              </a:rPr>
              <a:t>Зменшення статутного капіталу відбувається шляхом зменшення номінальної вартості акцій або шляхом купівлі товариством частини випущених акцій з метою зменшення їх загальної кількості. Зменшення статутного капіталу допускається після повідомлення про це всіх кредиторів. При цьому кредитори товариства мають право вимагати дострокового припинення або виконання товариством відповідних зобов'язань та відшкодування збитків.</a:t>
            </a:r>
            <a:endParaRPr lang="ru-RU" sz="1200" dirty="0">
              <a:solidFill>
                <a:schemeClr val="tx1">
                  <a:lumMod val="75000"/>
                  <a:lumOff val="25000"/>
                </a:schemeClr>
              </a:solidFill>
            </a:endParaRPr>
          </a:p>
          <a:p>
            <a:pPr algn="just"/>
            <a:r>
              <a:rPr lang="uk-UA" sz="1200" dirty="0">
                <a:solidFill>
                  <a:schemeClr val="tx1">
                    <a:lumMod val="75000"/>
                    <a:lumOff val="25000"/>
                  </a:schemeClr>
                </a:solidFill>
              </a:rPr>
              <a:t>Існують обмеження щодо випуску цінних паперів. Так, частка привілейованих акцій у загальному обсязі статутного капіталу не може перевищувати 25 </a:t>
            </a:r>
            <a:r>
              <a:rPr lang="uk-UA" sz="1200" dirty="0" smtClean="0">
                <a:solidFill>
                  <a:schemeClr val="tx1">
                    <a:lumMod val="75000"/>
                    <a:lumOff val="25000"/>
                  </a:schemeClr>
                </a:solidFill>
              </a:rPr>
              <a:t>відсотків</a:t>
            </a:r>
            <a:r>
              <a:rPr lang="uk-UA" sz="1200" dirty="0" smtClean="0">
                <a:solidFill>
                  <a:schemeClr val="tx1"/>
                </a:solidFill>
              </a:rPr>
              <a:t>.</a:t>
            </a:r>
            <a:endParaRPr lang="ru-RU" sz="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174" y="260648"/>
            <a:ext cx="8700426" cy="864096"/>
          </a:xfrm>
        </p:spPr>
        <p:txBody>
          <a:bodyPr>
            <a:noAutofit/>
          </a:bodyPr>
          <a:lstStyle/>
          <a:p>
            <a:pPr algn="ctr"/>
            <a:r>
              <a:rPr lang="uk-UA" sz="2200" dirty="0" smtClean="0">
                <a:effectLst/>
              </a:rPr>
              <a:t>4.3. ОРГАНИ </a:t>
            </a:r>
            <a:r>
              <a:rPr lang="uk-UA" sz="2200" dirty="0">
                <a:effectLst/>
              </a:rPr>
              <a:t>УПРАВЛІННЯ АКЦІОНЕРНИМ </a:t>
            </a:r>
            <a:r>
              <a:rPr lang="uk-UA" sz="2200" dirty="0" smtClean="0">
                <a:effectLst/>
              </a:rPr>
              <a:t>ТОВАРИСТВОМ</a:t>
            </a:r>
            <a:r>
              <a:rPr lang="ru-RU" sz="2200" dirty="0">
                <a:effectLst/>
              </a:rPr>
              <a:t> </a:t>
            </a:r>
            <a:r>
              <a:rPr lang="uk-UA" sz="2200" dirty="0" smtClean="0">
                <a:effectLst/>
              </a:rPr>
              <a:t>В УКРАЇНІ та порядок їх роботи</a:t>
            </a:r>
            <a:br>
              <a:rPr lang="ru-RU" sz="2000" dirty="0">
                <a:effectLst/>
              </a:rPr>
            </a:br>
            <a:endParaRPr lang="ru-RU" sz="2000" dirty="0"/>
          </a:p>
        </p:txBody>
      </p:sp>
      <p:sp>
        <p:nvSpPr>
          <p:cNvPr id="3" name="Объект 2"/>
          <p:cNvSpPr>
            <a:spLocks noGrp="1"/>
          </p:cNvSpPr>
          <p:nvPr>
            <p:ph idx="1"/>
          </p:nvPr>
        </p:nvSpPr>
        <p:spPr>
          <a:xfrm>
            <a:off x="304800" y="1124744"/>
            <a:ext cx="8686800" cy="5616624"/>
          </a:xfrm>
        </p:spPr>
        <p:txBody>
          <a:bodyPr>
            <a:normAutofit fontScale="55000" lnSpcReduction="20000"/>
          </a:bodyPr>
          <a:lstStyle/>
          <a:p>
            <a:pPr algn="just"/>
            <a:r>
              <a:rPr lang="uk-UA" dirty="0"/>
              <a:t>Ефективне управління потребує наявності у корпоративній структурі дієвої, незалежної наглядової ради та кваліфікованого виконавчого органу (менеджменту), раціонального і чіткого розподілу повноважень між ними, а також належної системи підзвітності та контролю.</a:t>
            </a:r>
            <a:endParaRPr lang="ru-RU" dirty="0"/>
          </a:p>
          <a:p>
            <a:pPr algn="just"/>
            <a:r>
              <a:rPr lang="uk-UA" dirty="0"/>
              <a:t>Система корпоративного управління повинна створювати необхідні умови для своєчасного обміну інформацією та ефективної взаємодії між наглядовою радою та виконавчим органом. Органи корпорації та їх посадові особи повинні діяти добросовісно та розумно в інтересах товариства.</a:t>
            </a:r>
            <a:endParaRPr lang="ru-RU" dirty="0"/>
          </a:p>
          <a:p>
            <a:pPr algn="just"/>
            <a:r>
              <a:rPr lang="uk-UA" i="1" dirty="0"/>
              <a:t>Компетенція органів управління корпорації </a:t>
            </a:r>
            <a:r>
              <a:rPr lang="uk-UA" dirty="0"/>
              <a:t>повинна бути чітко визначена статутом відповідно до завдань органів корпорації та з урахуванням вимог чинного законодавства. Корпорації доцільно визначати у статуті перелік повноважень, що належать до виключної компетенції кожного органу. </a:t>
            </a:r>
            <a:r>
              <a:rPr lang="uk-UA" i="1" dirty="0"/>
              <a:t>Рішення про делегування повноважень </a:t>
            </a:r>
            <a:r>
              <a:rPr lang="uk-UA" dirty="0"/>
              <a:t>повинні фіксуватись у протоколі відповідного органу з визначенням органу, якому делегуються повноваження, переліку повноважень, що делегуються, та строку делегування. У разі делегування наглядовою радою повноважень виконавчому органу вони спільно відповідають за вирішення цих питань перед корпорацією.</a:t>
            </a:r>
            <a:endParaRPr lang="ru-RU" dirty="0"/>
          </a:p>
          <a:p>
            <a:pPr marL="0" indent="0" algn="ctr">
              <a:buNone/>
            </a:pPr>
            <a:r>
              <a:rPr lang="uk-UA" b="1" dirty="0"/>
              <a:t>Управління акціонерним товариством за законодавством здійснюється:</a:t>
            </a:r>
            <a:endParaRPr lang="uk-UA" b="1" dirty="0"/>
          </a:p>
          <a:p>
            <a:pPr algn="just"/>
            <a:r>
              <a:rPr lang="uk-UA" b="1" dirty="0"/>
              <a:t>загальними зборами, </a:t>
            </a:r>
            <a:endParaRPr lang="uk-UA" b="1" dirty="0"/>
          </a:p>
          <a:p>
            <a:pPr algn="just"/>
            <a:r>
              <a:rPr lang="uk-UA" b="1" dirty="0"/>
              <a:t>наглядовою радою і виконавчим органом.</a:t>
            </a:r>
            <a:endParaRPr lang="ru-RU" b="1" dirty="0"/>
          </a:p>
          <a:p>
            <a:pPr algn="just"/>
            <a:r>
              <a:rPr lang="uk-UA" dirty="0"/>
              <a:t>Управління господарським товариством в Україні регулюється Цивільним Кодексом, Господарським Кодексом, Законом України «Про господарські товариства</a:t>
            </a:r>
            <a:r>
              <a:rPr lang="uk-UA" dirty="0" smtClean="0"/>
              <a: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Органами управління акціонерного товариства є:</a:t>
            </a:r>
            <a:br>
              <a:rPr lang="uk-UA" dirty="0"/>
            </a:br>
            <a:endParaRPr lang="uk-UA" dirty="0"/>
          </a:p>
        </p:txBody>
      </p:sp>
      <p:sp>
        <p:nvSpPr>
          <p:cNvPr id="3" name="Объект 2"/>
          <p:cNvSpPr>
            <a:spLocks noGrp="1"/>
          </p:cNvSpPr>
          <p:nvPr>
            <p:ph idx="1"/>
          </p:nvPr>
        </p:nvSpPr>
        <p:spPr/>
        <p:txBody>
          <a:bodyPr>
            <a:normAutofit/>
          </a:bodyPr>
          <a:lstStyle/>
          <a:p>
            <a:pPr algn="just"/>
            <a:r>
              <a:rPr lang="uk-UA" b="1" dirty="0" smtClean="0"/>
              <a:t>Загальні </a:t>
            </a:r>
            <a:r>
              <a:rPr lang="uk-UA" b="1" dirty="0"/>
              <a:t>збори акціонерного товариства </a:t>
            </a:r>
            <a:r>
              <a:rPr lang="uk-UA" dirty="0"/>
              <a:t>– вищий орган товариства </a:t>
            </a:r>
            <a:endParaRPr lang="uk-UA" dirty="0"/>
          </a:p>
          <a:p>
            <a:pPr algn="just"/>
            <a:r>
              <a:rPr lang="uk-UA" b="1" dirty="0" smtClean="0"/>
              <a:t>Наглядова </a:t>
            </a:r>
            <a:r>
              <a:rPr lang="uk-UA" b="1" dirty="0"/>
              <a:t>рада </a:t>
            </a:r>
            <a:r>
              <a:rPr lang="uk-UA" dirty="0"/>
              <a:t>– орган, що представляє інтереси акціонерів у перервах між проведенням загальних зборів і контролює діяльність виконавчого органу</a:t>
            </a:r>
            <a:endParaRPr lang="uk-UA" dirty="0"/>
          </a:p>
          <a:p>
            <a:pPr algn="just"/>
            <a:r>
              <a:rPr lang="uk-UA" b="1" dirty="0" smtClean="0"/>
              <a:t>Правління</a:t>
            </a:r>
            <a:r>
              <a:rPr lang="uk-UA" dirty="0"/>
              <a:t> є виконавчим </a:t>
            </a:r>
            <a:r>
              <a:rPr lang="uk-UA" dirty="0" smtClean="0"/>
              <a:t>органом товариства</a:t>
            </a:r>
            <a:endParaRPr lang="uk-UA" dirty="0"/>
          </a:p>
          <a:p>
            <a:pPr algn="just"/>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Загальні збори акціонерного товариства</a:t>
            </a:r>
            <a:endParaRPr lang="uk-UA" dirty="0"/>
          </a:p>
        </p:txBody>
      </p:sp>
      <p:pic>
        <p:nvPicPr>
          <p:cNvPr id="819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664" y="2236788"/>
            <a:ext cx="8849915" cy="356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5536" y="116631"/>
            <a:ext cx="7704856" cy="674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Загальні збори акціонерів</a:t>
            </a:r>
            <a:endParaRPr lang="uk-UA" dirty="0"/>
          </a:p>
        </p:txBody>
      </p:sp>
      <p:sp>
        <p:nvSpPr>
          <p:cNvPr id="3" name="Объект 2"/>
          <p:cNvSpPr>
            <a:spLocks noGrp="1"/>
          </p:cNvSpPr>
          <p:nvPr>
            <p:ph idx="1"/>
          </p:nvPr>
        </p:nvSpPr>
        <p:spPr>
          <a:xfrm>
            <a:off x="0" y="1196752"/>
            <a:ext cx="8991600" cy="5661248"/>
          </a:xfrm>
        </p:spPr>
        <p:txBody>
          <a:bodyPr>
            <a:noAutofit/>
          </a:bodyPr>
          <a:lstStyle/>
          <a:p>
            <a:pPr algn="just"/>
            <a:r>
              <a:rPr lang="uk-UA" sz="1400" dirty="0" smtClean="0">
                <a:solidFill>
                  <a:schemeClr val="tx1">
                    <a:lumMod val="75000"/>
                    <a:lumOff val="25000"/>
                  </a:schemeClr>
                </a:solidFill>
              </a:rPr>
              <a:t>У  загальних  зборах  акціонерного товариства можуть брати участь особи, включені до переліку </a:t>
            </a:r>
            <a:r>
              <a:rPr lang="uk-UA" sz="1400" b="1" dirty="0" smtClean="0">
                <a:solidFill>
                  <a:schemeClr val="tx1">
                    <a:lumMod val="75000"/>
                    <a:lumOff val="25000"/>
                  </a:schemeClr>
                </a:solidFill>
              </a:rPr>
              <a:t>акціонерів</a:t>
            </a:r>
            <a:r>
              <a:rPr lang="uk-UA" sz="1400" dirty="0" smtClean="0">
                <a:solidFill>
                  <a:schemeClr val="tx1">
                    <a:lumMod val="75000"/>
                    <a:lumOff val="25000"/>
                  </a:schemeClr>
                </a:solidFill>
              </a:rPr>
              <a:t>, які мають право на таку участь, або  їх  </a:t>
            </a:r>
            <a:r>
              <a:rPr lang="uk-UA" sz="1400" b="1" dirty="0" smtClean="0">
                <a:solidFill>
                  <a:schemeClr val="tx1">
                    <a:lumMod val="75000"/>
                    <a:lumOff val="25000"/>
                  </a:schemeClr>
                </a:solidFill>
              </a:rPr>
              <a:t>представники.  </a:t>
            </a:r>
            <a:endParaRPr lang="uk-UA" sz="1400" b="1" dirty="0" smtClean="0">
              <a:solidFill>
                <a:schemeClr val="tx1">
                  <a:lumMod val="75000"/>
                  <a:lumOff val="25000"/>
                </a:schemeClr>
              </a:solidFill>
            </a:endParaRPr>
          </a:p>
          <a:p>
            <a:pPr algn="just"/>
            <a:r>
              <a:rPr lang="uk-UA" sz="1400" dirty="0" smtClean="0">
                <a:solidFill>
                  <a:schemeClr val="tx1">
                    <a:lumMod val="75000"/>
                    <a:lumOff val="25000"/>
                  </a:schemeClr>
                </a:solidFill>
              </a:rPr>
              <a:t>Представником  акціонера  на загальних зборах акціонерного товариства  може  бути  фізична  особа  або уповноважена особа юридичної   особи,  а   також   уповноважена   особа  держави  чи територіальної громади. За запрошенням особи, яка </a:t>
            </a:r>
            <a:r>
              <a:rPr lang="uk-UA" sz="1400" dirty="0" err="1" smtClean="0">
                <a:solidFill>
                  <a:schemeClr val="tx1">
                    <a:lumMod val="75000"/>
                    <a:lumOff val="25000"/>
                  </a:schemeClr>
                </a:solidFill>
              </a:rPr>
              <a:t>скликає</a:t>
            </a:r>
            <a:r>
              <a:rPr lang="uk-UA" sz="1400" dirty="0" smtClean="0">
                <a:solidFill>
                  <a:schemeClr val="tx1">
                    <a:lumMod val="75000"/>
                    <a:lumOff val="25000"/>
                  </a:schemeClr>
                </a:solidFill>
              </a:rPr>
              <a:t> загальні збори, також можуть бути присутні представник аудитора  товариства  та  посадові  особи товариства  незалежно від володіння ними акціями цього товариства, представник  органу, який відповідно до статуту представляє  права та інтереси трудового колективу.</a:t>
            </a:r>
            <a:endParaRPr lang="uk-UA" sz="1400" dirty="0" smtClean="0">
              <a:solidFill>
                <a:schemeClr val="tx1">
                  <a:lumMod val="75000"/>
                  <a:lumOff val="25000"/>
                </a:schemeClr>
              </a:solidFill>
            </a:endParaRPr>
          </a:p>
          <a:p>
            <a:r>
              <a:rPr lang="uk-UA" sz="1400" b="1" dirty="0" smtClean="0">
                <a:solidFill>
                  <a:schemeClr val="tx1">
                    <a:lumMod val="75000"/>
                    <a:lumOff val="25000"/>
                  </a:schemeClr>
                </a:solidFill>
              </a:rPr>
              <a:t>Посадові особи </a:t>
            </a:r>
            <a:r>
              <a:rPr lang="uk-UA" sz="1400" dirty="0" smtClean="0">
                <a:solidFill>
                  <a:schemeClr val="tx1">
                    <a:lumMod val="75000"/>
                    <a:lumOff val="25000"/>
                  </a:schemeClr>
                </a:solidFill>
              </a:rPr>
              <a:t>органів товариства та їх </a:t>
            </a:r>
            <a:r>
              <a:rPr lang="uk-UA" sz="1400" b="1" dirty="0" smtClean="0">
                <a:solidFill>
                  <a:schemeClr val="tx1">
                    <a:lumMod val="75000"/>
                    <a:lumOff val="25000"/>
                  </a:schemeClr>
                </a:solidFill>
              </a:rPr>
              <a:t>афілійовані особи </a:t>
            </a:r>
            <a:r>
              <a:rPr lang="uk-UA" sz="1400" dirty="0" smtClean="0">
                <a:solidFill>
                  <a:schemeClr val="tx1">
                    <a:lumMod val="75000"/>
                    <a:lumOff val="25000"/>
                  </a:schemeClr>
                </a:solidFill>
              </a:rPr>
              <a:t>не можуть бути представниками інших  акціонерів  товариства  на загальних зборах.</a:t>
            </a:r>
            <a:endParaRPr lang="uk-UA" sz="1400" dirty="0" smtClean="0">
              <a:solidFill>
                <a:schemeClr val="tx1">
                  <a:lumMod val="75000"/>
                  <a:lumOff val="25000"/>
                </a:schemeClr>
              </a:solidFill>
            </a:endParaRPr>
          </a:p>
          <a:p>
            <a:pPr algn="just"/>
            <a:r>
              <a:rPr lang="uk-UA" sz="1400" dirty="0" smtClean="0">
                <a:solidFill>
                  <a:schemeClr val="tx1">
                    <a:lumMod val="75000"/>
                    <a:lumOff val="25000"/>
                  </a:schemeClr>
                </a:solidFill>
              </a:rPr>
              <a:t>Акціонер має право призначити свого представника постійно або на певний строк. Акціонер має право у будь-який момент замінити свого представника, повідомивши про це виконавчий орган акціонерного товариства.</a:t>
            </a:r>
            <a:endParaRPr lang="uk-UA" sz="1400" dirty="0" smtClean="0">
              <a:solidFill>
                <a:schemeClr val="tx1">
                  <a:lumMod val="75000"/>
                  <a:lumOff val="25000"/>
                </a:schemeClr>
              </a:solidFill>
            </a:endParaRPr>
          </a:p>
          <a:p>
            <a:pPr marL="0" indent="0" algn="just">
              <a:buNone/>
            </a:pPr>
            <a:r>
              <a:rPr lang="uk-UA" sz="1200" b="1" i="1" dirty="0" smtClean="0">
                <a:solidFill>
                  <a:schemeClr val="tx1">
                    <a:lumMod val="75000"/>
                    <a:lumOff val="25000"/>
                  </a:schemeClr>
                </a:solidFill>
              </a:rPr>
              <a:t>Афілійовані особи</a:t>
            </a:r>
            <a:r>
              <a:rPr lang="uk-UA" sz="1200" dirty="0" smtClean="0">
                <a:solidFill>
                  <a:schemeClr val="tx1">
                    <a:lumMod val="75000"/>
                    <a:lumOff val="25000"/>
                  </a:schemeClr>
                </a:solidFill>
              </a:rPr>
              <a:t>:</a:t>
            </a:r>
            <a:endParaRPr lang="uk-UA" sz="1200" dirty="0" smtClean="0">
              <a:solidFill>
                <a:schemeClr val="tx1">
                  <a:lumMod val="75000"/>
                  <a:lumOff val="25000"/>
                </a:schemeClr>
              </a:solidFill>
            </a:endParaRPr>
          </a:p>
          <a:p>
            <a:pPr algn="just"/>
            <a:r>
              <a:rPr lang="uk-UA" sz="1200" b="1" i="1" dirty="0" smtClean="0">
                <a:solidFill>
                  <a:schemeClr val="tx1">
                    <a:lumMod val="75000"/>
                    <a:lumOff val="25000"/>
                  </a:schemeClr>
                </a:solidFill>
              </a:rPr>
              <a:t>—</a:t>
            </a:r>
            <a:r>
              <a:rPr lang="uk-UA" sz="1200" i="1" dirty="0" smtClean="0">
                <a:solidFill>
                  <a:schemeClr val="tx1">
                    <a:lumMod val="75000"/>
                    <a:lumOff val="25000"/>
                  </a:schemeClr>
                </a:solidFill>
              </a:rPr>
              <a:t> юридичні особи, за умови, що одна з них здійснює контроль над іншою чи обидві перебувають під контролем третьої особи;</a:t>
            </a:r>
            <a:endParaRPr lang="uk-UA" sz="1200" dirty="0" smtClean="0">
              <a:solidFill>
                <a:schemeClr val="tx1">
                  <a:lumMod val="75000"/>
                  <a:lumOff val="25000"/>
                </a:schemeClr>
              </a:solidFill>
            </a:endParaRPr>
          </a:p>
          <a:p>
            <a:pPr algn="just"/>
            <a:r>
              <a:rPr lang="uk-UA" sz="1200" b="1" i="1" dirty="0" smtClean="0">
                <a:solidFill>
                  <a:schemeClr val="tx1">
                    <a:lumMod val="75000"/>
                    <a:lumOff val="25000"/>
                  </a:schemeClr>
                </a:solidFill>
              </a:rPr>
              <a:t>—</a:t>
            </a:r>
            <a:r>
              <a:rPr lang="uk-UA" sz="1200" i="1" dirty="0" smtClean="0">
                <a:solidFill>
                  <a:schemeClr val="tx1">
                    <a:lumMod val="75000"/>
                    <a:lumOff val="25000"/>
                  </a:schemeClr>
                </a:solidFill>
              </a:rPr>
              <a:t> члени сім’ї фізичної особи — чоловік (дружина), а також батьки (усиновителі), опікуни (піклувальники), брати, сестри, діти та їхні чоловіки (дружини), які спільно провадять господарську діяльність;</a:t>
            </a:r>
            <a:endParaRPr lang="uk-UA" sz="1200" dirty="0" smtClean="0">
              <a:solidFill>
                <a:schemeClr val="tx1">
                  <a:lumMod val="75000"/>
                  <a:lumOff val="25000"/>
                </a:schemeClr>
              </a:solidFill>
            </a:endParaRPr>
          </a:p>
          <a:p>
            <a:pPr algn="just"/>
            <a:r>
              <a:rPr lang="uk-UA" sz="1200" b="1" i="1" dirty="0" smtClean="0">
                <a:solidFill>
                  <a:schemeClr val="tx1">
                    <a:lumMod val="75000"/>
                    <a:lumOff val="25000"/>
                  </a:schemeClr>
                </a:solidFill>
              </a:rPr>
              <a:t>—</a:t>
            </a:r>
            <a:r>
              <a:rPr lang="uk-UA" sz="1200" i="1" dirty="0" smtClean="0">
                <a:solidFill>
                  <a:schemeClr val="tx1">
                    <a:lumMod val="75000"/>
                    <a:lumOff val="25000"/>
                  </a:schemeClr>
                </a:solidFill>
              </a:rPr>
              <a:t> фізична особа та члени її сім’ї, які спільно провадять господарську діяльність, і юридична особа, якщо ця фізична особа та/або члени її сім’ї здійснюють контроль над юридичною </a:t>
            </a:r>
            <a:r>
              <a:rPr lang="ru-RU" sz="1200" i="1" dirty="0" smtClean="0">
                <a:solidFill>
                  <a:schemeClr val="tx1">
                    <a:lumMod val="75000"/>
                    <a:lumOff val="25000"/>
                  </a:schemeClr>
                </a:solidFill>
              </a:rPr>
              <a:t>особою.</a:t>
            </a:r>
            <a:endParaRPr lang="ru-RU" sz="1200" i="1" dirty="0" smtClean="0">
              <a:solidFill>
                <a:schemeClr val="tx1">
                  <a:lumMod val="75000"/>
                  <a:lumOff val="25000"/>
                </a:schemeClr>
              </a:solidFill>
            </a:endParaRPr>
          </a:p>
          <a:p>
            <a:pPr marL="0" indent="0" algn="just">
              <a:buNone/>
            </a:pPr>
            <a:r>
              <a:rPr lang="uk-UA" sz="1200" b="1" dirty="0" smtClean="0">
                <a:solidFill>
                  <a:schemeClr val="tx1">
                    <a:lumMod val="75000"/>
                    <a:lumOff val="25000"/>
                  </a:schemeClr>
                </a:solidFill>
              </a:rPr>
              <a:t>Довіреність</a:t>
            </a:r>
            <a:r>
              <a:rPr lang="uk-UA" sz="1200" dirty="0" smtClean="0">
                <a:solidFill>
                  <a:schemeClr val="tx1">
                    <a:lumMod val="75000"/>
                    <a:lumOff val="25000"/>
                  </a:schemeClr>
                </a:solidFill>
              </a:rPr>
              <a:t> на право участі та голосування на загальних зборах може посвідчуватися реєстратором, депозитарієм, зберігачем, нотаріусом та іншими посадовими</a:t>
            </a:r>
            <a:r>
              <a:rPr lang="ru-RU" sz="1200" dirty="0" smtClean="0">
                <a:solidFill>
                  <a:schemeClr val="tx1">
                    <a:lumMod val="75000"/>
                    <a:lumOff val="25000"/>
                  </a:schemeClr>
                </a:solidFill>
              </a:rPr>
              <a:t> особами</a:t>
            </a:r>
            <a:r>
              <a:rPr lang="uk-UA" sz="1200" dirty="0" smtClean="0">
                <a:solidFill>
                  <a:schemeClr val="tx1">
                    <a:lumMod val="75000"/>
                    <a:lumOff val="25000"/>
                  </a:schemeClr>
                </a:solidFill>
              </a:rPr>
              <a:t>. </a:t>
            </a:r>
            <a:endParaRPr lang="uk-UA" sz="1200" dirty="0" smtClean="0">
              <a:solidFill>
                <a:schemeClr val="tx1">
                  <a:lumMod val="75000"/>
                  <a:lumOff val="25000"/>
                </a:schemeClr>
              </a:solidFill>
            </a:endParaRPr>
          </a:p>
          <a:p>
            <a:pPr marL="0" indent="0" algn="just">
              <a:buNone/>
            </a:pPr>
            <a:r>
              <a:rPr lang="uk-UA" sz="1200" b="1" dirty="0" smtClean="0">
                <a:solidFill>
                  <a:schemeClr val="tx1">
                    <a:lumMod val="75000"/>
                    <a:lumOff val="25000"/>
                  </a:schemeClr>
                </a:solidFill>
              </a:rPr>
              <a:t>Довіреність </a:t>
            </a:r>
            <a:r>
              <a:rPr lang="uk-UA" sz="1200" dirty="0" smtClean="0">
                <a:solidFill>
                  <a:schemeClr val="tx1">
                    <a:lumMod val="75000"/>
                    <a:lumOff val="25000"/>
                  </a:schemeClr>
                </a:solidFill>
              </a:rPr>
              <a:t>на право участі та голосування на загальних зборах акціонерного товариства може містити завдання щодо голосування, тобто перелік питань порядку денного із зазначенням того, як і за яке (проти якого) рішення потрібно проголосувати. В такому випадку представник повинен голосувати саме так, як передбачено завданням щодо голосування. Якщо довіреність не містить завдання щодо голосування, представник вирішує всі питання щодо голосування на загальних зборах акціонерів на свій розсуд.</a:t>
            </a:r>
            <a:endParaRPr lang="uk-UA" sz="1200" dirty="0" smtClean="0">
              <a:solidFill>
                <a:schemeClr val="tx1">
                  <a:lumMod val="75000"/>
                  <a:lumOff val="25000"/>
                </a:schemeClr>
              </a:solidFill>
            </a:endParaRPr>
          </a:p>
          <a:p>
            <a:pPr marL="0" indent="0" algn="just">
              <a:buNone/>
            </a:pPr>
            <a:endParaRPr lang="uk-UA" sz="1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721" y="764704"/>
            <a:ext cx="8686800" cy="789458"/>
          </a:xfrm>
        </p:spPr>
        <p:txBody>
          <a:bodyPr>
            <a:noAutofit/>
          </a:bodyPr>
          <a:lstStyle/>
          <a:p>
            <a:r>
              <a:rPr lang="uk-UA" sz="2000" dirty="0" smtClean="0"/>
              <a:t>Посадовими  особами  органів  акціонерного  товариства  не можуть бути:</a:t>
            </a:r>
            <a:br>
              <a:rPr lang="uk-UA" sz="2000" dirty="0" smtClean="0"/>
            </a:br>
            <a:endParaRPr lang="uk-UA" sz="2000" dirty="0"/>
          </a:p>
        </p:txBody>
      </p:sp>
      <p:sp>
        <p:nvSpPr>
          <p:cNvPr id="3" name="Объект 2"/>
          <p:cNvSpPr>
            <a:spLocks noGrp="1"/>
          </p:cNvSpPr>
          <p:nvPr>
            <p:ph idx="1"/>
          </p:nvPr>
        </p:nvSpPr>
        <p:spPr/>
        <p:txBody>
          <a:bodyPr>
            <a:normAutofit fontScale="62500" lnSpcReduction="20000"/>
          </a:bodyPr>
          <a:lstStyle/>
          <a:p>
            <a:pPr algn="just"/>
            <a:r>
              <a:rPr lang="uk-UA" dirty="0" smtClean="0"/>
              <a:t>народні депутати  України,  члени  Кабінету  Міністрів України,  керівники  центральних  та  місцевих  органів виконавчої влади,   органів   місцевого  самоврядування,  військовослужбовці, нотаріуси,   посадові  особи  органів  прокуратури,  суду,  служби безпеки, внутрішніх справ, державні службовці, крім випадків, коли вони виконують функції з управління корпоративними правами держави та  представляють  інтереси  держави  або територіальної громади в наглядовій  раді або ревізійній комісії товариства;</a:t>
            </a:r>
            <a:endParaRPr lang="uk-UA" dirty="0" smtClean="0"/>
          </a:p>
          <a:p>
            <a:pPr algn="just"/>
            <a:r>
              <a:rPr lang="uk-UA" dirty="0" smtClean="0"/>
              <a:t>особи, яким  суд заборонив займатися певним видом діяльності;</a:t>
            </a:r>
            <a:endParaRPr lang="uk-UA" dirty="0" smtClean="0"/>
          </a:p>
          <a:p>
            <a:pPr algn="just"/>
            <a:r>
              <a:rPr lang="uk-UA" dirty="0" smtClean="0"/>
              <a:t>особи,  які  мають  непогашену судимість за злочини проти власності,  службові  чи  господарські  злочини.</a:t>
            </a:r>
            <a:endParaRPr lang="uk-UA" dirty="0" smtClean="0"/>
          </a:p>
          <a:p>
            <a:pPr algn="just"/>
            <a:r>
              <a:rPr lang="uk-UA" dirty="0" smtClean="0"/>
              <a:t>Посадовим   особам   органів   акціонерного   товариства виплачується    винагорода    лише    на    умовах,   передбачених цивільно-правовими   або   трудовими   договорами   (контрактами), укладеними з ними.</a:t>
            </a:r>
            <a:endParaRPr lang="uk-UA" dirty="0" smtClean="0"/>
          </a:p>
          <a:p>
            <a:pPr algn="just"/>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717" y="260648"/>
            <a:ext cx="8686800" cy="841248"/>
          </a:xfrm>
        </p:spPr>
        <p:txBody>
          <a:bodyPr>
            <a:normAutofit/>
          </a:bodyPr>
          <a:lstStyle/>
          <a:p>
            <a:r>
              <a:rPr lang="uk-UA" sz="2400" dirty="0" smtClean="0"/>
              <a:t>Відповідальність посадових осіб органів акціонерного товариства</a:t>
            </a:r>
            <a:endParaRPr lang="uk-UA" sz="2400" dirty="0"/>
          </a:p>
        </p:txBody>
      </p:sp>
      <p:pic>
        <p:nvPicPr>
          <p:cNvPr id="2253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3849" y="1556792"/>
            <a:ext cx="8894536" cy="426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Загальні збори акціонерів</a:t>
            </a:r>
            <a:endParaRPr lang="ru-RU" dirty="0"/>
          </a:p>
        </p:txBody>
      </p:sp>
      <p:sp>
        <p:nvSpPr>
          <p:cNvPr id="3" name="Объект 2"/>
          <p:cNvSpPr>
            <a:spLocks noGrp="1"/>
          </p:cNvSpPr>
          <p:nvPr>
            <p:ph idx="1"/>
          </p:nvPr>
        </p:nvSpPr>
        <p:spPr>
          <a:xfrm>
            <a:off x="179512" y="1295400"/>
            <a:ext cx="8812088" cy="5562600"/>
          </a:xfrm>
        </p:spPr>
        <p:txBody>
          <a:bodyPr>
            <a:normAutofit fontScale="25000" lnSpcReduction="20000"/>
          </a:bodyPr>
          <a:lstStyle/>
          <a:p>
            <a:pPr algn="just"/>
            <a:r>
              <a:rPr lang="uk-UA" sz="4800" dirty="0" smtClean="0"/>
              <a:t>Порядок денний загальних зборів акціонерного товариства попередньо затверджується наглядовою радою товариства. У разі скликання позачергових загальних зборів на вимогу акціонерів — акціонерами, які цього вимагають.</a:t>
            </a:r>
            <a:endParaRPr lang="uk-UA" sz="4800" dirty="0" smtClean="0"/>
          </a:p>
          <a:p>
            <a:pPr algn="just"/>
            <a:r>
              <a:rPr lang="uk-UA" sz="4800" dirty="0" smtClean="0"/>
              <a:t>Кожний акціонер має право </a:t>
            </a:r>
            <a:r>
              <a:rPr lang="uk-UA" sz="4800" dirty="0" err="1" smtClean="0"/>
              <a:t>внести</a:t>
            </a:r>
            <a:r>
              <a:rPr lang="uk-UA" sz="4800" dirty="0" smtClean="0"/>
              <a:t> пропозиції щодо питань, включених до порядку денного загальних зборів акціонерного товариства, а також щодо нових кандидатів до складу органів товариства. Пропозиції вносяться не пізніше ніж за 20 днів до проведення загальних зборів.</a:t>
            </a:r>
            <a:endParaRPr lang="uk-UA" sz="4800" dirty="0" smtClean="0"/>
          </a:p>
          <a:p>
            <a:pPr algn="just"/>
            <a:r>
              <a:rPr lang="uk-UA" sz="4800" dirty="0" smtClean="0"/>
              <a:t>Рішення про включення пропозицій до порядку денного приймається не пізніше ніж за 15 днів до дати проведення загальних зборів Наглядовою радою, а в разі скликання позачергових загальних зборів на вимогу акціонерів — акціонерами, які цього вимагають.</a:t>
            </a:r>
            <a:endParaRPr lang="uk-UA" sz="4800" dirty="0" smtClean="0"/>
          </a:p>
          <a:p>
            <a:pPr algn="just"/>
            <a:r>
              <a:rPr lang="uk-UA" sz="4800" dirty="0" smtClean="0"/>
              <a:t>Пропозиції акціонерів (акціонера), які сукупно є власниками 5 або більше відсотків простих акцій, підлягають обов’язковому включенню до порядку денного загальних зборів.</a:t>
            </a:r>
            <a:endParaRPr lang="uk-UA" sz="4800" dirty="0" smtClean="0"/>
          </a:p>
          <a:p>
            <a:pPr marL="0" indent="0" algn="just">
              <a:buNone/>
            </a:pPr>
            <a:r>
              <a:rPr lang="uk-UA" sz="5600" b="1" dirty="0" smtClean="0"/>
              <a:t>Рішення про відмову у включенні пропозиції до порядку денного загальних зборів акціонерного товариства може бути прийнято тільки у разі:</a:t>
            </a:r>
            <a:endParaRPr lang="uk-UA" sz="5600" b="1" dirty="0" smtClean="0"/>
          </a:p>
          <a:p>
            <a:pPr algn="just"/>
            <a:r>
              <a:rPr lang="uk-UA" sz="4800" dirty="0" smtClean="0"/>
              <a:t>недотримання акціонерами встановлених термінів;</a:t>
            </a:r>
            <a:endParaRPr lang="uk-UA" sz="4800" dirty="0" smtClean="0"/>
          </a:p>
          <a:p>
            <a:pPr algn="just"/>
            <a:r>
              <a:rPr lang="uk-UA" sz="4800" dirty="0" smtClean="0"/>
              <a:t>неповноти даних, у пропозиціях до порядку денного загальних зборів.</a:t>
            </a:r>
            <a:endParaRPr lang="uk-UA" sz="4800" dirty="0" smtClean="0"/>
          </a:p>
          <a:p>
            <a:pPr marL="0" indent="0" algn="just">
              <a:buNone/>
            </a:pPr>
            <a:r>
              <a:rPr lang="uk-UA" sz="4800" dirty="0" smtClean="0"/>
              <a:t>Не пізніше ніж за 10 днів до дати проведення загальних зборів акціонерне товариство повинно повідомити акціонерів, згідно із статутом, про зміни у порядку денному. Публічне товариство також надсилає повідомлення про зміни у порядку денному загальних зборів фондовій біржі (біржам), на якій це товариство пройшло процедуру лістингу.</a:t>
            </a:r>
            <a:endParaRPr lang="uk-UA" sz="4800" dirty="0" smtClean="0"/>
          </a:p>
          <a:p>
            <a:pPr marL="0" indent="0">
              <a:buNone/>
            </a:pPr>
            <a:r>
              <a:rPr lang="uk-UA" sz="5600" b="1" dirty="0" smtClean="0"/>
              <a:t>Позачергові загальні збори акціонерного товариства скликаються наглядовою радою:</a:t>
            </a:r>
            <a:endParaRPr lang="uk-UA" sz="5600" b="1" dirty="0" smtClean="0"/>
          </a:p>
          <a:p>
            <a:r>
              <a:rPr lang="uk-UA" sz="4800" dirty="0" smtClean="0"/>
              <a:t>з власної ініціативи;</a:t>
            </a:r>
            <a:endParaRPr lang="uk-UA" sz="4800" dirty="0" smtClean="0"/>
          </a:p>
          <a:p>
            <a:r>
              <a:rPr lang="uk-UA" sz="4800" dirty="0" smtClean="0"/>
              <a:t>на вимогу виконавчого органу — в разі порушення провадження про визнання товариства банкрутом або необхідності вчинення значного правочину;</a:t>
            </a:r>
            <a:endParaRPr lang="uk-UA" sz="4800" dirty="0" smtClean="0"/>
          </a:p>
          <a:p>
            <a:r>
              <a:rPr lang="uk-UA" sz="4800" dirty="0" smtClean="0"/>
              <a:t>на вимогу ревізійної комісії (ревізора);</a:t>
            </a:r>
            <a:endParaRPr lang="uk-UA" sz="4800" dirty="0" smtClean="0"/>
          </a:p>
          <a:p>
            <a:r>
              <a:rPr lang="uk-UA" sz="4800" dirty="0" smtClean="0"/>
              <a:t>на вимогу акціонерів (акціонера), які на день подання вимоги сукупно є власниками 10 і більше відсотків простих акцій товариства;</a:t>
            </a:r>
            <a:endParaRPr lang="uk-UA" sz="4800" dirty="0" smtClean="0"/>
          </a:p>
          <a:p>
            <a:r>
              <a:rPr lang="uk-UA" sz="4800" dirty="0" smtClean="0"/>
              <a:t>в інших випадках</a:t>
            </a:r>
            <a:r>
              <a:rPr lang="ru-RU" sz="4800" dirty="0" smtClean="0"/>
              <a:t>, </a:t>
            </a:r>
            <a:r>
              <a:rPr lang="uk-UA" sz="4800" dirty="0" smtClean="0"/>
              <a:t>встановлених законом або статутом товариства</a:t>
            </a:r>
            <a:r>
              <a:rPr lang="ru-RU" sz="4800" dirty="0" smtClean="0"/>
              <a:t>.</a:t>
            </a:r>
            <a:endParaRPr lang="ru-RU" sz="4800" dirty="0"/>
          </a:p>
          <a:p>
            <a:pPr marL="0" indent="0" algn="just">
              <a:buNone/>
            </a:pPr>
            <a:r>
              <a:rPr lang="uk-UA" sz="4800" dirty="0" smtClean="0"/>
              <a:t>Наглядова рада приймає рішення про скликання позачергових загальних зборів акціонерного товариства або про відмову в такому скликанні протягом 10 днів з моменту отримання вимоги про їх скликання</a:t>
            </a:r>
            <a:r>
              <a:rPr lang="ru-RU" sz="4800" dirty="0" smtClean="0"/>
              <a:t>.</a:t>
            </a:r>
            <a:endParaRPr lang="ru-RU" sz="4800" dirty="0"/>
          </a:p>
          <a:p>
            <a:pPr marL="0" indent="0" algn="just">
              <a:buNone/>
            </a:pPr>
            <a:r>
              <a:rPr lang="uk-UA" sz="5600" b="1" dirty="0" smtClean="0"/>
              <a:t>Рішення про відмову у скликанні позачергових загальних зборів акціонерного товариства може бути прийнято тільки у наступних випадках:</a:t>
            </a:r>
            <a:endParaRPr lang="uk-UA" sz="5600" b="1" dirty="0" smtClean="0"/>
          </a:p>
          <a:p>
            <a:pPr algn="just"/>
            <a:r>
              <a:rPr lang="uk-UA" sz="4800" dirty="0" smtClean="0"/>
              <a:t>якщо акціонери на дату подання вимоги не є власниками 10 і більше відсотків простих акцій товариства;</a:t>
            </a:r>
            <a:endParaRPr lang="uk-UA" sz="4800" dirty="0" smtClean="0"/>
          </a:p>
          <a:p>
            <a:pPr algn="just"/>
            <a:r>
              <a:rPr lang="uk-UA" sz="4800" dirty="0" smtClean="0"/>
              <a:t>неповноти даних </a:t>
            </a:r>
            <a:r>
              <a:rPr lang="ru-RU" sz="4800" dirty="0" smtClean="0"/>
              <a:t>у </a:t>
            </a:r>
            <a:r>
              <a:rPr lang="uk-UA" sz="4800" dirty="0" err="1" smtClean="0"/>
              <a:t>вимо</a:t>
            </a:r>
            <a:r>
              <a:rPr lang="ru-RU" sz="4800" dirty="0" err="1" smtClean="0"/>
              <a:t>зі</a:t>
            </a:r>
            <a:r>
              <a:rPr lang="ru-RU" sz="4800" dirty="0" smtClean="0"/>
              <a:t> </a:t>
            </a:r>
            <a:r>
              <a:rPr lang="ru-RU" sz="4800" dirty="0"/>
              <a:t>про </a:t>
            </a:r>
            <a:r>
              <a:rPr lang="uk-UA" sz="4800" dirty="0" smtClean="0"/>
              <a:t>скликання позачергових загальних зборів</a:t>
            </a:r>
            <a:r>
              <a:rPr lang="ru-RU" sz="4800" dirty="0" smtClean="0"/>
              <a:t>.</a:t>
            </a:r>
            <a:endParaRPr lang="ru-RU" sz="4800" dirty="0"/>
          </a:p>
          <a:p>
            <a:pPr algn="just"/>
            <a:endParaRPr lang="uk-UA" dirty="0" smtClean="0"/>
          </a:p>
          <a:p>
            <a:pPr algn="just"/>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Кожний  акціонер має право </a:t>
            </a:r>
            <a:r>
              <a:rPr lang="uk-UA" sz="2400" dirty="0" err="1" smtClean="0"/>
              <a:t>внести</a:t>
            </a:r>
            <a:r>
              <a:rPr lang="uk-UA" sz="2400" dirty="0" smtClean="0"/>
              <a:t> пропозиції:</a:t>
            </a:r>
            <a:br>
              <a:rPr lang="uk-UA" sz="2400" dirty="0" smtClean="0"/>
            </a:br>
            <a:endParaRPr lang="uk-UA" sz="2400" dirty="0"/>
          </a:p>
        </p:txBody>
      </p:sp>
      <p:sp>
        <p:nvSpPr>
          <p:cNvPr id="3" name="Объект 2"/>
          <p:cNvSpPr>
            <a:spLocks noGrp="1"/>
          </p:cNvSpPr>
          <p:nvPr>
            <p:ph idx="1"/>
          </p:nvPr>
        </p:nvSpPr>
        <p:spPr/>
        <p:txBody>
          <a:bodyPr>
            <a:normAutofit fontScale="77500" lnSpcReduction="20000"/>
          </a:bodyPr>
          <a:lstStyle/>
          <a:p>
            <a:pPr algn="just"/>
            <a:r>
              <a:rPr lang="uk-UA" dirty="0" smtClean="0"/>
              <a:t>щодо питань, включених   до   порядку  денного  загальних  зборів  акціонерного товариства - не пізніше ніж за 20 днів до  дати  проведення загальних зборів;</a:t>
            </a:r>
            <a:endParaRPr lang="uk-UA" dirty="0" smtClean="0"/>
          </a:p>
          <a:p>
            <a:pPr algn="just"/>
            <a:r>
              <a:rPr lang="uk-UA" dirty="0" smtClean="0"/>
              <a:t>щодо  нових  кандидатів  до  складу органів товариства, кількість яких не може перевищувати кількісного складу кожного  з органів, а щодо кандидатів до складу органів товариства - не пізніше ніж за сім днів до дати проведення загальних зборів.</a:t>
            </a:r>
            <a:endParaRPr lang="uk-UA" dirty="0" smtClean="0"/>
          </a:p>
          <a:p>
            <a:pPr algn="just"/>
            <a:r>
              <a:rPr lang="uk-UA" dirty="0" smtClean="0"/>
              <a:t>Пропозиції   акціонерів   (акціонера),   які   сукупно   є власниками  5  або  більше  відсотків  простих  акцій,  підлягають обов'язковому  включенню  до  порядку денного загальних зборів</a:t>
            </a:r>
            <a:r>
              <a:rPr lang="ru-RU" dirty="0" smtClean="0"/>
              <a:t>. </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4.1. Учасники корпоративних відносин</a:t>
            </a:r>
            <a:endParaRPr lang="ru-RU" dirty="0"/>
          </a:p>
        </p:txBody>
      </p:sp>
      <p:sp>
        <p:nvSpPr>
          <p:cNvPr id="3" name="Прямоугольник 2"/>
          <p:cNvSpPr/>
          <p:nvPr/>
        </p:nvSpPr>
        <p:spPr>
          <a:xfrm>
            <a:off x="5228" y="1295382"/>
            <a:ext cx="9035480" cy="5794375"/>
          </a:xfrm>
          <a:prstGeom prst="rect">
            <a:avLst/>
          </a:prstGeom>
        </p:spPr>
        <p:txBody>
          <a:bodyPr wrap="square">
            <a:spAutoFit/>
          </a:bodyPr>
          <a:lstStyle/>
          <a:p>
            <a:pPr marR="3175" indent="182880" algn="just">
              <a:spcAft>
                <a:spcPts val="0"/>
              </a:spcAft>
            </a:pP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Стійке становище та ефективність діяльності корпорації значною мірою залежать від розбудови корпоративних відносин та ефективності взаємодії між учасниками цих відносин.</a:t>
            </a:r>
            <a:endParaRPr lang="ru-RU" sz="1500" dirty="0">
              <a:solidFill>
                <a:schemeClr val="tx2"/>
              </a:solidFill>
              <a:latin typeface="Franklin Gothic Medium" panose="020B0603020102020204" pitchFamily="34" charset="0"/>
              <a:ea typeface="Times New Roman" panose="02020603050405020304" pitchFamily="18" charset="0"/>
            </a:endParaRPr>
          </a:p>
          <a:p>
            <a:pPr indent="179705" algn="just">
              <a:spcAft>
                <a:spcPts val="0"/>
              </a:spcAft>
            </a:pP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Діяльність корпорацій можна розглядати як складний процес взаємодії </a:t>
            </a:r>
            <a:r>
              <a:rPr lang="uk-UA" sz="1500" b="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внутрішнього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та </a:t>
            </a:r>
            <a:r>
              <a:rPr lang="uk-UA" sz="1500" b="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зовнішнього середовища корпорації.</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 З огляду на це </a:t>
            </a:r>
            <a:r>
              <a:rPr lang="uk-UA" sz="1500" b="1" i="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корпоративне середовище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становить собою площину взаємодії корпо­рації як об'єкта з тими, на кого вона може, в силу власних можливостей, здійснювати вплив. </a:t>
            </a:r>
            <a:endParaRPr lang="ru-RU" sz="1500" dirty="0">
              <a:solidFill>
                <a:schemeClr val="tx2"/>
              </a:solidFill>
              <a:latin typeface="Franklin Gothic Medium" panose="020B0603020102020204" pitchFamily="34" charset="0"/>
              <a:ea typeface="Times New Roman" panose="02020603050405020304" pitchFamily="18" charset="0"/>
            </a:endParaRPr>
          </a:p>
          <a:p>
            <a:pPr indent="189230" algn="just">
              <a:spcAft>
                <a:spcPts val="0"/>
              </a:spcAft>
            </a:pPr>
            <a:r>
              <a:rPr lang="uk-UA" sz="1500" b="1" i="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Учасниками корпоративних відносин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є: </a:t>
            </a:r>
            <a:r>
              <a:rPr lang="uk-UA" sz="1500" b="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акціонери</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 </a:t>
            </a:r>
            <a:r>
              <a:rPr lang="uk-UA" sz="1500" dirty="0" smtClean="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які вступають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з корпорацією в особливі стосунки, та інші учасники. Саме акціонери роблять можливим існування корпорації. </a:t>
            </a:r>
            <a:endParaRPr lang="uk-UA" sz="1500" dirty="0" smtClean="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endParaRPr>
          </a:p>
          <a:p>
            <a:pPr indent="189230" algn="just">
              <a:spcAft>
                <a:spcPts val="0"/>
              </a:spcAft>
            </a:pPr>
            <a:r>
              <a:rPr lang="uk-UA" sz="1500" dirty="0" smtClean="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Іншими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учасниками корпоративних відносин виступають </a:t>
            </a:r>
            <a:r>
              <a:rPr lang="uk-UA" sz="1500" b="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менеджмент, працівники, інвестори, кредитори, споживачі, постачальники, конкуренти, органи державного регулювання діяльності корпорацій, громадські організації.</a:t>
            </a:r>
            <a:endParaRPr lang="ru-RU" sz="1500" b="1" dirty="0">
              <a:solidFill>
                <a:schemeClr val="tx2"/>
              </a:solidFill>
              <a:latin typeface="Franklin Gothic Medium" panose="020B0603020102020204" pitchFamily="34" charset="0"/>
              <a:ea typeface="Times New Roman" panose="02020603050405020304" pitchFamily="18" charset="0"/>
            </a:endParaRPr>
          </a:p>
          <a:p>
            <a:pPr marR="8890" indent="179705" algn="just">
              <a:spcAft>
                <a:spcPts val="0"/>
              </a:spcAft>
            </a:pP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Корпоративні відносини, як правило, розглядають з позицій </a:t>
            </a:r>
            <a:r>
              <a:rPr lang="uk-UA" sz="1500" b="1" i="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внутрішніх та зовнішніх корпоративних відносин.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Ці типи корпоративних відносин тісно взаємопов'язані між собою. Крім того окремі учасники корпоративних відносин взаємодіють не лише із корпорацією, а і між собою.</a:t>
            </a:r>
            <a:endParaRPr lang="ru-RU" sz="1500" dirty="0">
              <a:solidFill>
                <a:schemeClr val="tx2"/>
              </a:solidFill>
              <a:latin typeface="Franklin Gothic Medium" panose="020B0603020102020204" pitchFamily="34" charset="0"/>
              <a:ea typeface="Times New Roman" panose="02020603050405020304" pitchFamily="18" charset="0"/>
            </a:endParaRPr>
          </a:p>
          <a:p>
            <a:pPr indent="161290" algn="just">
              <a:spcAft>
                <a:spcPts val="0"/>
              </a:spcAft>
            </a:pPr>
            <a:r>
              <a:rPr lang="uk-UA" sz="1500" b="1" i="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До внутрішніх корпоративних відносин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можна віднести відносини між корпорацією та власниками корпоративних прав. </a:t>
            </a:r>
            <a:r>
              <a:rPr lang="uk-UA" sz="1500" b="1" i="1"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Корпоративні права </a:t>
            </a:r>
            <a:r>
              <a:rPr lang="uk-UA" sz="1500" dirty="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 це право власності на частку (пай) у статутному капіталі юридичної особи, включаючи права на управління, отримання відповідної частки прибутку цієї особи, а також частки активів у разі її ліквідації відповідно до чинного </a:t>
            </a:r>
            <a:r>
              <a:rPr lang="uk-UA" sz="1500" dirty="0" smtClean="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rPr>
              <a:t>законодавства.</a:t>
            </a:r>
            <a:endParaRPr lang="uk-UA" sz="1500" dirty="0" smtClean="0">
              <a:solidFill>
                <a:schemeClr val="tx2"/>
              </a:solidFill>
              <a:latin typeface="Franklin Gothic Medium" panose="020B0603020102020204" pitchFamily="34" charset="0"/>
              <a:ea typeface="Times New Roman" panose="02020603050405020304" pitchFamily="18" charset="0"/>
              <a:cs typeface="Times New Roman" panose="02020603050405020304" pitchFamily="18" charset="0"/>
            </a:endParaRPr>
          </a:p>
          <a:p>
            <a:pPr indent="161290" algn="just"/>
            <a:r>
              <a:rPr lang="uk-UA" sz="1500" dirty="0">
                <a:solidFill>
                  <a:schemeClr val="tx2"/>
                </a:solidFill>
                <a:latin typeface="Franklin Gothic Medium" panose="020B0603020102020204" pitchFamily="34" charset="0"/>
                <a:cs typeface="Times New Roman" panose="02020603050405020304" pitchFamily="18" charset="0"/>
              </a:rPr>
              <a:t>Таким чином </a:t>
            </a:r>
            <a:r>
              <a:rPr lang="uk-UA" sz="1500" b="1" i="1" dirty="0">
                <a:solidFill>
                  <a:schemeClr val="tx2"/>
                </a:solidFill>
                <a:latin typeface="Franklin Gothic Medium" panose="020B0603020102020204" pitchFamily="34" charset="0"/>
                <a:cs typeface="Times New Roman" panose="02020603050405020304" pitchFamily="18" charset="0"/>
              </a:rPr>
              <a:t>власниками корпоративних прав </a:t>
            </a:r>
            <a:r>
              <a:rPr lang="uk-UA" sz="1500" dirty="0">
                <a:solidFill>
                  <a:schemeClr val="tx2"/>
                </a:solidFill>
                <a:latin typeface="Franklin Gothic Medium" panose="020B0603020102020204" pitchFamily="34" charset="0"/>
                <a:cs typeface="Times New Roman" panose="02020603050405020304" pitchFamily="18" charset="0"/>
              </a:rPr>
              <a:t>виступають </a:t>
            </a:r>
            <a:r>
              <a:rPr lang="uk-UA" sz="1500" b="1" dirty="0">
                <a:solidFill>
                  <a:schemeClr val="tx2"/>
                </a:solidFill>
                <a:latin typeface="Franklin Gothic Medium" panose="020B0603020102020204" pitchFamily="34" charset="0"/>
                <a:cs typeface="Times New Roman" panose="02020603050405020304" pitchFamily="18" charset="0"/>
              </a:rPr>
              <a:t>акціонери</a:t>
            </a:r>
            <a:r>
              <a:rPr lang="uk-UA" sz="1500" dirty="0">
                <a:solidFill>
                  <a:schemeClr val="tx2"/>
                </a:solidFill>
                <a:latin typeface="Franklin Gothic Medium" panose="020B0603020102020204" pitchFamily="34" charset="0"/>
                <a:cs typeface="Times New Roman" panose="02020603050405020304" pitchFamily="18" charset="0"/>
              </a:rPr>
              <a:t> як крупні, так і міноритарні (дрібні).</a:t>
            </a:r>
            <a:endParaRPr lang="ru-RU" sz="1500" dirty="0">
              <a:solidFill>
                <a:schemeClr val="tx2"/>
              </a:solidFill>
              <a:latin typeface="Franklin Gothic Medium" panose="020B0603020102020204" pitchFamily="34" charset="0"/>
              <a:cs typeface="Times New Roman" panose="02020603050405020304" pitchFamily="18" charset="0"/>
            </a:endParaRPr>
          </a:p>
          <a:p>
            <a:pPr indent="161290" algn="just"/>
            <a:r>
              <a:rPr lang="uk-UA" sz="1500" i="1" dirty="0">
                <a:solidFill>
                  <a:schemeClr val="tx2"/>
                </a:solidFill>
                <a:latin typeface="Franklin Gothic Medium" panose="020B0603020102020204" pitchFamily="34" charset="0"/>
                <a:cs typeface="Times New Roman" panose="02020603050405020304" pitchFamily="18" charset="0"/>
              </a:rPr>
              <a:t>Консолідація пакетів акцій </a:t>
            </a:r>
            <a:r>
              <a:rPr lang="uk-UA" sz="1500" dirty="0">
                <a:solidFill>
                  <a:schemeClr val="tx2"/>
                </a:solidFill>
                <a:latin typeface="Franklin Gothic Medium" panose="020B0603020102020204" pitchFamily="34" charset="0"/>
                <a:cs typeface="Times New Roman" panose="02020603050405020304" pitchFamily="18" charset="0"/>
              </a:rPr>
              <a:t>призводить до того, що права дрібних акціонерів найбільш незахищені. Дрібні акціонери не мають можливості впливати на рішення щодо оголошення додаткового розміщення акцій, в результаті якого зменшується їх частка в статутному капіталі та відповідно зменшується й ринкова вартість пакетів акцій, що їм належать.</a:t>
            </a:r>
            <a:endParaRPr lang="ru-RU" sz="1500" dirty="0">
              <a:solidFill>
                <a:schemeClr val="tx2"/>
              </a:solidFill>
              <a:latin typeface="Franklin Gothic Medium" panose="020B0603020102020204" pitchFamily="34" charset="0"/>
              <a:cs typeface="Times New Roman" panose="02020603050405020304" pitchFamily="18" charset="0"/>
            </a:endParaRPr>
          </a:p>
          <a:p>
            <a:pPr indent="161290" algn="just">
              <a:spcAft>
                <a:spcPts val="0"/>
              </a:spcAft>
            </a:pPr>
            <a:endParaRPr lang="uk-UA" sz="1600"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indent="161290" algn="just">
              <a:lnSpc>
                <a:spcPts val="1150"/>
              </a:lnSpc>
              <a:spcAft>
                <a:spcPts val="0"/>
              </a:spcAft>
            </a:pPr>
            <a:endParaRPr lang="ru-RU"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кворум</a:t>
            </a:r>
            <a:endParaRPr lang="uk-UA" dirty="0"/>
          </a:p>
        </p:txBody>
      </p:sp>
      <p:sp>
        <p:nvSpPr>
          <p:cNvPr id="3" name="Объект 2"/>
          <p:cNvSpPr>
            <a:spLocks noGrp="1"/>
          </p:cNvSpPr>
          <p:nvPr>
            <p:ph idx="1"/>
          </p:nvPr>
        </p:nvSpPr>
        <p:spPr/>
        <p:txBody>
          <a:bodyPr>
            <a:normAutofit/>
          </a:bodyPr>
          <a:lstStyle/>
          <a:p>
            <a:pPr algn="just"/>
            <a:r>
              <a:rPr lang="uk-UA" dirty="0"/>
              <a:t>Загальні збори акціонерного товариства мають кворум за умови реєстрації для участі у них акціонерів, які сукупно є власниками не менш як </a:t>
            </a:r>
            <a:r>
              <a:rPr lang="uk-UA" b="1" dirty="0"/>
              <a:t>50 відсотків + 1 акція </a:t>
            </a:r>
            <a:r>
              <a:rPr lang="uk-UA" dirty="0"/>
              <a:t>голосуючих акцій. (Верховна Рада України ухвалила урядовий закон про внесення змін до Закону України "Про акціонерні товариства" (щодо виплати дивідендів акціонерним товариством) </a:t>
            </a:r>
            <a:endParaRPr lang="uk-U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Голосування</a:t>
            </a:r>
            <a:endParaRPr lang="uk-UA" dirty="0"/>
          </a:p>
        </p:txBody>
      </p:sp>
      <p:sp>
        <p:nvSpPr>
          <p:cNvPr id="3" name="Объект 2"/>
          <p:cNvSpPr>
            <a:spLocks noGrp="1"/>
          </p:cNvSpPr>
          <p:nvPr>
            <p:ph idx="1"/>
          </p:nvPr>
        </p:nvSpPr>
        <p:spPr/>
        <p:txBody>
          <a:bodyPr>
            <a:normAutofit fontScale="85000" lnSpcReduction="10000"/>
          </a:bodyPr>
          <a:lstStyle/>
          <a:p>
            <a:pPr algn="just"/>
            <a:r>
              <a:rPr lang="uk-UA" dirty="0" smtClean="0"/>
              <a:t>Одна голосуюча акція надає акціонеру один голос для вирішення кожного з питань, винесених на голосування на загальних зборах акціонерного товариства, крім проведення кумулятивного голосування. Акціонер не може бути позбавлений права голосу.</a:t>
            </a:r>
            <a:endParaRPr lang="uk-UA" dirty="0" smtClean="0"/>
          </a:p>
          <a:p>
            <a:pPr algn="just"/>
            <a:r>
              <a:rPr lang="uk-UA" dirty="0" smtClean="0"/>
              <a:t>Рішення загальних зборів акціонерного товариства з питання, винесеного на голосування, приймається простою більшістю голосів акціонерів, які зареєструвалися для участі у загальних зборах та є власниками голосуючих з цього питання акцій.</a:t>
            </a:r>
            <a:endParaRPr lang="uk-UA" dirty="0" smtClean="0"/>
          </a:p>
          <a:p>
            <a:pPr algn="just"/>
            <a:endParaRPr lang="uk-U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normAutofit fontScale="90000"/>
          </a:bodyPr>
          <a:lstStyle/>
          <a:p>
            <a:r>
              <a:rPr lang="uk-UA" dirty="0" smtClean="0"/>
              <a:t>Наглядова рада акціонерного товариства</a:t>
            </a:r>
            <a:endParaRPr lang="uk-UA" dirty="0"/>
          </a:p>
        </p:txBody>
      </p:sp>
      <p:pic>
        <p:nvPicPr>
          <p:cNvPr id="1024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321" y="1628800"/>
            <a:ext cx="8916523"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ДО ВИКЛЮЧНОЇ КОМПЕТЕНЦІЇ НАГЛЯДОВОЇ РАДИ НАЛЕЖИТЬ:</a:t>
            </a:r>
            <a:br>
              <a:rPr lang="uk-UA" dirty="0"/>
            </a:br>
            <a:endParaRPr lang="uk-UA" dirty="0"/>
          </a:p>
        </p:txBody>
      </p:sp>
      <p:sp>
        <p:nvSpPr>
          <p:cNvPr id="3" name="Объект 2"/>
          <p:cNvSpPr>
            <a:spLocks noGrp="1"/>
          </p:cNvSpPr>
          <p:nvPr>
            <p:ph idx="1"/>
          </p:nvPr>
        </p:nvSpPr>
        <p:spPr>
          <a:xfrm>
            <a:off x="179512" y="1196752"/>
            <a:ext cx="8812088" cy="5661248"/>
          </a:xfrm>
        </p:spPr>
        <p:txBody>
          <a:bodyPr>
            <a:normAutofit fontScale="40000" lnSpcReduction="20000"/>
          </a:bodyPr>
          <a:lstStyle/>
          <a:p>
            <a:pPr algn="just"/>
            <a:endParaRPr lang="uk-UA" dirty="0" smtClean="0"/>
          </a:p>
          <a:p>
            <a:pPr algn="just"/>
            <a:r>
              <a:rPr lang="uk-UA" dirty="0" smtClean="0"/>
              <a:t>затвердження в межах своєї компетенції положень, якими регулюються питання, пов’язані з діяльністю товариства;</a:t>
            </a:r>
            <a:endParaRPr lang="uk-UA" dirty="0" smtClean="0"/>
          </a:p>
          <a:p>
            <a:pPr algn="just"/>
            <a:r>
              <a:rPr lang="uk-UA" dirty="0" smtClean="0"/>
              <a:t>підготовка порядку денного загальних зборів, прийняття рішення про дату їх проведення та про включення пропозицій до порядку денного</a:t>
            </a:r>
            <a:r>
              <a:rPr lang="ru-RU" dirty="0" smtClean="0"/>
              <a:t>, </a:t>
            </a:r>
            <a:r>
              <a:rPr lang="uk-UA" dirty="0" smtClean="0"/>
              <a:t>крім скликання акціонерами позачергових загальних зборів;</a:t>
            </a:r>
            <a:endParaRPr lang="uk-UA" dirty="0" smtClean="0"/>
          </a:p>
          <a:p>
            <a:pPr algn="just"/>
            <a:r>
              <a:rPr lang="uk-UA" dirty="0"/>
              <a:t>п</a:t>
            </a:r>
            <a:r>
              <a:rPr lang="uk-UA" dirty="0" smtClean="0"/>
              <a:t>рийняття </a:t>
            </a:r>
            <a:r>
              <a:rPr lang="uk-UA" dirty="0"/>
              <a:t>рішення про проведення чергових або позачергових загальних  зборів,  (дата проведення, порядок денний, перелік акціонерів,  які мають бути  повідомлені  про  проведення  загальних зборів); </a:t>
            </a:r>
            <a:endParaRPr lang="uk-UA" dirty="0" smtClean="0"/>
          </a:p>
          <a:p>
            <a:pPr algn="just"/>
            <a:r>
              <a:rPr lang="uk-UA" dirty="0" smtClean="0"/>
              <a:t>обрання   </a:t>
            </a:r>
            <a:r>
              <a:rPr lang="uk-UA" dirty="0"/>
              <a:t>та   припинення  повноважень  голови  і  членів виконавчого органу та інших </a:t>
            </a:r>
            <a:r>
              <a:rPr lang="uk-UA" dirty="0" smtClean="0"/>
              <a:t>органів товариства</a:t>
            </a:r>
            <a:r>
              <a:rPr lang="uk-UA" dirty="0"/>
              <a:t>, затвердження умов контрактів, встановлення розміру винагороди; </a:t>
            </a:r>
            <a:endParaRPr lang="uk-UA" dirty="0" smtClean="0"/>
          </a:p>
          <a:p>
            <a:pPr algn="just"/>
            <a:r>
              <a:rPr lang="uk-UA" dirty="0" smtClean="0"/>
              <a:t>затвердження умов цивільно-правових, трудових договорів, які укладатимуться з членами виконавчого органу, встановлення розміру їх винагороди;</a:t>
            </a:r>
            <a:endParaRPr lang="uk-UA" dirty="0" smtClean="0"/>
          </a:p>
          <a:p>
            <a:pPr algn="just"/>
            <a:r>
              <a:rPr lang="uk-UA" dirty="0" smtClean="0"/>
              <a:t>прийняття рішення про відсторонення голови виконавчого органу від виконання його повноважень та обрання особи, яка тимчасово здійснюватиме повноваження голови виконавчого органу;</a:t>
            </a:r>
            <a:endParaRPr lang="uk-UA" dirty="0" smtClean="0"/>
          </a:p>
          <a:p>
            <a:pPr algn="just"/>
            <a:r>
              <a:rPr lang="uk-UA" dirty="0" smtClean="0"/>
              <a:t>обрання  </a:t>
            </a:r>
            <a:r>
              <a:rPr lang="uk-UA" dirty="0"/>
              <a:t>реєстраційної  комісії; </a:t>
            </a:r>
            <a:endParaRPr lang="uk-UA" dirty="0"/>
          </a:p>
          <a:p>
            <a:pPr algn="just"/>
            <a:r>
              <a:rPr lang="uk-UA" dirty="0" smtClean="0"/>
              <a:t>обрання </a:t>
            </a:r>
            <a:r>
              <a:rPr lang="uk-UA" dirty="0"/>
              <a:t>аудитора, оцінювача майна та затвердження умов договору та встановлення розміру оплати їх послуг; </a:t>
            </a:r>
            <a:endParaRPr lang="uk-UA" dirty="0"/>
          </a:p>
          <a:p>
            <a:pPr algn="just"/>
            <a:r>
              <a:rPr lang="uk-UA" dirty="0" smtClean="0"/>
              <a:t>прийняття   </a:t>
            </a:r>
            <a:r>
              <a:rPr lang="uk-UA" dirty="0"/>
              <a:t>рішення   про  обрання  (заміну)  реєстратора власників іменних цінних паперів товариства або депозитарія цінних паперів, затвердження умов договору та встановлення розміру оплати його послуг; </a:t>
            </a:r>
            <a:endParaRPr lang="uk-UA" dirty="0"/>
          </a:p>
          <a:p>
            <a:pPr algn="just"/>
            <a:r>
              <a:rPr lang="uk-UA" dirty="0" smtClean="0"/>
              <a:t>прийняття </a:t>
            </a:r>
            <a:r>
              <a:rPr lang="uk-UA" dirty="0"/>
              <a:t>рішення про продаж раніше викуплених товариством акцій, розміщення товариством інших  цінних паперів, крім акцій, викуп розміщених товариством інших, крім акцій, цінних паперів; </a:t>
            </a:r>
            <a:endParaRPr lang="uk-UA" dirty="0"/>
          </a:p>
          <a:p>
            <a:pPr algn="just"/>
            <a:r>
              <a:rPr lang="uk-UA" dirty="0" smtClean="0"/>
              <a:t>вирішення     </a:t>
            </a:r>
            <a:r>
              <a:rPr lang="uk-UA" dirty="0"/>
              <a:t>питань     про    участь    товариства    у ПФГ та інших об'єднаннях, про  заснування інших юридичних осіб; </a:t>
            </a:r>
            <a:endParaRPr lang="uk-UA" dirty="0"/>
          </a:p>
          <a:p>
            <a:pPr algn="just"/>
            <a:r>
              <a:rPr lang="uk-UA" dirty="0" smtClean="0"/>
              <a:t>затвердження   </a:t>
            </a:r>
            <a:r>
              <a:rPr lang="uk-UA" dirty="0"/>
              <a:t>ринкової   вартості   майна; </a:t>
            </a:r>
            <a:endParaRPr lang="uk-UA" dirty="0"/>
          </a:p>
          <a:p>
            <a:pPr algn="just"/>
            <a:r>
              <a:rPr lang="uk-UA" dirty="0" smtClean="0"/>
              <a:t>визначення </a:t>
            </a:r>
            <a:r>
              <a:rPr lang="uk-UA" dirty="0"/>
              <a:t>порядку, строків та переліку осіб для виплати дивідендів, </a:t>
            </a:r>
            <a:endParaRPr lang="uk-UA" dirty="0"/>
          </a:p>
          <a:p>
            <a:pPr algn="just"/>
            <a:r>
              <a:rPr lang="uk-UA" dirty="0" smtClean="0"/>
              <a:t>прийняття  </a:t>
            </a:r>
            <a:r>
              <a:rPr lang="uk-UA" dirty="0"/>
              <a:t>рішення  про  вчинення  значних  правочинів; </a:t>
            </a:r>
            <a:endParaRPr lang="uk-UA" dirty="0"/>
          </a:p>
          <a:p>
            <a:pPr algn="just"/>
            <a:r>
              <a:rPr lang="uk-UA" dirty="0" smtClean="0"/>
              <a:t>визначення ймовірності </a:t>
            </a:r>
            <a:r>
              <a:rPr lang="uk-UA" dirty="0"/>
              <a:t>визнання  </a:t>
            </a:r>
            <a:r>
              <a:rPr lang="uk-UA" dirty="0" smtClean="0"/>
              <a:t>товариства </a:t>
            </a:r>
            <a:r>
              <a:rPr lang="uk-UA" dirty="0"/>
              <a:t>неплатоспроможним; </a:t>
            </a:r>
            <a:endParaRPr lang="uk-UA" dirty="0"/>
          </a:p>
          <a:p>
            <a:pPr algn="just"/>
            <a:r>
              <a:rPr lang="uk-UA" dirty="0" smtClean="0"/>
              <a:t>надсилання  </a:t>
            </a:r>
            <a:r>
              <a:rPr lang="uk-UA" dirty="0"/>
              <a:t>пропозиції акціонерам про придбання належних їм простих акцій особою (особами,  що діють спільно), яка придбала контрольний пакет акцій;</a:t>
            </a:r>
            <a:endParaRPr lang="uk-UA" dirty="0"/>
          </a:p>
          <a:p>
            <a:pPr algn="just"/>
            <a:r>
              <a:rPr lang="uk-UA" dirty="0" smtClean="0"/>
              <a:t>прийняття </a:t>
            </a:r>
            <a:r>
              <a:rPr lang="uk-UA" dirty="0"/>
              <a:t>рішення про переведення випуску акцій  документарної  форми  існування  у  бездокументарну   форму існування.</a:t>
            </a:r>
            <a:endParaRPr lang="uk-UA" dirty="0"/>
          </a:p>
          <a:p>
            <a:endParaRPr lang="uk-UA" dirty="0"/>
          </a:p>
          <a:p>
            <a:endParaRPr lang="uk-U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9592" y="-14234"/>
            <a:ext cx="7416824" cy="695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Незалежність наглядової ради</a:t>
            </a:r>
            <a:endParaRPr lang="uk-UA" dirty="0"/>
          </a:p>
        </p:txBody>
      </p:sp>
      <p:sp>
        <p:nvSpPr>
          <p:cNvPr id="3" name="Объект 2"/>
          <p:cNvSpPr>
            <a:spLocks noGrp="1"/>
          </p:cNvSpPr>
          <p:nvPr>
            <p:ph idx="1"/>
          </p:nvPr>
        </p:nvSpPr>
        <p:spPr>
          <a:xfrm>
            <a:off x="304800" y="1295400"/>
            <a:ext cx="8686800" cy="5517976"/>
          </a:xfrm>
        </p:spPr>
        <p:txBody>
          <a:bodyPr>
            <a:normAutofit fontScale="47500" lnSpcReduction="20000"/>
          </a:bodyPr>
          <a:lstStyle/>
          <a:p>
            <a:pPr algn="just"/>
            <a:r>
              <a:rPr lang="uk-UA" sz="3400" dirty="0"/>
              <a:t>З метою забезпечення незалежності наглядової ради до її складу доцільно включати </a:t>
            </a:r>
            <a:r>
              <a:rPr lang="uk-UA" sz="3400" b="1" dirty="0"/>
              <a:t>незалежних </a:t>
            </a:r>
            <a:r>
              <a:rPr lang="uk-UA" sz="3400" b="1" dirty="0" smtClean="0"/>
              <a:t>членів ради,</a:t>
            </a:r>
            <a:r>
              <a:rPr lang="uk-UA" sz="3400" dirty="0" smtClean="0"/>
              <a:t> </a:t>
            </a:r>
            <a:r>
              <a:rPr lang="uk-UA" sz="3400" dirty="0"/>
              <a:t>кількість яких складає принаймні </a:t>
            </a:r>
            <a:r>
              <a:rPr lang="uk-UA" sz="3400" b="1" dirty="0"/>
              <a:t>25 відсотків </a:t>
            </a:r>
            <a:r>
              <a:rPr lang="uk-UA" sz="3400" dirty="0"/>
              <a:t>кількісного складу ради. </a:t>
            </a:r>
            <a:endParaRPr lang="uk-UA" sz="3400" dirty="0" smtClean="0"/>
          </a:p>
          <a:p>
            <a:pPr algn="just"/>
            <a:r>
              <a:rPr lang="uk-UA" sz="3400" dirty="0" smtClean="0"/>
              <a:t>Незалежним </a:t>
            </a:r>
            <a:r>
              <a:rPr lang="uk-UA" sz="3400" dirty="0"/>
              <a:t>вважається член наглядової ради, який не має будь-яких суттєвих ділових, родинних або інших зв'язків з товариством, членами його виконавчого органу або мажоритарним акціонером товариства і не є представником держави</a:t>
            </a:r>
            <a:r>
              <a:rPr lang="uk-UA" sz="3400" dirty="0" smtClean="0"/>
              <a:t>.</a:t>
            </a:r>
            <a:endParaRPr lang="uk-UA" sz="3400" dirty="0" smtClean="0"/>
          </a:p>
          <a:p>
            <a:pPr marL="0" indent="0" algn="just">
              <a:buNone/>
            </a:pPr>
            <a:r>
              <a:rPr lang="uk-UA" sz="3400" b="1" dirty="0"/>
              <a:t>Не може вважатись "незалежним" член наглядової ради, який:</a:t>
            </a:r>
            <a:endParaRPr lang="ru-RU" sz="3400" b="1" dirty="0"/>
          </a:p>
          <a:p>
            <a:pPr lvl="0" algn="just"/>
            <a:r>
              <a:rPr lang="uk-UA" sz="3400" dirty="0"/>
              <a:t>є на цей час чи був протягом останніх 3-х років головою чи членом виконавчого органу товариства, посадовою особою органів управління дочірніх підприємств товариства;</a:t>
            </a:r>
            <a:endParaRPr lang="ru-RU" sz="3400" dirty="0"/>
          </a:p>
          <a:p>
            <a:pPr lvl="0" algn="just"/>
            <a:r>
              <a:rPr lang="uk-UA" sz="3400" dirty="0"/>
              <a:t>є пов'язаною особою товариства чи осіб, які є сторонами за зобов'язаннями з товариством, сукупний обсяг яких протягом року перевищує 5 відсотків балансової вартості активів товариства станом на початок фінансового року;</a:t>
            </a:r>
            <a:endParaRPr lang="ru-RU" sz="3400" dirty="0"/>
          </a:p>
          <a:p>
            <a:pPr lvl="0" algn="just"/>
            <a:r>
              <a:rPr lang="uk-UA" sz="3400" dirty="0"/>
              <a:t>отримує від товариства будь-які доходи, за винятком доходів у вигляді винагороди за виконання функцій члена ради та доходів, що випливають з права власності на належні йому акції товариства;</a:t>
            </a:r>
            <a:endParaRPr lang="ru-RU" sz="3400" dirty="0"/>
          </a:p>
          <a:p>
            <a:pPr lvl="0" algn="just"/>
            <a:r>
              <a:rPr lang="uk-UA" sz="3400" dirty="0"/>
              <a:t>є власником більш ніж 5 відсотків акцій товариства (самостійно або разом з пов'язаними особами);</a:t>
            </a:r>
            <a:endParaRPr lang="ru-RU" sz="3400" dirty="0"/>
          </a:p>
          <a:p>
            <a:pPr lvl="0" algn="just"/>
            <a:r>
              <a:rPr lang="uk-UA" sz="3400" dirty="0"/>
              <a:t>є представником держави.</a:t>
            </a:r>
            <a:endParaRPr lang="ru-RU" sz="3400" dirty="0"/>
          </a:p>
          <a:p>
            <a:pPr algn="just"/>
            <a:r>
              <a:rPr lang="uk-UA" sz="3400" dirty="0" smtClean="0"/>
              <a:t>Критерії </a:t>
            </a:r>
            <a:r>
              <a:rPr lang="uk-UA" sz="3400" dirty="0"/>
              <a:t>незалежності членів наглядової ради повинні бути визначені у внутрішніх документах товариства. Товариство може встановлювати додаткові та (або) більш вибагливі вимоги до незалежності членів наглядової ради. Наглядова рада повинна щороку визначати відповідність тих чи інших членів наглядової ради вимогам незалежності, встановлених товариством. Інформація про кількість "незалежних" членів наглядової ради повинна розкриватись у річному звіті </a:t>
            </a:r>
            <a:r>
              <a:rPr lang="uk-UA" sz="3400" dirty="0" smtClean="0"/>
              <a:t>товариства.</a:t>
            </a:r>
            <a:endParaRPr lang="ru-RU" sz="3400" dirty="0"/>
          </a:p>
          <a:p>
            <a:pPr algn="just"/>
            <a:endParaRPr lang="uk-U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7060" y="1124744"/>
          <a:ext cx="9036497" cy="3888432"/>
        </p:xfrm>
        <a:graphic>
          <a:graphicData uri="http://schemas.openxmlformats.org/drawingml/2006/table">
            <a:tbl>
              <a:tblPr firstRow="1" firstCol="1" lastRow="1" lastCol="1" bandRow="1" bandCol="1"/>
              <a:tblGrid>
                <a:gridCol w="3582277"/>
                <a:gridCol w="2318284"/>
                <a:gridCol w="3135936"/>
              </a:tblGrid>
              <a:tr h="3888432">
                <a:tc>
                  <a:txBody>
                    <a:bodyPr/>
                    <a:lstStyle/>
                    <a:p>
                      <a:pPr indent="450215" algn="just">
                        <a:lnSpc>
                          <a:spcPct val="115000"/>
                        </a:lnSpc>
                        <a:spcAft>
                          <a:spcPts val="0"/>
                        </a:spcAft>
                      </a:pPr>
                      <a:r>
                        <a:rPr lang="uk-UA" sz="2000" i="1" dirty="0">
                          <a:effectLst/>
                          <a:latin typeface="Times New Roman" panose="02020603050405020304"/>
                          <a:ea typeface="Times New Roman" panose="02020603050405020304"/>
                        </a:rPr>
                        <a:t>До складу Наглядової ради в товариствах з кількістю акціонерів — власників простих акцій </a:t>
                      </a:r>
                      <a:r>
                        <a:rPr lang="uk-UA" sz="2000" i="1" u="sng" dirty="0">
                          <a:effectLst/>
                          <a:latin typeface="Times New Roman" panose="02020603050405020304"/>
                          <a:ea typeface="Times New Roman" panose="02020603050405020304"/>
                        </a:rPr>
                        <a:t>від 100 до 1000 осіб</a:t>
                      </a:r>
                      <a:r>
                        <a:rPr lang="uk-UA" sz="2000" i="1" dirty="0">
                          <a:effectLst/>
                          <a:latin typeface="Times New Roman" panose="02020603050405020304"/>
                          <a:ea typeface="Times New Roman" panose="02020603050405020304"/>
                        </a:rPr>
                        <a:t> повинні входити не менше ніж п’ять осіб.</a:t>
                      </a:r>
                      <a:endParaRPr lang="uk-UA" sz="2000" dirty="0">
                        <a:effectLst/>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uk-UA" sz="2000" i="1" dirty="0">
                          <a:effectLst/>
                          <a:latin typeface="Times New Roman" panose="02020603050405020304"/>
                          <a:ea typeface="Times New Roman" panose="02020603050405020304"/>
                        </a:rPr>
                        <a:t>До складу Наглядової ради в товариствах з кількістю </a:t>
                      </a:r>
                      <a:r>
                        <a:rPr lang="uk-UA" sz="2000" i="1" u="sng" dirty="0">
                          <a:effectLst/>
                          <a:latin typeface="Times New Roman" panose="02020603050405020304"/>
                          <a:ea typeface="Times New Roman" panose="02020603050405020304"/>
                        </a:rPr>
                        <a:t>понад 1000 осіб</a:t>
                      </a:r>
                      <a:r>
                        <a:rPr lang="uk-UA" sz="2000" i="1" dirty="0">
                          <a:effectLst/>
                          <a:latin typeface="Times New Roman" panose="02020603050405020304"/>
                          <a:ea typeface="Times New Roman" panose="02020603050405020304"/>
                        </a:rPr>
                        <a:t> — не менше ніж сім осіб.</a:t>
                      </a:r>
                      <a:endParaRPr lang="uk-UA" sz="2000" dirty="0">
                        <a:effectLst/>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uk-UA" sz="2000" i="1" dirty="0">
                          <a:effectLst/>
                          <a:latin typeface="Times New Roman" panose="02020603050405020304"/>
                          <a:ea typeface="Times New Roman" panose="02020603050405020304"/>
                        </a:rPr>
                        <a:t>До складу Наглядової ради в товариствах з кількістю акціонерів — власників простих акцій </a:t>
                      </a:r>
                      <a:r>
                        <a:rPr lang="uk-UA" sz="2000" i="1" u="sng" dirty="0">
                          <a:effectLst/>
                          <a:latin typeface="Times New Roman" panose="02020603050405020304"/>
                          <a:ea typeface="Times New Roman" panose="02020603050405020304"/>
                        </a:rPr>
                        <a:t>понад 10 000 осіб</a:t>
                      </a:r>
                      <a:r>
                        <a:rPr lang="uk-UA" sz="2000" i="1" dirty="0">
                          <a:effectLst/>
                          <a:latin typeface="Times New Roman" panose="02020603050405020304"/>
                          <a:ea typeface="Times New Roman" panose="02020603050405020304"/>
                        </a:rPr>
                        <a:t> — не менше ніж дев’ять осіб.</a:t>
                      </a:r>
                      <a:endParaRPr lang="uk-UA" sz="2000" dirty="0">
                        <a:effectLst/>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131" y="1412776"/>
            <a:ext cx="9233729"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520" y="312"/>
            <a:ext cx="9252520" cy="700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Комітети наглядової ради</a:t>
            </a:r>
            <a:endParaRPr lang="ru-RU" dirty="0"/>
          </a:p>
        </p:txBody>
      </p:sp>
      <p:sp>
        <p:nvSpPr>
          <p:cNvPr id="3" name="Объект 2"/>
          <p:cNvSpPr>
            <a:spLocks noGrp="1"/>
          </p:cNvSpPr>
          <p:nvPr>
            <p:ph idx="1"/>
          </p:nvPr>
        </p:nvSpPr>
        <p:spPr>
          <a:xfrm>
            <a:off x="304800" y="1295400"/>
            <a:ext cx="8686800" cy="5445968"/>
          </a:xfrm>
        </p:spPr>
        <p:txBody>
          <a:bodyPr>
            <a:normAutofit fontScale="47500" lnSpcReduction="20000"/>
          </a:bodyPr>
          <a:lstStyle/>
          <a:p>
            <a:pPr algn="just"/>
            <a:r>
              <a:rPr lang="uk-UA" dirty="0"/>
              <a:t>Залежно від кількісного складу та функцій наглядової ради, у складі ради доцільно формувати </a:t>
            </a:r>
            <a:r>
              <a:rPr lang="uk-UA" b="1" dirty="0"/>
              <a:t>комітети наглядової ради:</a:t>
            </a:r>
            <a:endParaRPr lang="ru-RU" b="1" dirty="0"/>
          </a:p>
          <a:p>
            <a:pPr marL="0" indent="0" algn="just">
              <a:buNone/>
            </a:pPr>
            <a:r>
              <a:rPr lang="uk-UA" dirty="0" smtClean="0"/>
              <a:t>а)з </a:t>
            </a:r>
            <a:r>
              <a:rPr lang="uk-UA" dirty="0"/>
              <a:t>метою підвищення ефективності роботи наглядової ради </a:t>
            </a:r>
            <a:r>
              <a:rPr lang="uk-UA" dirty="0" smtClean="0"/>
              <a:t>доцільно </a:t>
            </a:r>
            <a:r>
              <a:rPr lang="uk-UA" dirty="0"/>
              <a:t>створювати комітети для </a:t>
            </a:r>
            <a:r>
              <a:rPr lang="uk-UA" dirty="0" smtClean="0"/>
              <a:t>попереднього розгляду, аналізу </a:t>
            </a:r>
            <a:r>
              <a:rPr lang="uk-UA" dirty="0"/>
              <a:t>та </a:t>
            </a:r>
            <a:r>
              <a:rPr lang="uk-UA" dirty="0" smtClean="0"/>
              <a:t>підготовки проектів </a:t>
            </a:r>
            <a:r>
              <a:rPr lang="uk-UA" dirty="0"/>
              <a:t>рішень з питань, які відносяться до компетенції наглядової ради;</a:t>
            </a:r>
            <a:endParaRPr lang="ru-RU" dirty="0"/>
          </a:p>
          <a:p>
            <a:pPr marL="0" indent="0" algn="just">
              <a:buNone/>
            </a:pPr>
            <a:r>
              <a:rPr lang="uk-UA" dirty="0" smtClean="0"/>
              <a:t>б)з метою </a:t>
            </a:r>
            <a:r>
              <a:rPr lang="uk-UA" dirty="0"/>
              <a:t>запобігання виникненню конфлікту інтересів у </a:t>
            </a:r>
            <a:r>
              <a:rPr lang="uk-UA" dirty="0" smtClean="0"/>
              <a:t>посадових осіб </a:t>
            </a:r>
            <a:r>
              <a:rPr lang="uk-UA" dirty="0"/>
              <a:t>органів товариства, наглядовій раді доцільно створювати </a:t>
            </a:r>
            <a:r>
              <a:rPr lang="uk-UA" dirty="0" smtClean="0"/>
              <a:t>аудиторський </a:t>
            </a:r>
            <a:r>
              <a:rPr lang="uk-UA" dirty="0"/>
              <a:t>комітет та комітет з питань призначень і винагород, більшість </a:t>
            </a:r>
            <a:r>
              <a:rPr lang="uk-UA" dirty="0" smtClean="0"/>
              <a:t>членів </a:t>
            </a:r>
            <a:r>
              <a:rPr lang="uk-UA" dirty="0"/>
              <a:t>яких повинні бути незалежними.</a:t>
            </a:r>
            <a:endParaRPr lang="ru-RU" dirty="0"/>
          </a:p>
          <a:p>
            <a:pPr algn="just"/>
            <a:r>
              <a:rPr lang="uk-UA" dirty="0"/>
              <a:t>Наглядова рада може створювати у своєму складі </a:t>
            </a:r>
            <a:r>
              <a:rPr lang="uk-UA" b="1" i="1" dirty="0"/>
              <a:t>постійні або тимчасові комітети </a:t>
            </a:r>
            <a:r>
              <a:rPr lang="uk-UA" dirty="0"/>
              <a:t>для попереднього розгляду та аналізу питань, які належать до компетенції наглядової ради. </a:t>
            </a:r>
            <a:endParaRPr lang="uk-UA" dirty="0" smtClean="0"/>
          </a:p>
          <a:p>
            <a:pPr algn="just"/>
            <a:r>
              <a:rPr lang="uk-UA" b="1" i="1" dirty="0" smtClean="0"/>
              <a:t>Постійні </a:t>
            </a:r>
            <a:r>
              <a:rPr lang="uk-UA" b="1" i="1" dirty="0"/>
              <a:t>комітети </a:t>
            </a:r>
            <a:r>
              <a:rPr lang="uk-UA" dirty="0"/>
              <a:t>допомагають наглядовій раді подолати недостатню поінформованість, яка може бути наслідком епізодичної участі членів ради у керівництві діяльністю товариства, та розглядати питання, які потребують більш детального та всебічного вивчення. Постійними комітетами можуть бути, наприклад, комітет стратегічного планування, комітет з питань фінансів та інвестицій, комітет з корпоративного управління.</a:t>
            </a:r>
            <a:endParaRPr lang="ru-RU" dirty="0"/>
          </a:p>
          <a:p>
            <a:pPr algn="just"/>
            <a:r>
              <a:rPr lang="uk-UA" b="1" i="1" dirty="0"/>
              <a:t>Тимчасові комітети </a:t>
            </a:r>
            <a:r>
              <a:rPr lang="uk-UA" dirty="0"/>
              <a:t>створюються наглядовою радою у разі необхідності з метою координування окремих питань діяльності товариства, зокрема, для вивчення наслідків потенційної реорганізації товариства, проведення службових розслідувань за фактами зловживань посадових осіб товариства тощо.</a:t>
            </a:r>
            <a:endParaRPr lang="ru-RU" dirty="0"/>
          </a:p>
          <a:p>
            <a:pPr algn="just"/>
            <a:r>
              <a:rPr lang="uk-UA" dirty="0"/>
              <a:t>У рамках своєї діяльності постійні та тимчасові комітети готують та надають наглядовій раді рекомендації для прийняття нею остаточних рішень. Наглядова рада несе відповідальність за рішення, прийняті на підставі рекомендацій її комітетів.</a:t>
            </a:r>
            <a:endParaRPr lang="ru-RU" dirty="0"/>
          </a:p>
          <a:p>
            <a:pPr algn="just"/>
            <a:r>
              <a:rPr lang="uk-UA" dirty="0"/>
              <a:t>Наглядова рада повинна мати право в разі необхідності приймати рішення про укладення угод стосовно надання наглядовій раді професійних консультаційних послуг (юридичних, аудиторських тощо); кошторис витрат наглядової ради повинен передбачати наявність відповідних ресурсів для оплати таких послуг.</a:t>
            </a:r>
            <a:endParaRPr lang="ru-RU" dirty="0"/>
          </a:p>
          <a:p>
            <a:pPr algn="just"/>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452048" cy="720080"/>
          </a:xfrm>
        </p:spPr>
        <p:txBody>
          <a:bodyPr>
            <a:normAutofit fontScale="90000"/>
          </a:bodyPr>
          <a:lstStyle/>
          <a:p>
            <a:br>
              <a:rPr lang="uk-UA" sz="2200" b="1" i="1" dirty="0" smtClean="0"/>
            </a:br>
            <a:r>
              <a:rPr lang="uk-UA" sz="2200" b="1" i="1" dirty="0" smtClean="0"/>
              <a:t>Захист прав </a:t>
            </a:r>
            <a:r>
              <a:rPr lang="uk-UA" sz="2200" dirty="0" smtClean="0"/>
              <a:t>та законних інтересів </a:t>
            </a:r>
            <a:r>
              <a:rPr lang="uk-UA" sz="2200" b="1" dirty="0" smtClean="0"/>
              <a:t>акціонерів</a:t>
            </a:r>
            <a:r>
              <a:rPr lang="uk-UA" sz="2200" dirty="0" smtClean="0"/>
              <a:t> може відбуватись через:</a:t>
            </a:r>
            <a:br>
              <a:rPr lang="ru-RU" dirty="0" smtClean="0"/>
            </a:br>
            <a:endParaRPr lang="ru-RU" dirty="0"/>
          </a:p>
        </p:txBody>
      </p:sp>
      <p:sp>
        <p:nvSpPr>
          <p:cNvPr id="3" name="Объект 2"/>
          <p:cNvSpPr>
            <a:spLocks noGrp="1"/>
          </p:cNvSpPr>
          <p:nvPr>
            <p:ph idx="1"/>
          </p:nvPr>
        </p:nvSpPr>
        <p:spPr>
          <a:xfrm>
            <a:off x="0" y="985520"/>
            <a:ext cx="9144000" cy="5972175"/>
          </a:xfrm>
        </p:spPr>
        <p:txBody>
          <a:bodyPr>
            <a:noAutofit/>
          </a:bodyPr>
          <a:lstStyle/>
          <a:p>
            <a:pPr lvl="0" algn="just"/>
            <a:r>
              <a:rPr lang="uk-UA" sz="1200" b="1" i="1" dirty="0" smtClean="0">
                <a:solidFill>
                  <a:schemeClr val="tx1">
                    <a:lumMod val="75000"/>
                    <a:lumOff val="25000"/>
                  </a:schemeClr>
                </a:solidFill>
              </a:rPr>
              <a:t>Участь в управлінні товариством </a:t>
            </a:r>
            <a:r>
              <a:rPr lang="uk-UA" sz="1200" b="1" dirty="0" smtClean="0">
                <a:solidFill>
                  <a:schemeClr val="tx1">
                    <a:lumMod val="75000"/>
                    <a:lumOff val="25000"/>
                  </a:schemeClr>
                </a:solidFill>
              </a:rPr>
              <a:t>шляхом участі та голосування на загальних зборах.</a:t>
            </a:r>
            <a:endParaRPr lang="ru-RU" sz="1200" b="1" dirty="0" smtClean="0">
              <a:solidFill>
                <a:schemeClr val="tx1">
                  <a:lumMod val="75000"/>
                  <a:lumOff val="25000"/>
                </a:schemeClr>
              </a:solidFill>
            </a:endParaRPr>
          </a:p>
          <a:p>
            <a:pPr lvl="0" algn="just"/>
            <a:r>
              <a:rPr lang="uk-UA" sz="1200" b="1" i="1" dirty="0" smtClean="0">
                <a:solidFill>
                  <a:schemeClr val="tx1">
                    <a:lumMod val="75000"/>
                    <a:lumOff val="25000"/>
                  </a:schemeClr>
                </a:solidFill>
              </a:rPr>
              <a:t>Отримання частини прибутку товариства </a:t>
            </a:r>
            <a:r>
              <a:rPr lang="uk-UA" sz="1200" b="1" dirty="0" smtClean="0">
                <a:solidFill>
                  <a:schemeClr val="tx1">
                    <a:lumMod val="75000"/>
                    <a:lumOff val="25000"/>
                  </a:schemeClr>
                </a:solidFill>
              </a:rPr>
              <a:t>у розмірі, пропорційному належній акціонерові кількості акцій.</a:t>
            </a:r>
            <a:endParaRPr lang="ru-RU" sz="1200" b="1" dirty="0" smtClean="0">
              <a:solidFill>
                <a:schemeClr val="tx1">
                  <a:lumMod val="75000"/>
                  <a:lumOff val="25000"/>
                </a:schemeClr>
              </a:solidFill>
            </a:endParaRPr>
          </a:p>
          <a:p>
            <a:pPr lvl="0" algn="just"/>
            <a:r>
              <a:rPr lang="uk-UA" sz="1200" b="1" i="1" dirty="0" smtClean="0">
                <a:solidFill>
                  <a:schemeClr val="tx1">
                    <a:lumMod val="75000"/>
                    <a:lumOff val="25000"/>
                  </a:schemeClr>
                </a:solidFill>
              </a:rPr>
              <a:t>Своєчасне отримання повної та достовірної інформації </a:t>
            </a:r>
            <a:r>
              <a:rPr lang="uk-UA" sz="1200" b="1" dirty="0" smtClean="0">
                <a:solidFill>
                  <a:schemeClr val="tx1">
                    <a:lumMod val="75000"/>
                    <a:lumOff val="25000"/>
                  </a:schemeClr>
                </a:solidFill>
              </a:rPr>
              <a:t>про фінансово-господарський стан товариства та результати його діяльності,</a:t>
            </a:r>
            <a:r>
              <a:rPr lang="uk-UA" sz="1200" dirty="0" smtClean="0">
                <a:solidFill>
                  <a:schemeClr val="tx1">
                    <a:lumMod val="75000"/>
                    <a:lumOff val="25000"/>
                  </a:schemeClr>
                </a:solidFill>
              </a:rPr>
              <a:t> суттєві факти, що впливають або можуть впливати на вартість цінних паперів та розмір доходу за ними, випуск товариством цінних паперів тощо.</a:t>
            </a:r>
            <a:endParaRPr lang="ru-RU" sz="1200" dirty="0" smtClean="0">
              <a:solidFill>
                <a:schemeClr val="tx1">
                  <a:lumMod val="75000"/>
                  <a:lumOff val="25000"/>
                </a:schemeClr>
              </a:solidFill>
            </a:endParaRPr>
          </a:p>
          <a:p>
            <a:pPr lvl="0" algn="just"/>
            <a:r>
              <a:rPr lang="uk-UA" sz="1200" b="1" i="1" dirty="0" smtClean="0">
                <a:solidFill>
                  <a:schemeClr val="tx1">
                    <a:lumMod val="75000"/>
                    <a:lumOff val="25000"/>
                  </a:schemeClr>
                </a:solidFill>
              </a:rPr>
              <a:t>Вільне розпорядження акціями</a:t>
            </a:r>
            <a:r>
              <a:rPr lang="uk-UA" sz="1200" i="1" dirty="0" smtClean="0">
                <a:solidFill>
                  <a:schemeClr val="tx1">
                    <a:lumMod val="75000"/>
                    <a:lumOff val="25000"/>
                  </a:schemeClr>
                </a:solidFill>
              </a:rPr>
              <a:t>. </a:t>
            </a:r>
            <a:r>
              <a:rPr lang="uk-UA" sz="1200" dirty="0" smtClean="0">
                <a:solidFill>
                  <a:schemeClr val="tx1">
                    <a:lumMod val="75000"/>
                    <a:lumOff val="25000"/>
                  </a:schemeClr>
                </a:solidFill>
              </a:rPr>
              <a:t>Право на вільне розпорядження належними акціонеру акціями є невід'ємним правом акціонера. Товариству не дозволяється встановлювати у внутрішніх документах або на практиці будь-які обмеження щодо вільного розпорядження належними акціонеру акціями (наприклад, переважного права інших акціонерів на придбання акцій товариства, необхідності отримання згоди товариства на відчуження акцій тощо).</a:t>
            </a:r>
            <a:endParaRPr lang="ru-RU" sz="1200" dirty="0" smtClean="0">
              <a:solidFill>
                <a:schemeClr val="tx1">
                  <a:lumMod val="75000"/>
                  <a:lumOff val="25000"/>
                </a:schemeClr>
              </a:solidFill>
            </a:endParaRPr>
          </a:p>
          <a:p>
            <a:pPr lvl="0" algn="just"/>
            <a:r>
              <a:rPr lang="uk-UA" sz="1200" b="1" i="1" dirty="0" smtClean="0">
                <a:solidFill>
                  <a:schemeClr val="tx1">
                    <a:lumMod val="75000"/>
                    <a:lumOff val="25000"/>
                  </a:schemeClr>
                </a:solidFill>
              </a:rPr>
              <a:t>Надійна та ефективна реєстрація та підтвердження права власності </a:t>
            </a:r>
            <a:r>
              <a:rPr lang="uk-UA" sz="1200" b="1" dirty="0" smtClean="0">
                <a:solidFill>
                  <a:schemeClr val="tx1">
                    <a:lumMod val="75000"/>
                    <a:lumOff val="25000"/>
                  </a:schemeClr>
                </a:solidFill>
              </a:rPr>
              <a:t>на акції. </a:t>
            </a:r>
            <a:r>
              <a:rPr lang="uk-UA" sz="1200" dirty="0" smtClean="0">
                <a:solidFill>
                  <a:schemeClr val="tx1">
                    <a:lumMod val="75000"/>
                    <a:lumOff val="25000"/>
                  </a:schemeClr>
                </a:solidFill>
              </a:rPr>
              <a:t>Право на надійну та ефективну реєстрацію та підтвердження права власності на акції:</a:t>
            </a:r>
            <a:endParaRPr lang="ru-RU" sz="1200" dirty="0" smtClean="0">
              <a:solidFill>
                <a:schemeClr val="tx1">
                  <a:lumMod val="75000"/>
                  <a:lumOff val="25000"/>
                </a:schemeClr>
              </a:solidFill>
            </a:endParaRPr>
          </a:p>
          <a:p>
            <a:pPr marL="0" indent="0" algn="just">
              <a:buNone/>
            </a:pPr>
            <a:r>
              <a:rPr lang="uk-UA" sz="1200" dirty="0" smtClean="0">
                <a:solidFill>
                  <a:schemeClr val="tx1">
                    <a:lumMod val="75000"/>
                    <a:lumOff val="25000"/>
                  </a:schemeClr>
                </a:solidFill>
              </a:rPr>
              <a:t>а) процедура реєстрації права власності повинна забезпечувати швидкий, надійний та доступний спосіб реєстрації права власності та отримання належного підтвердження права власності;</a:t>
            </a:r>
            <a:endParaRPr lang="ru-RU" sz="1200" dirty="0" smtClean="0">
              <a:solidFill>
                <a:schemeClr val="tx1">
                  <a:lumMod val="75000"/>
                  <a:lumOff val="25000"/>
                </a:schemeClr>
              </a:solidFill>
            </a:endParaRPr>
          </a:p>
          <a:p>
            <a:pPr marL="0" indent="0" algn="just">
              <a:buNone/>
            </a:pPr>
            <a:r>
              <a:rPr lang="uk-UA" sz="1200" dirty="0" smtClean="0">
                <a:solidFill>
                  <a:schemeClr val="tx1">
                    <a:lumMod val="75000"/>
                    <a:lumOff val="25000"/>
                  </a:schemeClr>
                </a:solidFill>
              </a:rPr>
              <a:t>б) товариство повинно вжити всіх заходів для того, щоб запобігти неправомірному втручанню у процедуру реєстрації прав власності з боку посадових осіб органів товариства та інших акціонерів;</a:t>
            </a:r>
            <a:endParaRPr lang="ru-RU" sz="1200" dirty="0" smtClean="0">
              <a:solidFill>
                <a:schemeClr val="tx1">
                  <a:lumMod val="75000"/>
                  <a:lumOff val="25000"/>
                </a:schemeClr>
              </a:solidFill>
            </a:endParaRPr>
          </a:p>
          <a:p>
            <a:pPr marL="0" indent="0" algn="just">
              <a:buNone/>
            </a:pPr>
            <a:r>
              <a:rPr lang="uk-UA" sz="1200" dirty="0" smtClean="0">
                <a:solidFill>
                  <a:schemeClr val="tx1">
                    <a:lumMod val="75000"/>
                    <a:lumOff val="25000"/>
                  </a:schemeClr>
                </a:solidFill>
              </a:rPr>
              <a:t>в) при виборі реєстратора товариство повинно керуватися виключно критеріями незалежності, професійності та надійності реєстратора.</a:t>
            </a:r>
            <a:endParaRPr lang="ru-RU" sz="1200" dirty="0" smtClean="0">
              <a:solidFill>
                <a:schemeClr val="tx1">
                  <a:lumMod val="75000"/>
                  <a:lumOff val="25000"/>
                </a:schemeClr>
              </a:solidFill>
            </a:endParaRPr>
          </a:p>
          <a:p>
            <a:pPr lvl="0" algn="just"/>
            <a:r>
              <a:rPr lang="uk-UA" sz="1200" b="1" i="1" dirty="0" smtClean="0">
                <a:solidFill>
                  <a:schemeClr val="tx1">
                    <a:lumMod val="75000"/>
                    <a:lumOff val="25000"/>
                  </a:schemeClr>
                </a:solidFill>
              </a:rPr>
              <a:t>Облік та збереження інформації про власників </a:t>
            </a:r>
            <a:r>
              <a:rPr lang="uk-UA" sz="1200" dirty="0" smtClean="0">
                <a:solidFill>
                  <a:schemeClr val="tx1">
                    <a:lumMod val="75000"/>
                    <a:lumOff val="25000"/>
                  </a:schemeClr>
                </a:solidFill>
              </a:rPr>
              <a:t>іменних акцій та належні їм акції здійснюється товариством у депозитарній або реєстраторській системах обліку залежно від форми випуску акцій (бездокументарна, документарна). У разі випуску акцій у документарній формі товариство повинно скористатися послугами незалежного реєстратора з метою забезпечення права акціонерів на надійну та ефективну реєстрацію і підтвердження права власності на акції.</a:t>
            </a:r>
            <a:endParaRPr lang="ru-RU" sz="1200" dirty="0" smtClean="0">
              <a:solidFill>
                <a:schemeClr val="tx1">
                  <a:lumMod val="75000"/>
                  <a:lumOff val="25000"/>
                </a:schemeClr>
              </a:solidFill>
            </a:endParaRPr>
          </a:p>
          <a:p>
            <a:pPr lvl="0" algn="just"/>
            <a:r>
              <a:rPr lang="uk-UA" sz="1200" b="1" i="1" dirty="0" smtClean="0">
                <a:solidFill>
                  <a:schemeClr val="tx1">
                    <a:lumMod val="75000"/>
                    <a:lumOff val="25000"/>
                  </a:schemeClr>
                </a:solidFill>
              </a:rPr>
              <a:t>Викуп товариством належних акціонеру акцій за справедливою ціною. </a:t>
            </a:r>
            <a:r>
              <a:rPr lang="uk-UA" sz="1200" dirty="0" smtClean="0">
                <a:solidFill>
                  <a:schemeClr val="tx1">
                    <a:lumMod val="75000"/>
                    <a:lumOff val="25000"/>
                  </a:schemeClr>
                </a:solidFill>
              </a:rPr>
              <a:t>Право вимагати обов'язкового викупу товариством акцій за справедливою ціною у акціонерів, які не голосували «за», або принаймні у тих акціонерів, які голосували «проти» певних прийнятих загальними зборами рішень, які обмежують їх права.</a:t>
            </a:r>
            <a:endParaRPr lang="ru-RU" sz="1200" dirty="0" smtClean="0">
              <a:solidFill>
                <a:schemeClr val="tx1">
                  <a:lumMod val="75000"/>
                  <a:lumOff val="25000"/>
                </a:schemeClr>
              </a:solidFill>
            </a:endParaRPr>
          </a:p>
          <a:p>
            <a:pPr lvl="0" algn="just"/>
            <a:r>
              <a:rPr lang="uk-UA" sz="1200" b="1" i="1" dirty="0" smtClean="0">
                <a:solidFill>
                  <a:schemeClr val="tx1">
                    <a:lumMod val="75000"/>
                    <a:lumOff val="25000"/>
                  </a:schemeClr>
                </a:solidFill>
              </a:rPr>
              <a:t>Забезпечення іноземним акціонерам можливостей для реалізації своїх прав нарівні з іншими акціонерами</a:t>
            </a:r>
            <a:r>
              <a:rPr lang="uk-UA" sz="1200" i="1" dirty="0" smtClean="0">
                <a:solidFill>
                  <a:schemeClr val="tx1">
                    <a:lumMod val="75000"/>
                    <a:lumOff val="25000"/>
                  </a:schemeClr>
                </a:solidFill>
              </a:rPr>
              <a:t>.</a:t>
            </a:r>
            <a:r>
              <a:rPr lang="ru-RU" sz="1200" dirty="0" smtClean="0">
                <a:solidFill>
                  <a:schemeClr val="tx1">
                    <a:lumMod val="75000"/>
                    <a:lumOff val="25000"/>
                  </a:schemeClr>
                </a:solidFill>
              </a:rPr>
              <a:t> </a:t>
            </a:r>
            <a:r>
              <a:rPr lang="uk-UA" sz="1200" dirty="0" smtClean="0">
                <a:solidFill>
                  <a:schemeClr val="tx1">
                    <a:lumMod val="75000"/>
                    <a:lumOff val="25000"/>
                  </a:schemeClr>
                </a:solidFill>
              </a:rPr>
              <a:t>З метою забезпечення іноземним акціонерам можливості реалізації своїх прав нарівні з вітчизняними акціонерами товариству слід вживати розумних заходів для усунення обставин, які перешкоджають реалізації такими акціонерами своїх прав. Зокрема, товариству рекомендується надсилати повідомлення про скликання загальних зборів та документи, пов'язані з порядком денним, у перекладі відповідною іноземною мовою. Крім поштового відправлення товариству доцільно додатково надсилати акціонеру таку інформацію за допомогою сучасних засобів зв'язку, електронна пошта тощо.</a:t>
            </a:r>
            <a:endParaRPr lang="ru-RU" sz="1200" dirty="0" smtClean="0">
              <a:solidFill>
                <a:schemeClr val="tx1">
                  <a:lumMod val="75000"/>
                  <a:lumOff val="25000"/>
                </a:schemeClr>
              </a:solidFill>
            </a:endParaRPr>
          </a:p>
          <a:p>
            <a:pPr algn="just"/>
            <a:endParaRPr lang="ru-RU" sz="1100" dirty="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584" y="764705"/>
            <a:ext cx="892124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Корпоративний</a:t>
            </a:r>
            <a:r>
              <a:rPr lang="ru-RU" dirty="0"/>
              <a:t> </a:t>
            </a:r>
            <a:r>
              <a:rPr lang="ru-RU" dirty="0" err="1"/>
              <a:t>секретар</a:t>
            </a:r>
            <a:r>
              <a:rPr lang="ru-RU" dirty="0"/>
              <a:t> </a:t>
            </a:r>
            <a:endParaRPr lang="uk-UA" dirty="0"/>
          </a:p>
        </p:txBody>
      </p:sp>
      <p:sp>
        <p:nvSpPr>
          <p:cNvPr id="3" name="Объект 2"/>
          <p:cNvSpPr>
            <a:spLocks noGrp="1"/>
          </p:cNvSpPr>
          <p:nvPr>
            <p:ph idx="1"/>
          </p:nvPr>
        </p:nvSpPr>
        <p:spPr/>
        <p:txBody>
          <a:bodyPr>
            <a:normAutofit fontScale="70000" lnSpcReduction="20000"/>
          </a:bodyPr>
          <a:lstStyle/>
          <a:p>
            <a:pPr algn="just"/>
            <a:r>
              <a:rPr lang="uk-UA" dirty="0" smtClean="0"/>
              <a:t>є  посадовою особою,  яка  відповідає  за  взаємодію акціонерного товариства з акціонерами та/або інвесторами, призначається НР та їй підпорядковується.</a:t>
            </a:r>
            <a:endParaRPr lang="uk-UA" dirty="0" smtClean="0"/>
          </a:p>
          <a:p>
            <a:pPr marL="0" indent="0" algn="just">
              <a:buNone/>
            </a:pPr>
            <a:r>
              <a:rPr lang="uk-UA" b="1" dirty="0" smtClean="0"/>
              <a:t>Основними завдання корпоративного секретаря є:</a:t>
            </a:r>
            <a:endParaRPr lang="uk-UA" b="1" dirty="0" smtClean="0"/>
          </a:p>
          <a:p>
            <a:pPr algn="just"/>
            <a:r>
              <a:rPr lang="uk-UA" dirty="0" smtClean="0"/>
              <a:t>Забезпечення, підготовка та проведення ЗЗА, засідань наглядової ради та виконавчого органу;</a:t>
            </a:r>
            <a:endParaRPr lang="uk-UA" dirty="0" smtClean="0"/>
          </a:p>
          <a:p>
            <a:pPr algn="just"/>
            <a:r>
              <a:rPr lang="uk-UA" dirty="0" smtClean="0"/>
              <a:t>Забезпечення та надання своєчасної та достовірної інформації про товариство органам товариства та акціонерам;</a:t>
            </a:r>
            <a:endParaRPr lang="uk-UA" dirty="0" smtClean="0"/>
          </a:p>
          <a:p>
            <a:pPr algn="just"/>
            <a:r>
              <a:rPr lang="uk-UA" dirty="0" smtClean="0"/>
              <a:t>Зберігання документів товариства, включаючи архів, зв'язок з акціонерами, в тому числі роз'яснення їх прав, розгляд звернень акціонерів щодо порушення їх прав;</a:t>
            </a:r>
            <a:endParaRPr lang="uk-UA" dirty="0" smtClean="0"/>
          </a:p>
          <a:p>
            <a:pPr algn="just"/>
            <a:r>
              <a:rPr lang="uk-UA" dirty="0" smtClean="0"/>
              <a:t>Надання органам товариства висновків та розробка пропозицій щодо внутрішніх документів до приведення у відповідність до принципів корпоративного управління.</a:t>
            </a:r>
            <a:endParaRPr lang="uk-U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838200"/>
          </a:xfrm>
        </p:spPr>
        <p:txBody>
          <a:bodyPr>
            <a:normAutofit/>
          </a:bodyPr>
          <a:lstStyle/>
          <a:p>
            <a:r>
              <a:rPr lang="uk-UA" sz="3200" dirty="0"/>
              <a:t>Правління акціонерного товариства</a:t>
            </a:r>
            <a:endParaRPr lang="uk-UA" sz="3200" b="1" dirty="0"/>
          </a:p>
        </p:txBody>
      </p:sp>
      <p:sp>
        <p:nvSpPr>
          <p:cNvPr id="3" name="Объект 2"/>
          <p:cNvSpPr>
            <a:spLocks noGrp="1"/>
          </p:cNvSpPr>
          <p:nvPr>
            <p:ph idx="1"/>
          </p:nvPr>
        </p:nvSpPr>
        <p:spPr>
          <a:xfrm>
            <a:off x="304800" y="1268760"/>
            <a:ext cx="8686800" cy="5472608"/>
          </a:xfrm>
        </p:spPr>
        <p:txBody>
          <a:bodyPr>
            <a:noAutofit/>
          </a:bodyPr>
          <a:lstStyle/>
          <a:p>
            <a:pPr marL="0" indent="0" algn="just">
              <a:buNone/>
            </a:pPr>
            <a:r>
              <a:rPr lang="uk-UA" sz="1800" dirty="0"/>
              <a:t>Виконавчим органом акціонерного товариства, який здійснює керівництво його поточною діяльністю </a:t>
            </a:r>
            <a:r>
              <a:rPr lang="uk-UA" sz="1800" b="1" dirty="0"/>
              <a:t>є </a:t>
            </a:r>
            <a:r>
              <a:rPr lang="uk-UA" sz="1800" b="1" dirty="0" smtClean="0"/>
              <a:t>правління або інший орган визначений статутом.</a:t>
            </a:r>
            <a:endParaRPr lang="uk-UA" sz="1800" b="1" dirty="0" smtClean="0"/>
          </a:p>
          <a:p>
            <a:pPr marL="0" indent="0" algn="just">
              <a:buNone/>
            </a:pPr>
            <a:r>
              <a:rPr lang="uk-UA" sz="1800" b="1" dirty="0" smtClean="0"/>
              <a:t>Основними </a:t>
            </a:r>
            <a:r>
              <a:rPr lang="uk-UA" sz="1800" b="1" dirty="0"/>
              <a:t>функціями правління </a:t>
            </a:r>
            <a:r>
              <a:rPr lang="uk-UA" sz="1800" dirty="0"/>
              <a:t>є:</a:t>
            </a:r>
            <a:endParaRPr lang="uk-UA" sz="1800" dirty="0"/>
          </a:p>
          <a:p>
            <a:pPr algn="just"/>
            <a:r>
              <a:rPr lang="uk-UA" sz="1800" dirty="0"/>
              <a:t> керівництво поточною діяльністю; </a:t>
            </a:r>
            <a:endParaRPr lang="uk-UA" sz="1800" dirty="0"/>
          </a:p>
          <a:p>
            <a:pPr algn="just"/>
            <a:r>
              <a:rPr lang="uk-UA" sz="1800" dirty="0"/>
              <a:t> розробка стратегії роботи;</a:t>
            </a:r>
            <a:endParaRPr lang="uk-UA" sz="1800" dirty="0"/>
          </a:p>
          <a:p>
            <a:pPr algn="just"/>
            <a:r>
              <a:rPr lang="uk-UA" sz="1800" dirty="0"/>
              <a:t> планування і контроль фінансової діяльності ; </a:t>
            </a:r>
            <a:endParaRPr lang="uk-UA" sz="1800" dirty="0"/>
          </a:p>
          <a:p>
            <a:pPr algn="just"/>
            <a:r>
              <a:rPr lang="uk-UA" sz="1800" dirty="0"/>
              <a:t> інші функції, передбачені Статутом.</a:t>
            </a:r>
            <a:endParaRPr lang="uk-UA" sz="1800" dirty="0"/>
          </a:p>
          <a:p>
            <a:pPr marL="0" indent="0" algn="just">
              <a:buNone/>
            </a:pPr>
            <a:r>
              <a:rPr lang="uk-UA" sz="1800" dirty="0"/>
              <a:t>Члени правління обираються як з числа </a:t>
            </a:r>
            <a:r>
              <a:rPr lang="uk-UA" sz="1800" dirty="0" smtClean="0"/>
              <a:t>акціонерів, так </a:t>
            </a:r>
            <a:r>
              <a:rPr lang="uk-UA" sz="1800" dirty="0"/>
              <a:t>і </a:t>
            </a:r>
            <a:r>
              <a:rPr lang="uk-UA" sz="1800" dirty="0" smtClean="0"/>
              <a:t>не акціонерів загальними </a:t>
            </a:r>
            <a:r>
              <a:rPr lang="uk-UA" sz="1800" dirty="0"/>
              <a:t>зборами акціонерів.</a:t>
            </a:r>
            <a:endParaRPr lang="uk-UA" sz="1800" dirty="0"/>
          </a:p>
          <a:p>
            <a:pPr algn="just"/>
            <a:r>
              <a:rPr lang="uk-UA" sz="1800" dirty="0" smtClean="0"/>
              <a:t>Права та обов’язки членів виконавчого органу акціонерного товариства визначаються Законом України «Про акціонерні товариства», іншими актами законодавства, статутом товариства або положенням про виконавчий орган товариства, а також трудовим договором, що укладається з кожним членом виконавчого органу. Від імені товариства трудовий договір підписує голова наглядової ради чи особа, уповноважена на те наглядовою радою.</a:t>
            </a:r>
            <a:endParaRPr lang="uk-UA" sz="1800" dirty="0" smtClean="0"/>
          </a:p>
          <a:p>
            <a:pPr algn="just"/>
            <a:r>
              <a:rPr lang="uk-UA" sz="1800" dirty="0" smtClean="0"/>
              <a:t>Кількісний склад виконавчого органу, порядок призначення його членів визначаються статутом товариства. </a:t>
            </a:r>
            <a:endParaRPr lang="uk-UA" sz="1800" dirty="0" smtClean="0"/>
          </a:p>
          <a:p>
            <a:pPr algn="just"/>
            <a:endParaRPr lang="uk-UA"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Правління </a:t>
            </a:r>
            <a:r>
              <a:rPr lang="uk-UA" dirty="0"/>
              <a:t>акціонерного товариства</a:t>
            </a:r>
            <a:endParaRPr lang="uk-UA" dirty="0"/>
          </a:p>
        </p:txBody>
      </p:sp>
      <p:pic>
        <p:nvPicPr>
          <p:cNvPr id="1638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6622" y="1571625"/>
            <a:ext cx="8593850" cy="527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5536" y="0"/>
            <a:ext cx="69847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Правління акціонерного товариства</a:t>
            </a:r>
            <a:endParaRPr lang="ru-RU" dirty="0"/>
          </a:p>
        </p:txBody>
      </p:sp>
      <p:sp>
        <p:nvSpPr>
          <p:cNvPr id="3" name="Объект 2"/>
          <p:cNvSpPr>
            <a:spLocks noGrp="1"/>
          </p:cNvSpPr>
          <p:nvPr>
            <p:ph idx="1"/>
          </p:nvPr>
        </p:nvSpPr>
        <p:spPr>
          <a:xfrm>
            <a:off x="179512" y="1295400"/>
            <a:ext cx="8812088" cy="5562600"/>
          </a:xfrm>
        </p:spPr>
        <p:txBody>
          <a:bodyPr>
            <a:noAutofit/>
          </a:bodyPr>
          <a:lstStyle/>
          <a:p>
            <a:pPr algn="just"/>
            <a:r>
              <a:rPr lang="uk-UA" sz="1400" dirty="0">
                <a:solidFill>
                  <a:schemeClr val="tx1">
                    <a:lumMod val="75000"/>
                    <a:lumOff val="25000"/>
                  </a:schemeClr>
                </a:solidFill>
              </a:rPr>
              <a:t>На вимогу наглядової ради, але не рідше одного разу на три місяці, виконавчий орган повинен подавати раді у письмовій формі звіт про фінансово-господарський стан товариства та хід виконання планів та завдань. Крім цього, виконавчий орган зобов'язаний своєчасно надавати членам наглядової ради на їх вимогу повну та достовірну інформацію, необхідну для належного виконання радою своїх функцій. За підсумками року виконавчий орган повинен звітувати перед загальними зборами про свою діяльність та загальний стан товариства.</a:t>
            </a:r>
            <a:endParaRPr lang="ru-RU" sz="1400" dirty="0">
              <a:solidFill>
                <a:schemeClr val="tx1">
                  <a:lumMod val="75000"/>
                  <a:lumOff val="25000"/>
                </a:schemeClr>
              </a:solidFill>
            </a:endParaRPr>
          </a:p>
          <a:p>
            <a:pPr algn="just"/>
            <a:r>
              <a:rPr lang="uk-UA" sz="1400" dirty="0">
                <a:solidFill>
                  <a:schemeClr val="tx1">
                    <a:lumMod val="75000"/>
                    <a:lumOff val="25000"/>
                  </a:schemeClr>
                </a:solidFill>
              </a:rPr>
              <a:t>Звіти, підготовлені у письмовій формі, та всі документи, пов'язані з ними, слід передавати членам наглядової ради принаймні за тиждень до чергового засідання для того, щоб члени ради могли ознайомитися з документами та дати їм належну оцінку. У разі відхилення напряму діяльності товариства від попередньо визначених планів та мети виконавчий орган при наданні звітів повинен вказувати на це з наданням відповідних пояснень. Участь членів виконавчого органу у засіданнях наглядової ради, на яких розглядається звітність виконавчого органу, є обов'язковою.</a:t>
            </a:r>
            <a:endParaRPr lang="ru-RU" sz="1400" dirty="0">
              <a:solidFill>
                <a:schemeClr val="tx1">
                  <a:lumMod val="75000"/>
                  <a:lumOff val="25000"/>
                </a:schemeClr>
              </a:solidFill>
            </a:endParaRPr>
          </a:p>
          <a:p>
            <a:pPr algn="just"/>
            <a:r>
              <a:rPr lang="uk-UA" sz="1400" dirty="0">
                <a:solidFill>
                  <a:schemeClr val="tx1">
                    <a:lumMod val="75000"/>
                    <a:lumOff val="25000"/>
                  </a:schemeClr>
                </a:solidFill>
              </a:rPr>
              <a:t>Виконавчий орган повинен негайно та у повному обсязі інформувати наглядову раду про надзвичайні події. Інформація, що надається раді виконавчим органом, повинна бути повною та достовірною.</a:t>
            </a:r>
            <a:endParaRPr lang="ru-RU" sz="1400" dirty="0">
              <a:solidFill>
                <a:schemeClr val="tx1">
                  <a:lumMod val="75000"/>
                  <a:lumOff val="25000"/>
                </a:schemeClr>
              </a:solidFill>
            </a:endParaRPr>
          </a:p>
          <a:p>
            <a:pPr algn="just"/>
            <a:r>
              <a:rPr lang="uk-UA" sz="1400" dirty="0">
                <a:solidFill>
                  <a:schemeClr val="tx1">
                    <a:lumMod val="75000"/>
                    <a:lumOff val="25000"/>
                  </a:schemeClr>
                </a:solidFill>
              </a:rPr>
              <a:t>Звіт виконавчого органу загальним зборам акціонерів має включати інформацію, яка </a:t>
            </a:r>
            <a:r>
              <a:rPr lang="uk-UA" sz="1400" dirty="0" err="1">
                <a:solidFill>
                  <a:schemeClr val="tx1">
                    <a:lumMod val="75000"/>
                    <a:lumOff val="25000"/>
                  </a:schemeClr>
                </a:solidFill>
              </a:rPr>
              <a:t>надасть</a:t>
            </a:r>
            <a:r>
              <a:rPr lang="uk-UA" sz="1400" dirty="0">
                <a:solidFill>
                  <a:schemeClr val="tx1">
                    <a:lumMod val="75000"/>
                    <a:lumOff val="25000"/>
                  </a:schemeClr>
                </a:solidFill>
              </a:rPr>
              <a:t> можливість акціонерам детально обговорити та критично оцінити стратегію, ризики, напрями діяльності та фінансові ре­зультати діяльності товариства.</a:t>
            </a:r>
            <a:endParaRPr lang="ru-RU" sz="1400" dirty="0">
              <a:solidFill>
                <a:schemeClr val="tx1">
                  <a:lumMod val="75000"/>
                  <a:lumOff val="25000"/>
                </a:schemeClr>
              </a:solidFill>
            </a:endParaRPr>
          </a:p>
          <a:p>
            <a:pPr algn="just"/>
            <a:r>
              <a:rPr lang="uk-UA" sz="1400" dirty="0">
                <a:solidFill>
                  <a:schemeClr val="tx1">
                    <a:lumMod val="75000"/>
                    <a:lumOff val="25000"/>
                  </a:schemeClr>
                </a:solidFill>
              </a:rPr>
              <a:t>Оцінка діяльності виконавчого органу та його членів повинна проводитись щороку, але на практиці наглядова рада повинна давати свою оцінку діяльності виконавчого органу постійно під час своїх засідань.</a:t>
            </a:r>
            <a:endParaRPr lang="ru-RU" sz="1400" dirty="0">
              <a:solidFill>
                <a:schemeClr val="tx1">
                  <a:lumMod val="75000"/>
                  <a:lumOff val="25000"/>
                </a:schemeClr>
              </a:solidFill>
            </a:endParaRPr>
          </a:p>
          <a:p>
            <a:pPr algn="just"/>
            <a:r>
              <a:rPr lang="uk-UA" sz="1400" dirty="0">
                <a:solidFill>
                  <a:schemeClr val="tx1">
                    <a:lumMod val="75000"/>
                    <a:lumOff val="25000"/>
                  </a:schemeClr>
                </a:solidFill>
              </a:rPr>
              <a:t>Значні недоліки в роботі та помилки при виконанні своїх обов'язків повинні бути підставою для притягнення до відповідальності членів виконавчого органу, включаючи їх відкликання.</a:t>
            </a:r>
            <a:endParaRPr lang="ru-RU" sz="1400" dirty="0">
              <a:solidFill>
                <a:schemeClr val="tx1">
                  <a:lumMod val="75000"/>
                  <a:lumOff val="25000"/>
                </a:schemeClr>
              </a:solidFill>
            </a:endParaRPr>
          </a:p>
          <a:p>
            <a:pPr algn="just"/>
            <a:r>
              <a:rPr lang="uk-UA" sz="1400" dirty="0">
                <a:solidFill>
                  <a:schemeClr val="tx1">
                    <a:lumMod val="75000"/>
                    <a:lumOff val="25000"/>
                  </a:schemeClr>
                </a:solidFill>
              </a:rPr>
              <a:t>Таким чином, у системі корпоративних відносин в Україні закріплено</a:t>
            </a:r>
            <a:r>
              <a:rPr lang="uk-UA" sz="1400" b="1" dirty="0">
                <a:solidFill>
                  <a:schemeClr val="tx1">
                    <a:lumMod val="75000"/>
                    <a:lumOff val="25000"/>
                  </a:schemeClr>
                </a:solidFill>
              </a:rPr>
              <a:t> </a:t>
            </a:r>
            <a:r>
              <a:rPr lang="uk-UA" sz="1400" b="1" i="1" dirty="0">
                <a:solidFill>
                  <a:schemeClr val="tx1">
                    <a:lumMod val="75000"/>
                    <a:lumOff val="25000"/>
                  </a:schemeClr>
                </a:solidFill>
              </a:rPr>
              <a:t>розмежування функцій управління </a:t>
            </a:r>
            <a:r>
              <a:rPr lang="uk-UA" sz="1400" i="1" dirty="0">
                <a:solidFill>
                  <a:schemeClr val="tx1">
                    <a:lumMod val="75000"/>
                    <a:lumOff val="25000"/>
                  </a:schemeClr>
                </a:solidFill>
              </a:rPr>
              <a:t>та </a:t>
            </a:r>
            <a:r>
              <a:rPr lang="uk-UA" sz="1400" b="1" i="1" dirty="0">
                <a:solidFill>
                  <a:schemeClr val="tx1">
                    <a:lumMod val="75000"/>
                    <a:lumOff val="25000"/>
                  </a:schemeClr>
                </a:solidFill>
              </a:rPr>
              <a:t>контролю</a:t>
            </a:r>
            <a:r>
              <a:rPr lang="uk-UA" sz="1400" i="1" dirty="0">
                <a:solidFill>
                  <a:schemeClr val="tx1">
                    <a:lumMod val="75000"/>
                    <a:lumOff val="25000"/>
                  </a:schemeClr>
                </a:solidFill>
              </a:rPr>
              <a:t> </a:t>
            </a:r>
            <a:r>
              <a:rPr lang="uk-UA" sz="1400" dirty="0">
                <a:solidFill>
                  <a:schemeClr val="tx1">
                    <a:lumMod val="75000"/>
                    <a:lumOff val="25000"/>
                  </a:schemeClr>
                </a:solidFill>
              </a:rPr>
              <a:t>у випадках створення наглядової ради, а також визначено мінімальні повноваження органів управління. При цьому товариствам надається можливість розширити повноваження цих органів.</a:t>
            </a:r>
            <a:endParaRPr lang="ru-RU" sz="1400" dirty="0">
              <a:solidFill>
                <a:schemeClr val="tx1">
                  <a:lumMod val="75000"/>
                  <a:lumOff val="25000"/>
                </a:schemeClr>
              </a:solidFill>
            </a:endParaRPr>
          </a:p>
          <a:p>
            <a:pPr algn="just"/>
            <a:endParaRPr lang="ru-RU"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normAutofit fontScale="90000"/>
          </a:bodyPr>
          <a:lstStyle/>
          <a:p>
            <a:r>
              <a:rPr lang="uk-UA" dirty="0" smtClean="0"/>
              <a:t>Ревізійна комісія акціонерного товариства</a:t>
            </a:r>
            <a:endParaRPr lang="uk-UA" dirty="0"/>
          </a:p>
        </p:txBody>
      </p:sp>
      <p:sp>
        <p:nvSpPr>
          <p:cNvPr id="3" name="Объект 2"/>
          <p:cNvSpPr>
            <a:spLocks noGrp="1"/>
          </p:cNvSpPr>
          <p:nvPr>
            <p:ph idx="1"/>
          </p:nvPr>
        </p:nvSpPr>
        <p:spPr>
          <a:xfrm>
            <a:off x="304800" y="1124744"/>
            <a:ext cx="8686800" cy="5733256"/>
          </a:xfrm>
        </p:spPr>
        <p:txBody>
          <a:bodyPr>
            <a:normAutofit fontScale="25000" lnSpcReduction="20000"/>
          </a:bodyPr>
          <a:lstStyle/>
          <a:p>
            <a:pPr algn="just"/>
            <a:r>
              <a:rPr lang="ru-RU" sz="5600" dirty="0">
                <a:solidFill>
                  <a:schemeClr val="tx1">
                    <a:lumMod val="75000"/>
                    <a:lumOff val="25000"/>
                  </a:schemeClr>
                </a:solidFill>
              </a:rPr>
              <a:t>Для </a:t>
            </a:r>
            <a:r>
              <a:rPr lang="uk-UA" sz="5600" dirty="0" smtClean="0">
                <a:solidFill>
                  <a:schemeClr val="tx1">
                    <a:lumMod val="75000"/>
                    <a:lumOff val="25000"/>
                  </a:schemeClr>
                </a:solidFill>
              </a:rPr>
              <a:t>проведення перевірки фінансово-господарської діяльності акціонерного товариства загальні збори обирають ревізійну комісію (ревізора</a:t>
            </a:r>
            <a:r>
              <a:rPr lang="ru-RU" sz="5600" dirty="0" smtClean="0">
                <a:solidFill>
                  <a:schemeClr val="tx1">
                    <a:lumMod val="75000"/>
                    <a:lumOff val="25000"/>
                  </a:schemeClr>
                </a:solidFill>
              </a:rPr>
              <a:t>).</a:t>
            </a:r>
            <a:endParaRPr lang="uk-UA" sz="5600" dirty="0" smtClean="0">
              <a:solidFill>
                <a:schemeClr val="tx1">
                  <a:lumMod val="75000"/>
                  <a:lumOff val="25000"/>
                </a:schemeClr>
              </a:solidFill>
            </a:endParaRPr>
          </a:p>
          <a:p>
            <a:pPr algn="just"/>
            <a:r>
              <a:rPr lang="uk-UA" sz="5600" b="1" dirty="0" smtClean="0">
                <a:solidFill>
                  <a:schemeClr val="tx1">
                    <a:lumMod val="75000"/>
                    <a:lumOff val="25000"/>
                  </a:schemeClr>
                </a:solidFill>
              </a:rPr>
              <a:t>Ревізійна комісія </a:t>
            </a:r>
            <a:r>
              <a:rPr lang="uk-UA" sz="5600" dirty="0" smtClean="0">
                <a:solidFill>
                  <a:schemeClr val="tx1">
                    <a:lumMod val="75000"/>
                    <a:lumOff val="25000"/>
                  </a:schemeClr>
                </a:solidFill>
              </a:rPr>
              <a:t>– орган, що контролює фінансово-господарську діяльність виконавчого органу (фактично не може бути віднесена до органів управління, оскільки не наділена ніякими владними повноваженнями).</a:t>
            </a:r>
            <a:endParaRPr lang="uk-UA" sz="5600" dirty="0" smtClean="0">
              <a:solidFill>
                <a:schemeClr val="tx1">
                  <a:lumMod val="75000"/>
                  <a:lumOff val="25000"/>
                </a:schemeClr>
              </a:solidFill>
            </a:endParaRPr>
          </a:p>
          <a:p>
            <a:pPr algn="just"/>
            <a:r>
              <a:rPr lang="ru-RU" sz="5600" dirty="0">
                <a:solidFill>
                  <a:schemeClr val="tx1">
                    <a:lumMod val="75000"/>
                    <a:lumOff val="25000"/>
                  </a:schemeClr>
                </a:solidFill>
              </a:rPr>
              <a:t>Голова </a:t>
            </a:r>
            <a:r>
              <a:rPr lang="uk-UA" sz="5600" dirty="0" smtClean="0">
                <a:solidFill>
                  <a:schemeClr val="tx1">
                    <a:lumMod val="75000"/>
                    <a:lumOff val="25000"/>
                  </a:schemeClr>
                </a:solidFill>
              </a:rPr>
              <a:t>ревізійної комісії обирається членами ревізійної комісії з їх числа простою більшістю, якщо інше не передбачено статутом або положенням про ревізійну комісію акціонерного товариства.</a:t>
            </a:r>
            <a:endParaRPr lang="uk-UA" sz="5600" dirty="0" smtClean="0">
              <a:solidFill>
                <a:schemeClr val="tx1">
                  <a:lumMod val="75000"/>
                  <a:lumOff val="25000"/>
                </a:schemeClr>
              </a:solidFill>
            </a:endParaRPr>
          </a:p>
          <a:p>
            <a:pPr algn="just"/>
            <a:r>
              <a:rPr lang="uk-UA" sz="5600" dirty="0" smtClean="0">
                <a:solidFill>
                  <a:schemeClr val="tx1">
                    <a:lumMod val="75000"/>
                    <a:lumOff val="25000"/>
                  </a:schemeClr>
                </a:solidFill>
              </a:rPr>
              <a:t>Порядок діяльності ревізійної комісії та її кількісний склад затверджуються загальними зборами акціонерів згідно зі статутом товариства. Як правило, в середньому за розмірами акціонерному товаристві створюється </a:t>
            </a:r>
            <a:r>
              <a:rPr lang="uk-UA" sz="5600" b="1" dirty="0" smtClean="0">
                <a:solidFill>
                  <a:schemeClr val="tx1">
                    <a:lumMod val="75000"/>
                    <a:lumOff val="25000"/>
                  </a:schemeClr>
                </a:solidFill>
              </a:rPr>
              <a:t>ревізійна комісія в складі трьох чоловік</a:t>
            </a:r>
            <a:r>
              <a:rPr lang="uk-UA" sz="5600" dirty="0" smtClean="0">
                <a:solidFill>
                  <a:schemeClr val="tx1">
                    <a:lumMod val="75000"/>
                    <a:lumOff val="25000"/>
                  </a:schemeClr>
                </a:solidFill>
              </a:rPr>
              <a:t>, хоча кількісний склад може бути й іншим. До складу ревізійної комісії не обираються головний бухгалтер та його заступники, оскільки ревізійна комісія перевіряє насамперед їх звітність. Найбільш доцільним є обрання в ревізійну комісію бухгалтерських працівників акціонерів — юридичних осіб, в інших випадках — акціонерів, які обізнані з фінансово-економічною роботою.</a:t>
            </a:r>
            <a:endParaRPr lang="uk-UA" sz="5600" dirty="0" smtClean="0">
              <a:solidFill>
                <a:schemeClr val="tx1">
                  <a:lumMod val="75000"/>
                  <a:lumOff val="25000"/>
                </a:schemeClr>
              </a:solidFill>
            </a:endParaRPr>
          </a:p>
          <a:p>
            <a:pPr algn="just"/>
            <a:r>
              <a:rPr lang="uk-UA" sz="5600" dirty="0" smtClean="0">
                <a:solidFill>
                  <a:schemeClr val="tx1">
                    <a:lumMod val="75000"/>
                    <a:lumOff val="25000"/>
                  </a:schemeClr>
                </a:solidFill>
              </a:rPr>
              <a:t>Ревізійна комісія (ревізор) може обиратися для проведення спеціальної перевірки фінансово-господарської діяльності товариства або на визначений період. Строк повноважень членів ревізійної комісії (ревізора) встановлюється на період до дати проведення чергових річних загальних зборів, якщо статутом товариства, або положенням про ревізійну комісію, або рішенням загальних зборів акціонерного товариства не передбачено інший строк повноважень, але не більше ніж на п’ять років.</a:t>
            </a:r>
            <a:endParaRPr lang="uk-UA" sz="5600" dirty="0" smtClean="0">
              <a:solidFill>
                <a:schemeClr val="tx1">
                  <a:lumMod val="75000"/>
                  <a:lumOff val="25000"/>
                </a:schemeClr>
              </a:solidFill>
            </a:endParaRPr>
          </a:p>
          <a:p>
            <a:pPr algn="just"/>
            <a:r>
              <a:rPr lang="uk-UA" sz="5600" dirty="0" smtClean="0">
                <a:solidFill>
                  <a:schemeClr val="tx1">
                    <a:lumMod val="75000"/>
                    <a:lumOff val="25000"/>
                  </a:schemeClr>
                </a:solidFill>
              </a:rPr>
              <a:t>Спеціальна перевірка фінансово-господарської діяльності акціонерного товариства проводиться за його рахунок ревізійною комісією (ревізором), а в разі її відсутності — аудитором. Така перевірка проводиться за ініціативою ревізійної комісії (ревізора), за рішенням загальних зборів, наглядової ради, виконавчого органу або на вимогу акціонерів (акціонера), які на момент подання вимоги сукупно є власниками не менше ніж 10% простих акцій товариства.</a:t>
            </a:r>
            <a:endParaRPr lang="uk-UA" sz="5600" dirty="0" smtClean="0">
              <a:solidFill>
                <a:schemeClr val="tx1">
                  <a:lumMod val="75000"/>
                  <a:lumOff val="25000"/>
                </a:schemeClr>
              </a:solidFill>
            </a:endParaRPr>
          </a:p>
          <a:p>
            <a:pPr algn="just"/>
            <a:r>
              <a:rPr lang="ru-RU" sz="5600" dirty="0" smtClean="0">
                <a:solidFill>
                  <a:schemeClr val="tx1">
                    <a:lumMod val="75000"/>
                    <a:lumOff val="25000"/>
                  </a:schemeClr>
                </a:solidFill>
              </a:rPr>
              <a:t>Члени </a:t>
            </a:r>
            <a:r>
              <a:rPr lang="uk-UA" sz="5600" dirty="0" smtClean="0">
                <a:solidFill>
                  <a:schemeClr val="tx1">
                    <a:lumMod val="75000"/>
                    <a:lumOff val="25000"/>
                  </a:schemeClr>
                </a:solidFill>
              </a:rPr>
              <a:t>ревізійної комісії (ревізор) мають право бути присутніми на загальних зборах та брати участь в обговоренні питань порядку денного з правом дорадчого голосу. Крім того, ревізійна комісія має право вносити пропозиції </a:t>
            </a:r>
            <a:r>
              <a:rPr lang="ru-RU" sz="5600" dirty="0" smtClean="0">
                <a:solidFill>
                  <a:schemeClr val="tx1">
                    <a:lumMod val="75000"/>
                    <a:lumOff val="25000"/>
                  </a:schemeClr>
                </a:solidFill>
              </a:rPr>
              <a:t>до порядку денного </a:t>
            </a:r>
            <a:r>
              <a:rPr lang="uk-UA" sz="5600" dirty="0" smtClean="0">
                <a:solidFill>
                  <a:schemeClr val="tx1">
                    <a:lumMod val="75000"/>
                    <a:lumOff val="25000"/>
                  </a:schemeClr>
                </a:solidFill>
              </a:rPr>
              <a:t>загальних зборів та вимагати скликання позачергових загальних зборів.</a:t>
            </a:r>
            <a:endParaRPr lang="uk-UA" sz="5600" dirty="0" smtClean="0">
              <a:solidFill>
                <a:schemeClr val="tx1">
                  <a:lumMod val="75000"/>
                  <a:lumOff val="25000"/>
                </a:schemeClr>
              </a:solidFill>
            </a:endParaRPr>
          </a:p>
          <a:p>
            <a:pPr algn="just"/>
            <a:r>
              <a:rPr lang="uk-UA" sz="5600" dirty="0" smtClean="0">
                <a:solidFill>
                  <a:schemeClr val="tx1">
                    <a:lumMod val="75000"/>
                    <a:lumOff val="25000"/>
                  </a:schemeClr>
                </a:solidFill>
              </a:rPr>
              <a:t>Члени ревізійної комісії (ревізор) мають право брати участь у засіданнях наглядової ради та виконавчого органу у випадках, передбачених Законом України Про акціонерні товариства, статутом або внутрішніми положеннями товариства.</a:t>
            </a:r>
            <a:endParaRPr lang="uk-UA" sz="5600" dirty="0" smtClean="0">
              <a:solidFill>
                <a:schemeClr val="tx1">
                  <a:lumMod val="75000"/>
                  <a:lumOff val="25000"/>
                </a:schemeClr>
              </a:solidFill>
            </a:endParaRPr>
          </a:p>
          <a:p>
            <a:pPr marL="0" indent="0" algn="just">
              <a:buNone/>
            </a:pPr>
            <a:endParaRPr lang="uk-UA" sz="5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76671"/>
            <a:ext cx="9144000" cy="540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8488" y="492125"/>
            <a:ext cx="8838008" cy="311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8488" y="3917252"/>
            <a:ext cx="8945512" cy="2585323"/>
          </a:xfrm>
          <a:prstGeom prst="rect">
            <a:avLst/>
          </a:prstGeom>
        </p:spPr>
        <p:txBody>
          <a:bodyPr wrap="square">
            <a:spAutoFit/>
          </a:bodyPr>
          <a:lstStyle/>
          <a:p>
            <a:pPr algn="just"/>
            <a:r>
              <a:rPr lang="ru-RU" sz="1600" dirty="0"/>
              <a:t>Члени </a:t>
            </a:r>
            <a:r>
              <a:rPr lang="uk-UA" sz="1600" dirty="0" smtClean="0"/>
              <a:t>ревізійної  комісії  (ревізор)  не  можуть  входити  до складу </a:t>
            </a:r>
            <a:r>
              <a:rPr lang="uk-UA" sz="1600" b="1" dirty="0" smtClean="0"/>
              <a:t>лічильної комісії</a:t>
            </a:r>
            <a:r>
              <a:rPr lang="uk-UA" sz="1600" dirty="0" smtClean="0"/>
              <a:t> товариства. </a:t>
            </a:r>
            <a:endParaRPr lang="uk-UA" sz="1600" dirty="0" smtClean="0"/>
          </a:p>
          <a:p>
            <a:pPr algn="just"/>
            <a:r>
              <a:rPr lang="uk-UA" sz="1600" dirty="0" smtClean="0"/>
              <a:t>Виконавчий орган зобов’язаний забезпечити членам ревізійної комісії (ревізору) доступ до інформації про товариство.</a:t>
            </a:r>
            <a:endParaRPr lang="uk-UA" sz="1600" dirty="0" smtClean="0"/>
          </a:p>
          <a:p>
            <a:pPr algn="just"/>
            <a:r>
              <a:rPr lang="uk-UA" sz="1600" dirty="0" smtClean="0"/>
              <a:t>Як правило, ревізійна комісія доповідає про результати проведених нею перевірок загальним зборам акціонерного товариства. Якщо перевірки ініціювала наглядова рада або сама ревізійна комісія, то результати доповідаються наглядовій раді акціонерного товариства. Ревізійна комісія зобов’язана вимагати позачергового скликання загальних зборів акціонерів у разі виникнення загрози суттєвим інтересам акціонерного товариства або виявлення зловживань, вчинених посадовими особами.</a:t>
            </a:r>
            <a:endParaRPr lang="uk-UA" sz="1600" dirty="0" smtClean="0"/>
          </a:p>
          <a:p>
            <a:endParaRPr lang="uk-U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688" y="260648"/>
            <a:ext cx="8686800" cy="841248"/>
          </a:xfrm>
        </p:spPr>
        <p:txBody>
          <a:bodyPr>
            <a:noAutofit/>
          </a:bodyPr>
          <a:lstStyle/>
          <a:p>
            <a:r>
              <a:rPr lang="uk-UA" sz="2800" dirty="0"/>
              <a:t>Інформація, що повинна міститися у висновку ревізійної комісії</a:t>
            </a:r>
            <a:endParaRPr lang="uk-UA" sz="2800" dirty="0"/>
          </a:p>
        </p:txBody>
      </p:sp>
      <p:pic>
        <p:nvPicPr>
          <p:cNvPr id="2150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628800"/>
            <a:ext cx="8964488" cy="484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95400"/>
            <a:ext cx="9036496" cy="5562600"/>
          </a:xfrm>
        </p:spPr>
        <p:txBody>
          <a:bodyPr>
            <a:noAutofit/>
          </a:bodyPr>
          <a:lstStyle/>
          <a:p>
            <a:pPr algn="just"/>
            <a:r>
              <a:rPr lang="uk-UA" sz="1200" dirty="0">
                <a:solidFill>
                  <a:schemeClr val="tx1">
                    <a:lumMod val="75000"/>
                    <a:lumOff val="25000"/>
                  </a:schemeClr>
                </a:solidFill>
              </a:rPr>
              <a:t>У корпоративні відносини вступають </a:t>
            </a:r>
            <a:r>
              <a:rPr lang="uk-UA" sz="1200" b="1" i="1" dirty="0">
                <a:solidFill>
                  <a:schemeClr val="tx1">
                    <a:lumMod val="75000"/>
                    <a:lumOff val="25000"/>
                  </a:schemeClr>
                </a:solidFill>
              </a:rPr>
              <a:t>співробітники, </a:t>
            </a:r>
            <a:r>
              <a:rPr lang="uk-UA" sz="1200" dirty="0">
                <a:solidFill>
                  <a:schemeClr val="tx1">
                    <a:lumMod val="75000"/>
                    <a:lumOff val="25000"/>
                  </a:schemeClr>
                </a:solidFill>
              </a:rPr>
              <a:t>але залежно від того, на якому ієрархічному рівні в корпорації вони знаходяться, ці відносини будуть різнитись. Так взаємовідносини між корпорацією і менеджментом мають одну спрямованість, а виконавців - іншу. Відносини між менеджментом та виконавцями в середині корпорації спрямовані на створення балансу інтересів між особистими цілями персоналу та досягненням </a:t>
            </a:r>
            <a:r>
              <a:rPr lang="uk-UA" sz="1200" dirty="0" err="1">
                <a:solidFill>
                  <a:schemeClr val="tx1">
                    <a:lumMod val="75000"/>
                    <a:lumOff val="25000"/>
                  </a:schemeClr>
                </a:solidFill>
              </a:rPr>
              <a:t>загальнокорпоративних</a:t>
            </a:r>
            <a:r>
              <a:rPr lang="uk-UA" sz="1200" dirty="0">
                <a:solidFill>
                  <a:schemeClr val="tx1">
                    <a:lumMod val="75000"/>
                    <a:lumOff val="25000"/>
                  </a:schemeClr>
                </a:solidFill>
              </a:rPr>
              <a:t> цілей.</a:t>
            </a:r>
            <a:endParaRPr lang="ru-RU" sz="1200" dirty="0">
              <a:solidFill>
                <a:schemeClr val="tx1">
                  <a:lumMod val="75000"/>
                  <a:lumOff val="25000"/>
                </a:schemeClr>
              </a:solidFill>
            </a:endParaRPr>
          </a:p>
          <a:p>
            <a:pPr algn="just"/>
            <a:r>
              <a:rPr lang="uk-UA" sz="1200" dirty="0">
                <a:solidFill>
                  <a:schemeClr val="tx1">
                    <a:lumMod val="75000"/>
                    <a:lumOff val="25000"/>
                  </a:schemeClr>
                </a:solidFill>
              </a:rPr>
              <a:t>Менеджмент та акціонери вступають між собою у корпоративні відносини переважно відносно здійснення ефективного управління акціонерним капіталом. До внутрішніх корпоративних відносин належать відносини між акціонерами та працівниками корпорації та менеджментом і працівниками корпорації.</a:t>
            </a:r>
            <a:endParaRPr lang="ru-RU" sz="1200" dirty="0">
              <a:solidFill>
                <a:schemeClr val="tx1">
                  <a:lumMod val="75000"/>
                  <a:lumOff val="25000"/>
                </a:schemeClr>
              </a:solidFill>
            </a:endParaRPr>
          </a:p>
          <a:p>
            <a:pPr algn="just"/>
            <a:r>
              <a:rPr lang="uk-UA" sz="1200" b="1" i="1" dirty="0">
                <a:solidFill>
                  <a:schemeClr val="tx1">
                    <a:lumMod val="75000"/>
                    <a:lumOff val="25000"/>
                  </a:schemeClr>
                </a:solidFill>
              </a:rPr>
              <a:t>До зовнішніх корпоративних відносин </a:t>
            </a:r>
            <a:r>
              <a:rPr lang="uk-UA" sz="1200" b="1" dirty="0">
                <a:solidFill>
                  <a:schemeClr val="tx1">
                    <a:lumMod val="75000"/>
                    <a:lumOff val="25000"/>
                  </a:schemeClr>
                </a:solidFill>
              </a:rPr>
              <a:t>відносяться відносини корпорації з інвесторами та кредиторами, споживачами продукції, громадою, на території якої розташоване товариство, а також з державними органами та органами місцевого самоврядування.</a:t>
            </a:r>
            <a:endParaRPr lang="ru-RU" sz="1200" b="1" dirty="0">
              <a:solidFill>
                <a:schemeClr val="tx1">
                  <a:lumMod val="75000"/>
                  <a:lumOff val="25000"/>
                </a:schemeClr>
              </a:solidFill>
            </a:endParaRPr>
          </a:p>
          <a:p>
            <a:pPr algn="just"/>
            <a:r>
              <a:rPr lang="uk-UA" sz="1200" dirty="0">
                <a:solidFill>
                  <a:schemeClr val="tx1">
                    <a:lumMod val="75000"/>
                    <a:lumOff val="25000"/>
                  </a:schemeClr>
                </a:solidFill>
              </a:rPr>
              <a:t>Інвестори і кредитори забезпечують фінансовий бік реалізації стратегічних та тактичних корпоративних рішень. Корпоративні відносини з інвесторами та кредиторами спрямовані на те, щоб виправдати їхні очікування відносно своєчасного повернення та віддачі вкладених коштів, що забезпечується постійним здійсненням обміну інформацією.</a:t>
            </a:r>
            <a:endParaRPr lang="ru-RU" sz="1200" dirty="0">
              <a:solidFill>
                <a:schemeClr val="tx1">
                  <a:lumMod val="75000"/>
                  <a:lumOff val="25000"/>
                </a:schemeClr>
              </a:solidFill>
            </a:endParaRPr>
          </a:p>
          <a:p>
            <a:pPr algn="just"/>
            <a:r>
              <a:rPr lang="uk-UA" sz="1200" dirty="0">
                <a:solidFill>
                  <a:schemeClr val="tx1">
                    <a:lumMod val="75000"/>
                    <a:lumOff val="25000"/>
                  </a:schemeClr>
                </a:solidFill>
              </a:rPr>
              <a:t>Товариство повинно поважати права та враховувати законні інтереси </a:t>
            </a:r>
            <a:r>
              <a:rPr lang="uk-UA" sz="1200" b="1" i="1" dirty="0">
                <a:solidFill>
                  <a:schemeClr val="tx1">
                    <a:lumMod val="75000"/>
                    <a:lumOff val="25000"/>
                  </a:schemeClr>
                </a:solidFill>
              </a:rPr>
              <a:t>зацікавлених осіб </a:t>
            </a:r>
            <a:r>
              <a:rPr lang="uk-UA" sz="1200" dirty="0">
                <a:solidFill>
                  <a:schemeClr val="tx1">
                    <a:lumMod val="75000"/>
                    <a:lumOff val="25000"/>
                  </a:schemeClr>
                </a:solidFill>
              </a:rPr>
              <a:t>(осіб, які мають легітимний інтерес у діяльності товариства, тобто таких, які певною мірою залежать від товариства або можуть впливати на його діяльність). До зацікавлених осіб передусім належать </a:t>
            </a:r>
            <a:r>
              <a:rPr lang="uk-UA" sz="1200" b="1" dirty="0">
                <a:solidFill>
                  <a:schemeClr val="tx1">
                    <a:lumMod val="75000"/>
                    <a:lumOff val="25000"/>
                  </a:schemeClr>
                </a:solidFill>
              </a:rPr>
              <a:t>працівники, кредитори, споживачі продукції товариства, територіальна громада</a:t>
            </a:r>
            <a:r>
              <a:rPr lang="uk-UA" sz="1200" dirty="0">
                <a:solidFill>
                  <a:schemeClr val="tx1">
                    <a:lumMod val="75000"/>
                    <a:lumOff val="25000"/>
                  </a:schemeClr>
                </a:solidFill>
              </a:rPr>
              <a:t>, на території якої розташоване товариство, а також відповідні </a:t>
            </a:r>
            <a:r>
              <a:rPr lang="uk-UA" sz="1200" b="1" dirty="0">
                <a:solidFill>
                  <a:schemeClr val="tx1">
                    <a:lumMod val="75000"/>
                    <a:lumOff val="25000"/>
                  </a:schemeClr>
                </a:solidFill>
              </a:rPr>
              <a:t>державні органи та органи місцевого самоврядування</a:t>
            </a:r>
            <a:r>
              <a:rPr lang="uk-UA" sz="1200" dirty="0">
                <a:solidFill>
                  <a:schemeClr val="tx1">
                    <a:lumMod val="75000"/>
                    <a:lumOff val="25000"/>
                  </a:schemeClr>
                </a:solidFill>
              </a:rPr>
              <a:t>).</a:t>
            </a:r>
            <a:endParaRPr lang="ru-RU" sz="1200" dirty="0">
              <a:solidFill>
                <a:schemeClr val="tx1">
                  <a:lumMod val="75000"/>
                  <a:lumOff val="25000"/>
                </a:schemeClr>
              </a:solidFill>
            </a:endParaRPr>
          </a:p>
          <a:p>
            <a:pPr marL="0" indent="0" algn="just">
              <a:buNone/>
            </a:pPr>
            <a:r>
              <a:rPr lang="uk-UA" sz="1200" b="1" i="1" dirty="0">
                <a:solidFill>
                  <a:schemeClr val="tx1">
                    <a:lumMod val="75000"/>
                    <a:lumOff val="25000"/>
                  </a:schemeClr>
                </a:solidFill>
              </a:rPr>
              <a:t>Для забезпечення дотримання передбачених чинним законодавством прав та інтересів зацікавлених осіб товариство керується наступними положеннями:</a:t>
            </a:r>
            <a:endParaRPr lang="ru-RU" sz="1200" dirty="0">
              <a:solidFill>
                <a:schemeClr val="tx1">
                  <a:lumMod val="75000"/>
                  <a:lumOff val="25000"/>
                </a:schemeClr>
              </a:solidFill>
            </a:endParaRPr>
          </a:p>
          <a:p>
            <a:pPr lvl="0" algn="just"/>
            <a:r>
              <a:rPr lang="uk-UA" sz="1200" dirty="0">
                <a:solidFill>
                  <a:schemeClr val="tx1">
                    <a:lumMod val="75000"/>
                    <a:lumOff val="25000"/>
                  </a:schemeClr>
                </a:solidFill>
              </a:rPr>
              <a:t>здійснюючи свою діяльність, товариство не повинно порушувати права зацікавлених осіб, які зазначені чинним законодавством (цивільним, господарським, трудовим, про охорону навколишнього середовища тощо);</a:t>
            </a:r>
            <a:endParaRPr lang="ru-RU" sz="1200" dirty="0">
              <a:solidFill>
                <a:schemeClr val="tx1">
                  <a:lumMod val="75000"/>
                  <a:lumOff val="25000"/>
                </a:schemeClr>
              </a:solidFill>
            </a:endParaRPr>
          </a:p>
          <a:p>
            <a:pPr lvl="0" algn="just"/>
            <a:r>
              <a:rPr lang="uk-UA" sz="1200" dirty="0">
                <a:solidFill>
                  <a:schemeClr val="tx1">
                    <a:lumMod val="75000"/>
                    <a:lumOff val="25000"/>
                  </a:schemeClr>
                </a:solidFill>
              </a:rPr>
              <a:t>при прийнятті рішень або здійсненні дій, що можуть тим чи іншим чином вплинути на зацікавлених осіб товариство повинно враховувати їхні інтереси. До таких випадків належать, зокрема, реалізація товариством соціальних та екологічних програм, створення робочих місць, формування та зміна розміру статутного капіталу товариства, емісія цінних паперів, реорганізація та ліквідація товариства тощо;</a:t>
            </a:r>
            <a:endParaRPr lang="ru-RU" sz="1200" dirty="0">
              <a:solidFill>
                <a:schemeClr val="tx1">
                  <a:lumMod val="75000"/>
                  <a:lumOff val="25000"/>
                </a:schemeClr>
              </a:solidFill>
            </a:endParaRPr>
          </a:p>
          <a:p>
            <a:pPr algn="just"/>
            <a:r>
              <a:rPr lang="uk-UA" sz="1200" dirty="0" smtClean="0">
                <a:solidFill>
                  <a:schemeClr val="tx1">
                    <a:lumMod val="75000"/>
                    <a:lumOff val="25000"/>
                  </a:schemeClr>
                </a:solidFill>
              </a:rPr>
              <a:t>для </a:t>
            </a:r>
            <a:r>
              <a:rPr lang="uk-UA" sz="1200" dirty="0">
                <a:solidFill>
                  <a:schemeClr val="tx1">
                    <a:lumMod val="75000"/>
                    <a:lumOff val="25000"/>
                  </a:schemeClr>
                </a:solidFill>
              </a:rPr>
              <a:t>ефективної співпраці товариство повинно забезпечити зацікавленим особам доступ до інформації про товариство. Інформаційна політика товариства повинна враховувати право зацікавлених осіб на отримання повної та достовірної інформації про товариство.</a:t>
            </a:r>
            <a:endParaRPr lang="ru-RU" sz="1200" dirty="0">
              <a:solidFill>
                <a:schemeClr val="tx1">
                  <a:lumMod val="75000"/>
                  <a:lumOff val="25000"/>
                </a:schemeClr>
              </a:solidFill>
            </a:endParaRPr>
          </a:p>
          <a:p>
            <a:pPr algn="just"/>
            <a:endParaRPr lang="ru-RU"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en-US" altLang="en-US"/>
              <a:t>Порядок</a:t>
            </a:r>
            <a:r>
              <a:rPr lang="en-US" altLang="ru-RU"/>
              <a:t> </a:t>
            </a:r>
            <a:r>
              <a:rPr lang="en-US" altLang="en-US"/>
              <a:t>проведення</a:t>
            </a:r>
            <a:r>
              <a:rPr lang="en-US" altLang="ru-RU"/>
              <a:t> </a:t>
            </a:r>
            <a:r>
              <a:rPr lang="en-US" altLang="en-US"/>
              <a:t>загальних</a:t>
            </a:r>
            <a:r>
              <a:rPr lang="en-US" altLang="ru-RU"/>
              <a:t> </a:t>
            </a:r>
            <a:r>
              <a:rPr lang="en-US" altLang="en-US"/>
              <a:t>зборів</a:t>
            </a:r>
            <a:endParaRPr lang="en-US" altLang="en-US"/>
          </a:p>
        </p:txBody>
      </p:sp>
      <p:sp>
        <p:nvSpPr>
          <p:cNvPr id="3" name="Замещающее содержимое 2"/>
          <p:cNvSpPr>
            <a:spLocks noGrp="1"/>
          </p:cNvSpPr>
          <p:nvPr>
            <p:ph idx="1"/>
          </p:nvPr>
        </p:nvSpPr>
        <p:spPr>
          <a:xfrm>
            <a:off x="304800" y="1450975"/>
            <a:ext cx="8686800" cy="5368290"/>
          </a:xfrm>
        </p:spPr>
        <p:txBody>
          <a:bodyPr>
            <a:normAutofit fontScale="50000"/>
          </a:bodyPr>
          <a:p>
            <a:pPr algn="just"/>
            <a:r>
              <a:rPr lang="en-US" altLang="en-US"/>
              <a:t>Порядок</a:t>
            </a:r>
            <a:r>
              <a:rPr lang="en-US" altLang="ru-RU"/>
              <a:t> </a:t>
            </a:r>
            <a:r>
              <a:rPr lang="en-US" altLang="en-US"/>
              <a:t>проведення</a:t>
            </a:r>
            <a:r>
              <a:rPr lang="en-US" altLang="ru-RU"/>
              <a:t> </a:t>
            </a:r>
            <a:r>
              <a:rPr lang="en-US" altLang="en-US"/>
              <a:t>загальних</a:t>
            </a:r>
            <a:r>
              <a:rPr lang="en-US" altLang="ru-RU"/>
              <a:t> </a:t>
            </a:r>
            <a:r>
              <a:rPr lang="en-US" altLang="en-US"/>
              <a:t>зборів</a:t>
            </a:r>
            <a:r>
              <a:rPr lang="en-US" altLang="ru-RU"/>
              <a:t> </a:t>
            </a:r>
            <a:r>
              <a:rPr lang="en-US" altLang="en-US"/>
              <a:t>акціонерного</a:t>
            </a:r>
            <a:r>
              <a:rPr lang="en-US" altLang="ru-RU"/>
              <a:t> </a:t>
            </a:r>
            <a:r>
              <a:rPr lang="en-US" altLang="en-US"/>
              <a:t>товариства</a:t>
            </a:r>
            <a:r>
              <a:rPr lang="en-US" altLang="ru-RU"/>
              <a:t> </a:t>
            </a:r>
            <a:r>
              <a:rPr lang="en-US" altLang="en-US"/>
              <a:t>встановлюється</a:t>
            </a:r>
            <a:r>
              <a:rPr lang="en-US" altLang="ru-RU"/>
              <a:t> </a:t>
            </a:r>
            <a:r>
              <a:rPr lang="en-US" altLang="en-US"/>
              <a:t>його</a:t>
            </a:r>
            <a:r>
              <a:rPr lang="en-US" altLang="ru-RU"/>
              <a:t> </a:t>
            </a:r>
            <a:r>
              <a:rPr lang="en-US" altLang="en-US"/>
              <a:t>статутом</a:t>
            </a:r>
            <a:r>
              <a:rPr lang="en-US" altLang="ru-RU"/>
              <a:t>, </a:t>
            </a:r>
            <a:r>
              <a:rPr lang="en-US" altLang="en-US"/>
              <a:t>а</a:t>
            </a:r>
            <a:r>
              <a:rPr lang="en-US" altLang="ru-RU"/>
              <a:t> </a:t>
            </a:r>
            <a:r>
              <a:rPr lang="en-US" altLang="en-US"/>
              <a:t>в</a:t>
            </a:r>
            <a:r>
              <a:rPr lang="en-US" altLang="ru-RU"/>
              <a:t> </a:t>
            </a:r>
            <a:r>
              <a:rPr lang="en-US" altLang="en-US"/>
              <a:t>разі</a:t>
            </a:r>
            <a:r>
              <a:rPr lang="en-US" altLang="ru-RU"/>
              <a:t>, </a:t>
            </a:r>
            <a:r>
              <a:rPr lang="en-US" altLang="en-US"/>
              <a:t>якщо</a:t>
            </a:r>
            <a:r>
              <a:rPr lang="en-US" altLang="ru-RU"/>
              <a:t> </a:t>
            </a:r>
            <a:r>
              <a:rPr lang="en-US" altLang="en-US"/>
              <a:t>він</a:t>
            </a:r>
            <a:r>
              <a:rPr lang="en-US" altLang="ru-RU"/>
              <a:t> </a:t>
            </a:r>
            <a:r>
              <a:rPr lang="en-US" altLang="en-US"/>
              <a:t>не</a:t>
            </a:r>
            <a:r>
              <a:rPr lang="en-US" altLang="ru-RU"/>
              <a:t> </a:t>
            </a:r>
            <a:r>
              <a:rPr lang="en-US" altLang="en-US"/>
              <a:t>встановлений</a:t>
            </a:r>
            <a:r>
              <a:rPr lang="en-US" altLang="ru-RU"/>
              <a:t> </a:t>
            </a:r>
            <a:r>
              <a:rPr lang="en-US" altLang="en-US"/>
              <a:t>статутом</a:t>
            </a:r>
            <a:r>
              <a:rPr lang="en-US" altLang="ru-RU"/>
              <a:t>, — </a:t>
            </a:r>
            <a:r>
              <a:rPr lang="en-US" altLang="en-US"/>
              <a:t>рішенням</a:t>
            </a:r>
            <a:r>
              <a:rPr lang="en-US" altLang="ru-RU"/>
              <a:t> </a:t>
            </a:r>
            <a:r>
              <a:rPr lang="en-US" altLang="en-US"/>
              <a:t>загальних</a:t>
            </a:r>
            <a:r>
              <a:rPr lang="en-US" altLang="ru-RU"/>
              <a:t> </a:t>
            </a:r>
            <a:r>
              <a:rPr lang="en-US" altLang="en-US"/>
              <a:t>зборів</a:t>
            </a:r>
            <a:r>
              <a:rPr lang="en-US" altLang="ru-RU"/>
              <a:t>.</a:t>
            </a:r>
            <a:endParaRPr lang="en-US" altLang="ru-RU"/>
          </a:p>
          <a:p>
            <a:pPr algn="just"/>
            <a:r>
              <a:rPr lang="en-US" altLang="en-US"/>
              <a:t>Головує</a:t>
            </a:r>
            <a:r>
              <a:rPr lang="en-US" altLang="ru-RU"/>
              <a:t> </a:t>
            </a:r>
            <a:r>
              <a:rPr lang="en-US" altLang="en-US"/>
              <a:t>на</a:t>
            </a:r>
            <a:r>
              <a:rPr lang="en-US" altLang="ru-RU"/>
              <a:t> </a:t>
            </a:r>
            <a:r>
              <a:rPr lang="en-US" altLang="en-US"/>
              <a:t>загальних</a:t>
            </a:r>
            <a:r>
              <a:rPr lang="en-US" altLang="ru-RU"/>
              <a:t> </a:t>
            </a:r>
            <a:r>
              <a:rPr lang="en-US" altLang="en-US"/>
              <a:t>зборах</a:t>
            </a:r>
            <a:r>
              <a:rPr lang="en-US" altLang="ru-RU"/>
              <a:t> </a:t>
            </a:r>
            <a:r>
              <a:rPr lang="en-US" altLang="en-US"/>
              <a:t>голова</a:t>
            </a:r>
            <a:r>
              <a:rPr lang="en-US" altLang="ru-RU"/>
              <a:t> </a:t>
            </a:r>
            <a:r>
              <a:rPr lang="en-US" altLang="en-US"/>
              <a:t>наглядової</a:t>
            </a:r>
            <a:r>
              <a:rPr lang="en-US" altLang="ru-RU"/>
              <a:t> </a:t>
            </a:r>
            <a:r>
              <a:rPr lang="en-US" altLang="en-US"/>
              <a:t>ради</a:t>
            </a:r>
            <a:r>
              <a:rPr lang="en-US" altLang="ru-RU"/>
              <a:t>, </a:t>
            </a:r>
            <a:r>
              <a:rPr lang="en-US" altLang="en-US"/>
              <a:t>член</a:t>
            </a:r>
            <a:r>
              <a:rPr lang="en-US" altLang="ru-RU"/>
              <a:t> </a:t>
            </a:r>
            <a:r>
              <a:rPr lang="en-US" altLang="en-US"/>
              <a:t>наглядової</a:t>
            </a:r>
            <a:r>
              <a:rPr lang="en-US" altLang="ru-RU"/>
              <a:t> </a:t>
            </a:r>
            <a:r>
              <a:rPr lang="en-US" altLang="en-US"/>
              <a:t>ради</a:t>
            </a:r>
            <a:r>
              <a:rPr lang="en-US" altLang="ru-RU"/>
              <a:t> </a:t>
            </a:r>
            <a:r>
              <a:rPr lang="en-US" altLang="en-US"/>
              <a:t>чи</a:t>
            </a:r>
            <a:r>
              <a:rPr lang="en-US" altLang="ru-RU"/>
              <a:t> </a:t>
            </a:r>
            <a:r>
              <a:rPr lang="en-US" altLang="en-US"/>
              <a:t>інша</a:t>
            </a:r>
            <a:r>
              <a:rPr lang="en-US" altLang="ru-RU"/>
              <a:t> </a:t>
            </a:r>
            <a:r>
              <a:rPr lang="en-US" altLang="en-US"/>
              <a:t>особа</a:t>
            </a:r>
            <a:r>
              <a:rPr lang="en-US" altLang="ru-RU"/>
              <a:t>, </a:t>
            </a:r>
            <a:r>
              <a:rPr lang="en-US" altLang="en-US"/>
              <a:t>уповноважена</a:t>
            </a:r>
            <a:r>
              <a:rPr lang="en-US" altLang="ru-RU"/>
              <a:t> </a:t>
            </a:r>
            <a:r>
              <a:rPr lang="en-US" altLang="en-US"/>
              <a:t>наглядовою</a:t>
            </a:r>
            <a:r>
              <a:rPr lang="en-US" altLang="ru-RU"/>
              <a:t> </a:t>
            </a:r>
            <a:r>
              <a:rPr lang="en-US" altLang="en-US"/>
              <a:t>радою</a:t>
            </a:r>
            <a:r>
              <a:rPr lang="en-US" altLang="ru-RU"/>
              <a:t>, </a:t>
            </a:r>
            <a:r>
              <a:rPr lang="en-US" altLang="en-US"/>
              <a:t>якщо</a:t>
            </a:r>
            <a:r>
              <a:rPr lang="en-US" altLang="ru-RU"/>
              <a:t> </a:t>
            </a:r>
            <a:r>
              <a:rPr lang="en-US" altLang="en-US"/>
              <a:t>інше</a:t>
            </a:r>
            <a:r>
              <a:rPr lang="en-US" altLang="ru-RU"/>
              <a:t> </a:t>
            </a:r>
            <a:r>
              <a:rPr lang="en-US" altLang="en-US"/>
              <a:t>не</a:t>
            </a:r>
            <a:r>
              <a:rPr lang="en-US" altLang="ru-RU"/>
              <a:t> </a:t>
            </a:r>
            <a:r>
              <a:rPr lang="en-US" altLang="en-US"/>
              <a:t>передбачено</a:t>
            </a:r>
            <a:r>
              <a:rPr lang="en-US" altLang="ru-RU"/>
              <a:t> </a:t>
            </a:r>
            <a:r>
              <a:rPr lang="en-US" altLang="en-US"/>
              <a:t>статутом</a:t>
            </a:r>
            <a:r>
              <a:rPr lang="en-US" altLang="ru-RU"/>
              <a:t>.</a:t>
            </a:r>
            <a:endParaRPr lang="en-US" altLang="ru-RU"/>
          </a:p>
          <a:p>
            <a:pPr algn="just"/>
            <a:r>
              <a:rPr lang="en-US" altLang="en-US"/>
              <a:t>Загалом</a:t>
            </a:r>
            <a:r>
              <a:rPr lang="en-US" altLang="ru-RU"/>
              <a:t> </a:t>
            </a:r>
            <a:r>
              <a:rPr lang="en-US" altLang="en-US"/>
              <a:t>проведення</a:t>
            </a:r>
            <a:r>
              <a:rPr lang="en-US" altLang="ru-RU"/>
              <a:t> </a:t>
            </a:r>
            <a:r>
              <a:rPr lang="en-US" altLang="en-US"/>
              <a:t>загальних</a:t>
            </a:r>
            <a:r>
              <a:rPr lang="en-US" altLang="ru-RU"/>
              <a:t> </a:t>
            </a:r>
            <a:r>
              <a:rPr lang="en-US" altLang="en-US"/>
              <a:t>зборів</a:t>
            </a:r>
            <a:r>
              <a:rPr lang="en-US" altLang="ru-RU"/>
              <a:t> </a:t>
            </a:r>
            <a:r>
              <a:rPr lang="en-US" altLang="en-US"/>
              <a:t>включає</a:t>
            </a:r>
            <a:r>
              <a:rPr lang="en-US" altLang="ru-RU"/>
              <a:t> </a:t>
            </a:r>
            <a:r>
              <a:rPr lang="en-US" altLang="en-US"/>
              <a:t>наступні</a:t>
            </a:r>
            <a:r>
              <a:rPr lang="en-US" altLang="ru-RU"/>
              <a:t> </a:t>
            </a:r>
            <a:r>
              <a:rPr lang="en-US" altLang="en-US"/>
              <a:t>етапи</a:t>
            </a:r>
            <a:r>
              <a:rPr lang="en-US" altLang="ru-RU"/>
              <a:t>:</a:t>
            </a:r>
            <a:endParaRPr lang="en-US" altLang="ru-RU"/>
          </a:p>
          <a:p>
            <a:pPr marL="0" indent="0" algn="just">
              <a:buNone/>
            </a:pPr>
            <a:r>
              <a:rPr lang="en-US" altLang="ru-RU"/>
              <a:t>1.</a:t>
            </a:r>
            <a:r>
              <a:rPr lang="en-US" altLang="en-US"/>
              <a:t>Реєстрація</a:t>
            </a:r>
            <a:r>
              <a:rPr lang="en-US" altLang="ru-RU"/>
              <a:t> </a:t>
            </a:r>
            <a:r>
              <a:rPr lang="en-US" altLang="en-US"/>
              <a:t>акціонерів</a:t>
            </a:r>
            <a:r>
              <a:rPr lang="en-US" altLang="ru-RU"/>
              <a:t>.</a:t>
            </a:r>
            <a:endParaRPr lang="en-US" altLang="ru-RU"/>
          </a:p>
          <a:p>
            <a:pPr marL="0" indent="0" algn="just">
              <a:buNone/>
            </a:pPr>
            <a:r>
              <a:rPr lang="en-US" altLang="ru-RU"/>
              <a:t>2.</a:t>
            </a:r>
            <a:r>
              <a:rPr lang="en-US" altLang="en-US"/>
              <a:t>Розгляд</a:t>
            </a:r>
            <a:r>
              <a:rPr lang="en-US" altLang="ru-RU"/>
              <a:t> </a:t>
            </a:r>
            <a:r>
              <a:rPr lang="en-US" altLang="en-US"/>
              <a:t>питань</a:t>
            </a:r>
            <a:r>
              <a:rPr lang="en-US" altLang="ru-RU"/>
              <a:t> </a:t>
            </a:r>
            <a:r>
              <a:rPr lang="en-US" altLang="en-US"/>
              <a:t>відповідно</a:t>
            </a:r>
            <a:r>
              <a:rPr lang="en-US" altLang="ru-RU"/>
              <a:t> </a:t>
            </a:r>
            <a:r>
              <a:rPr lang="en-US" altLang="en-US"/>
              <a:t>до</a:t>
            </a:r>
            <a:r>
              <a:rPr lang="en-US" altLang="ru-RU"/>
              <a:t> </a:t>
            </a:r>
            <a:r>
              <a:rPr lang="en-US" altLang="en-US"/>
              <a:t>порядку</a:t>
            </a:r>
            <a:r>
              <a:rPr lang="en-US" altLang="ru-RU"/>
              <a:t> </a:t>
            </a:r>
            <a:r>
              <a:rPr lang="en-US" altLang="en-US"/>
              <a:t>денного</a:t>
            </a:r>
            <a:r>
              <a:rPr lang="en-US" altLang="ru-RU"/>
              <a:t>.</a:t>
            </a:r>
            <a:endParaRPr lang="en-US" altLang="ru-RU"/>
          </a:p>
          <a:p>
            <a:pPr marL="0" indent="0" algn="just">
              <a:buNone/>
            </a:pPr>
            <a:r>
              <a:rPr lang="en-US" altLang="ru-RU"/>
              <a:t>3.</a:t>
            </a:r>
            <a:r>
              <a:rPr lang="en-US" altLang="en-US"/>
              <a:t>Голосування</a:t>
            </a:r>
            <a:r>
              <a:rPr lang="en-US" altLang="ru-RU"/>
              <a:t>.</a:t>
            </a:r>
            <a:endParaRPr lang="en-US" altLang="ru-RU"/>
          </a:p>
          <a:p>
            <a:pPr marL="0" indent="0" algn="just">
              <a:buNone/>
            </a:pPr>
            <a:r>
              <a:rPr lang="en-US" altLang="ru-RU"/>
              <a:t>4.</a:t>
            </a:r>
            <a:r>
              <a:rPr lang="en-US" altLang="en-US"/>
              <a:t>Підбиття</a:t>
            </a:r>
            <a:r>
              <a:rPr lang="en-US" altLang="ru-RU"/>
              <a:t> </a:t>
            </a:r>
            <a:r>
              <a:rPr lang="en-US" altLang="en-US"/>
              <a:t>підсумків</a:t>
            </a:r>
            <a:r>
              <a:rPr lang="en-US" altLang="ru-RU"/>
              <a:t>.</a:t>
            </a:r>
            <a:endParaRPr lang="en-US" altLang="ru-RU"/>
          </a:p>
          <a:p>
            <a:pPr algn="just"/>
            <a:r>
              <a:rPr lang="en-US" altLang="en-US"/>
              <a:t>Акціонери</a:t>
            </a:r>
            <a:r>
              <a:rPr lang="en-US" altLang="ru-RU"/>
              <a:t>, </a:t>
            </a:r>
            <a:r>
              <a:rPr lang="en-US" altLang="en-US"/>
              <a:t>які</a:t>
            </a:r>
            <a:r>
              <a:rPr lang="en-US" altLang="ru-RU"/>
              <a:t> </a:t>
            </a:r>
            <a:r>
              <a:rPr lang="en-US" altLang="en-US"/>
              <a:t>сукупно</a:t>
            </a:r>
            <a:r>
              <a:rPr lang="en-US" altLang="ru-RU"/>
              <a:t> </a:t>
            </a:r>
            <a:r>
              <a:rPr lang="en-US" altLang="en-US"/>
              <a:t>є</a:t>
            </a:r>
            <a:r>
              <a:rPr lang="en-US" altLang="ru-RU"/>
              <a:t> </a:t>
            </a:r>
            <a:r>
              <a:rPr lang="en-US" altLang="en-US"/>
              <a:t>власниками</a:t>
            </a:r>
            <a:r>
              <a:rPr lang="en-US" altLang="ru-RU"/>
              <a:t> 10 </a:t>
            </a:r>
            <a:r>
              <a:rPr lang="en-US" altLang="en-US"/>
              <a:t>і</a:t>
            </a:r>
            <a:r>
              <a:rPr lang="en-US" altLang="ru-RU"/>
              <a:t> </a:t>
            </a:r>
            <a:r>
              <a:rPr lang="en-US" altLang="en-US"/>
              <a:t>більше</a:t>
            </a:r>
            <a:r>
              <a:rPr lang="en-US" altLang="ru-RU"/>
              <a:t> </a:t>
            </a:r>
            <a:r>
              <a:rPr lang="en-US" altLang="en-US"/>
              <a:t>відсотків</a:t>
            </a:r>
            <a:r>
              <a:rPr lang="en-US" altLang="ru-RU"/>
              <a:t> </a:t>
            </a:r>
            <a:r>
              <a:rPr lang="en-US" altLang="en-US"/>
              <a:t>простих</a:t>
            </a:r>
            <a:r>
              <a:rPr lang="en-US" altLang="ru-RU"/>
              <a:t> </a:t>
            </a:r>
            <a:r>
              <a:rPr lang="en-US" altLang="en-US"/>
              <a:t>акцій</a:t>
            </a:r>
            <a:r>
              <a:rPr lang="en-US" altLang="ru-RU"/>
              <a:t>, </a:t>
            </a:r>
            <a:r>
              <a:rPr lang="en-US" altLang="en-US"/>
              <a:t>а</a:t>
            </a:r>
            <a:r>
              <a:rPr lang="en-US" altLang="ru-RU"/>
              <a:t> </a:t>
            </a:r>
            <a:r>
              <a:rPr lang="en-US" altLang="en-US"/>
              <a:t>також</a:t>
            </a:r>
            <a:r>
              <a:rPr lang="en-US" altLang="ru-RU"/>
              <a:t> </a:t>
            </a:r>
            <a:r>
              <a:rPr lang="en-US" altLang="en-US"/>
              <a:t>Державна</a:t>
            </a:r>
            <a:r>
              <a:rPr lang="en-US" altLang="ru-RU"/>
              <a:t> </a:t>
            </a:r>
            <a:r>
              <a:rPr lang="en-US" altLang="en-US"/>
              <a:t>комісія</a:t>
            </a:r>
            <a:r>
              <a:rPr lang="en-US" altLang="ru-RU"/>
              <a:t> </a:t>
            </a:r>
            <a:r>
              <a:rPr lang="en-US" altLang="en-US"/>
              <a:t>з</a:t>
            </a:r>
            <a:r>
              <a:rPr lang="en-US" altLang="ru-RU"/>
              <a:t> </a:t>
            </a:r>
            <a:r>
              <a:rPr lang="en-US" altLang="en-US"/>
              <a:t>цінних</a:t>
            </a:r>
            <a:r>
              <a:rPr lang="en-US" altLang="ru-RU"/>
              <a:t> </a:t>
            </a:r>
            <a:r>
              <a:rPr lang="en-US" altLang="en-US"/>
              <a:t>паперів</a:t>
            </a:r>
            <a:r>
              <a:rPr lang="en-US" altLang="ru-RU"/>
              <a:t> </a:t>
            </a:r>
            <a:r>
              <a:rPr lang="en-US" altLang="en-US"/>
              <a:t>та</a:t>
            </a:r>
            <a:r>
              <a:rPr lang="en-US" altLang="ru-RU"/>
              <a:t> </a:t>
            </a:r>
            <a:r>
              <a:rPr lang="en-US" altLang="en-US"/>
              <a:t>фондового</a:t>
            </a:r>
            <a:r>
              <a:rPr lang="en-US" altLang="ru-RU"/>
              <a:t> </a:t>
            </a:r>
            <a:r>
              <a:rPr lang="en-US" altLang="en-US"/>
              <a:t>ринку</a:t>
            </a:r>
            <a:r>
              <a:rPr lang="en-US" altLang="ru-RU"/>
              <a:t> </a:t>
            </a:r>
            <a:r>
              <a:rPr lang="en-US" altLang="en-US"/>
              <a:t>можуть</a:t>
            </a:r>
            <a:r>
              <a:rPr lang="en-US" altLang="ru-RU"/>
              <a:t> </a:t>
            </a:r>
            <a:r>
              <a:rPr lang="en-US" altLang="en-US"/>
              <a:t>призначати</a:t>
            </a:r>
            <a:r>
              <a:rPr lang="en-US" altLang="ru-RU"/>
              <a:t> </a:t>
            </a:r>
            <a:r>
              <a:rPr lang="en-US" altLang="en-US"/>
              <a:t>своїх</a:t>
            </a:r>
            <a:r>
              <a:rPr lang="en-US" altLang="ru-RU"/>
              <a:t> </a:t>
            </a:r>
            <a:r>
              <a:rPr lang="en-US" altLang="en-US"/>
              <a:t>представників</a:t>
            </a:r>
            <a:r>
              <a:rPr lang="en-US" altLang="ru-RU"/>
              <a:t> </a:t>
            </a:r>
            <a:r>
              <a:rPr lang="en-US" altLang="en-US"/>
              <a:t>для</a:t>
            </a:r>
            <a:r>
              <a:rPr lang="en-US" altLang="ru-RU"/>
              <a:t> </a:t>
            </a:r>
            <a:r>
              <a:rPr lang="en-US" altLang="en-US"/>
              <a:t>нагляду</a:t>
            </a:r>
            <a:r>
              <a:rPr lang="en-US" altLang="ru-RU"/>
              <a:t> </a:t>
            </a:r>
            <a:r>
              <a:rPr lang="en-US" altLang="en-US"/>
              <a:t>за</a:t>
            </a:r>
            <a:r>
              <a:rPr lang="en-US" altLang="ru-RU"/>
              <a:t> </a:t>
            </a:r>
            <a:r>
              <a:rPr lang="en-US" altLang="en-US"/>
              <a:t>реєстрацією</a:t>
            </a:r>
            <a:r>
              <a:rPr lang="en-US" altLang="ru-RU"/>
              <a:t> </a:t>
            </a:r>
            <a:r>
              <a:rPr lang="en-US" altLang="en-US"/>
              <a:t>акціонерів</a:t>
            </a:r>
            <a:r>
              <a:rPr lang="en-US" altLang="ru-RU"/>
              <a:t>, </a:t>
            </a:r>
            <a:r>
              <a:rPr lang="en-US" altLang="en-US"/>
              <a:t>проведенням</a:t>
            </a:r>
            <a:r>
              <a:rPr lang="en-US" altLang="ru-RU"/>
              <a:t> </a:t>
            </a:r>
            <a:r>
              <a:rPr lang="en-US" altLang="en-US"/>
              <a:t>загальних</a:t>
            </a:r>
            <a:r>
              <a:rPr lang="en-US" altLang="ru-RU"/>
              <a:t> </a:t>
            </a:r>
            <a:r>
              <a:rPr lang="en-US" altLang="en-US"/>
              <a:t>зборів</a:t>
            </a:r>
            <a:r>
              <a:rPr lang="en-US" altLang="ru-RU"/>
              <a:t>, </a:t>
            </a:r>
            <a:r>
              <a:rPr lang="en-US" altLang="en-US"/>
              <a:t>голосуванням</a:t>
            </a:r>
            <a:r>
              <a:rPr lang="en-US" altLang="ru-RU"/>
              <a:t> </a:t>
            </a:r>
            <a:r>
              <a:rPr lang="en-US" altLang="en-US"/>
              <a:t>та</a:t>
            </a:r>
            <a:r>
              <a:rPr lang="en-US" altLang="ru-RU"/>
              <a:t> </a:t>
            </a:r>
            <a:r>
              <a:rPr lang="en-US" altLang="en-US"/>
              <a:t>підбиттям</a:t>
            </a:r>
            <a:r>
              <a:rPr lang="en-US" altLang="ru-RU"/>
              <a:t> </a:t>
            </a:r>
            <a:r>
              <a:rPr lang="en-US" altLang="en-US"/>
              <a:t>його</a:t>
            </a:r>
            <a:r>
              <a:rPr lang="en-US" altLang="ru-RU"/>
              <a:t> </a:t>
            </a:r>
            <a:r>
              <a:rPr lang="en-US" altLang="en-US"/>
              <a:t>підсумків</a:t>
            </a:r>
            <a:r>
              <a:rPr lang="en-US" altLang="ru-RU"/>
              <a:t>. </a:t>
            </a:r>
            <a:r>
              <a:rPr lang="en-US" altLang="en-US"/>
              <a:t>Про</a:t>
            </a:r>
            <a:r>
              <a:rPr lang="en-US" altLang="ru-RU"/>
              <a:t> </a:t>
            </a:r>
            <a:r>
              <a:rPr lang="en-US" altLang="en-US"/>
              <a:t>призначення</a:t>
            </a:r>
            <a:r>
              <a:rPr lang="en-US" altLang="ru-RU"/>
              <a:t> </a:t>
            </a:r>
            <a:r>
              <a:rPr lang="en-US" altLang="en-US"/>
              <a:t>таких</a:t>
            </a:r>
            <a:r>
              <a:rPr lang="en-US" altLang="ru-RU"/>
              <a:t> </a:t>
            </a:r>
            <a:r>
              <a:rPr lang="en-US" altLang="en-US"/>
              <a:t>представників</a:t>
            </a:r>
            <a:r>
              <a:rPr lang="en-US" altLang="ru-RU"/>
              <a:t> </a:t>
            </a:r>
            <a:r>
              <a:rPr lang="en-US" altLang="en-US"/>
              <a:t>товариство</a:t>
            </a:r>
            <a:r>
              <a:rPr lang="en-US" altLang="ru-RU"/>
              <a:t> </a:t>
            </a:r>
            <a:r>
              <a:rPr lang="en-US" altLang="en-US"/>
              <a:t>повідомляється</a:t>
            </a:r>
            <a:r>
              <a:rPr lang="en-US" altLang="ru-RU"/>
              <a:t> </a:t>
            </a:r>
            <a:r>
              <a:rPr lang="en-US" altLang="en-US"/>
              <a:t>письмово</a:t>
            </a:r>
            <a:r>
              <a:rPr lang="en-US" altLang="ru-RU"/>
              <a:t> </a:t>
            </a:r>
            <a:r>
              <a:rPr lang="en-US" altLang="en-US"/>
              <a:t>до</a:t>
            </a:r>
            <a:r>
              <a:rPr lang="en-US" altLang="ru-RU"/>
              <a:t> </a:t>
            </a:r>
            <a:r>
              <a:rPr lang="en-US" altLang="en-US"/>
              <a:t>початку</a:t>
            </a:r>
            <a:r>
              <a:rPr lang="en-US" altLang="ru-RU"/>
              <a:t> </a:t>
            </a:r>
            <a:r>
              <a:rPr lang="en-US" altLang="en-US"/>
              <a:t>реєстрації</a:t>
            </a:r>
            <a:r>
              <a:rPr lang="en-US" altLang="ru-RU"/>
              <a:t> </a:t>
            </a:r>
            <a:r>
              <a:rPr lang="en-US" altLang="en-US"/>
              <a:t>акціонерів</a:t>
            </a:r>
            <a:r>
              <a:rPr lang="en-US" altLang="ru-RU"/>
              <a:t>.</a:t>
            </a:r>
            <a:endParaRPr lang="en-US" altLang="ru-RU"/>
          </a:p>
          <a:p>
            <a:pPr algn="just"/>
            <a:r>
              <a:rPr lang="en-US" altLang="en-US"/>
              <a:t>В</a:t>
            </a:r>
            <a:r>
              <a:rPr lang="en-US" altLang="ru-RU"/>
              <a:t> </a:t>
            </a:r>
            <a:r>
              <a:rPr lang="en-US" altLang="en-US"/>
              <a:t>свою</a:t>
            </a:r>
            <a:r>
              <a:rPr lang="en-US" altLang="ru-RU"/>
              <a:t> </a:t>
            </a:r>
            <a:r>
              <a:rPr lang="en-US" altLang="en-US"/>
              <a:t>чергу</a:t>
            </a:r>
            <a:r>
              <a:rPr lang="en-US" altLang="ru-RU"/>
              <a:t> </a:t>
            </a:r>
            <a:r>
              <a:rPr lang="en-US" altLang="en-US"/>
              <a:t>посадові</a:t>
            </a:r>
            <a:r>
              <a:rPr lang="en-US" altLang="ru-RU"/>
              <a:t> </a:t>
            </a:r>
            <a:r>
              <a:rPr lang="en-US" altLang="en-US"/>
              <a:t>особи</a:t>
            </a:r>
            <a:r>
              <a:rPr lang="en-US" altLang="ru-RU"/>
              <a:t> </a:t>
            </a:r>
            <a:r>
              <a:rPr lang="en-US" altLang="en-US"/>
              <a:t>акціонерного</a:t>
            </a:r>
            <a:r>
              <a:rPr lang="en-US" altLang="ru-RU"/>
              <a:t> </a:t>
            </a:r>
            <a:r>
              <a:rPr lang="en-US" altLang="en-US"/>
              <a:t>товариства</a:t>
            </a:r>
            <a:r>
              <a:rPr lang="en-US" altLang="ru-RU"/>
              <a:t> </a:t>
            </a:r>
            <a:r>
              <a:rPr lang="en-US" altLang="en-US"/>
              <a:t>зобов</a:t>
            </a:r>
            <a:r>
              <a:rPr lang="en-US" altLang="ru-RU"/>
              <a:t>’</a:t>
            </a:r>
            <a:r>
              <a:rPr lang="en-US" altLang="en-US"/>
              <a:t>язані</a:t>
            </a:r>
            <a:r>
              <a:rPr lang="en-US" altLang="ru-RU"/>
              <a:t> </a:t>
            </a:r>
            <a:r>
              <a:rPr lang="en-US" altLang="en-US"/>
              <a:t>забезпечити</a:t>
            </a:r>
            <a:r>
              <a:rPr lang="en-US" altLang="ru-RU"/>
              <a:t> </a:t>
            </a:r>
            <a:r>
              <a:rPr lang="en-US" altLang="en-US"/>
              <a:t>вільний</a:t>
            </a:r>
            <a:r>
              <a:rPr lang="en-US" altLang="ru-RU"/>
              <a:t> </a:t>
            </a:r>
            <a:r>
              <a:rPr lang="en-US" altLang="en-US"/>
              <a:t>доступ</a:t>
            </a:r>
            <a:r>
              <a:rPr lang="en-US" altLang="ru-RU"/>
              <a:t> </a:t>
            </a:r>
            <a:r>
              <a:rPr lang="en-US" altLang="en-US"/>
              <a:t>таких</a:t>
            </a:r>
            <a:r>
              <a:rPr lang="en-US" altLang="ru-RU"/>
              <a:t> </a:t>
            </a:r>
            <a:r>
              <a:rPr lang="en-US" altLang="en-US"/>
              <a:t>представників</a:t>
            </a:r>
            <a:r>
              <a:rPr lang="en-US" altLang="ru-RU"/>
              <a:t> </a:t>
            </a:r>
            <a:r>
              <a:rPr lang="en-US" altLang="en-US"/>
              <a:t>до</a:t>
            </a:r>
            <a:r>
              <a:rPr lang="en-US" altLang="ru-RU"/>
              <a:t> </a:t>
            </a:r>
            <a:r>
              <a:rPr lang="en-US" altLang="en-US"/>
              <a:t>нагляду</a:t>
            </a:r>
            <a:r>
              <a:rPr lang="en-US" altLang="ru-RU"/>
              <a:t> </a:t>
            </a:r>
            <a:r>
              <a:rPr lang="en-US" altLang="en-US"/>
              <a:t>за</a:t>
            </a:r>
            <a:r>
              <a:rPr lang="en-US" altLang="ru-RU"/>
              <a:t> </a:t>
            </a:r>
            <a:r>
              <a:rPr lang="en-US" altLang="en-US"/>
              <a:t>реєстрацією</a:t>
            </a:r>
            <a:r>
              <a:rPr lang="en-US" altLang="ru-RU"/>
              <a:t> </a:t>
            </a:r>
            <a:r>
              <a:rPr lang="en-US" altLang="en-US"/>
              <a:t>акціонерів</a:t>
            </a:r>
            <a:r>
              <a:rPr lang="en-US" altLang="ru-RU"/>
              <a:t>, </a:t>
            </a:r>
            <a:r>
              <a:rPr lang="en-US" altLang="en-US"/>
              <a:t>проведенням</a:t>
            </a:r>
            <a:r>
              <a:rPr lang="en-US" altLang="ru-RU"/>
              <a:t> </a:t>
            </a:r>
            <a:r>
              <a:rPr lang="en-US" altLang="en-US"/>
              <a:t>загальних</a:t>
            </a:r>
            <a:r>
              <a:rPr lang="en-US" altLang="ru-RU"/>
              <a:t> </a:t>
            </a:r>
            <a:r>
              <a:rPr lang="en-US" altLang="en-US"/>
              <a:t>зборів</a:t>
            </a:r>
            <a:r>
              <a:rPr lang="en-US" altLang="ru-RU"/>
              <a:t>, </a:t>
            </a:r>
            <a:r>
              <a:rPr lang="en-US" altLang="en-US"/>
              <a:t>голосуванням</a:t>
            </a:r>
            <a:r>
              <a:rPr lang="en-US" altLang="ru-RU"/>
              <a:t> </a:t>
            </a:r>
            <a:r>
              <a:rPr lang="en-US" altLang="en-US"/>
              <a:t>та</a:t>
            </a:r>
            <a:r>
              <a:rPr lang="en-US" altLang="ru-RU"/>
              <a:t> </a:t>
            </a:r>
            <a:r>
              <a:rPr lang="en-US" altLang="en-US"/>
              <a:t>підбиттям</a:t>
            </a:r>
            <a:r>
              <a:rPr lang="en-US" altLang="ru-RU"/>
              <a:t> </a:t>
            </a:r>
            <a:r>
              <a:rPr lang="en-US" altLang="en-US"/>
              <a:t>його</a:t>
            </a:r>
            <a:r>
              <a:rPr lang="en-US" altLang="ru-RU"/>
              <a:t> </a:t>
            </a:r>
            <a:r>
              <a:rPr lang="en-US" altLang="en-US"/>
              <a:t>підсумків</a:t>
            </a:r>
            <a:r>
              <a:rPr lang="en-US" altLang="ru-RU"/>
              <a:t>.</a:t>
            </a:r>
            <a:endParaRPr lang="en-US" alt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en-US" altLang="en-US">
                <a:sym typeface="+mn-ea"/>
              </a:rPr>
              <a:t>Порядок</a:t>
            </a:r>
            <a:r>
              <a:rPr lang="en-US" altLang="ru-RU">
                <a:sym typeface="+mn-ea"/>
              </a:rPr>
              <a:t> </a:t>
            </a:r>
            <a:r>
              <a:rPr lang="en-US" altLang="en-US">
                <a:sym typeface="+mn-ea"/>
              </a:rPr>
              <a:t>проведення</a:t>
            </a:r>
            <a:r>
              <a:rPr lang="en-US" altLang="ru-RU">
                <a:sym typeface="+mn-ea"/>
              </a:rPr>
              <a:t> </a:t>
            </a:r>
            <a:r>
              <a:rPr lang="en-US" altLang="en-US">
                <a:sym typeface="+mn-ea"/>
              </a:rPr>
              <a:t>загальних</a:t>
            </a:r>
            <a:r>
              <a:rPr lang="en-US" altLang="ru-RU">
                <a:sym typeface="+mn-ea"/>
              </a:rPr>
              <a:t> </a:t>
            </a:r>
            <a:r>
              <a:rPr lang="en-US" altLang="en-US">
                <a:sym typeface="+mn-ea"/>
              </a:rPr>
              <a:t>зборів</a:t>
            </a:r>
            <a:endParaRPr lang="ru-RU" altLang="en-US"/>
          </a:p>
        </p:txBody>
      </p:sp>
      <p:sp>
        <p:nvSpPr>
          <p:cNvPr id="3" name="Замещающее содержимое 2"/>
          <p:cNvSpPr>
            <a:spLocks noGrp="1"/>
          </p:cNvSpPr>
          <p:nvPr>
            <p:ph idx="1"/>
          </p:nvPr>
        </p:nvSpPr>
        <p:spPr/>
        <p:txBody>
          <a:bodyPr>
            <a:normAutofit fontScale="50000"/>
          </a:bodyPr>
          <a:p>
            <a:pPr algn="just"/>
            <a:r>
              <a:rPr lang="en-US" altLang="en-US"/>
              <a:t>Реєстрація</a:t>
            </a:r>
            <a:r>
              <a:rPr lang="en-US" altLang="ru-RU"/>
              <a:t> </a:t>
            </a:r>
            <a:r>
              <a:rPr lang="en-US" altLang="en-US"/>
              <a:t>акціонерів</a:t>
            </a:r>
            <a:r>
              <a:rPr lang="en-US" altLang="ru-RU"/>
              <a:t> (</a:t>
            </a:r>
            <a:r>
              <a:rPr lang="en-US" altLang="en-US"/>
              <a:t>їх</a:t>
            </a:r>
            <a:r>
              <a:rPr lang="en-US" altLang="ru-RU"/>
              <a:t> </a:t>
            </a:r>
            <a:r>
              <a:rPr lang="en-US" altLang="en-US"/>
              <a:t>представників</a:t>
            </a:r>
            <a:r>
              <a:rPr lang="en-US" altLang="ru-RU"/>
              <a:t>) </a:t>
            </a:r>
            <a:r>
              <a:rPr lang="en-US" altLang="en-US"/>
              <a:t>проводиться</a:t>
            </a:r>
            <a:r>
              <a:rPr lang="en-US" altLang="ru-RU"/>
              <a:t> </a:t>
            </a:r>
            <a:r>
              <a:rPr lang="en-US" altLang="en-US"/>
              <a:t>на</a:t>
            </a:r>
            <a:r>
              <a:rPr lang="en-US" altLang="ru-RU"/>
              <a:t> </a:t>
            </a:r>
            <a:r>
              <a:rPr lang="en-US" altLang="en-US"/>
              <a:t>підставі</a:t>
            </a:r>
            <a:r>
              <a:rPr lang="en-US" altLang="ru-RU"/>
              <a:t> </a:t>
            </a:r>
            <a:r>
              <a:rPr lang="en-US" altLang="en-US"/>
              <a:t>переліку</a:t>
            </a:r>
            <a:r>
              <a:rPr lang="en-US" altLang="ru-RU"/>
              <a:t> </a:t>
            </a:r>
            <a:r>
              <a:rPr lang="en-US" altLang="en-US"/>
              <a:t>акціонерів</a:t>
            </a:r>
            <a:r>
              <a:rPr lang="en-US" altLang="ru-RU"/>
              <a:t>, </a:t>
            </a:r>
            <a:r>
              <a:rPr lang="en-US" altLang="en-US"/>
              <a:t>які</a:t>
            </a:r>
            <a:r>
              <a:rPr lang="en-US" altLang="ru-RU"/>
              <a:t> </a:t>
            </a:r>
            <a:r>
              <a:rPr lang="en-US" altLang="en-US"/>
              <a:t>мають</a:t>
            </a:r>
            <a:r>
              <a:rPr lang="en-US" altLang="ru-RU"/>
              <a:t> </a:t>
            </a:r>
            <a:r>
              <a:rPr lang="en-US" altLang="en-US"/>
              <a:t>право</a:t>
            </a:r>
            <a:r>
              <a:rPr lang="en-US" altLang="ru-RU"/>
              <a:t> </a:t>
            </a:r>
            <a:r>
              <a:rPr lang="en-US" altLang="en-US"/>
              <a:t>на</a:t>
            </a:r>
            <a:r>
              <a:rPr lang="en-US" altLang="ru-RU"/>
              <a:t> </a:t>
            </a:r>
            <a:r>
              <a:rPr lang="en-US" altLang="en-US"/>
              <a:t>участь</a:t>
            </a:r>
            <a:r>
              <a:rPr lang="en-US" altLang="ru-RU"/>
              <a:t> </a:t>
            </a:r>
            <a:r>
              <a:rPr lang="en-US" altLang="en-US"/>
              <a:t>у</a:t>
            </a:r>
            <a:r>
              <a:rPr lang="en-US" altLang="ru-RU"/>
              <a:t> </a:t>
            </a:r>
            <a:r>
              <a:rPr lang="en-US" altLang="en-US"/>
              <a:t>загальних</a:t>
            </a:r>
            <a:r>
              <a:rPr lang="en-US" altLang="ru-RU"/>
              <a:t> </a:t>
            </a:r>
            <a:r>
              <a:rPr lang="en-US" altLang="en-US"/>
              <a:t>зборах</a:t>
            </a:r>
            <a:r>
              <a:rPr lang="en-US" altLang="ru-RU"/>
              <a:t>, </a:t>
            </a:r>
            <a:r>
              <a:rPr lang="en-US" altLang="en-US"/>
              <a:t>складеного</a:t>
            </a:r>
            <a:r>
              <a:rPr lang="en-US" altLang="ru-RU"/>
              <a:t> </a:t>
            </a:r>
            <a:r>
              <a:rPr lang="en-US" altLang="en-US"/>
              <a:t>в</a:t>
            </a:r>
            <a:r>
              <a:rPr lang="en-US" altLang="ru-RU"/>
              <a:t> </a:t>
            </a:r>
            <a:r>
              <a:rPr lang="en-US" altLang="en-US"/>
              <a:t>порядку</a:t>
            </a:r>
            <a:r>
              <a:rPr lang="en-US" altLang="ru-RU"/>
              <a:t>, </a:t>
            </a:r>
            <a:r>
              <a:rPr lang="en-US" altLang="en-US"/>
              <a:t>передбаченому</a:t>
            </a:r>
            <a:r>
              <a:rPr lang="en-US" altLang="ru-RU"/>
              <a:t> </a:t>
            </a:r>
            <a:r>
              <a:rPr lang="en-US" altLang="en-US"/>
              <a:t>законодавством</a:t>
            </a:r>
            <a:r>
              <a:rPr lang="en-US" altLang="ru-RU"/>
              <a:t> </a:t>
            </a:r>
            <a:r>
              <a:rPr lang="en-US" altLang="en-US"/>
              <a:t>про</a:t>
            </a:r>
            <a:r>
              <a:rPr lang="en-US" altLang="ru-RU"/>
              <a:t> </a:t>
            </a:r>
            <a:r>
              <a:rPr lang="en-US" altLang="en-US"/>
              <a:t>депозитарну</a:t>
            </a:r>
            <a:r>
              <a:rPr lang="en-US" altLang="ru-RU"/>
              <a:t> </a:t>
            </a:r>
            <a:r>
              <a:rPr lang="en-US" altLang="en-US"/>
              <a:t>систему</a:t>
            </a:r>
            <a:r>
              <a:rPr lang="en-US" altLang="ru-RU"/>
              <a:t> </a:t>
            </a:r>
            <a:r>
              <a:rPr lang="en-US" altLang="en-US"/>
              <a:t>України</a:t>
            </a:r>
            <a:r>
              <a:rPr lang="en-US" altLang="ru-RU"/>
              <a:t>, </a:t>
            </a:r>
            <a:r>
              <a:rPr lang="en-US" altLang="en-US"/>
              <a:t>із</a:t>
            </a:r>
            <a:r>
              <a:rPr lang="en-US" altLang="ru-RU"/>
              <a:t> </a:t>
            </a:r>
            <a:r>
              <a:rPr lang="en-US" altLang="en-US"/>
              <a:t>зазначенням</a:t>
            </a:r>
            <a:r>
              <a:rPr lang="en-US" altLang="ru-RU"/>
              <a:t> </a:t>
            </a:r>
            <a:r>
              <a:rPr lang="en-US" altLang="en-US"/>
              <a:t>кількості</a:t>
            </a:r>
            <a:r>
              <a:rPr lang="en-US" altLang="ru-RU"/>
              <a:t> </a:t>
            </a:r>
            <a:r>
              <a:rPr lang="en-US" altLang="en-US"/>
              <a:t>голосів</a:t>
            </a:r>
            <a:r>
              <a:rPr lang="en-US" altLang="ru-RU"/>
              <a:t> </a:t>
            </a:r>
            <a:r>
              <a:rPr lang="en-US" altLang="en-US"/>
              <a:t>кожного</a:t>
            </a:r>
            <a:r>
              <a:rPr lang="en-US" altLang="ru-RU"/>
              <a:t> </a:t>
            </a:r>
            <a:r>
              <a:rPr lang="en-US" altLang="en-US"/>
              <a:t>акціонера</a:t>
            </a:r>
            <a:r>
              <a:rPr lang="en-US" altLang="ru-RU"/>
              <a:t>.</a:t>
            </a:r>
            <a:endParaRPr lang="en-US" altLang="ru-RU"/>
          </a:p>
          <a:p>
            <a:pPr algn="just"/>
            <a:r>
              <a:rPr lang="en-US" altLang="en-US"/>
              <a:t>Реєстрацію</a:t>
            </a:r>
            <a:r>
              <a:rPr lang="en-US" altLang="ru-RU"/>
              <a:t> </a:t>
            </a:r>
            <a:r>
              <a:rPr lang="en-US" altLang="en-US"/>
              <a:t>проводить</a:t>
            </a:r>
            <a:r>
              <a:rPr lang="en-US" altLang="ru-RU"/>
              <a:t> </a:t>
            </a:r>
            <a:r>
              <a:rPr lang="en-US" altLang="en-US"/>
              <a:t>реєстраційна</a:t>
            </a:r>
            <a:r>
              <a:rPr lang="en-US" altLang="ru-RU"/>
              <a:t> </a:t>
            </a:r>
            <a:r>
              <a:rPr lang="en-US" altLang="en-US"/>
              <a:t>комісія</a:t>
            </a:r>
            <a:r>
              <a:rPr lang="en-US" altLang="ru-RU"/>
              <a:t>, </a:t>
            </a:r>
            <a:r>
              <a:rPr lang="en-US" altLang="en-US"/>
              <a:t>яка</a:t>
            </a:r>
            <a:r>
              <a:rPr lang="en-US" altLang="ru-RU"/>
              <a:t> </a:t>
            </a:r>
            <a:r>
              <a:rPr lang="en-US" altLang="en-US"/>
              <a:t>призначається</a:t>
            </a:r>
            <a:r>
              <a:rPr lang="en-US" altLang="ru-RU"/>
              <a:t> </a:t>
            </a:r>
            <a:r>
              <a:rPr lang="en-US" altLang="en-US"/>
              <a:t>наглядовою</a:t>
            </a:r>
            <a:r>
              <a:rPr lang="en-US" altLang="ru-RU"/>
              <a:t> </a:t>
            </a:r>
            <a:r>
              <a:rPr lang="en-US" altLang="en-US"/>
              <a:t>радою</a:t>
            </a:r>
            <a:r>
              <a:rPr lang="en-US" altLang="ru-RU"/>
              <a:t>, </a:t>
            </a:r>
            <a:r>
              <a:rPr lang="en-US" altLang="en-US"/>
              <a:t>а</a:t>
            </a:r>
            <a:r>
              <a:rPr lang="en-US" altLang="ru-RU"/>
              <a:t> </a:t>
            </a:r>
            <a:r>
              <a:rPr lang="en-US" altLang="en-US"/>
              <a:t>в</a:t>
            </a:r>
            <a:r>
              <a:rPr lang="en-US" altLang="ru-RU"/>
              <a:t> </a:t>
            </a:r>
            <a:r>
              <a:rPr lang="en-US" altLang="en-US"/>
              <a:t>разі</a:t>
            </a:r>
            <a:r>
              <a:rPr lang="en-US" altLang="ru-RU"/>
              <a:t> </a:t>
            </a:r>
            <a:r>
              <a:rPr lang="en-US" altLang="en-US"/>
              <a:t>скликання</a:t>
            </a:r>
            <a:r>
              <a:rPr lang="en-US" altLang="ru-RU"/>
              <a:t> </a:t>
            </a:r>
            <a:r>
              <a:rPr lang="en-US" altLang="en-US"/>
              <a:t>позачергових</a:t>
            </a:r>
            <a:r>
              <a:rPr lang="en-US" altLang="ru-RU"/>
              <a:t> </a:t>
            </a:r>
            <a:r>
              <a:rPr lang="en-US" altLang="en-US"/>
              <a:t>загальних</a:t>
            </a:r>
            <a:r>
              <a:rPr lang="en-US" altLang="ru-RU"/>
              <a:t> </a:t>
            </a:r>
            <a:r>
              <a:rPr lang="en-US" altLang="en-US"/>
              <a:t>зборів</a:t>
            </a:r>
            <a:r>
              <a:rPr lang="en-US" altLang="ru-RU"/>
              <a:t> </a:t>
            </a:r>
            <a:r>
              <a:rPr lang="en-US" altLang="en-US"/>
              <a:t>на</a:t>
            </a:r>
            <a:r>
              <a:rPr lang="en-US" altLang="ru-RU"/>
              <a:t> </a:t>
            </a:r>
            <a:r>
              <a:rPr lang="en-US" altLang="en-US"/>
              <a:t>вимогу</a:t>
            </a:r>
            <a:r>
              <a:rPr lang="en-US" altLang="ru-RU"/>
              <a:t> </a:t>
            </a:r>
            <a:r>
              <a:rPr lang="en-US" altLang="en-US"/>
              <a:t>акціонерів</a:t>
            </a:r>
            <a:r>
              <a:rPr lang="en-US" altLang="ru-RU"/>
              <a:t> — </a:t>
            </a:r>
            <a:r>
              <a:rPr lang="en-US" altLang="en-US"/>
              <a:t>акціонерами</a:t>
            </a:r>
            <a:r>
              <a:rPr lang="en-US" altLang="ru-RU"/>
              <a:t>, </a:t>
            </a:r>
            <a:r>
              <a:rPr lang="en-US" altLang="en-US"/>
              <a:t>які</a:t>
            </a:r>
            <a:r>
              <a:rPr lang="en-US" altLang="ru-RU"/>
              <a:t> </a:t>
            </a:r>
            <a:r>
              <a:rPr lang="en-US" altLang="en-US"/>
              <a:t>цього</a:t>
            </a:r>
            <a:r>
              <a:rPr lang="en-US" altLang="ru-RU"/>
              <a:t> </a:t>
            </a:r>
            <a:r>
              <a:rPr lang="en-US" altLang="en-US"/>
              <a:t>вимагають</a:t>
            </a:r>
            <a:r>
              <a:rPr lang="en-US" altLang="ru-RU"/>
              <a:t>. </a:t>
            </a:r>
            <a:r>
              <a:rPr lang="en-US" altLang="en-US"/>
              <a:t>Голова</a:t>
            </a:r>
            <a:r>
              <a:rPr lang="en-US" altLang="ru-RU"/>
              <a:t> </a:t>
            </a:r>
            <a:r>
              <a:rPr lang="en-US" altLang="en-US"/>
              <a:t>реєстраційної</a:t>
            </a:r>
            <a:r>
              <a:rPr lang="en-US" altLang="ru-RU"/>
              <a:t> </a:t>
            </a:r>
            <a:r>
              <a:rPr lang="en-US" altLang="en-US"/>
              <a:t>комісії</a:t>
            </a:r>
            <a:r>
              <a:rPr lang="en-US" altLang="ru-RU"/>
              <a:t> </a:t>
            </a:r>
            <a:r>
              <a:rPr lang="en-US" altLang="en-US"/>
              <a:t>обирається</a:t>
            </a:r>
            <a:r>
              <a:rPr lang="en-US" altLang="ru-RU"/>
              <a:t> </a:t>
            </a:r>
            <a:r>
              <a:rPr lang="en-US" altLang="en-US"/>
              <a:t>простою</a:t>
            </a:r>
            <a:r>
              <a:rPr lang="en-US" altLang="ru-RU"/>
              <a:t> </a:t>
            </a:r>
            <a:r>
              <a:rPr lang="en-US" altLang="en-US"/>
              <a:t>більшістю</a:t>
            </a:r>
            <a:r>
              <a:rPr lang="en-US" altLang="ru-RU"/>
              <a:t> </a:t>
            </a:r>
            <a:r>
              <a:rPr lang="en-US" altLang="en-US"/>
              <a:t>голосів</a:t>
            </a:r>
            <a:r>
              <a:rPr lang="en-US" altLang="ru-RU"/>
              <a:t> </a:t>
            </a:r>
            <a:r>
              <a:rPr lang="en-US" altLang="en-US"/>
              <a:t>її</a:t>
            </a:r>
            <a:r>
              <a:rPr lang="en-US" altLang="ru-RU"/>
              <a:t> </a:t>
            </a:r>
            <a:r>
              <a:rPr lang="en-US" altLang="en-US"/>
              <a:t>членів</a:t>
            </a:r>
            <a:r>
              <a:rPr lang="en-US" altLang="ru-RU"/>
              <a:t> </a:t>
            </a:r>
            <a:r>
              <a:rPr lang="en-US" altLang="en-US"/>
              <a:t>до</a:t>
            </a:r>
            <a:r>
              <a:rPr lang="en-US" altLang="ru-RU"/>
              <a:t> </a:t>
            </a:r>
            <a:r>
              <a:rPr lang="en-US" altLang="en-US"/>
              <a:t>початку</a:t>
            </a:r>
            <a:r>
              <a:rPr lang="en-US" altLang="ru-RU"/>
              <a:t> </a:t>
            </a:r>
            <a:r>
              <a:rPr lang="en-US" altLang="en-US"/>
              <a:t>проведення</a:t>
            </a:r>
            <a:r>
              <a:rPr lang="en-US" altLang="ru-RU"/>
              <a:t> </a:t>
            </a:r>
            <a:r>
              <a:rPr lang="en-US" altLang="en-US"/>
              <a:t>реєстрації</a:t>
            </a:r>
            <a:r>
              <a:rPr lang="en-US" altLang="ru-RU"/>
              <a:t>. </a:t>
            </a:r>
            <a:r>
              <a:rPr lang="en-US" altLang="en-US"/>
              <a:t>Повноваження</a:t>
            </a:r>
            <a:r>
              <a:rPr lang="en-US" altLang="ru-RU"/>
              <a:t> </a:t>
            </a:r>
            <a:r>
              <a:rPr lang="en-US" altLang="en-US"/>
              <a:t>реєстраційної</a:t>
            </a:r>
            <a:r>
              <a:rPr lang="en-US" altLang="ru-RU"/>
              <a:t> </a:t>
            </a:r>
            <a:r>
              <a:rPr lang="en-US" altLang="en-US"/>
              <a:t>комісії</a:t>
            </a:r>
            <a:r>
              <a:rPr lang="en-US" altLang="ru-RU"/>
              <a:t> </a:t>
            </a:r>
            <a:r>
              <a:rPr lang="en-US" altLang="en-US"/>
              <a:t>за</a:t>
            </a:r>
            <a:r>
              <a:rPr lang="en-US" altLang="ru-RU"/>
              <a:t> </a:t>
            </a:r>
            <a:r>
              <a:rPr lang="en-US" altLang="en-US"/>
              <a:t>договором</a:t>
            </a:r>
            <a:r>
              <a:rPr lang="en-US" altLang="ru-RU"/>
              <a:t> </a:t>
            </a:r>
            <a:r>
              <a:rPr lang="en-US" altLang="en-US"/>
              <a:t>можуть</a:t>
            </a:r>
            <a:r>
              <a:rPr lang="en-US" altLang="ru-RU"/>
              <a:t> </a:t>
            </a:r>
            <a:r>
              <a:rPr lang="en-US" altLang="en-US"/>
              <a:t>передаватися</a:t>
            </a:r>
            <a:r>
              <a:rPr lang="en-US" altLang="ru-RU"/>
              <a:t> </a:t>
            </a:r>
            <a:r>
              <a:rPr lang="en-US" altLang="en-US"/>
              <a:t>реєстратору</a:t>
            </a:r>
            <a:r>
              <a:rPr lang="en-US" altLang="ru-RU"/>
              <a:t> </a:t>
            </a:r>
            <a:r>
              <a:rPr lang="en-US" altLang="en-US"/>
              <a:t>або</a:t>
            </a:r>
            <a:r>
              <a:rPr lang="en-US" altLang="ru-RU"/>
              <a:t> </a:t>
            </a:r>
            <a:r>
              <a:rPr lang="en-US" altLang="en-US"/>
              <a:t>депозитарію</a:t>
            </a:r>
            <a:r>
              <a:rPr lang="en-US" altLang="ru-RU"/>
              <a:t> </a:t>
            </a:r>
            <a:r>
              <a:rPr lang="en-US" altLang="en-US"/>
              <a:t>товариства</a:t>
            </a:r>
            <a:r>
              <a:rPr lang="en-US" altLang="ru-RU"/>
              <a:t>. </a:t>
            </a:r>
            <a:r>
              <a:rPr lang="en-US" altLang="en-US"/>
              <a:t>У</a:t>
            </a:r>
            <a:r>
              <a:rPr lang="en-US" altLang="ru-RU"/>
              <a:t> </a:t>
            </a:r>
            <a:r>
              <a:rPr lang="en-US" altLang="en-US"/>
              <a:t>такому</a:t>
            </a:r>
            <a:r>
              <a:rPr lang="en-US" altLang="ru-RU"/>
              <a:t> </a:t>
            </a:r>
            <a:r>
              <a:rPr lang="en-US" altLang="en-US"/>
              <a:t>разі</a:t>
            </a:r>
            <a:r>
              <a:rPr lang="en-US" altLang="ru-RU"/>
              <a:t> </a:t>
            </a:r>
            <a:r>
              <a:rPr lang="en-US" altLang="en-US"/>
              <a:t>головою</a:t>
            </a:r>
            <a:r>
              <a:rPr lang="en-US" altLang="ru-RU"/>
              <a:t> </a:t>
            </a:r>
            <a:r>
              <a:rPr lang="en-US" altLang="en-US"/>
              <a:t>реєстраційної</a:t>
            </a:r>
            <a:r>
              <a:rPr lang="en-US" altLang="ru-RU"/>
              <a:t> </a:t>
            </a:r>
            <a:r>
              <a:rPr lang="en-US" altLang="en-US"/>
              <a:t>комісії</a:t>
            </a:r>
            <a:r>
              <a:rPr lang="en-US" altLang="ru-RU"/>
              <a:t> </a:t>
            </a:r>
            <a:r>
              <a:rPr lang="en-US" altLang="en-US"/>
              <a:t>є</a:t>
            </a:r>
            <a:r>
              <a:rPr lang="en-US" altLang="ru-RU"/>
              <a:t> </a:t>
            </a:r>
            <a:r>
              <a:rPr lang="en-US" altLang="en-US"/>
              <a:t>представник</a:t>
            </a:r>
            <a:r>
              <a:rPr lang="en-US" altLang="ru-RU"/>
              <a:t> </a:t>
            </a:r>
            <a:r>
              <a:rPr lang="en-US" altLang="en-US"/>
              <a:t>цього</a:t>
            </a:r>
            <a:r>
              <a:rPr lang="en-US" altLang="ru-RU"/>
              <a:t> </a:t>
            </a:r>
            <a:r>
              <a:rPr lang="en-US" altLang="en-US"/>
              <a:t>реєстратора</a:t>
            </a:r>
            <a:r>
              <a:rPr lang="en-US" altLang="ru-RU"/>
              <a:t> </a:t>
            </a:r>
            <a:r>
              <a:rPr lang="en-US" altLang="en-US"/>
              <a:t>або</a:t>
            </a:r>
            <a:r>
              <a:rPr lang="en-US" altLang="ru-RU"/>
              <a:t> </a:t>
            </a:r>
            <a:r>
              <a:rPr lang="en-US" altLang="en-US"/>
              <a:t>депозитарія</a:t>
            </a:r>
            <a:r>
              <a:rPr lang="en-US" altLang="ru-RU"/>
              <a:t>.</a:t>
            </a:r>
            <a:endParaRPr lang="en-US" altLang="ru-RU"/>
          </a:p>
          <a:p>
            <a:pPr algn="just"/>
            <a:r>
              <a:rPr lang="en-US" altLang="en-US"/>
              <a:t>Акціонер</a:t>
            </a:r>
            <a:r>
              <a:rPr lang="en-US" altLang="ru-RU"/>
              <a:t>, </a:t>
            </a:r>
            <a:r>
              <a:rPr lang="en-US" altLang="en-US"/>
              <a:t>який</a:t>
            </a:r>
            <a:r>
              <a:rPr lang="en-US" altLang="ru-RU"/>
              <a:t> </a:t>
            </a:r>
            <a:r>
              <a:rPr lang="en-US" altLang="en-US"/>
              <a:t>не</a:t>
            </a:r>
            <a:r>
              <a:rPr lang="en-US" altLang="ru-RU"/>
              <a:t> </a:t>
            </a:r>
            <a:r>
              <a:rPr lang="en-US" altLang="en-US"/>
              <a:t>зареєструвався</a:t>
            </a:r>
            <a:r>
              <a:rPr lang="en-US" altLang="ru-RU"/>
              <a:t>, </a:t>
            </a:r>
            <a:r>
              <a:rPr lang="en-US" altLang="en-US"/>
              <a:t>не</a:t>
            </a:r>
            <a:r>
              <a:rPr lang="en-US" altLang="ru-RU"/>
              <a:t> </a:t>
            </a:r>
            <a:r>
              <a:rPr lang="en-US" altLang="en-US"/>
              <a:t>має</a:t>
            </a:r>
            <a:r>
              <a:rPr lang="en-US" altLang="ru-RU"/>
              <a:t> </a:t>
            </a:r>
            <a:r>
              <a:rPr lang="en-US" altLang="en-US"/>
              <a:t>права</a:t>
            </a:r>
            <a:r>
              <a:rPr lang="en-US" altLang="ru-RU"/>
              <a:t> </a:t>
            </a:r>
            <a:r>
              <a:rPr lang="en-US" altLang="en-US"/>
              <a:t>брати</a:t>
            </a:r>
            <a:r>
              <a:rPr lang="en-US" altLang="ru-RU"/>
              <a:t> </a:t>
            </a:r>
            <a:r>
              <a:rPr lang="en-US" altLang="en-US"/>
              <a:t>участь</a:t>
            </a:r>
            <a:r>
              <a:rPr lang="en-US" altLang="ru-RU"/>
              <a:t> </a:t>
            </a:r>
            <a:r>
              <a:rPr lang="en-US" altLang="en-US"/>
              <a:t>у</a:t>
            </a:r>
            <a:r>
              <a:rPr lang="en-US" altLang="ru-RU"/>
              <a:t> </a:t>
            </a:r>
            <a:r>
              <a:rPr lang="en-US" altLang="en-US"/>
              <a:t>загальних</a:t>
            </a:r>
            <a:r>
              <a:rPr lang="en-US" altLang="ru-RU"/>
              <a:t> </a:t>
            </a:r>
            <a:r>
              <a:rPr lang="en-US" altLang="en-US"/>
              <a:t>зборах</a:t>
            </a:r>
            <a:r>
              <a:rPr lang="en-US" altLang="ru-RU"/>
              <a:t>. </a:t>
            </a:r>
            <a:r>
              <a:rPr lang="en-US" altLang="en-US"/>
              <a:t>Також</a:t>
            </a:r>
            <a:r>
              <a:rPr lang="en-US" altLang="ru-RU"/>
              <a:t> </a:t>
            </a:r>
            <a:r>
              <a:rPr lang="en-US" altLang="en-US"/>
              <a:t>реєстраційна</a:t>
            </a:r>
            <a:r>
              <a:rPr lang="en-US" altLang="ru-RU"/>
              <a:t> </a:t>
            </a:r>
            <a:r>
              <a:rPr lang="en-US" altLang="en-US"/>
              <a:t>комісія</a:t>
            </a:r>
            <a:r>
              <a:rPr lang="en-US" altLang="ru-RU"/>
              <a:t> </a:t>
            </a:r>
            <a:r>
              <a:rPr lang="en-US" altLang="en-US"/>
              <a:t>має</a:t>
            </a:r>
            <a:r>
              <a:rPr lang="en-US" altLang="ru-RU"/>
              <a:t> </a:t>
            </a:r>
            <a:r>
              <a:rPr lang="en-US" altLang="en-US"/>
              <a:t>право</a:t>
            </a:r>
            <a:r>
              <a:rPr lang="en-US" altLang="ru-RU"/>
              <a:t> </a:t>
            </a:r>
            <a:r>
              <a:rPr lang="en-US" altLang="en-US"/>
              <a:t>відмовити</a:t>
            </a:r>
            <a:r>
              <a:rPr lang="en-US" altLang="ru-RU"/>
              <a:t> </a:t>
            </a:r>
            <a:r>
              <a:rPr lang="en-US" altLang="en-US"/>
              <a:t>в</a:t>
            </a:r>
            <a:r>
              <a:rPr lang="en-US" altLang="ru-RU"/>
              <a:t> </a:t>
            </a:r>
            <a:r>
              <a:rPr lang="en-US" altLang="en-US"/>
              <a:t>реєстрації</a:t>
            </a:r>
            <a:r>
              <a:rPr lang="en-US" altLang="ru-RU"/>
              <a:t> </a:t>
            </a:r>
            <a:r>
              <a:rPr lang="en-US" altLang="en-US"/>
              <a:t>акціонеру</a:t>
            </a:r>
            <a:r>
              <a:rPr lang="en-US" altLang="ru-RU"/>
              <a:t> </a:t>
            </a:r>
            <a:r>
              <a:rPr lang="en-US" altLang="en-US"/>
              <a:t>чи</a:t>
            </a:r>
            <a:r>
              <a:rPr lang="en-US" altLang="ru-RU"/>
              <a:t> </a:t>
            </a:r>
            <a:r>
              <a:rPr lang="en-US" altLang="en-US"/>
              <a:t>його</a:t>
            </a:r>
            <a:r>
              <a:rPr lang="en-US" altLang="ru-RU"/>
              <a:t> </a:t>
            </a:r>
            <a:r>
              <a:rPr lang="en-US" altLang="en-US"/>
              <a:t>представнику</a:t>
            </a:r>
            <a:r>
              <a:rPr lang="en-US" altLang="ru-RU"/>
              <a:t> </a:t>
            </a:r>
            <a:r>
              <a:rPr lang="en-US" altLang="en-US"/>
              <a:t>лише</a:t>
            </a:r>
            <a:r>
              <a:rPr lang="en-US" altLang="ru-RU"/>
              <a:t> </a:t>
            </a:r>
            <a:r>
              <a:rPr lang="en-US" altLang="en-US"/>
              <a:t>у</a:t>
            </a:r>
            <a:r>
              <a:rPr lang="en-US" altLang="ru-RU"/>
              <a:t> </a:t>
            </a:r>
            <a:r>
              <a:rPr lang="en-US" altLang="en-US"/>
              <a:t>разі</a:t>
            </a:r>
            <a:r>
              <a:rPr lang="en-US" altLang="ru-RU"/>
              <a:t> </a:t>
            </a:r>
            <a:r>
              <a:rPr lang="en-US" altLang="en-US"/>
              <a:t>відсутності</a:t>
            </a:r>
            <a:r>
              <a:rPr lang="en-US" altLang="ru-RU"/>
              <a:t> </a:t>
            </a:r>
            <a:r>
              <a:rPr lang="en-US" altLang="en-US"/>
              <a:t>у</a:t>
            </a:r>
            <a:r>
              <a:rPr lang="en-US" altLang="ru-RU"/>
              <a:t> </a:t>
            </a:r>
            <a:r>
              <a:rPr lang="en-US" altLang="en-US"/>
              <a:t>нього</a:t>
            </a:r>
            <a:r>
              <a:rPr lang="en-US" altLang="ru-RU"/>
              <a:t> </a:t>
            </a:r>
            <a:r>
              <a:rPr lang="en-US" altLang="en-US"/>
              <a:t>необхідних</a:t>
            </a:r>
            <a:r>
              <a:rPr lang="en-US" altLang="ru-RU"/>
              <a:t> </a:t>
            </a:r>
            <a:r>
              <a:rPr lang="en-US" altLang="en-US"/>
              <a:t>документів</a:t>
            </a:r>
            <a:r>
              <a:rPr lang="en-US" altLang="ru-RU"/>
              <a:t>, </a:t>
            </a:r>
            <a:r>
              <a:rPr lang="en-US" altLang="en-US"/>
              <a:t>які</a:t>
            </a:r>
            <a:r>
              <a:rPr lang="en-US" altLang="ru-RU"/>
              <a:t> </a:t>
            </a:r>
            <a:r>
              <a:rPr lang="en-US" altLang="en-US"/>
              <a:t>надають</a:t>
            </a:r>
            <a:r>
              <a:rPr lang="en-US" altLang="ru-RU"/>
              <a:t> </a:t>
            </a:r>
            <a:r>
              <a:rPr lang="en-US" altLang="en-US"/>
              <a:t>йому</a:t>
            </a:r>
            <a:r>
              <a:rPr lang="en-US" altLang="ru-RU"/>
              <a:t> </a:t>
            </a:r>
            <a:r>
              <a:rPr lang="en-US" altLang="en-US"/>
              <a:t>право</a:t>
            </a:r>
            <a:r>
              <a:rPr lang="en-US" altLang="ru-RU"/>
              <a:t> </a:t>
            </a:r>
            <a:r>
              <a:rPr lang="en-US" altLang="en-US"/>
              <a:t>участі</a:t>
            </a:r>
            <a:r>
              <a:rPr lang="en-US" altLang="ru-RU"/>
              <a:t> </a:t>
            </a:r>
            <a:r>
              <a:rPr lang="en-US" altLang="en-US"/>
              <a:t>у</a:t>
            </a:r>
            <a:r>
              <a:rPr lang="en-US" altLang="ru-RU"/>
              <a:t> </a:t>
            </a:r>
            <a:r>
              <a:rPr lang="en-US" altLang="en-US"/>
              <a:t>загальних</a:t>
            </a:r>
            <a:r>
              <a:rPr lang="en-US" altLang="ru-RU"/>
              <a:t> </a:t>
            </a:r>
            <a:r>
              <a:rPr lang="en-US" altLang="en-US"/>
              <a:t>зборах</a:t>
            </a:r>
            <a:r>
              <a:rPr lang="en-US" altLang="ru-RU"/>
              <a:t>, </a:t>
            </a:r>
            <a:r>
              <a:rPr lang="en-US" altLang="en-US"/>
              <a:t>відповідно</a:t>
            </a:r>
            <a:r>
              <a:rPr lang="en-US" altLang="ru-RU"/>
              <a:t> </a:t>
            </a:r>
            <a:r>
              <a:rPr lang="en-US" altLang="en-US"/>
              <a:t>до</a:t>
            </a:r>
            <a:r>
              <a:rPr lang="en-US" altLang="ru-RU"/>
              <a:t> </a:t>
            </a:r>
            <a:r>
              <a:rPr lang="en-US" altLang="en-US"/>
              <a:t>законодавства</a:t>
            </a:r>
            <a:r>
              <a:rPr lang="en-US" altLang="ru-RU"/>
              <a:t>.</a:t>
            </a:r>
            <a:endParaRPr lang="en-US" altLang="ru-RU"/>
          </a:p>
          <a:p>
            <a:pPr algn="just"/>
            <a:r>
              <a:rPr lang="en-US" altLang="en-US"/>
              <a:t>Перелік</a:t>
            </a:r>
            <a:r>
              <a:rPr lang="en-US" altLang="ru-RU"/>
              <a:t> </a:t>
            </a:r>
            <a:r>
              <a:rPr lang="en-US" altLang="en-US"/>
              <a:t>акціонерів</a:t>
            </a:r>
            <a:r>
              <a:rPr lang="en-US" altLang="ru-RU"/>
              <a:t>, </a:t>
            </a:r>
            <a:r>
              <a:rPr lang="en-US" altLang="en-US"/>
              <a:t>які</a:t>
            </a:r>
            <a:r>
              <a:rPr lang="en-US" altLang="ru-RU"/>
              <a:t> </a:t>
            </a:r>
            <a:r>
              <a:rPr lang="en-US" altLang="en-US"/>
              <a:t>зареєструвалися</a:t>
            </a:r>
            <a:r>
              <a:rPr lang="en-US" altLang="ru-RU"/>
              <a:t> </a:t>
            </a:r>
            <a:r>
              <a:rPr lang="en-US" altLang="en-US"/>
              <a:t>для</a:t>
            </a:r>
            <a:r>
              <a:rPr lang="en-US" altLang="ru-RU"/>
              <a:t> </a:t>
            </a:r>
            <a:r>
              <a:rPr lang="en-US" altLang="en-US"/>
              <a:t>участі</a:t>
            </a:r>
            <a:r>
              <a:rPr lang="en-US" altLang="ru-RU"/>
              <a:t> </a:t>
            </a:r>
            <a:r>
              <a:rPr lang="en-US" altLang="en-US"/>
              <a:t>у</a:t>
            </a:r>
            <a:r>
              <a:rPr lang="en-US" altLang="ru-RU"/>
              <a:t> </a:t>
            </a:r>
            <a:r>
              <a:rPr lang="en-US" altLang="en-US"/>
              <a:t>загальних</a:t>
            </a:r>
            <a:r>
              <a:rPr lang="en-US" altLang="ru-RU"/>
              <a:t> </a:t>
            </a:r>
            <a:r>
              <a:rPr lang="en-US" altLang="en-US"/>
              <a:t>зборах</a:t>
            </a:r>
            <a:r>
              <a:rPr lang="en-US" altLang="ru-RU"/>
              <a:t>, </a:t>
            </a:r>
            <a:r>
              <a:rPr lang="en-US" altLang="en-US"/>
              <a:t>додається</a:t>
            </a:r>
            <a:r>
              <a:rPr lang="en-US" altLang="ru-RU"/>
              <a:t> </a:t>
            </a:r>
            <a:r>
              <a:rPr lang="en-US" altLang="en-US"/>
              <a:t>до</a:t>
            </a:r>
            <a:r>
              <a:rPr lang="en-US" altLang="ru-RU"/>
              <a:t> </a:t>
            </a:r>
            <a:r>
              <a:rPr lang="en-US" altLang="en-US"/>
              <a:t>протоколу</a:t>
            </a:r>
            <a:r>
              <a:rPr lang="en-US" altLang="ru-RU"/>
              <a:t> </a:t>
            </a:r>
            <a:r>
              <a:rPr lang="en-US" altLang="en-US"/>
              <a:t>загальних</a:t>
            </a:r>
            <a:r>
              <a:rPr lang="en-US" altLang="ru-RU"/>
              <a:t> </a:t>
            </a:r>
            <a:r>
              <a:rPr lang="en-US" altLang="en-US"/>
              <a:t>зборів</a:t>
            </a:r>
            <a:r>
              <a:rPr lang="en-US" altLang="ru-RU"/>
              <a:t>.</a:t>
            </a:r>
            <a:endParaRPr lang="en-US" alt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en-US" altLang="en-US">
                <a:sym typeface="+mn-ea"/>
              </a:rPr>
              <a:t>Порядок</a:t>
            </a:r>
            <a:r>
              <a:rPr lang="en-US" altLang="ru-RU">
                <a:sym typeface="+mn-ea"/>
              </a:rPr>
              <a:t> </a:t>
            </a:r>
            <a:r>
              <a:rPr lang="en-US" altLang="en-US">
                <a:sym typeface="+mn-ea"/>
              </a:rPr>
              <a:t>проведення</a:t>
            </a:r>
            <a:r>
              <a:rPr lang="en-US" altLang="ru-RU">
                <a:sym typeface="+mn-ea"/>
              </a:rPr>
              <a:t> </a:t>
            </a:r>
            <a:r>
              <a:rPr lang="en-US" altLang="en-US">
                <a:sym typeface="+mn-ea"/>
              </a:rPr>
              <a:t>загальних</a:t>
            </a:r>
            <a:r>
              <a:rPr lang="en-US" altLang="ru-RU">
                <a:sym typeface="+mn-ea"/>
              </a:rPr>
              <a:t> </a:t>
            </a:r>
            <a:r>
              <a:rPr lang="en-US" altLang="en-US">
                <a:sym typeface="+mn-ea"/>
              </a:rPr>
              <a:t>зборів</a:t>
            </a:r>
            <a:endParaRPr lang="ru-RU" altLang="en-US"/>
          </a:p>
        </p:txBody>
      </p:sp>
      <p:sp>
        <p:nvSpPr>
          <p:cNvPr id="3" name="Замещающее содержимое 2"/>
          <p:cNvSpPr>
            <a:spLocks noGrp="1"/>
          </p:cNvSpPr>
          <p:nvPr>
            <p:ph idx="1"/>
          </p:nvPr>
        </p:nvSpPr>
        <p:spPr>
          <a:xfrm>
            <a:off x="304800" y="1245235"/>
            <a:ext cx="8686800" cy="5666105"/>
          </a:xfrm>
        </p:spPr>
        <p:txBody>
          <a:bodyPr>
            <a:normAutofit fontScale="40000"/>
          </a:bodyPr>
          <a:p>
            <a:pPr algn="just"/>
            <a:r>
              <a:rPr lang="en-US" altLang="en-US" sz="3750"/>
              <a:t>Необхідною</a:t>
            </a:r>
            <a:r>
              <a:rPr lang="en-US" altLang="ru-RU" sz="3750"/>
              <a:t> </a:t>
            </a:r>
            <a:r>
              <a:rPr lang="en-US" altLang="en-US" sz="3750"/>
              <a:t>умовою</a:t>
            </a:r>
            <a:r>
              <a:rPr lang="en-US" altLang="ru-RU" sz="3750"/>
              <a:t> </a:t>
            </a:r>
            <a:r>
              <a:rPr lang="en-US" altLang="en-US" sz="3750"/>
              <a:t>проведення</a:t>
            </a:r>
            <a:r>
              <a:rPr lang="en-US" altLang="ru-RU" sz="3750"/>
              <a:t> </a:t>
            </a:r>
            <a:r>
              <a:rPr lang="en-US" altLang="en-US" sz="3750"/>
              <a:t>загальних</a:t>
            </a:r>
            <a:r>
              <a:rPr lang="en-US" altLang="ru-RU" sz="3750"/>
              <a:t> </a:t>
            </a:r>
            <a:r>
              <a:rPr lang="en-US" altLang="en-US" sz="3750"/>
              <a:t>зборів</a:t>
            </a:r>
            <a:r>
              <a:rPr lang="en-US" altLang="ru-RU" sz="3750"/>
              <a:t> </a:t>
            </a:r>
            <a:r>
              <a:rPr lang="en-US" altLang="en-US" sz="3750"/>
              <a:t>є</a:t>
            </a:r>
            <a:r>
              <a:rPr lang="en-US" altLang="ru-RU" sz="3750"/>
              <a:t> </a:t>
            </a:r>
            <a:r>
              <a:rPr lang="en-US" altLang="en-US" sz="3750"/>
              <a:t>наявність</a:t>
            </a:r>
            <a:r>
              <a:rPr lang="en-US" altLang="ru-RU" sz="3750"/>
              <a:t> </a:t>
            </a:r>
            <a:r>
              <a:rPr lang="en-US" altLang="en-US" sz="3750" b="1"/>
              <a:t>кворому</a:t>
            </a:r>
            <a:r>
              <a:rPr lang="en-US" altLang="ru-RU" sz="3750"/>
              <a:t>. </a:t>
            </a:r>
            <a:r>
              <a:rPr lang="en-US" altLang="en-US" sz="3750"/>
              <a:t>Загальні</a:t>
            </a:r>
            <a:r>
              <a:rPr lang="en-US" altLang="ru-RU" sz="3750"/>
              <a:t> </a:t>
            </a:r>
            <a:r>
              <a:rPr lang="en-US" altLang="en-US" sz="3750"/>
              <a:t>збори</a:t>
            </a:r>
            <a:r>
              <a:rPr lang="en-US" altLang="ru-RU" sz="3750"/>
              <a:t> </a:t>
            </a:r>
            <a:r>
              <a:rPr lang="en-US" altLang="en-US" sz="3750"/>
              <a:t>акціонерного</a:t>
            </a:r>
            <a:r>
              <a:rPr lang="en-US" altLang="ru-RU" sz="3750"/>
              <a:t> </a:t>
            </a:r>
            <a:r>
              <a:rPr lang="en-US" altLang="en-US" sz="3750"/>
              <a:t>товариства</a:t>
            </a:r>
            <a:r>
              <a:rPr lang="en-US" altLang="ru-RU" sz="3750"/>
              <a:t> </a:t>
            </a:r>
            <a:r>
              <a:rPr lang="en-US" altLang="en-US" sz="3750"/>
              <a:t>мають</a:t>
            </a:r>
            <a:r>
              <a:rPr lang="en-US" altLang="ru-RU" sz="3750"/>
              <a:t> </a:t>
            </a:r>
            <a:r>
              <a:rPr lang="en-US" altLang="en-US" sz="3750"/>
              <a:t>кворум</a:t>
            </a:r>
            <a:r>
              <a:rPr lang="en-US" altLang="ru-RU" sz="3750"/>
              <a:t> </a:t>
            </a:r>
            <a:r>
              <a:rPr lang="en-US" altLang="en-US" sz="3750"/>
              <a:t>за</a:t>
            </a:r>
            <a:r>
              <a:rPr lang="en-US" altLang="ru-RU" sz="3750"/>
              <a:t> </a:t>
            </a:r>
            <a:r>
              <a:rPr lang="en-US" altLang="en-US" sz="3750"/>
              <a:t>умови</a:t>
            </a:r>
            <a:r>
              <a:rPr lang="en-US" altLang="ru-RU" sz="3750"/>
              <a:t> </a:t>
            </a:r>
            <a:r>
              <a:rPr lang="en-US" altLang="en-US" sz="3750"/>
              <a:t>реєстрації</a:t>
            </a:r>
            <a:r>
              <a:rPr lang="en-US" altLang="ru-RU" sz="3750"/>
              <a:t> </a:t>
            </a:r>
            <a:r>
              <a:rPr lang="en-US" altLang="en-US" sz="3750"/>
              <a:t>для</a:t>
            </a:r>
            <a:r>
              <a:rPr lang="en-US" altLang="ru-RU" sz="3750"/>
              <a:t> </a:t>
            </a:r>
            <a:r>
              <a:rPr lang="en-US" altLang="en-US" sz="3750"/>
              <a:t>участі</a:t>
            </a:r>
            <a:r>
              <a:rPr lang="en-US" altLang="ru-RU" sz="3750"/>
              <a:t> </a:t>
            </a:r>
            <a:r>
              <a:rPr lang="en-US" altLang="en-US" sz="3750"/>
              <a:t>у</a:t>
            </a:r>
            <a:r>
              <a:rPr lang="en-US" altLang="ru-RU" sz="3750"/>
              <a:t> </a:t>
            </a:r>
            <a:r>
              <a:rPr lang="en-US" altLang="en-US" sz="3750"/>
              <a:t>них</a:t>
            </a:r>
            <a:r>
              <a:rPr lang="en-US" altLang="ru-RU" sz="3750"/>
              <a:t> </a:t>
            </a:r>
            <a:r>
              <a:rPr lang="en-US" altLang="en-US" sz="3750"/>
              <a:t>акціонерів</a:t>
            </a:r>
            <a:r>
              <a:rPr lang="en-US" altLang="ru-RU" sz="3750"/>
              <a:t>, </a:t>
            </a:r>
            <a:r>
              <a:rPr lang="en-US" altLang="en-US" sz="3750"/>
              <a:t>які</a:t>
            </a:r>
            <a:r>
              <a:rPr lang="en-US" altLang="ru-RU" sz="3750"/>
              <a:t> </a:t>
            </a:r>
            <a:r>
              <a:rPr lang="en-US" altLang="en-US" sz="3750"/>
              <a:t>сукупно</a:t>
            </a:r>
            <a:r>
              <a:rPr lang="en-US" altLang="ru-RU" sz="3750"/>
              <a:t> </a:t>
            </a:r>
            <a:r>
              <a:rPr lang="en-US" altLang="en-US" sz="3750"/>
              <a:t>є</a:t>
            </a:r>
            <a:r>
              <a:rPr lang="en-US" altLang="ru-RU" sz="3750"/>
              <a:t> </a:t>
            </a:r>
            <a:r>
              <a:rPr lang="en-US" altLang="en-US" sz="3750"/>
              <a:t>власниками</a:t>
            </a:r>
            <a:r>
              <a:rPr lang="en-US" altLang="ru-RU" sz="3750"/>
              <a:t> </a:t>
            </a:r>
            <a:r>
              <a:rPr lang="en-US" altLang="en-US" sz="3750"/>
              <a:t>не</a:t>
            </a:r>
            <a:r>
              <a:rPr lang="en-US" altLang="ru-RU" sz="3750"/>
              <a:t> </a:t>
            </a:r>
            <a:r>
              <a:rPr lang="en-US" altLang="en-US" sz="3750"/>
              <a:t>менш</a:t>
            </a:r>
            <a:r>
              <a:rPr lang="en-US" altLang="ru-RU" sz="3750"/>
              <a:t> </a:t>
            </a:r>
            <a:r>
              <a:rPr lang="en-US" altLang="en-US" sz="3750"/>
              <a:t>як</a:t>
            </a:r>
            <a:r>
              <a:rPr lang="en-US" altLang="ru-RU" sz="3750"/>
              <a:t> 60% </a:t>
            </a:r>
            <a:r>
              <a:rPr lang="en-US" altLang="en-US" sz="3750"/>
              <a:t>голосуючих</a:t>
            </a:r>
            <a:r>
              <a:rPr lang="en-US" altLang="ru-RU" sz="3750"/>
              <a:t> </a:t>
            </a:r>
            <a:r>
              <a:rPr lang="en-US" altLang="en-US" sz="3750"/>
              <a:t>акцій</a:t>
            </a:r>
            <a:r>
              <a:rPr lang="en-US" altLang="ru-RU" sz="3750"/>
              <a:t>.</a:t>
            </a:r>
            <a:endParaRPr lang="en-US" altLang="ru-RU" sz="3750"/>
          </a:p>
          <a:p>
            <a:pPr algn="just"/>
            <a:r>
              <a:rPr lang="en-US" altLang="en-US" sz="3750"/>
              <a:t>Хід</a:t>
            </a:r>
            <a:r>
              <a:rPr lang="en-US" altLang="ru-RU" sz="3750"/>
              <a:t> </a:t>
            </a:r>
            <a:r>
              <a:rPr lang="en-US" altLang="en-US" sz="3750"/>
              <a:t>загальних</a:t>
            </a:r>
            <a:r>
              <a:rPr lang="en-US" altLang="ru-RU" sz="3750"/>
              <a:t> </a:t>
            </a:r>
            <a:r>
              <a:rPr lang="en-US" altLang="en-US" sz="3750"/>
              <a:t>зборів</a:t>
            </a:r>
            <a:r>
              <a:rPr lang="en-US" altLang="ru-RU" sz="3750"/>
              <a:t> </a:t>
            </a:r>
            <a:r>
              <a:rPr lang="en-US" altLang="en-US" sz="3750"/>
              <a:t>або</a:t>
            </a:r>
            <a:r>
              <a:rPr lang="en-US" altLang="ru-RU" sz="3750"/>
              <a:t> </a:t>
            </a:r>
            <a:r>
              <a:rPr lang="en-US" altLang="en-US" sz="3750"/>
              <a:t>розгляд</a:t>
            </a:r>
            <a:r>
              <a:rPr lang="en-US" altLang="ru-RU" sz="3750"/>
              <a:t> </a:t>
            </a:r>
            <a:r>
              <a:rPr lang="en-US" altLang="en-US" sz="3750"/>
              <a:t>окремого</a:t>
            </a:r>
            <a:r>
              <a:rPr lang="en-US" altLang="ru-RU" sz="3750"/>
              <a:t> </a:t>
            </a:r>
            <a:r>
              <a:rPr lang="en-US" altLang="en-US" sz="3750"/>
              <a:t>питання</a:t>
            </a:r>
            <a:r>
              <a:rPr lang="en-US" altLang="ru-RU" sz="3750"/>
              <a:t> </a:t>
            </a:r>
            <a:r>
              <a:rPr lang="en-US" altLang="en-US" sz="3750"/>
              <a:t>за</a:t>
            </a:r>
            <a:r>
              <a:rPr lang="en-US" altLang="ru-RU" sz="3750"/>
              <a:t> </a:t>
            </a:r>
            <a:r>
              <a:rPr lang="en-US" altLang="en-US" sz="3750"/>
              <a:t>рішенням</a:t>
            </a:r>
            <a:r>
              <a:rPr lang="en-US" altLang="ru-RU" sz="3750"/>
              <a:t> </a:t>
            </a:r>
            <a:r>
              <a:rPr lang="en-US" altLang="en-US" sz="3750"/>
              <a:t>ініціаторів</a:t>
            </a:r>
            <a:r>
              <a:rPr lang="en-US" altLang="ru-RU" sz="3750"/>
              <a:t> </a:t>
            </a:r>
            <a:r>
              <a:rPr lang="en-US" altLang="en-US" sz="3750"/>
              <a:t>загальних</a:t>
            </a:r>
            <a:r>
              <a:rPr lang="en-US" altLang="ru-RU" sz="3750"/>
              <a:t> </a:t>
            </a:r>
            <a:r>
              <a:rPr lang="en-US" altLang="en-US" sz="3750"/>
              <a:t>зборів</a:t>
            </a:r>
            <a:r>
              <a:rPr lang="en-US" altLang="ru-RU" sz="3750"/>
              <a:t> </a:t>
            </a:r>
            <a:r>
              <a:rPr lang="en-US" altLang="en-US" sz="3750"/>
              <a:t>чи</a:t>
            </a:r>
            <a:r>
              <a:rPr lang="en-US" altLang="ru-RU" sz="3750"/>
              <a:t> </a:t>
            </a:r>
            <a:r>
              <a:rPr lang="en-US" altLang="en-US" sz="3750"/>
              <a:t>самих</a:t>
            </a:r>
            <a:r>
              <a:rPr lang="en-US" altLang="ru-RU" sz="3750"/>
              <a:t> </a:t>
            </a:r>
            <a:r>
              <a:rPr lang="en-US" altLang="en-US" sz="3750"/>
              <a:t>зборів</a:t>
            </a:r>
            <a:r>
              <a:rPr lang="en-US" altLang="ru-RU" sz="3750"/>
              <a:t> </a:t>
            </a:r>
            <a:r>
              <a:rPr lang="en-US" altLang="en-US" sz="3750"/>
              <a:t>може</a:t>
            </a:r>
            <a:r>
              <a:rPr lang="en-US" altLang="ru-RU" sz="3750"/>
              <a:t> </a:t>
            </a:r>
            <a:r>
              <a:rPr lang="en-US" altLang="en-US" sz="3750"/>
              <a:t>фіксуватися</a:t>
            </a:r>
            <a:r>
              <a:rPr lang="en-US" altLang="ru-RU" sz="3750"/>
              <a:t> </a:t>
            </a:r>
            <a:r>
              <a:rPr lang="en-US" altLang="en-US" sz="3750"/>
              <a:t>технічними</a:t>
            </a:r>
            <a:r>
              <a:rPr lang="en-US" altLang="ru-RU" sz="3750"/>
              <a:t> </a:t>
            </a:r>
            <a:r>
              <a:rPr lang="en-US" altLang="en-US" sz="3750"/>
              <a:t>засобами</a:t>
            </a:r>
            <a:r>
              <a:rPr lang="en-US" altLang="ru-RU" sz="3750"/>
              <a:t>, </a:t>
            </a:r>
            <a:r>
              <a:rPr lang="en-US" altLang="en-US" sz="3750"/>
              <a:t>відповідні</a:t>
            </a:r>
            <a:r>
              <a:rPr lang="en-US" altLang="ru-RU" sz="3750"/>
              <a:t> </a:t>
            </a:r>
            <a:r>
              <a:rPr lang="en-US" altLang="en-US" sz="3750"/>
              <a:t>записи</a:t>
            </a:r>
            <a:r>
              <a:rPr lang="en-US" altLang="ru-RU" sz="3750"/>
              <a:t> </a:t>
            </a:r>
            <a:r>
              <a:rPr lang="en-US" altLang="en-US" sz="3750"/>
              <a:t>яких</a:t>
            </a:r>
            <a:r>
              <a:rPr lang="en-US" altLang="ru-RU" sz="3750"/>
              <a:t> </a:t>
            </a:r>
            <a:r>
              <a:rPr lang="en-US" altLang="en-US" sz="3750"/>
              <a:t>додаються</a:t>
            </a:r>
            <a:r>
              <a:rPr lang="en-US" altLang="ru-RU" sz="3750"/>
              <a:t> </a:t>
            </a:r>
            <a:r>
              <a:rPr lang="en-US" altLang="en-US" sz="3750"/>
              <a:t>до</a:t>
            </a:r>
            <a:r>
              <a:rPr lang="en-US" altLang="ru-RU" sz="3750"/>
              <a:t> </a:t>
            </a:r>
            <a:r>
              <a:rPr lang="en-US" altLang="en-US" sz="3750"/>
              <a:t>протоколу</a:t>
            </a:r>
            <a:r>
              <a:rPr lang="en-US" altLang="ru-RU" sz="3750"/>
              <a:t> </a:t>
            </a:r>
            <a:r>
              <a:rPr lang="en-US" altLang="en-US" sz="3750"/>
              <a:t>загальних</a:t>
            </a:r>
            <a:r>
              <a:rPr lang="en-US" altLang="ru-RU" sz="3750"/>
              <a:t> </a:t>
            </a:r>
            <a:r>
              <a:rPr lang="en-US" altLang="en-US" sz="3750"/>
              <a:t>зборів</a:t>
            </a:r>
            <a:r>
              <a:rPr lang="en-US" altLang="ru-RU" sz="3750"/>
              <a:t>.</a:t>
            </a:r>
            <a:endParaRPr lang="en-US" altLang="ru-RU" sz="3750"/>
          </a:p>
          <a:p>
            <a:pPr algn="just"/>
            <a:r>
              <a:rPr lang="en-US" altLang="en-US" sz="3750"/>
              <a:t>Прийняття</a:t>
            </a:r>
            <a:r>
              <a:rPr lang="en-US" altLang="ru-RU" sz="3750"/>
              <a:t> </a:t>
            </a:r>
            <a:r>
              <a:rPr lang="en-US" altLang="en-US" sz="3750"/>
              <a:t>рішень</a:t>
            </a:r>
            <a:r>
              <a:rPr lang="en-US" altLang="ru-RU" sz="3750"/>
              <a:t> </a:t>
            </a:r>
            <a:r>
              <a:rPr lang="en-US" altLang="en-US" sz="3750"/>
              <a:t>загальними</a:t>
            </a:r>
            <a:r>
              <a:rPr lang="en-US" altLang="ru-RU" sz="3750"/>
              <a:t> </a:t>
            </a:r>
            <a:r>
              <a:rPr lang="en-US" altLang="en-US" sz="3750"/>
              <a:t>зборами</a:t>
            </a:r>
            <a:r>
              <a:rPr lang="en-US" altLang="ru-RU" sz="3750"/>
              <a:t> </a:t>
            </a:r>
            <a:r>
              <a:rPr lang="en-US" altLang="en-US" sz="3750"/>
              <a:t>відбувається</a:t>
            </a:r>
            <a:r>
              <a:rPr lang="en-US" altLang="ru-RU" sz="3750"/>
              <a:t> </a:t>
            </a:r>
            <a:r>
              <a:rPr lang="en-US" altLang="en-US" sz="3750"/>
              <a:t>шляхом</a:t>
            </a:r>
            <a:r>
              <a:rPr lang="en-US" altLang="ru-RU" sz="3750"/>
              <a:t> </a:t>
            </a:r>
            <a:r>
              <a:rPr lang="en-US" altLang="en-US" sz="3750"/>
              <a:t>голосування</a:t>
            </a:r>
            <a:r>
              <a:rPr lang="en-US" altLang="ru-RU" sz="3750"/>
              <a:t>.</a:t>
            </a:r>
            <a:endParaRPr lang="en-US" altLang="ru-RU" sz="3750"/>
          </a:p>
          <a:p>
            <a:pPr algn="just"/>
            <a:r>
              <a:rPr lang="en-US" altLang="en-US" sz="3750"/>
              <a:t>Одна</a:t>
            </a:r>
            <a:r>
              <a:rPr lang="en-US" altLang="ru-RU" sz="3750"/>
              <a:t> </a:t>
            </a:r>
            <a:r>
              <a:rPr lang="en-US" altLang="en-US" sz="3750"/>
              <a:t>голосуюча</a:t>
            </a:r>
            <a:r>
              <a:rPr lang="en-US" altLang="ru-RU" sz="3750"/>
              <a:t> </a:t>
            </a:r>
            <a:r>
              <a:rPr lang="en-US" altLang="en-US" sz="3750"/>
              <a:t>акція</a:t>
            </a:r>
            <a:r>
              <a:rPr lang="en-US" altLang="ru-RU" sz="3750"/>
              <a:t> </a:t>
            </a:r>
            <a:r>
              <a:rPr lang="en-US" altLang="en-US" sz="3750"/>
              <a:t>надає</a:t>
            </a:r>
            <a:r>
              <a:rPr lang="en-US" altLang="ru-RU" sz="3750"/>
              <a:t> </a:t>
            </a:r>
            <a:r>
              <a:rPr lang="en-US" altLang="en-US" sz="3750"/>
              <a:t>акціонеру</a:t>
            </a:r>
            <a:r>
              <a:rPr lang="en-US" altLang="ru-RU" sz="3750"/>
              <a:t> </a:t>
            </a:r>
            <a:r>
              <a:rPr lang="en-US" altLang="en-US" sz="3750"/>
              <a:t>один</a:t>
            </a:r>
            <a:r>
              <a:rPr lang="en-US" altLang="ru-RU" sz="3750"/>
              <a:t> </a:t>
            </a:r>
            <a:r>
              <a:rPr lang="en-US" altLang="en-US" sz="3750"/>
              <a:t>голос</a:t>
            </a:r>
            <a:r>
              <a:rPr lang="en-US" altLang="ru-RU" sz="3750"/>
              <a:t> </a:t>
            </a:r>
            <a:r>
              <a:rPr lang="en-US" altLang="en-US" sz="3750"/>
              <a:t>для</a:t>
            </a:r>
            <a:r>
              <a:rPr lang="en-US" altLang="ru-RU" sz="3750"/>
              <a:t> </a:t>
            </a:r>
            <a:r>
              <a:rPr lang="en-US" altLang="en-US" sz="3750"/>
              <a:t>вирішення</a:t>
            </a:r>
            <a:r>
              <a:rPr lang="en-US" altLang="ru-RU" sz="3750"/>
              <a:t> </a:t>
            </a:r>
            <a:r>
              <a:rPr lang="en-US" altLang="en-US" sz="3750"/>
              <a:t>кожного</a:t>
            </a:r>
            <a:r>
              <a:rPr lang="en-US" altLang="ru-RU" sz="3750"/>
              <a:t> </a:t>
            </a:r>
            <a:r>
              <a:rPr lang="en-US" altLang="en-US" sz="3750"/>
              <a:t>з</a:t>
            </a:r>
            <a:r>
              <a:rPr lang="en-US" altLang="ru-RU" sz="3750"/>
              <a:t> </a:t>
            </a:r>
            <a:r>
              <a:rPr lang="en-US" altLang="en-US" sz="3750"/>
              <a:t>питань</a:t>
            </a:r>
            <a:r>
              <a:rPr lang="en-US" altLang="ru-RU" sz="3750"/>
              <a:t>, </a:t>
            </a:r>
            <a:r>
              <a:rPr lang="en-US" altLang="en-US" sz="3750"/>
              <a:t>винесених</a:t>
            </a:r>
            <a:r>
              <a:rPr lang="en-US" altLang="ru-RU" sz="3750"/>
              <a:t> </a:t>
            </a:r>
            <a:r>
              <a:rPr lang="en-US" altLang="en-US" sz="3750"/>
              <a:t>на</a:t>
            </a:r>
            <a:r>
              <a:rPr lang="en-US" altLang="ru-RU" sz="3750"/>
              <a:t> </a:t>
            </a:r>
            <a:r>
              <a:rPr lang="en-US" altLang="en-US" sz="3750"/>
              <a:t>голосування</a:t>
            </a:r>
            <a:r>
              <a:rPr lang="en-US" altLang="ru-RU" sz="3750"/>
              <a:t> </a:t>
            </a:r>
            <a:r>
              <a:rPr lang="en-US" altLang="en-US" sz="3750"/>
              <a:t>на</a:t>
            </a:r>
            <a:r>
              <a:rPr lang="en-US" altLang="ru-RU" sz="3750"/>
              <a:t> </a:t>
            </a:r>
            <a:r>
              <a:rPr lang="en-US" altLang="en-US" sz="3750"/>
              <a:t>загальних</a:t>
            </a:r>
            <a:r>
              <a:rPr lang="en-US" altLang="ru-RU" sz="3750"/>
              <a:t> </a:t>
            </a:r>
            <a:r>
              <a:rPr lang="en-US" altLang="en-US" sz="3750"/>
              <a:t>зборах</a:t>
            </a:r>
            <a:r>
              <a:rPr lang="en-US" altLang="ru-RU" sz="3750"/>
              <a:t> </a:t>
            </a:r>
            <a:r>
              <a:rPr lang="en-US" altLang="en-US" sz="3750"/>
              <a:t>акціонерного</a:t>
            </a:r>
            <a:r>
              <a:rPr lang="en-US" altLang="ru-RU" sz="3750"/>
              <a:t> </a:t>
            </a:r>
            <a:r>
              <a:rPr lang="en-US" altLang="en-US" sz="3750"/>
              <a:t>товариства</a:t>
            </a:r>
            <a:r>
              <a:rPr lang="en-US" altLang="ru-RU" sz="3750"/>
              <a:t>, </a:t>
            </a:r>
            <a:r>
              <a:rPr lang="en-US" altLang="en-US" sz="3750"/>
              <a:t>крім</a:t>
            </a:r>
            <a:r>
              <a:rPr lang="en-US" altLang="ru-RU" sz="3750"/>
              <a:t> </a:t>
            </a:r>
            <a:r>
              <a:rPr lang="en-US" altLang="en-US" sz="3750"/>
              <a:t>проведення</a:t>
            </a:r>
            <a:r>
              <a:rPr lang="en-US" altLang="ru-RU" sz="3750"/>
              <a:t> </a:t>
            </a:r>
            <a:r>
              <a:rPr lang="en-US" altLang="en-US" sz="3750"/>
              <a:t>кумулятивного</a:t>
            </a:r>
            <a:r>
              <a:rPr lang="en-US" altLang="ru-RU" sz="3750"/>
              <a:t> </a:t>
            </a:r>
            <a:r>
              <a:rPr lang="en-US" altLang="en-US" sz="3750"/>
              <a:t>голосування</a:t>
            </a:r>
            <a:r>
              <a:rPr lang="en-US" altLang="ru-RU" sz="3750"/>
              <a:t>. </a:t>
            </a:r>
            <a:r>
              <a:rPr lang="en-US" altLang="en-US" sz="3750"/>
              <a:t>Акціонер</a:t>
            </a:r>
            <a:r>
              <a:rPr lang="en-US" altLang="ru-RU" sz="3750"/>
              <a:t> </a:t>
            </a:r>
            <a:r>
              <a:rPr lang="en-US" altLang="en-US" sz="3750"/>
              <a:t>не</a:t>
            </a:r>
            <a:r>
              <a:rPr lang="en-US" altLang="ru-RU" sz="3750"/>
              <a:t> </a:t>
            </a:r>
            <a:r>
              <a:rPr lang="en-US" altLang="en-US" sz="3750"/>
              <a:t>може</a:t>
            </a:r>
            <a:r>
              <a:rPr lang="en-US" altLang="ru-RU" sz="3750"/>
              <a:t> </a:t>
            </a:r>
            <a:r>
              <a:rPr lang="en-US" altLang="en-US" sz="3750"/>
              <a:t>бути</a:t>
            </a:r>
            <a:r>
              <a:rPr lang="en-US" altLang="ru-RU" sz="3750"/>
              <a:t> </a:t>
            </a:r>
            <a:r>
              <a:rPr lang="en-US" altLang="en-US" sz="3750"/>
              <a:t>позбавлений</a:t>
            </a:r>
            <a:r>
              <a:rPr lang="en-US" altLang="ru-RU" sz="3750"/>
              <a:t> </a:t>
            </a:r>
            <a:r>
              <a:rPr lang="en-US" altLang="en-US" sz="3750"/>
              <a:t>права</a:t>
            </a:r>
            <a:r>
              <a:rPr lang="en-US" altLang="ru-RU" sz="3750"/>
              <a:t> </a:t>
            </a:r>
            <a:r>
              <a:rPr lang="en-US" altLang="en-US" sz="3750"/>
              <a:t>голосу</a:t>
            </a:r>
            <a:r>
              <a:rPr lang="en-US" altLang="ru-RU" sz="3750"/>
              <a:t>.</a:t>
            </a:r>
            <a:endParaRPr lang="en-US" altLang="ru-RU" sz="3750"/>
          </a:p>
          <a:p>
            <a:pPr algn="just"/>
            <a:r>
              <a:rPr lang="en-US" altLang="en-US" sz="3750"/>
              <a:t>Рішення</a:t>
            </a:r>
            <a:r>
              <a:rPr lang="en-US" altLang="ru-RU" sz="3750"/>
              <a:t> </a:t>
            </a:r>
            <a:r>
              <a:rPr lang="en-US" altLang="en-US" sz="3750"/>
              <a:t>загальних</a:t>
            </a:r>
            <a:r>
              <a:rPr lang="en-US" altLang="ru-RU" sz="3750"/>
              <a:t> </a:t>
            </a:r>
            <a:r>
              <a:rPr lang="en-US" altLang="en-US" sz="3750"/>
              <a:t>зборів</a:t>
            </a:r>
            <a:r>
              <a:rPr lang="en-US" altLang="ru-RU" sz="3750"/>
              <a:t> </a:t>
            </a:r>
            <a:r>
              <a:rPr lang="en-US" altLang="en-US" sz="3750"/>
              <a:t>акціонерного</a:t>
            </a:r>
            <a:r>
              <a:rPr lang="en-US" altLang="ru-RU" sz="3750"/>
              <a:t> </a:t>
            </a:r>
            <a:r>
              <a:rPr lang="en-US" altLang="en-US" sz="3750"/>
              <a:t>товариства</a:t>
            </a:r>
            <a:r>
              <a:rPr lang="en-US" altLang="ru-RU" sz="3750"/>
              <a:t> </a:t>
            </a:r>
            <a:r>
              <a:rPr lang="en-US" altLang="en-US" sz="3750"/>
              <a:t>з</a:t>
            </a:r>
            <a:r>
              <a:rPr lang="en-US" altLang="ru-RU" sz="3750"/>
              <a:t> </a:t>
            </a:r>
            <a:r>
              <a:rPr lang="en-US" altLang="en-US" sz="3750"/>
              <a:t>питання</a:t>
            </a:r>
            <a:r>
              <a:rPr lang="en-US" altLang="ru-RU" sz="3750"/>
              <a:t>, </a:t>
            </a:r>
            <a:r>
              <a:rPr lang="en-US" altLang="en-US" sz="3750"/>
              <a:t>винесеного</a:t>
            </a:r>
            <a:r>
              <a:rPr lang="en-US" altLang="ru-RU" sz="3750"/>
              <a:t> </a:t>
            </a:r>
            <a:r>
              <a:rPr lang="en-US" altLang="en-US" sz="3750"/>
              <a:t>на</a:t>
            </a:r>
            <a:r>
              <a:rPr lang="en-US" altLang="ru-RU" sz="3750"/>
              <a:t> </a:t>
            </a:r>
            <a:r>
              <a:rPr lang="en-US" altLang="en-US" sz="3750"/>
              <a:t>голосування</a:t>
            </a:r>
            <a:r>
              <a:rPr lang="en-US" altLang="ru-RU" sz="3750"/>
              <a:t>, </a:t>
            </a:r>
            <a:r>
              <a:rPr lang="en-US" altLang="en-US" sz="3750"/>
              <a:t>приймається</a:t>
            </a:r>
            <a:r>
              <a:rPr lang="en-US" altLang="ru-RU" sz="3750"/>
              <a:t> </a:t>
            </a:r>
            <a:r>
              <a:rPr lang="en-US" altLang="en-US" sz="3750"/>
              <a:t>простою</a:t>
            </a:r>
            <a:r>
              <a:rPr lang="en-US" altLang="ru-RU" sz="3750"/>
              <a:t> </a:t>
            </a:r>
            <a:r>
              <a:rPr lang="en-US" altLang="en-US" sz="3750"/>
              <a:t>більшістю</a:t>
            </a:r>
            <a:r>
              <a:rPr lang="en-US" altLang="ru-RU" sz="3750"/>
              <a:t> </a:t>
            </a:r>
            <a:r>
              <a:rPr lang="en-US" altLang="en-US" sz="3750"/>
              <a:t>голосів</a:t>
            </a:r>
            <a:r>
              <a:rPr lang="en-US" altLang="ru-RU" sz="3750"/>
              <a:t> </a:t>
            </a:r>
            <a:r>
              <a:rPr lang="en-US" altLang="en-US" sz="3750"/>
              <a:t>акціонерів</a:t>
            </a:r>
            <a:r>
              <a:rPr lang="en-US" altLang="ru-RU" sz="3750"/>
              <a:t>, </a:t>
            </a:r>
            <a:r>
              <a:rPr lang="en-US" altLang="en-US" sz="3750"/>
              <a:t>які</a:t>
            </a:r>
            <a:r>
              <a:rPr lang="en-US" altLang="ru-RU" sz="3750"/>
              <a:t> </a:t>
            </a:r>
            <a:r>
              <a:rPr lang="en-US" altLang="en-US" sz="3750"/>
              <a:t>зареєструвалися</a:t>
            </a:r>
            <a:r>
              <a:rPr lang="en-US" altLang="ru-RU" sz="3750"/>
              <a:t> </a:t>
            </a:r>
            <a:r>
              <a:rPr lang="en-US" altLang="en-US" sz="3750"/>
              <a:t>для</a:t>
            </a:r>
            <a:r>
              <a:rPr lang="en-US" altLang="ru-RU" sz="3750"/>
              <a:t> </a:t>
            </a:r>
            <a:r>
              <a:rPr lang="en-US" altLang="en-US" sz="3750"/>
              <a:t>участі</a:t>
            </a:r>
            <a:r>
              <a:rPr lang="en-US" altLang="ru-RU" sz="3750"/>
              <a:t> </a:t>
            </a:r>
            <a:r>
              <a:rPr lang="en-US" altLang="en-US" sz="3750"/>
              <a:t>у</a:t>
            </a:r>
            <a:r>
              <a:rPr lang="en-US" altLang="ru-RU" sz="3750"/>
              <a:t> </a:t>
            </a:r>
            <a:r>
              <a:rPr lang="en-US" altLang="en-US" sz="3750"/>
              <a:t>загальних</a:t>
            </a:r>
            <a:r>
              <a:rPr lang="en-US" altLang="ru-RU" sz="3750"/>
              <a:t> </a:t>
            </a:r>
            <a:r>
              <a:rPr lang="en-US" altLang="en-US" sz="3750"/>
              <a:t>зборах</a:t>
            </a:r>
            <a:r>
              <a:rPr lang="en-US" altLang="ru-RU" sz="3750"/>
              <a:t> </a:t>
            </a:r>
            <a:r>
              <a:rPr lang="en-US" altLang="en-US" sz="3750"/>
              <a:t>та</a:t>
            </a:r>
            <a:r>
              <a:rPr lang="en-US" altLang="ru-RU" sz="3750"/>
              <a:t> </a:t>
            </a:r>
            <a:r>
              <a:rPr lang="en-US" altLang="en-US" sz="3750"/>
              <a:t>є</a:t>
            </a:r>
            <a:r>
              <a:rPr lang="en-US" altLang="ru-RU" sz="3750"/>
              <a:t> </a:t>
            </a:r>
            <a:r>
              <a:rPr lang="en-US" altLang="en-US" sz="3750"/>
              <a:t>власниками</a:t>
            </a:r>
            <a:r>
              <a:rPr lang="en-US" altLang="ru-RU" sz="3750"/>
              <a:t> </a:t>
            </a:r>
            <a:r>
              <a:rPr lang="en-US" altLang="en-US" sz="3750"/>
              <a:t>голосуючих</a:t>
            </a:r>
            <a:r>
              <a:rPr lang="en-US" altLang="ru-RU" sz="3750"/>
              <a:t> </a:t>
            </a:r>
            <a:r>
              <a:rPr lang="en-US" altLang="en-US" sz="3750"/>
              <a:t>з</a:t>
            </a:r>
            <a:r>
              <a:rPr lang="en-US" altLang="ru-RU" sz="3750"/>
              <a:t> </a:t>
            </a:r>
            <a:r>
              <a:rPr lang="en-US" altLang="en-US" sz="3750"/>
              <a:t>цього</a:t>
            </a:r>
            <a:r>
              <a:rPr lang="en-US" altLang="ru-RU" sz="3750"/>
              <a:t> </a:t>
            </a:r>
            <a:r>
              <a:rPr lang="en-US" altLang="en-US" sz="3750"/>
              <a:t>питання</a:t>
            </a:r>
            <a:r>
              <a:rPr lang="en-US" altLang="ru-RU" sz="3750"/>
              <a:t> </a:t>
            </a:r>
            <a:r>
              <a:rPr lang="en-US" altLang="en-US" sz="3750"/>
              <a:t>акцій</a:t>
            </a:r>
            <a:r>
              <a:rPr lang="en-US" altLang="ru-RU" sz="3750"/>
              <a:t>, </a:t>
            </a:r>
            <a:r>
              <a:rPr lang="en-US" altLang="en-US" sz="3750"/>
              <a:t>крім</a:t>
            </a:r>
            <a:r>
              <a:rPr lang="en-US" altLang="ru-RU" sz="3750"/>
              <a:t> </a:t>
            </a:r>
            <a:r>
              <a:rPr lang="en-US" altLang="en-US" sz="3750"/>
              <a:t>випадків</a:t>
            </a:r>
            <a:r>
              <a:rPr lang="en-US" altLang="ru-RU" sz="3750"/>
              <a:t>, </a:t>
            </a:r>
            <a:r>
              <a:rPr lang="en-US" altLang="en-US" sz="3750"/>
              <a:t>коли</a:t>
            </a:r>
            <a:r>
              <a:rPr lang="en-US" altLang="ru-RU" sz="3750"/>
              <a:t> </a:t>
            </a:r>
            <a:r>
              <a:rPr lang="en-US" altLang="en-US" sz="3750"/>
              <a:t>законодавством</a:t>
            </a:r>
            <a:r>
              <a:rPr lang="en-US" altLang="ru-RU" sz="3750"/>
              <a:t> </a:t>
            </a:r>
            <a:r>
              <a:rPr lang="en-US" altLang="en-US" sz="3750"/>
              <a:t>встановлено</a:t>
            </a:r>
            <a:r>
              <a:rPr lang="en-US" altLang="ru-RU" sz="3750"/>
              <a:t> </a:t>
            </a:r>
            <a:r>
              <a:rPr lang="en-US" altLang="en-US" sz="3750"/>
              <a:t>інше</a:t>
            </a:r>
            <a:r>
              <a:rPr lang="en-US" altLang="ru-RU" sz="3750"/>
              <a:t>.</a:t>
            </a:r>
            <a:endParaRPr lang="en-US" altLang="ru-RU" sz="3750"/>
          </a:p>
          <a:p>
            <a:pPr algn="just"/>
            <a:r>
              <a:rPr lang="en-US" altLang="en-US" sz="3750"/>
              <a:t>З</a:t>
            </a:r>
            <a:r>
              <a:rPr lang="en-US" altLang="ru-RU" sz="3750"/>
              <a:t> </a:t>
            </a:r>
            <a:r>
              <a:rPr lang="en-US" altLang="en-US" sz="3750"/>
              <a:t>питання</a:t>
            </a:r>
            <a:r>
              <a:rPr lang="en-US" altLang="ru-RU" sz="3750"/>
              <a:t>, </a:t>
            </a:r>
            <a:r>
              <a:rPr lang="en-US" altLang="en-US" sz="3750"/>
              <a:t>винесеного</a:t>
            </a:r>
            <a:r>
              <a:rPr lang="en-US" altLang="ru-RU" sz="3750"/>
              <a:t> </a:t>
            </a:r>
            <a:r>
              <a:rPr lang="en-US" altLang="en-US" sz="3750"/>
              <a:t>на</a:t>
            </a:r>
            <a:r>
              <a:rPr lang="en-US" altLang="ru-RU" sz="3750"/>
              <a:t> </a:t>
            </a:r>
            <a:r>
              <a:rPr lang="en-US" altLang="en-US" sz="3750"/>
              <a:t>голосування</a:t>
            </a:r>
            <a:r>
              <a:rPr lang="en-US" altLang="ru-RU" sz="3750"/>
              <a:t>, </a:t>
            </a:r>
            <a:r>
              <a:rPr lang="en-US" altLang="en-US" sz="3750"/>
              <a:t>право</a:t>
            </a:r>
            <a:r>
              <a:rPr lang="en-US" altLang="ru-RU" sz="3750"/>
              <a:t> </a:t>
            </a:r>
            <a:r>
              <a:rPr lang="en-US" altLang="en-US" sz="3750"/>
              <a:t>голосу</a:t>
            </a:r>
            <a:r>
              <a:rPr lang="en-US" altLang="ru-RU" sz="3750"/>
              <a:t> </a:t>
            </a:r>
            <a:r>
              <a:rPr lang="en-US" altLang="en-US" sz="3750"/>
              <a:t>для</a:t>
            </a:r>
            <a:r>
              <a:rPr lang="en-US" altLang="ru-RU" sz="3750"/>
              <a:t> </a:t>
            </a:r>
            <a:r>
              <a:rPr lang="en-US" altLang="en-US" sz="3750"/>
              <a:t>вирішення</a:t>
            </a:r>
            <a:r>
              <a:rPr lang="en-US" altLang="ru-RU" sz="3750"/>
              <a:t> </a:t>
            </a:r>
            <a:r>
              <a:rPr lang="en-US" altLang="en-US" sz="3750"/>
              <a:t>якого</a:t>
            </a:r>
            <a:r>
              <a:rPr lang="en-US" altLang="ru-RU" sz="3750"/>
              <a:t> </a:t>
            </a:r>
            <a:r>
              <a:rPr lang="en-US" altLang="en-US" sz="3750"/>
              <a:t>мають</a:t>
            </a:r>
            <a:r>
              <a:rPr lang="en-US" altLang="ru-RU" sz="3750"/>
              <a:t> </a:t>
            </a:r>
            <a:r>
              <a:rPr lang="en-US" altLang="en-US" sz="3750"/>
              <a:t>акціонери</a:t>
            </a:r>
            <a:r>
              <a:rPr lang="en-US" altLang="ru-RU" sz="3750"/>
              <a:t> — </a:t>
            </a:r>
            <a:r>
              <a:rPr lang="en-US" altLang="en-US" sz="3750"/>
              <a:t>власники</a:t>
            </a:r>
            <a:r>
              <a:rPr lang="en-US" altLang="ru-RU" sz="3750"/>
              <a:t> </a:t>
            </a:r>
            <a:r>
              <a:rPr lang="en-US" altLang="en-US" sz="3750"/>
              <a:t>простих</a:t>
            </a:r>
            <a:r>
              <a:rPr lang="en-US" altLang="ru-RU" sz="3750"/>
              <a:t> </a:t>
            </a:r>
            <a:r>
              <a:rPr lang="en-US" altLang="en-US" sz="3750"/>
              <a:t>та</a:t>
            </a:r>
            <a:r>
              <a:rPr lang="en-US" altLang="ru-RU" sz="3750"/>
              <a:t> </a:t>
            </a:r>
            <a:r>
              <a:rPr lang="en-US" altLang="en-US" sz="3750"/>
              <a:t>привілейованих</a:t>
            </a:r>
            <a:r>
              <a:rPr lang="en-US" altLang="ru-RU" sz="3750"/>
              <a:t> </a:t>
            </a:r>
            <a:r>
              <a:rPr lang="en-US" altLang="en-US" sz="3750"/>
              <a:t>акцій</a:t>
            </a:r>
            <a:r>
              <a:rPr lang="en-US" altLang="ru-RU" sz="3750"/>
              <a:t>, </a:t>
            </a:r>
            <a:r>
              <a:rPr lang="en-US" altLang="en-US" sz="3750"/>
              <a:t>голоси</a:t>
            </a:r>
            <a:r>
              <a:rPr lang="en-US" altLang="ru-RU" sz="3750"/>
              <a:t> </a:t>
            </a:r>
            <a:r>
              <a:rPr lang="en-US" altLang="en-US" sz="3750"/>
              <a:t>підраховуються</a:t>
            </a:r>
            <a:r>
              <a:rPr lang="en-US" altLang="ru-RU" sz="3750"/>
              <a:t> </a:t>
            </a:r>
            <a:r>
              <a:rPr lang="en-US" altLang="en-US" sz="3750"/>
              <a:t>разом</a:t>
            </a:r>
            <a:r>
              <a:rPr lang="en-US" altLang="ru-RU" sz="3750"/>
              <a:t> </a:t>
            </a:r>
            <a:r>
              <a:rPr lang="en-US" altLang="en-US" sz="3750"/>
              <a:t>за</a:t>
            </a:r>
            <a:r>
              <a:rPr lang="en-US" altLang="ru-RU" sz="3750"/>
              <a:t> </a:t>
            </a:r>
            <a:r>
              <a:rPr lang="en-US" altLang="en-US" sz="3750"/>
              <a:t>всіма</a:t>
            </a:r>
            <a:r>
              <a:rPr lang="en-US" altLang="ru-RU" sz="3750"/>
              <a:t> </a:t>
            </a:r>
            <a:r>
              <a:rPr lang="en-US" altLang="en-US" sz="3750"/>
              <a:t>голосуючими</a:t>
            </a:r>
            <a:r>
              <a:rPr lang="en-US" altLang="ru-RU" sz="3750"/>
              <a:t> </a:t>
            </a:r>
            <a:r>
              <a:rPr lang="en-US" altLang="en-US" sz="3750"/>
              <a:t>з</a:t>
            </a:r>
            <a:r>
              <a:rPr lang="en-US" altLang="ru-RU" sz="3750"/>
              <a:t> </a:t>
            </a:r>
            <a:r>
              <a:rPr lang="en-US" altLang="en-US" sz="3750"/>
              <a:t>цього</a:t>
            </a:r>
            <a:r>
              <a:rPr lang="en-US" altLang="ru-RU" sz="3750"/>
              <a:t> </a:t>
            </a:r>
            <a:r>
              <a:rPr lang="en-US" altLang="en-US" sz="3750"/>
              <a:t>питання</a:t>
            </a:r>
            <a:r>
              <a:rPr lang="en-US" altLang="ru-RU" sz="3750"/>
              <a:t> </a:t>
            </a:r>
            <a:r>
              <a:rPr lang="en-US" altLang="en-US" sz="3750"/>
              <a:t>акціями</a:t>
            </a:r>
            <a:r>
              <a:rPr lang="en-US" altLang="ru-RU" sz="3750"/>
              <a:t>, </a:t>
            </a:r>
            <a:r>
              <a:rPr lang="en-US" altLang="en-US" sz="3750"/>
              <a:t>крім</a:t>
            </a:r>
            <a:r>
              <a:rPr lang="en-US" altLang="ru-RU" sz="3750"/>
              <a:t> </a:t>
            </a:r>
            <a:r>
              <a:rPr lang="en-US" altLang="en-US" sz="3750"/>
              <a:t>випадків</a:t>
            </a:r>
            <a:r>
              <a:rPr lang="en-US" altLang="ru-RU" sz="3750"/>
              <a:t>, </a:t>
            </a:r>
            <a:r>
              <a:rPr lang="en-US" altLang="en-US" sz="3750"/>
              <a:t>якщо</a:t>
            </a:r>
            <a:r>
              <a:rPr lang="en-US" altLang="ru-RU" sz="3750"/>
              <a:t> </a:t>
            </a:r>
            <a:r>
              <a:rPr lang="en-US" altLang="en-US" sz="3750"/>
              <a:t>у</a:t>
            </a:r>
            <a:r>
              <a:rPr lang="en-US" altLang="ru-RU" sz="3750"/>
              <a:t> </a:t>
            </a:r>
            <a:r>
              <a:rPr lang="en-US" altLang="en-US" sz="3750"/>
              <a:t>статуті</a:t>
            </a:r>
            <a:r>
              <a:rPr lang="en-US" altLang="ru-RU" sz="3750"/>
              <a:t> </a:t>
            </a:r>
            <a:r>
              <a:rPr lang="en-US" altLang="en-US" sz="3750"/>
              <a:t>товариства</a:t>
            </a:r>
            <a:r>
              <a:rPr lang="en-US" altLang="ru-RU" sz="3750"/>
              <a:t> </a:t>
            </a:r>
            <a:r>
              <a:rPr lang="en-US" altLang="en-US" sz="3750"/>
              <a:t>передбачено</a:t>
            </a:r>
            <a:r>
              <a:rPr lang="en-US" altLang="ru-RU" sz="3750"/>
              <a:t> </a:t>
            </a:r>
            <a:r>
              <a:rPr lang="en-US" altLang="en-US" sz="3750"/>
              <a:t>інше</a:t>
            </a:r>
            <a:r>
              <a:rPr lang="en-US" altLang="ru-RU" sz="3750"/>
              <a:t>.</a:t>
            </a:r>
            <a:endParaRPr lang="en-US" altLang="ru-RU" sz="3750"/>
          </a:p>
          <a:p>
            <a:pPr algn="just"/>
            <a:r>
              <a:rPr lang="en-US" altLang="en-US" sz="3750"/>
              <a:t>Загальні</a:t>
            </a:r>
            <a:r>
              <a:rPr lang="en-US" altLang="ru-RU" sz="3750"/>
              <a:t> </a:t>
            </a:r>
            <a:r>
              <a:rPr lang="en-US" altLang="en-US" sz="3750"/>
              <a:t>збори</a:t>
            </a:r>
            <a:r>
              <a:rPr lang="en-US" altLang="ru-RU" sz="3750"/>
              <a:t> </a:t>
            </a:r>
            <a:r>
              <a:rPr lang="en-US" altLang="en-US" sz="3750"/>
              <a:t>не</a:t>
            </a:r>
            <a:r>
              <a:rPr lang="en-US" altLang="ru-RU" sz="3750"/>
              <a:t> </a:t>
            </a:r>
            <a:r>
              <a:rPr lang="en-US" altLang="en-US" sz="3750"/>
              <a:t>можуть</a:t>
            </a:r>
            <a:r>
              <a:rPr lang="en-US" altLang="ru-RU" sz="3750"/>
              <a:t> </a:t>
            </a:r>
            <a:r>
              <a:rPr lang="en-US" altLang="en-US" sz="3750"/>
              <a:t>приймати</a:t>
            </a:r>
            <a:r>
              <a:rPr lang="en-US" altLang="ru-RU" sz="3750"/>
              <a:t> </a:t>
            </a:r>
            <a:r>
              <a:rPr lang="en-US" altLang="en-US" sz="3750"/>
              <a:t>рішення</a:t>
            </a:r>
            <a:r>
              <a:rPr lang="en-US" altLang="ru-RU" sz="3750"/>
              <a:t> </a:t>
            </a:r>
            <a:r>
              <a:rPr lang="en-US" altLang="en-US" sz="3750"/>
              <a:t>з</a:t>
            </a:r>
            <a:r>
              <a:rPr lang="en-US" altLang="ru-RU" sz="3750"/>
              <a:t> </a:t>
            </a:r>
            <a:r>
              <a:rPr lang="en-US" altLang="en-US" sz="3750"/>
              <a:t>питань</a:t>
            </a:r>
            <a:r>
              <a:rPr lang="en-US" altLang="ru-RU" sz="3750"/>
              <a:t>, </a:t>
            </a:r>
            <a:r>
              <a:rPr lang="en-US" altLang="en-US" sz="3750"/>
              <a:t>не</a:t>
            </a:r>
            <a:r>
              <a:rPr lang="en-US" altLang="ru-RU" sz="3750"/>
              <a:t> </a:t>
            </a:r>
            <a:r>
              <a:rPr lang="en-US" altLang="en-US" sz="3750"/>
              <a:t>включених</a:t>
            </a:r>
            <a:r>
              <a:rPr lang="en-US" altLang="ru-RU" sz="3750"/>
              <a:t> </a:t>
            </a:r>
            <a:r>
              <a:rPr lang="en-US" altLang="en-US" sz="3750"/>
              <a:t>до</a:t>
            </a:r>
            <a:r>
              <a:rPr lang="en-US" altLang="ru-RU" sz="3750"/>
              <a:t> </a:t>
            </a:r>
            <a:r>
              <a:rPr lang="en-US" altLang="en-US" sz="3750"/>
              <a:t>порядку</a:t>
            </a:r>
            <a:r>
              <a:rPr lang="en-US" altLang="ru-RU" sz="3750"/>
              <a:t> </a:t>
            </a:r>
            <a:r>
              <a:rPr lang="en-US" altLang="en-US" sz="3750"/>
              <a:t>денного</a:t>
            </a:r>
            <a:r>
              <a:rPr lang="en-US" altLang="ru-RU" sz="3750"/>
              <a:t>.</a:t>
            </a:r>
            <a:endParaRPr lang="en-US" altLang="ru-RU" sz="3750"/>
          </a:p>
          <a:p>
            <a:pPr algn="just"/>
            <a:r>
              <a:rPr lang="en-US" altLang="en-US" sz="3750"/>
              <a:t>У</a:t>
            </a:r>
            <a:r>
              <a:rPr lang="en-US" altLang="ru-RU" sz="3750"/>
              <a:t> </a:t>
            </a:r>
            <a:r>
              <a:rPr lang="en-US" altLang="en-US" sz="3750"/>
              <a:t>ході</a:t>
            </a:r>
            <a:r>
              <a:rPr lang="en-US" altLang="ru-RU" sz="3750"/>
              <a:t> </a:t>
            </a:r>
            <a:r>
              <a:rPr lang="en-US" altLang="en-US" sz="3750"/>
              <a:t>загальних</a:t>
            </a:r>
            <a:r>
              <a:rPr lang="en-US" altLang="ru-RU" sz="3750"/>
              <a:t> </a:t>
            </a:r>
            <a:r>
              <a:rPr lang="en-US" altLang="en-US" sz="3750"/>
              <a:t>зборів</a:t>
            </a:r>
            <a:r>
              <a:rPr lang="en-US" altLang="ru-RU" sz="3750"/>
              <a:t> </a:t>
            </a:r>
            <a:r>
              <a:rPr lang="en-US" altLang="en-US" sz="3750"/>
              <a:t>може</a:t>
            </a:r>
            <a:r>
              <a:rPr lang="en-US" altLang="ru-RU" sz="3750"/>
              <a:t> </a:t>
            </a:r>
            <a:r>
              <a:rPr lang="en-US" altLang="en-US" sz="3750"/>
              <a:t>бути</a:t>
            </a:r>
            <a:r>
              <a:rPr lang="en-US" altLang="ru-RU" sz="3750"/>
              <a:t> </a:t>
            </a:r>
            <a:r>
              <a:rPr lang="en-US" altLang="en-US" sz="3750"/>
              <a:t>оголошено</a:t>
            </a:r>
            <a:r>
              <a:rPr lang="en-US" altLang="ru-RU" sz="3750"/>
              <a:t> </a:t>
            </a:r>
            <a:r>
              <a:rPr lang="en-US" altLang="en-US" sz="3750"/>
              <a:t>перерву</a:t>
            </a:r>
            <a:r>
              <a:rPr lang="en-US" altLang="ru-RU" sz="3750"/>
              <a:t> </a:t>
            </a:r>
            <a:r>
              <a:rPr lang="en-US" altLang="en-US" sz="3750"/>
              <a:t>до</a:t>
            </a:r>
            <a:r>
              <a:rPr lang="en-US" altLang="ru-RU" sz="3750"/>
              <a:t> </a:t>
            </a:r>
            <a:r>
              <a:rPr lang="en-US" altLang="en-US" sz="3750"/>
              <a:t>наступного</a:t>
            </a:r>
            <a:r>
              <a:rPr lang="en-US" altLang="ru-RU" sz="3750"/>
              <a:t> </a:t>
            </a:r>
            <a:r>
              <a:rPr lang="en-US" altLang="en-US" sz="3750"/>
              <a:t>дня</a:t>
            </a:r>
            <a:r>
              <a:rPr lang="en-US" altLang="ru-RU" sz="3750"/>
              <a:t>. </a:t>
            </a:r>
            <a:r>
              <a:rPr lang="en-US" altLang="en-US" sz="3750"/>
              <a:t>У</a:t>
            </a:r>
            <a:r>
              <a:rPr lang="en-US" altLang="ru-RU" sz="3750"/>
              <a:t> </a:t>
            </a:r>
            <a:r>
              <a:rPr lang="en-US" altLang="en-US" sz="3750"/>
              <a:t>такому</a:t>
            </a:r>
            <a:r>
              <a:rPr lang="en-US" altLang="ru-RU" sz="3750"/>
              <a:t> </a:t>
            </a:r>
            <a:r>
              <a:rPr lang="en-US" altLang="en-US" sz="3750"/>
              <a:t>випадку</a:t>
            </a:r>
            <a:r>
              <a:rPr lang="en-US" altLang="ru-RU" sz="3750"/>
              <a:t> </a:t>
            </a:r>
            <a:r>
              <a:rPr lang="en-US" altLang="en-US" sz="3750"/>
              <a:t>повторна</a:t>
            </a:r>
            <a:r>
              <a:rPr lang="en-US" altLang="ru-RU" sz="3750"/>
              <a:t> </a:t>
            </a:r>
            <a:r>
              <a:rPr lang="en-US" altLang="en-US" sz="3750"/>
              <a:t>реєстрація</a:t>
            </a:r>
            <a:r>
              <a:rPr lang="en-US" altLang="ru-RU" sz="3750"/>
              <a:t> </a:t>
            </a:r>
            <a:r>
              <a:rPr lang="en-US" altLang="en-US" sz="3750"/>
              <a:t>акціонерів</a:t>
            </a:r>
            <a:r>
              <a:rPr lang="en-US" altLang="ru-RU" sz="3750"/>
              <a:t> </a:t>
            </a:r>
            <a:r>
              <a:rPr lang="en-US" altLang="en-US" sz="3750"/>
              <a:t>наступного</a:t>
            </a:r>
            <a:r>
              <a:rPr lang="en-US" altLang="ru-RU" sz="3750"/>
              <a:t> </a:t>
            </a:r>
            <a:r>
              <a:rPr lang="en-US" altLang="en-US" sz="3750"/>
              <a:t>дня</a:t>
            </a:r>
            <a:r>
              <a:rPr lang="en-US" altLang="ru-RU" sz="3750"/>
              <a:t> </a:t>
            </a:r>
            <a:r>
              <a:rPr lang="en-US" altLang="en-US" sz="3750"/>
              <a:t>не</a:t>
            </a:r>
            <a:r>
              <a:rPr lang="en-US" altLang="ru-RU" sz="3750"/>
              <a:t> </a:t>
            </a:r>
            <a:r>
              <a:rPr lang="en-US" altLang="en-US" sz="3750"/>
              <a:t>проводиться</a:t>
            </a:r>
            <a:r>
              <a:rPr lang="en-US" altLang="ru-RU" sz="3750"/>
              <a:t>. </a:t>
            </a:r>
            <a:r>
              <a:rPr lang="en-US" altLang="en-US" sz="3750"/>
              <a:t>Проте</a:t>
            </a:r>
            <a:r>
              <a:rPr lang="en-US" altLang="ru-RU" sz="3750"/>
              <a:t>, </a:t>
            </a:r>
            <a:r>
              <a:rPr lang="en-US" altLang="en-US" sz="3750"/>
              <a:t>кількість</a:t>
            </a:r>
            <a:r>
              <a:rPr lang="en-US" altLang="ru-RU" sz="3750"/>
              <a:t> </a:t>
            </a:r>
            <a:r>
              <a:rPr lang="en-US" altLang="en-US" sz="3750"/>
              <a:t>перерв</a:t>
            </a:r>
            <a:r>
              <a:rPr lang="en-US" altLang="ru-RU" sz="3750"/>
              <a:t> </a:t>
            </a:r>
            <a:r>
              <a:rPr lang="en-US" altLang="en-US" sz="3750"/>
              <a:t>у</a:t>
            </a:r>
            <a:r>
              <a:rPr lang="en-US" altLang="ru-RU" sz="3750"/>
              <a:t> </a:t>
            </a:r>
            <a:r>
              <a:rPr lang="en-US" altLang="en-US" sz="3750"/>
              <a:t>ході</a:t>
            </a:r>
            <a:r>
              <a:rPr lang="en-US" altLang="ru-RU" sz="3750"/>
              <a:t> </a:t>
            </a:r>
            <a:r>
              <a:rPr lang="en-US" altLang="en-US" sz="3750"/>
              <a:t>проведення</a:t>
            </a:r>
            <a:r>
              <a:rPr lang="en-US" altLang="ru-RU" sz="3750"/>
              <a:t> </a:t>
            </a:r>
            <a:r>
              <a:rPr lang="en-US" altLang="en-US" sz="3750"/>
              <a:t>загальних</a:t>
            </a:r>
            <a:r>
              <a:rPr lang="en-US" altLang="ru-RU" sz="3750"/>
              <a:t> </a:t>
            </a:r>
            <a:r>
              <a:rPr lang="en-US" altLang="en-US" sz="3750"/>
              <a:t>зборів</a:t>
            </a:r>
            <a:r>
              <a:rPr lang="en-US" altLang="ru-RU" sz="3750"/>
              <a:t> </a:t>
            </a:r>
            <a:r>
              <a:rPr lang="en-US" altLang="en-US" sz="3750"/>
              <a:t>не</a:t>
            </a:r>
            <a:r>
              <a:rPr lang="en-US" altLang="ru-RU" sz="3750"/>
              <a:t> </a:t>
            </a:r>
            <a:r>
              <a:rPr lang="en-US" altLang="en-US" sz="3750"/>
              <a:t>може</a:t>
            </a:r>
            <a:r>
              <a:rPr lang="en-US" altLang="ru-RU" sz="3750"/>
              <a:t> </a:t>
            </a:r>
            <a:r>
              <a:rPr lang="en-US" altLang="en-US" sz="3750"/>
              <a:t>перевищувати</a:t>
            </a:r>
            <a:r>
              <a:rPr lang="en-US" altLang="ru-RU" sz="3750"/>
              <a:t> </a:t>
            </a:r>
            <a:r>
              <a:rPr lang="en-US" altLang="en-US" sz="3750"/>
              <a:t>трьох</a:t>
            </a:r>
            <a:r>
              <a:rPr lang="en-US" altLang="ru-RU" sz="3750"/>
              <a:t>.</a:t>
            </a:r>
            <a:endParaRPr lang="en-US" altLang="ru-RU" sz="375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en-US" altLang="en-US">
                <a:sym typeface="+mn-ea"/>
              </a:rPr>
              <a:t>Порядок</a:t>
            </a:r>
            <a:r>
              <a:rPr lang="en-US" altLang="ru-RU">
                <a:sym typeface="+mn-ea"/>
              </a:rPr>
              <a:t> </a:t>
            </a:r>
            <a:r>
              <a:rPr lang="en-US" altLang="en-US">
                <a:sym typeface="+mn-ea"/>
              </a:rPr>
              <a:t>проведення</a:t>
            </a:r>
            <a:r>
              <a:rPr lang="en-US" altLang="ru-RU">
                <a:sym typeface="+mn-ea"/>
              </a:rPr>
              <a:t> </a:t>
            </a:r>
            <a:r>
              <a:rPr lang="en-US" altLang="en-US">
                <a:sym typeface="+mn-ea"/>
              </a:rPr>
              <a:t>загальних</a:t>
            </a:r>
            <a:r>
              <a:rPr lang="en-US" altLang="ru-RU">
                <a:sym typeface="+mn-ea"/>
              </a:rPr>
              <a:t> </a:t>
            </a:r>
            <a:r>
              <a:rPr lang="en-US" altLang="en-US">
                <a:sym typeface="+mn-ea"/>
              </a:rPr>
              <a:t>зборів</a:t>
            </a:r>
            <a:endParaRPr lang="ru-RU" altLang="en-US"/>
          </a:p>
        </p:txBody>
      </p:sp>
      <p:sp>
        <p:nvSpPr>
          <p:cNvPr id="3" name="Замещающее содержимое 2"/>
          <p:cNvSpPr>
            <a:spLocks noGrp="1"/>
          </p:cNvSpPr>
          <p:nvPr>
            <p:ph idx="1"/>
          </p:nvPr>
        </p:nvSpPr>
        <p:spPr>
          <a:xfrm>
            <a:off x="304800" y="1122045"/>
            <a:ext cx="8686800" cy="5635625"/>
          </a:xfrm>
        </p:spPr>
        <p:txBody>
          <a:bodyPr>
            <a:normAutofit fontScale="50000"/>
          </a:bodyPr>
          <a:p>
            <a:pPr algn="just"/>
            <a:r>
              <a:rPr lang="en-US" altLang="en-US"/>
              <a:t>У</a:t>
            </a:r>
            <a:r>
              <a:rPr lang="en-US" altLang="ru-RU"/>
              <a:t> </a:t>
            </a:r>
            <a:r>
              <a:rPr lang="en-US" altLang="en-US"/>
              <a:t>товаристві</a:t>
            </a:r>
            <a:r>
              <a:rPr lang="en-US" altLang="ru-RU"/>
              <a:t>, </a:t>
            </a:r>
            <a:r>
              <a:rPr lang="en-US" altLang="en-US"/>
              <a:t>що</a:t>
            </a:r>
            <a:r>
              <a:rPr lang="en-US" altLang="ru-RU"/>
              <a:t> </a:t>
            </a:r>
            <a:r>
              <a:rPr lang="en-US" altLang="en-US"/>
              <a:t>здійснило</a:t>
            </a:r>
            <a:r>
              <a:rPr lang="en-US" altLang="ru-RU"/>
              <a:t> </a:t>
            </a:r>
            <a:r>
              <a:rPr lang="en-US" altLang="en-US"/>
              <a:t>публічне</a:t>
            </a:r>
            <a:r>
              <a:rPr lang="en-US" altLang="ru-RU"/>
              <a:t> </a:t>
            </a:r>
            <a:r>
              <a:rPr lang="en-US" altLang="en-US"/>
              <a:t>розміщення</a:t>
            </a:r>
            <a:r>
              <a:rPr lang="en-US" altLang="ru-RU"/>
              <a:t> </a:t>
            </a:r>
            <a:r>
              <a:rPr lang="en-US" altLang="en-US"/>
              <a:t>акцій</a:t>
            </a:r>
            <a:r>
              <a:rPr lang="en-US" altLang="ru-RU"/>
              <a:t> </a:t>
            </a:r>
            <a:r>
              <a:rPr lang="en-US" altLang="en-US"/>
              <a:t>та</a:t>
            </a:r>
            <a:r>
              <a:rPr lang="en-US" altLang="ru-RU"/>
              <a:t> </a:t>
            </a:r>
            <a:r>
              <a:rPr lang="en-US" altLang="en-US"/>
              <a:t>у</a:t>
            </a:r>
            <a:r>
              <a:rPr lang="en-US" altLang="ru-RU"/>
              <a:t> </a:t>
            </a:r>
            <a:r>
              <a:rPr lang="en-US" altLang="en-US"/>
              <a:t>товаристві</a:t>
            </a:r>
            <a:r>
              <a:rPr lang="en-US" altLang="ru-RU"/>
              <a:t> </a:t>
            </a:r>
            <a:r>
              <a:rPr lang="en-US" altLang="en-US"/>
              <a:t>з</a:t>
            </a:r>
            <a:r>
              <a:rPr lang="en-US" altLang="ru-RU"/>
              <a:t> </a:t>
            </a:r>
            <a:r>
              <a:rPr lang="en-US" altLang="en-US"/>
              <a:t>кількістю</a:t>
            </a:r>
            <a:r>
              <a:rPr lang="en-US" altLang="ru-RU"/>
              <a:t> </a:t>
            </a:r>
            <a:r>
              <a:rPr lang="en-US" altLang="en-US"/>
              <a:t>акціонерів</a:t>
            </a:r>
            <a:r>
              <a:rPr lang="en-US" altLang="ru-RU"/>
              <a:t> — </a:t>
            </a:r>
            <a:r>
              <a:rPr lang="en-US" altLang="en-US"/>
              <a:t>власників</a:t>
            </a:r>
            <a:r>
              <a:rPr lang="en-US" altLang="ru-RU"/>
              <a:t> </a:t>
            </a:r>
            <a:r>
              <a:rPr lang="en-US" altLang="en-US"/>
              <a:t>простих</a:t>
            </a:r>
            <a:r>
              <a:rPr lang="en-US" altLang="ru-RU"/>
              <a:t> </a:t>
            </a:r>
            <a:r>
              <a:rPr lang="en-US" altLang="en-US"/>
              <a:t>акцій</a:t>
            </a:r>
            <a:r>
              <a:rPr lang="en-US" altLang="ru-RU"/>
              <a:t> </a:t>
            </a:r>
            <a:r>
              <a:rPr lang="en-US" altLang="en-US"/>
              <a:t>понад</a:t>
            </a:r>
            <a:r>
              <a:rPr lang="en-US" altLang="ru-RU"/>
              <a:t> 100 </a:t>
            </a:r>
            <a:r>
              <a:rPr lang="en-US" altLang="en-US"/>
              <a:t>осіб</a:t>
            </a:r>
            <a:r>
              <a:rPr lang="en-US" altLang="ru-RU"/>
              <a:t> </a:t>
            </a:r>
            <a:r>
              <a:rPr lang="en-US" altLang="en-US"/>
              <a:t>голосування</a:t>
            </a:r>
            <a:r>
              <a:rPr lang="en-US" altLang="ru-RU"/>
              <a:t> </a:t>
            </a:r>
            <a:r>
              <a:rPr lang="en-US" altLang="en-US"/>
              <a:t>з</a:t>
            </a:r>
            <a:r>
              <a:rPr lang="en-US" altLang="ru-RU"/>
              <a:t> </a:t>
            </a:r>
            <a:r>
              <a:rPr lang="en-US" altLang="en-US"/>
              <a:t>питань</a:t>
            </a:r>
            <a:r>
              <a:rPr lang="en-US" altLang="ru-RU"/>
              <a:t> </a:t>
            </a:r>
            <a:r>
              <a:rPr lang="en-US" altLang="en-US"/>
              <a:t>порядку</a:t>
            </a:r>
            <a:r>
              <a:rPr lang="en-US" altLang="ru-RU"/>
              <a:t> </a:t>
            </a:r>
            <a:r>
              <a:rPr lang="en-US" altLang="en-US"/>
              <a:t>денного</a:t>
            </a:r>
            <a:r>
              <a:rPr lang="en-US" altLang="ru-RU"/>
              <a:t> </a:t>
            </a:r>
            <a:r>
              <a:rPr lang="en-US" altLang="en-US"/>
              <a:t>загальних</a:t>
            </a:r>
            <a:r>
              <a:rPr lang="en-US" altLang="ru-RU"/>
              <a:t> </a:t>
            </a:r>
            <a:r>
              <a:rPr lang="en-US" altLang="en-US"/>
              <a:t>зборів</a:t>
            </a:r>
            <a:r>
              <a:rPr lang="en-US" altLang="ru-RU"/>
              <a:t> </a:t>
            </a:r>
            <a:r>
              <a:rPr lang="en-US" altLang="en-US"/>
              <a:t>проводиться</a:t>
            </a:r>
            <a:r>
              <a:rPr lang="en-US" altLang="ru-RU"/>
              <a:t> </a:t>
            </a:r>
            <a:r>
              <a:rPr lang="en-US" altLang="en-US"/>
              <a:t>тільки</a:t>
            </a:r>
            <a:r>
              <a:rPr lang="en-US" altLang="ru-RU"/>
              <a:t> </a:t>
            </a:r>
            <a:r>
              <a:rPr lang="en-US" altLang="en-US"/>
              <a:t>з</a:t>
            </a:r>
            <a:r>
              <a:rPr lang="en-US" altLang="ru-RU"/>
              <a:t> </a:t>
            </a:r>
            <a:r>
              <a:rPr lang="en-US" altLang="en-US"/>
              <a:t>використанням</a:t>
            </a:r>
            <a:r>
              <a:rPr lang="en-US" altLang="ru-RU"/>
              <a:t> </a:t>
            </a:r>
            <a:r>
              <a:rPr lang="en-US" altLang="en-US"/>
              <a:t>бюлетенів</a:t>
            </a:r>
            <a:r>
              <a:rPr lang="en-US" altLang="ru-RU"/>
              <a:t> </a:t>
            </a:r>
            <a:r>
              <a:rPr lang="en-US" altLang="en-US"/>
              <a:t>для</a:t>
            </a:r>
            <a:r>
              <a:rPr lang="en-US" altLang="ru-RU"/>
              <a:t> </a:t>
            </a:r>
            <a:r>
              <a:rPr lang="en-US" altLang="en-US"/>
              <a:t>голосування</a:t>
            </a:r>
            <a:endParaRPr lang="en-US" altLang="en-US"/>
          </a:p>
          <a:p>
            <a:pPr algn="just"/>
            <a:r>
              <a:rPr lang="en-US" altLang="en-US"/>
              <a:t>Форма</a:t>
            </a:r>
            <a:r>
              <a:rPr lang="en-US" altLang="ru-RU"/>
              <a:t> </a:t>
            </a:r>
            <a:r>
              <a:rPr lang="en-US" altLang="en-US"/>
              <a:t>і</a:t>
            </a:r>
            <a:r>
              <a:rPr lang="en-US" altLang="ru-RU"/>
              <a:t> </a:t>
            </a:r>
            <a:r>
              <a:rPr lang="en-US" altLang="en-US"/>
              <a:t>текст</a:t>
            </a:r>
            <a:r>
              <a:rPr lang="en-US" altLang="ru-RU"/>
              <a:t> </a:t>
            </a:r>
            <a:r>
              <a:rPr lang="en-US" altLang="en-US"/>
              <a:t>бюлетеня</a:t>
            </a:r>
            <a:r>
              <a:rPr lang="en-US" altLang="ru-RU"/>
              <a:t> </a:t>
            </a:r>
            <a:r>
              <a:rPr lang="en-US" altLang="en-US"/>
              <a:t>затверджуються</a:t>
            </a:r>
            <a:r>
              <a:rPr lang="en-US" altLang="ru-RU"/>
              <a:t> </a:t>
            </a:r>
            <a:r>
              <a:rPr lang="en-US" altLang="en-US"/>
              <a:t>наглядовою</a:t>
            </a:r>
            <a:r>
              <a:rPr lang="en-US" altLang="ru-RU"/>
              <a:t> </a:t>
            </a:r>
            <a:r>
              <a:rPr lang="en-US" altLang="en-US"/>
              <a:t>радою</a:t>
            </a:r>
            <a:r>
              <a:rPr lang="en-US" altLang="ru-RU"/>
              <a:t> </a:t>
            </a:r>
            <a:r>
              <a:rPr lang="en-US" altLang="en-US"/>
              <a:t>не</a:t>
            </a:r>
            <a:r>
              <a:rPr lang="en-US" altLang="ru-RU"/>
              <a:t> </a:t>
            </a:r>
            <a:r>
              <a:rPr lang="en-US" altLang="en-US"/>
              <a:t>пізніше</a:t>
            </a:r>
            <a:r>
              <a:rPr lang="en-US" altLang="ru-RU"/>
              <a:t> </a:t>
            </a:r>
            <a:r>
              <a:rPr lang="en-US" altLang="en-US"/>
              <a:t>ніж</a:t>
            </a:r>
            <a:r>
              <a:rPr lang="en-US" altLang="ru-RU"/>
              <a:t> </a:t>
            </a:r>
            <a:r>
              <a:rPr lang="en-US" altLang="en-US"/>
              <a:t>за</a:t>
            </a:r>
            <a:r>
              <a:rPr lang="en-US" altLang="ru-RU"/>
              <a:t> 10 </a:t>
            </a:r>
            <a:r>
              <a:rPr lang="en-US" altLang="en-US"/>
              <a:t>днів</a:t>
            </a:r>
            <a:r>
              <a:rPr lang="en-US" altLang="ru-RU"/>
              <a:t> </a:t>
            </a:r>
            <a:r>
              <a:rPr lang="en-US" altLang="en-US"/>
              <a:t>до</a:t>
            </a:r>
            <a:r>
              <a:rPr lang="en-US" altLang="ru-RU"/>
              <a:t> </a:t>
            </a:r>
            <a:r>
              <a:rPr lang="en-US" altLang="en-US"/>
              <a:t>дати</a:t>
            </a:r>
            <a:r>
              <a:rPr lang="en-US" altLang="ru-RU"/>
              <a:t> </a:t>
            </a:r>
            <a:r>
              <a:rPr lang="en-US" altLang="en-US"/>
              <a:t>проведення</a:t>
            </a:r>
            <a:r>
              <a:rPr lang="en-US" altLang="ru-RU"/>
              <a:t> </a:t>
            </a:r>
            <a:r>
              <a:rPr lang="en-US" altLang="en-US"/>
              <a:t>загальних</a:t>
            </a:r>
            <a:r>
              <a:rPr lang="en-US" altLang="ru-RU"/>
              <a:t> </a:t>
            </a:r>
            <a:r>
              <a:rPr lang="en-US" altLang="en-US"/>
              <a:t>зборів</a:t>
            </a:r>
            <a:r>
              <a:rPr lang="en-US" altLang="ru-RU"/>
              <a:t>, </a:t>
            </a:r>
            <a:r>
              <a:rPr lang="en-US" altLang="en-US"/>
              <a:t>а</a:t>
            </a:r>
            <a:r>
              <a:rPr lang="en-US" altLang="ru-RU"/>
              <a:t> </a:t>
            </a:r>
            <a:r>
              <a:rPr lang="en-US" altLang="en-US"/>
              <a:t>в</a:t>
            </a:r>
            <a:r>
              <a:rPr lang="en-US" altLang="ru-RU"/>
              <a:t> </a:t>
            </a:r>
            <a:r>
              <a:rPr lang="en-US" altLang="en-US"/>
              <a:t>разі</a:t>
            </a:r>
            <a:r>
              <a:rPr lang="en-US" altLang="ru-RU"/>
              <a:t> </a:t>
            </a:r>
            <a:r>
              <a:rPr lang="en-US" altLang="en-US"/>
              <a:t>скликання</a:t>
            </a:r>
            <a:r>
              <a:rPr lang="en-US" altLang="ru-RU"/>
              <a:t> </a:t>
            </a:r>
            <a:r>
              <a:rPr lang="en-US" altLang="en-US"/>
              <a:t>позачергових</a:t>
            </a:r>
            <a:r>
              <a:rPr lang="en-US" altLang="ru-RU"/>
              <a:t> </a:t>
            </a:r>
            <a:r>
              <a:rPr lang="en-US" altLang="en-US"/>
              <a:t>загальних</a:t>
            </a:r>
            <a:r>
              <a:rPr lang="en-US" altLang="ru-RU"/>
              <a:t> </a:t>
            </a:r>
            <a:r>
              <a:rPr lang="en-US" altLang="en-US"/>
              <a:t>зборів</a:t>
            </a:r>
            <a:r>
              <a:rPr lang="en-US" altLang="ru-RU"/>
              <a:t> </a:t>
            </a:r>
            <a:r>
              <a:rPr lang="en-US" altLang="en-US"/>
              <a:t>на</a:t>
            </a:r>
            <a:r>
              <a:rPr lang="en-US" altLang="ru-RU"/>
              <a:t> </a:t>
            </a:r>
            <a:r>
              <a:rPr lang="en-US" altLang="en-US"/>
              <a:t>вимогу</a:t>
            </a:r>
            <a:r>
              <a:rPr lang="en-US" altLang="ru-RU"/>
              <a:t> </a:t>
            </a:r>
            <a:r>
              <a:rPr lang="en-US" altLang="en-US"/>
              <a:t>акціонерів</a:t>
            </a:r>
            <a:r>
              <a:rPr lang="en-US" altLang="ru-RU"/>
              <a:t> — </a:t>
            </a:r>
            <a:r>
              <a:rPr lang="en-US" altLang="en-US"/>
              <a:t>акціонерами</a:t>
            </a:r>
            <a:r>
              <a:rPr lang="en-US" altLang="ru-RU"/>
              <a:t>, </a:t>
            </a:r>
            <a:r>
              <a:rPr lang="en-US" altLang="en-US"/>
              <a:t>які</a:t>
            </a:r>
            <a:r>
              <a:rPr lang="en-US" altLang="ru-RU"/>
              <a:t> </a:t>
            </a:r>
            <a:r>
              <a:rPr lang="en-US" altLang="en-US"/>
              <a:t>цього</a:t>
            </a:r>
            <a:r>
              <a:rPr lang="en-US" altLang="ru-RU"/>
              <a:t> </a:t>
            </a:r>
            <a:r>
              <a:rPr lang="en-US" altLang="en-US"/>
              <a:t>вимагають</a:t>
            </a:r>
            <a:r>
              <a:rPr lang="en-US" altLang="ru-RU"/>
              <a:t>. </a:t>
            </a:r>
            <a:r>
              <a:rPr lang="en-US" altLang="en-US"/>
              <a:t>Бюлетень</a:t>
            </a:r>
            <a:r>
              <a:rPr lang="en-US" altLang="ru-RU"/>
              <a:t> </a:t>
            </a:r>
            <a:r>
              <a:rPr lang="en-US" altLang="en-US"/>
              <a:t>для</a:t>
            </a:r>
            <a:r>
              <a:rPr lang="en-US" altLang="ru-RU"/>
              <a:t> </a:t>
            </a:r>
            <a:r>
              <a:rPr lang="en-US" altLang="en-US"/>
              <a:t>голосування</a:t>
            </a:r>
            <a:r>
              <a:rPr lang="en-US" altLang="ru-RU"/>
              <a:t> </a:t>
            </a:r>
            <a:r>
              <a:rPr lang="en-US" altLang="en-US"/>
              <a:t>визнається</a:t>
            </a:r>
            <a:r>
              <a:rPr lang="en-US" altLang="ru-RU"/>
              <a:t> </a:t>
            </a:r>
            <a:r>
              <a:rPr lang="en-US" altLang="en-US"/>
              <a:t>недійсним</a:t>
            </a:r>
            <a:r>
              <a:rPr lang="en-US" altLang="ru-RU"/>
              <a:t> </a:t>
            </a:r>
            <a:r>
              <a:rPr lang="en-US" altLang="en-US"/>
              <a:t>у</a:t>
            </a:r>
            <a:r>
              <a:rPr lang="en-US" altLang="ru-RU"/>
              <a:t> </a:t>
            </a:r>
            <a:r>
              <a:rPr lang="en-US" altLang="en-US"/>
              <a:t>разі</a:t>
            </a:r>
            <a:r>
              <a:rPr lang="en-US" altLang="ru-RU"/>
              <a:t>, </a:t>
            </a:r>
            <a:r>
              <a:rPr lang="en-US" altLang="en-US"/>
              <a:t>якщо</a:t>
            </a:r>
            <a:r>
              <a:rPr lang="en-US" altLang="ru-RU"/>
              <a:t> </a:t>
            </a:r>
            <a:r>
              <a:rPr lang="en-US" altLang="en-US"/>
              <a:t>він</a:t>
            </a:r>
            <a:r>
              <a:rPr lang="en-US" altLang="ru-RU"/>
              <a:t> </a:t>
            </a:r>
            <a:r>
              <a:rPr lang="en-US" altLang="en-US"/>
              <a:t>відрізняється</a:t>
            </a:r>
            <a:r>
              <a:rPr lang="en-US" altLang="ru-RU"/>
              <a:t> </a:t>
            </a:r>
            <a:r>
              <a:rPr lang="en-US" altLang="en-US"/>
              <a:t>від</a:t>
            </a:r>
            <a:r>
              <a:rPr lang="en-US" altLang="ru-RU"/>
              <a:t> </a:t>
            </a:r>
            <a:r>
              <a:rPr lang="en-US" altLang="en-US"/>
              <a:t>офіційно</a:t>
            </a:r>
            <a:r>
              <a:rPr lang="en-US" altLang="ru-RU"/>
              <a:t> </a:t>
            </a:r>
            <a:r>
              <a:rPr lang="en-US" altLang="en-US"/>
              <a:t>виготовленого</a:t>
            </a:r>
            <a:r>
              <a:rPr lang="en-US" altLang="ru-RU"/>
              <a:t> </a:t>
            </a:r>
            <a:r>
              <a:rPr lang="en-US" altLang="en-US"/>
              <a:t>акціонерним</a:t>
            </a:r>
            <a:r>
              <a:rPr lang="en-US" altLang="ru-RU"/>
              <a:t> </a:t>
            </a:r>
            <a:r>
              <a:rPr lang="en-US" altLang="en-US"/>
              <a:t>товариством</a:t>
            </a:r>
            <a:r>
              <a:rPr lang="en-US" altLang="ru-RU"/>
              <a:t> </a:t>
            </a:r>
            <a:r>
              <a:rPr lang="en-US" altLang="en-US"/>
              <a:t>зразка</a:t>
            </a:r>
            <a:r>
              <a:rPr lang="en-US" altLang="ru-RU"/>
              <a:t> </a:t>
            </a:r>
            <a:r>
              <a:rPr lang="en-US" altLang="en-US"/>
              <a:t>або</a:t>
            </a:r>
            <a:r>
              <a:rPr lang="en-US" altLang="ru-RU"/>
              <a:t> </a:t>
            </a:r>
            <a:r>
              <a:rPr lang="en-US" altLang="en-US"/>
              <a:t>на</a:t>
            </a:r>
            <a:r>
              <a:rPr lang="en-US" altLang="ru-RU"/>
              <a:t> </a:t>
            </a:r>
            <a:r>
              <a:rPr lang="en-US" altLang="en-US"/>
              <a:t>ньому</a:t>
            </a:r>
            <a:r>
              <a:rPr lang="en-US" altLang="ru-RU"/>
              <a:t> </a:t>
            </a:r>
            <a:r>
              <a:rPr lang="en-US" altLang="en-US"/>
              <a:t>відсутній</a:t>
            </a:r>
            <a:r>
              <a:rPr lang="en-US" altLang="ru-RU"/>
              <a:t> </a:t>
            </a:r>
            <a:r>
              <a:rPr lang="en-US" altLang="en-US"/>
              <a:t>підпис</a:t>
            </a:r>
            <a:r>
              <a:rPr lang="en-US" altLang="ru-RU"/>
              <a:t> </a:t>
            </a:r>
            <a:r>
              <a:rPr lang="en-US" altLang="en-US"/>
              <a:t>акціонера</a:t>
            </a:r>
            <a:r>
              <a:rPr lang="en-US" altLang="ru-RU"/>
              <a:t> (</a:t>
            </a:r>
            <a:r>
              <a:rPr lang="en-US" altLang="en-US"/>
              <a:t>представника</a:t>
            </a:r>
            <a:r>
              <a:rPr lang="en-US" altLang="ru-RU"/>
              <a:t>).</a:t>
            </a:r>
            <a:endParaRPr lang="en-US" altLang="ru-RU"/>
          </a:p>
          <a:p>
            <a:pPr algn="just"/>
            <a:r>
              <a:rPr lang="en-US" altLang="en-US"/>
              <a:t>Для</a:t>
            </a:r>
            <a:r>
              <a:rPr lang="en-US" altLang="ru-RU"/>
              <a:t> </a:t>
            </a:r>
            <a:r>
              <a:rPr lang="en-US" altLang="en-US"/>
              <a:t>підрахунку</a:t>
            </a:r>
            <a:r>
              <a:rPr lang="en-US" altLang="ru-RU"/>
              <a:t> </a:t>
            </a:r>
            <a:r>
              <a:rPr lang="en-US" altLang="en-US"/>
              <a:t>голосів</a:t>
            </a:r>
            <a:r>
              <a:rPr lang="en-US" altLang="ru-RU"/>
              <a:t> </a:t>
            </a:r>
            <a:r>
              <a:rPr lang="en-US" altLang="en-US"/>
              <a:t>загальними</a:t>
            </a:r>
            <a:r>
              <a:rPr lang="en-US" altLang="ru-RU"/>
              <a:t> </a:t>
            </a:r>
            <a:r>
              <a:rPr lang="en-US" altLang="en-US"/>
              <a:t>зборами</a:t>
            </a:r>
            <a:r>
              <a:rPr lang="en-US" altLang="ru-RU"/>
              <a:t> </a:t>
            </a:r>
            <a:r>
              <a:rPr lang="en-US" altLang="en-US"/>
              <a:t>акціонерів</a:t>
            </a:r>
            <a:r>
              <a:rPr lang="en-US" altLang="ru-RU"/>
              <a:t> </a:t>
            </a:r>
            <a:r>
              <a:rPr lang="en-US" altLang="en-US"/>
              <a:t>обирається</a:t>
            </a:r>
            <a:r>
              <a:rPr lang="en-US" altLang="ru-RU"/>
              <a:t> </a:t>
            </a:r>
            <a:r>
              <a:rPr lang="en-US" altLang="en-US"/>
              <a:t>лічильна</a:t>
            </a:r>
            <a:r>
              <a:rPr lang="en-US" altLang="ru-RU"/>
              <a:t> </a:t>
            </a:r>
            <a:r>
              <a:rPr lang="en-US" altLang="en-US"/>
              <a:t>комісія</a:t>
            </a:r>
            <a:r>
              <a:rPr lang="en-US" altLang="ru-RU"/>
              <a:t>. </a:t>
            </a:r>
            <a:r>
              <a:rPr lang="en-US" altLang="en-US"/>
              <a:t>Також</a:t>
            </a:r>
            <a:r>
              <a:rPr lang="en-US" altLang="ru-RU"/>
              <a:t> </a:t>
            </a:r>
            <a:r>
              <a:rPr lang="en-US" altLang="en-US"/>
              <a:t>до</a:t>
            </a:r>
            <a:r>
              <a:rPr lang="en-US" altLang="ru-RU"/>
              <a:t> </a:t>
            </a:r>
            <a:r>
              <a:rPr lang="en-US" altLang="en-US"/>
              <a:t>її</a:t>
            </a:r>
            <a:r>
              <a:rPr lang="en-US" altLang="ru-RU"/>
              <a:t> </a:t>
            </a:r>
            <a:r>
              <a:rPr lang="en-US" altLang="en-US"/>
              <a:t>функцій</a:t>
            </a:r>
            <a:r>
              <a:rPr lang="en-US" altLang="ru-RU"/>
              <a:t> </a:t>
            </a:r>
            <a:r>
              <a:rPr lang="en-US" altLang="en-US"/>
              <a:t>входить</a:t>
            </a:r>
            <a:r>
              <a:rPr lang="en-US" altLang="ru-RU"/>
              <a:t> </a:t>
            </a:r>
            <a:r>
              <a:rPr lang="en-US" altLang="en-US"/>
              <a:t>надання</a:t>
            </a:r>
            <a:r>
              <a:rPr lang="en-US" altLang="ru-RU"/>
              <a:t> </a:t>
            </a:r>
            <a:r>
              <a:rPr lang="en-US" altLang="en-US"/>
              <a:t>роз</a:t>
            </a:r>
            <a:r>
              <a:rPr lang="en-US" altLang="ru-RU"/>
              <a:t>’</a:t>
            </a:r>
            <a:r>
              <a:rPr lang="en-US" altLang="en-US"/>
              <a:t>яснень</a:t>
            </a:r>
            <a:r>
              <a:rPr lang="en-US" altLang="ru-RU"/>
              <a:t> </a:t>
            </a:r>
            <a:r>
              <a:rPr lang="en-US" altLang="en-US"/>
              <a:t>щодо</a:t>
            </a:r>
            <a:r>
              <a:rPr lang="en-US" altLang="ru-RU"/>
              <a:t> </a:t>
            </a:r>
            <a:r>
              <a:rPr lang="en-US" altLang="en-US"/>
              <a:t>порядку</a:t>
            </a:r>
            <a:r>
              <a:rPr lang="en-US" altLang="ru-RU"/>
              <a:t> </a:t>
            </a:r>
            <a:r>
              <a:rPr lang="en-US" altLang="en-US"/>
              <a:t>голосування</a:t>
            </a:r>
            <a:r>
              <a:rPr lang="en-US" altLang="ru-RU"/>
              <a:t>, </a:t>
            </a:r>
            <a:r>
              <a:rPr lang="en-US" altLang="en-US"/>
              <a:t>підрахунку</a:t>
            </a:r>
            <a:r>
              <a:rPr lang="en-US" altLang="ru-RU"/>
              <a:t> </a:t>
            </a:r>
            <a:r>
              <a:rPr lang="en-US" altLang="en-US"/>
              <a:t>голосів</a:t>
            </a:r>
            <a:r>
              <a:rPr lang="en-US" altLang="ru-RU"/>
              <a:t> </a:t>
            </a:r>
            <a:r>
              <a:rPr lang="en-US" altLang="en-US"/>
              <a:t>та</a:t>
            </a:r>
            <a:r>
              <a:rPr lang="en-US" altLang="ru-RU"/>
              <a:t> </a:t>
            </a:r>
            <a:r>
              <a:rPr lang="en-US" altLang="en-US"/>
              <a:t>інших</a:t>
            </a:r>
            <a:r>
              <a:rPr lang="en-US" altLang="ru-RU"/>
              <a:t> </a:t>
            </a:r>
            <a:r>
              <a:rPr lang="en-US" altLang="en-US"/>
              <a:t>питань</a:t>
            </a:r>
            <a:r>
              <a:rPr lang="en-US" altLang="ru-RU"/>
              <a:t>, </a:t>
            </a:r>
            <a:r>
              <a:rPr lang="en-US" altLang="en-US"/>
              <a:t>пов</a:t>
            </a:r>
            <a:r>
              <a:rPr lang="en-US" altLang="ru-RU"/>
              <a:t>’</a:t>
            </a:r>
            <a:r>
              <a:rPr lang="en-US" altLang="en-US"/>
              <a:t>язаних</a:t>
            </a:r>
            <a:r>
              <a:rPr lang="en-US" altLang="ru-RU"/>
              <a:t> </a:t>
            </a:r>
            <a:r>
              <a:rPr lang="en-US" altLang="en-US"/>
              <a:t>із</a:t>
            </a:r>
            <a:r>
              <a:rPr lang="en-US" altLang="ru-RU"/>
              <a:t> </a:t>
            </a:r>
            <a:r>
              <a:rPr lang="en-US" altLang="en-US"/>
              <a:t>забезпеченням</a:t>
            </a:r>
            <a:r>
              <a:rPr lang="en-US" altLang="ru-RU"/>
              <a:t> </a:t>
            </a:r>
            <a:r>
              <a:rPr lang="en-US" altLang="en-US"/>
              <a:t>проведення</a:t>
            </a:r>
            <a:r>
              <a:rPr lang="en-US" altLang="ru-RU"/>
              <a:t> </a:t>
            </a:r>
            <a:r>
              <a:rPr lang="en-US" altLang="en-US"/>
              <a:t>голосування</a:t>
            </a:r>
            <a:r>
              <a:rPr lang="en-US" altLang="ru-RU"/>
              <a:t> </a:t>
            </a:r>
            <a:r>
              <a:rPr lang="en-US" altLang="en-US"/>
              <a:t>на</a:t>
            </a:r>
            <a:r>
              <a:rPr lang="en-US" altLang="ru-RU"/>
              <a:t> </a:t>
            </a:r>
            <a:r>
              <a:rPr lang="en-US" altLang="en-US"/>
              <a:t>загальних</a:t>
            </a:r>
            <a:r>
              <a:rPr lang="en-US" altLang="ru-RU"/>
              <a:t> </a:t>
            </a:r>
            <a:r>
              <a:rPr lang="en-US" altLang="en-US"/>
              <a:t>зборах</a:t>
            </a:r>
            <a:r>
              <a:rPr lang="en-US" altLang="ru-RU"/>
              <a:t>. </a:t>
            </a:r>
            <a:endParaRPr lang="en-US" altLang="ru-RU"/>
          </a:p>
          <a:p>
            <a:pPr algn="just"/>
            <a:r>
              <a:rPr lang="en-US" altLang="en-US"/>
              <a:t>В</a:t>
            </a:r>
            <a:r>
              <a:rPr lang="en-US" altLang="ru-RU"/>
              <a:t> </a:t>
            </a:r>
            <a:r>
              <a:rPr lang="en-US" altLang="en-US"/>
              <a:t>акціонерному</a:t>
            </a:r>
            <a:r>
              <a:rPr lang="en-US" altLang="ru-RU"/>
              <a:t> </a:t>
            </a:r>
            <a:r>
              <a:rPr lang="en-US" altLang="en-US"/>
              <a:t>товаристві</a:t>
            </a:r>
            <a:r>
              <a:rPr lang="en-US" altLang="ru-RU"/>
              <a:t> </a:t>
            </a:r>
            <a:r>
              <a:rPr lang="en-US" altLang="en-US"/>
              <a:t>з</a:t>
            </a:r>
            <a:r>
              <a:rPr lang="en-US" altLang="ru-RU"/>
              <a:t> </a:t>
            </a:r>
            <a:r>
              <a:rPr lang="en-US" altLang="en-US"/>
              <a:t>кількістю</a:t>
            </a:r>
            <a:r>
              <a:rPr lang="en-US" altLang="ru-RU"/>
              <a:t> </a:t>
            </a:r>
            <a:r>
              <a:rPr lang="en-US" altLang="en-US"/>
              <a:t>акціонерів</a:t>
            </a:r>
            <a:r>
              <a:rPr lang="en-US" altLang="ru-RU"/>
              <a:t> — </a:t>
            </a:r>
            <a:r>
              <a:rPr lang="en-US" altLang="en-US"/>
              <a:t>власників</a:t>
            </a:r>
            <a:r>
              <a:rPr lang="en-US" altLang="ru-RU"/>
              <a:t> </a:t>
            </a:r>
            <a:r>
              <a:rPr lang="en-US" altLang="en-US"/>
              <a:t>простих</a:t>
            </a:r>
            <a:r>
              <a:rPr lang="en-US" altLang="ru-RU"/>
              <a:t> </a:t>
            </a:r>
            <a:r>
              <a:rPr lang="en-US" altLang="en-US"/>
              <a:t>акцій</a:t>
            </a:r>
            <a:r>
              <a:rPr lang="en-US" altLang="ru-RU"/>
              <a:t> </a:t>
            </a:r>
            <a:r>
              <a:rPr lang="en-US" altLang="en-US"/>
              <a:t>понад</a:t>
            </a:r>
            <a:r>
              <a:rPr lang="en-US" altLang="ru-RU"/>
              <a:t> 100 </a:t>
            </a:r>
            <a:r>
              <a:rPr lang="en-US" altLang="en-US"/>
              <a:t>осіб</a:t>
            </a:r>
            <a:r>
              <a:rPr lang="en-US" altLang="ru-RU"/>
              <a:t> </a:t>
            </a:r>
            <a:r>
              <a:rPr lang="en-US" altLang="en-US"/>
              <a:t>кількісний</a:t>
            </a:r>
            <a:r>
              <a:rPr lang="en-US" altLang="ru-RU"/>
              <a:t> </a:t>
            </a:r>
            <a:r>
              <a:rPr lang="en-US" altLang="en-US"/>
              <a:t>склад</a:t>
            </a:r>
            <a:r>
              <a:rPr lang="en-US" altLang="ru-RU"/>
              <a:t> </a:t>
            </a:r>
            <a:r>
              <a:rPr lang="en-US" altLang="en-US"/>
              <a:t>лічильної</a:t>
            </a:r>
            <a:r>
              <a:rPr lang="en-US" altLang="ru-RU"/>
              <a:t> </a:t>
            </a:r>
            <a:r>
              <a:rPr lang="en-US" altLang="en-US"/>
              <a:t>комісії</a:t>
            </a:r>
            <a:r>
              <a:rPr lang="en-US" altLang="ru-RU"/>
              <a:t> </a:t>
            </a:r>
            <a:r>
              <a:rPr lang="en-US" altLang="en-US"/>
              <a:t>не</a:t>
            </a:r>
            <a:r>
              <a:rPr lang="en-US" altLang="ru-RU"/>
              <a:t> </a:t>
            </a:r>
            <a:r>
              <a:rPr lang="en-US" altLang="en-US"/>
              <a:t>може</a:t>
            </a:r>
            <a:r>
              <a:rPr lang="en-US" altLang="ru-RU"/>
              <a:t> </a:t>
            </a:r>
            <a:r>
              <a:rPr lang="en-US" altLang="en-US"/>
              <a:t>бути</a:t>
            </a:r>
            <a:r>
              <a:rPr lang="en-US" altLang="ru-RU"/>
              <a:t> </a:t>
            </a:r>
            <a:r>
              <a:rPr lang="en-US" altLang="en-US"/>
              <a:t>меншим</a:t>
            </a:r>
            <a:r>
              <a:rPr lang="en-US" altLang="ru-RU"/>
              <a:t> </a:t>
            </a:r>
            <a:r>
              <a:rPr lang="en-US" altLang="en-US"/>
              <a:t>ніж</a:t>
            </a:r>
            <a:r>
              <a:rPr lang="en-US" altLang="ru-RU"/>
              <a:t> </a:t>
            </a:r>
            <a:r>
              <a:rPr lang="en-US" altLang="en-US"/>
              <a:t>три</a:t>
            </a:r>
            <a:r>
              <a:rPr lang="en-US" altLang="ru-RU"/>
              <a:t> </a:t>
            </a:r>
            <a:r>
              <a:rPr lang="en-US" altLang="en-US"/>
              <a:t>особи</a:t>
            </a:r>
            <a:r>
              <a:rPr lang="en-US" altLang="ru-RU"/>
              <a:t>. </a:t>
            </a:r>
            <a:r>
              <a:rPr lang="en-US" altLang="en-US"/>
              <a:t>До</a:t>
            </a:r>
            <a:r>
              <a:rPr lang="en-US" altLang="ru-RU"/>
              <a:t> </a:t>
            </a:r>
            <a:r>
              <a:rPr lang="en-US" altLang="en-US"/>
              <a:t>складу</a:t>
            </a:r>
            <a:r>
              <a:rPr lang="en-US" altLang="ru-RU"/>
              <a:t> </a:t>
            </a:r>
            <a:r>
              <a:rPr lang="en-US" altLang="en-US"/>
              <a:t>лічильної</a:t>
            </a:r>
            <a:r>
              <a:rPr lang="en-US" altLang="ru-RU"/>
              <a:t> </a:t>
            </a:r>
            <a:r>
              <a:rPr lang="en-US" altLang="en-US"/>
              <a:t>комісії</a:t>
            </a:r>
            <a:r>
              <a:rPr lang="en-US" altLang="ru-RU"/>
              <a:t> </a:t>
            </a:r>
            <a:r>
              <a:rPr lang="en-US" altLang="en-US"/>
              <a:t>не</a:t>
            </a:r>
            <a:r>
              <a:rPr lang="en-US" altLang="ru-RU"/>
              <a:t> </a:t>
            </a:r>
            <a:r>
              <a:rPr lang="en-US" altLang="en-US"/>
              <a:t>можуть</a:t>
            </a:r>
            <a:r>
              <a:rPr lang="en-US" altLang="ru-RU"/>
              <a:t> </a:t>
            </a:r>
            <a:r>
              <a:rPr lang="en-US" altLang="en-US"/>
              <a:t>включатися</a:t>
            </a:r>
            <a:r>
              <a:rPr lang="en-US" altLang="ru-RU"/>
              <a:t> </a:t>
            </a:r>
            <a:r>
              <a:rPr lang="en-US" altLang="en-US"/>
              <a:t>особи</a:t>
            </a:r>
            <a:r>
              <a:rPr lang="en-US" altLang="ru-RU"/>
              <a:t>, </a:t>
            </a:r>
            <a:r>
              <a:rPr lang="en-US" altLang="en-US"/>
              <a:t>які</a:t>
            </a:r>
            <a:r>
              <a:rPr lang="en-US" altLang="ru-RU"/>
              <a:t> </a:t>
            </a:r>
            <a:r>
              <a:rPr lang="en-US" altLang="en-US"/>
              <a:t>входять</a:t>
            </a:r>
            <a:r>
              <a:rPr lang="en-US" altLang="ru-RU"/>
              <a:t> </a:t>
            </a:r>
            <a:r>
              <a:rPr lang="en-US" altLang="en-US"/>
              <a:t>або</a:t>
            </a:r>
            <a:r>
              <a:rPr lang="en-US" altLang="ru-RU"/>
              <a:t> </a:t>
            </a:r>
            <a:r>
              <a:rPr lang="en-US" altLang="en-US"/>
              <a:t>є</a:t>
            </a:r>
            <a:r>
              <a:rPr lang="en-US" altLang="ru-RU"/>
              <a:t> </a:t>
            </a:r>
            <a:r>
              <a:rPr lang="en-US" altLang="en-US"/>
              <a:t>кандидатами</a:t>
            </a:r>
            <a:r>
              <a:rPr lang="en-US" altLang="ru-RU"/>
              <a:t> </a:t>
            </a:r>
            <a:r>
              <a:rPr lang="en-US" altLang="en-US"/>
              <a:t>до</a:t>
            </a:r>
            <a:r>
              <a:rPr lang="en-US" altLang="ru-RU"/>
              <a:t> </a:t>
            </a:r>
            <a:r>
              <a:rPr lang="en-US" altLang="en-US"/>
              <a:t>складу</a:t>
            </a:r>
            <a:r>
              <a:rPr lang="en-US" altLang="ru-RU"/>
              <a:t> </a:t>
            </a:r>
            <a:r>
              <a:rPr lang="en-US" altLang="en-US"/>
              <a:t>органів</a:t>
            </a:r>
            <a:r>
              <a:rPr lang="en-US" altLang="ru-RU"/>
              <a:t> </a:t>
            </a:r>
            <a:r>
              <a:rPr lang="en-US" altLang="en-US"/>
              <a:t>товариства</a:t>
            </a:r>
            <a:r>
              <a:rPr lang="en-US" altLang="ru-RU"/>
              <a:t>.</a:t>
            </a:r>
            <a:endParaRPr lang="en-US" altLang="ru-RU"/>
          </a:p>
          <a:p>
            <a:pPr algn="just"/>
            <a:r>
              <a:rPr lang="en-US" altLang="en-US"/>
              <a:t>Повноваження</a:t>
            </a:r>
            <a:r>
              <a:rPr lang="en-US" altLang="ru-RU"/>
              <a:t> </a:t>
            </a:r>
            <a:r>
              <a:rPr lang="en-US" altLang="en-US"/>
              <a:t>лічильної</a:t>
            </a:r>
            <a:r>
              <a:rPr lang="en-US" altLang="ru-RU"/>
              <a:t> </a:t>
            </a:r>
            <a:r>
              <a:rPr lang="en-US" altLang="en-US"/>
              <a:t>комісії</a:t>
            </a:r>
            <a:r>
              <a:rPr lang="en-US" altLang="ru-RU"/>
              <a:t> </a:t>
            </a:r>
            <a:r>
              <a:rPr lang="en-US" altLang="en-US"/>
              <a:t>за</a:t>
            </a:r>
            <a:r>
              <a:rPr lang="en-US" altLang="ru-RU"/>
              <a:t> </a:t>
            </a:r>
            <a:r>
              <a:rPr lang="en-US" altLang="en-US"/>
              <a:t>договором</a:t>
            </a:r>
            <a:r>
              <a:rPr lang="en-US" altLang="ru-RU"/>
              <a:t> </a:t>
            </a:r>
            <a:r>
              <a:rPr lang="en-US" altLang="en-US"/>
              <a:t>можуть</a:t>
            </a:r>
            <a:r>
              <a:rPr lang="en-US" altLang="ru-RU"/>
              <a:t> </a:t>
            </a:r>
            <a:r>
              <a:rPr lang="en-US" altLang="en-US"/>
              <a:t>передаватися</a:t>
            </a:r>
            <a:r>
              <a:rPr lang="en-US" altLang="ru-RU"/>
              <a:t> </a:t>
            </a:r>
            <a:r>
              <a:rPr lang="en-US" altLang="en-US"/>
              <a:t>реєстратору</a:t>
            </a:r>
            <a:r>
              <a:rPr lang="en-US" altLang="ru-RU"/>
              <a:t> </a:t>
            </a:r>
            <a:r>
              <a:rPr lang="en-US" altLang="en-US"/>
              <a:t>або</a:t>
            </a:r>
            <a:r>
              <a:rPr lang="en-US" altLang="ru-RU"/>
              <a:t> </a:t>
            </a:r>
            <a:r>
              <a:rPr lang="en-US" altLang="en-US"/>
              <a:t>депозитарію</a:t>
            </a:r>
            <a:r>
              <a:rPr lang="en-US" altLang="ru-RU"/>
              <a:t> </a:t>
            </a:r>
            <a:r>
              <a:rPr lang="en-US" altLang="en-US"/>
              <a:t>товариства</a:t>
            </a:r>
            <a:r>
              <a:rPr lang="en-US" altLang="ru-RU"/>
              <a:t>. </a:t>
            </a:r>
            <a:r>
              <a:rPr lang="en-US" altLang="en-US"/>
              <a:t>Умови</a:t>
            </a:r>
            <a:r>
              <a:rPr lang="en-US" altLang="ru-RU"/>
              <a:t> </a:t>
            </a:r>
            <a:r>
              <a:rPr lang="en-US" altLang="en-US"/>
              <a:t>договору</a:t>
            </a:r>
            <a:r>
              <a:rPr lang="en-US" altLang="ru-RU"/>
              <a:t> </a:t>
            </a:r>
            <a:r>
              <a:rPr lang="en-US" altLang="en-US"/>
              <a:t>затверджуються</a:t>
            </a:r>
            <a:r>
              <a:rPr lang="en-US" altLang="ru-RU"/>
              <a:t> </a:t>
            </a:r>
            <a:r>
              <a:rPr lang="en-US" altLang="en-US"/>
              <a:t>загальними</a:t>
            </a:r>
            <a:r>
              <a:rPr lang="en-US" altLang="ru-RU"/>
              <a:t> </a:t>
            </a:r>
            <a:r>
              <a:rPr lang="en-US" altLang="en-US"/>
              <a:t>зборами</a:t>
            </a:r>
            <a:r>
              <a:rPr lang="en-US" altLang="ru-RU"/>
              <a:t>.</a:t>
            </a:r>
            <a:endParaRPr lang="en-US" altLang="ru-RU"/>
          </a:p>
          <a:p>
            <a:pPr algn="just"/>
            <a:endParaRPr lang="en-US" alt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323215" y="188595"/>
            <a:ext cx="8686800" cy="838200"/>
          </a:xfrm>
        </p:spPr>
        <p:txBody>
          <a:bodyPr>
            <a:normAutofit fontScale="90000"/>
          </a:bodyPr>
          <a:p>
            <a:r>
              <a:rPr lang="en-US" altLang="en-US">
                <a:sym typeface="+mn-ea"/>
              </a:rPr>
              <a:t>Порядок</a:t>
            </a:r>
            <a:r>
              <a:rPr lang="en-US" altLang="ru-RU">
                <a:sym typeface="+mn-ea"/>
              </a:rPr>
              <a:t> </a:t>
            </a:r>
            <a:r>
              <a:rPr lang="en-US" altLang="en-US">
                <a:sym typeface="+mn-ea"/>
              </a:rPr>
              <a:t>проведення</a:t>
            </a:r>
            <a:r>
              <a:rPr lang="en-US" altLang="ru-RU">
                <a:sym typeface="+mn-ea"/>
              </a:rPr>
              <a:t> </a:t>
            </a:r>
            <a:r>
              <a:rPr lang="en-US" altLang="en-US">
                <a:sym typeface="+mn-ea"/>
              </a:rPr>
              <a:t>загальних</a:t>
            </a:r>
            <a:r>
              <a:rPr lang="en-US" altLang="ru-RU">
                <a:sym typeface="+mn-ea"/>
              </a:rPr>
              <a:t> </a:t>
            </a:r>
            <a:r>
              <a:rPr lang="en-US" altLang="en-US">
                <a:sym typeface="+mn-ea"/>
              </a:rPr>
              <a:t>зборів</a:t>
            </a:r>
            <a:endParaRPr lang="ru-RU" altLang="en-US"/>
          </a:p>
        </p:txBody>
      </p:sp>
      <p:sp>
        <p:nvSpPr>
          <p:cNvPr id="3" name="Замещающее содержимое 2"/>
          <p:cNvSpPr>
            <a:spLocks noGrp="1"/>
          </p:cNvSpPr>
          <p:nvPr>
            <p:ph idx="1"/>
          </p:nvPr>
        </p:nvSpPr>
        <p:spPr>
          <a:xfrm>
            <a:off x="179070" y="1053465"/>
            <a:ext cx="8686800" cy="5932170"/>
          </a:xfrm>
        </p:spPr>
        <p:txBody>
          <a:bodyPr>
            <a:noAutofit/>
          </a:bodyPr>
          <a:p>
            <a:pPr algn="just"/>
            <a:r>
              <a:rPr lang="en-US" altLang="en-US" sz="1200"/>
              <a:t>За</a:t>
            </a:r>
            <a:r>
              <a:rPr lang="en-US" altLang="ru-RU" sz="1200"/>
              <a:t> </a:t>
            </a:r>
            <a:r>
              <a:rPr lang="en-US" altLang="en-US" sz="1200"/>
              <a:t>підсумками</a:t>
            </a:r>
            <a:r>
              <a:rPr lang="en-US" altLang="ru-RU" sz="1200"/>
              <a:t> </a:t>
            </a:r>
            <a:r>
              <a:rPr lang="en-US" altLang="en-US" sz="1200"/>
              <a:t>голосування</a:t>
            </a:r>
            <a:r>
              <a:rPr lang="en-US" altLang="ru-RU" sz="1200"/>
              <a:t> </a:t>
            </a:r>
            <a:r>
              <a:rPr lang="en-US" altLang="en-US" sz="1200"/>
              <a:t>складається</a:t>
            </a:r>
            <a:r>
              <a:rPr lang="en-US" altLang="ru-RU" sz="1200"/>
              <a:t> </a:t>
            </a:r>
            <a:r>
              <a:rPr lang="en-US" altLang="en-US" sz="1200"/>
              <a:t>протокол</a:t>
            </a:r>
            <a:r>
              <a:rPr lang="en-US" altLang="ru-RU" sz="1200"/>
              <a:t>, </a:t>
            </a:r>
            <a:r>
              <a:rPr lang="en-US" altLang="en-US" sz="1200"/>
              <a:t>що</a:t>
            </a:r>
            <a:r>
              <a:rPr lang="en-US" altLang="ru-RU" sz="1200"/>
              <a:t> </a:t>
            </a:r>
            <a:r>
              <a:rPr lang="en-US" altLang="en-US" sz="1200"/>
              <a:t>підписується</a:t>
            </a:r>
            <a:r>
              <a:rPr lang="en-US" altLang="ru-RU" sz="1200"/>
              <a:t> </a:t>
            </a:r>
            <a:r>
              <a:rPr lang="en-US" altLang="en-US" sz="1200"/>
              <a:t>всіма</a:t>
            </a:r>
            <a:r>
              <a:rPr lang="en-US" altLang="ru-RU" sz="1200"/>
              <a:t> </a:t>
            </a:r>
            <a:r>
              <a:rPr lang="en-US" altLang="en-US" sz="1200"/>
              <a:t>членами</a:t>
            </a:r>
            <a:r>
              <a:rPr lang="en-US" altLang="ru-RU" sz="1200"/>
              <a:t> </a:t>
            </a:r>
            <a:r>
              <a:rPr lang="en-US" altLang="en-US" sz="1200"/>
              <a:t>лічильної</a:t>
            </a:r>
            <a:r>
              <a:rPr lang="en-US" altLang="ru-RU" sz="1200"/>
              <a:t> </a:t>
            </a:r>
            <a:r>
              <a:rPr lang="en-US" altLang="en-US" sz="1200"/>
              <a:t>комісії</a:t>
            </a:r>
            <a:r>
              <a:rPr lang="en-US" altLang="ru-RU" sz="1200"/>
              <a:t> </a:t>
            </a:r>
            <a:r>
              <a:rPr lang="en-US" altLang="en-US" sz="1200"/>
              <a:t>акціонерного</a:t>
            </a:r>
            <a:r>
              <a:rPr lang="en-US" altLang="ru-RU" sz="1200"/>
              <a:t> </a:t>
            </a:r>
            <a:r>
              <a:rPr lang="en-US" altLang="en-US" sz="1200"/>
              <a:t>товариства</a:t>
            </a:r>
            <a:r>
              <a:rPr lang="en-US" altLang="ru-RU" sz="1200"/>
              <a:t>, </a:t>
            </a:r>
            <a:r>
              <a:rPr lang="en-US" altLang="en-US" sz="1200"/>
              <a:t>які</a:t>
            </a:r>
            <a:r>
              <a:rPr lang="en-US" altLang="ru-RU" sz="1200"/>
              <a:t> </a:t>
            </a:r>
            <a:r>
              <a:rPr lang="en-US" altLang="en-US" sz="1200"/>
              <a:t>брали</a:t>
            </a:r>
            <a:r>
              <a:rPr lang="en-US" altLang="ru-RU" sz="1200"/>
              <a:t> </a:t>
            </a:r>
            <a:r>
              <a:rPr lang="en-US" altLang="en-US" sz="1200"/>
              <a:t>участь</a:t>
            </a:r>
            <a:r>
              <a:rPr lang="en-US" altLang="ru-RU" sz="1200"/>
              <a:t> </a:t>
            </a:r>
            <a:r>
              <a:rPr lang="en-US" altLang="en-US" sz="1200"/>
              <a:t>у</a:t>
            </a:r>
            <a:r>
              <a:rPr lang="en-US" altLang="ru-RU" sz="1200"/>
              <a:t> </a:t>
            </a:r>
            <a:r>
              <a:rPr lang="en-US" altLang="en-US" sz="1200"/>
              <a:t>підрахунку</a:t>
            </a:r>
            <a:r>
              <a:rPr lang="en-US" altLang="ru-RU" sz="1200"/>
              <a:t> </a:t>
            </a:r>
            <a:r>
              <a:rPr lang="en-US" altLang="en-US" sz="1200"/>
              <a:t>голосів</a:t>
            </a:r>
            <a:r>
              <a:rPr lang="en-US" altLang="ru-RU" sz="1200"/>
              <a:t>. </a:t>
            </a:r>
            <a:r>
              <a:rPr lang="en-US" altLang="en-US" sz="1200"/>
              <a:t>У</a:t>
            </a:r>
            <a:r>
              <a:rPr lang="en-US" altLang="ru-RU" sz="1200"/>
              <a:t> </a:t>
            </a:r>
            <a:r>
              <a:rPr lang="en-US" altLang="en-US" sz="1200"/>
              <a:t>разі</a:t>
            </a:r>
            <a:r>
              <a:rPr lang="en-US" altLang="ru-RU" sz="1200"/>
              <a:t> </a:t>
            </a:r>
            <a:r>
              <a:rPr lang="en-US" altLang="en-US" sz="1200"/>
              <a:t>передачі</a:t>
            </a:r>
            <a:r>
              <a:rPr lang="en-US" altLang="ru-RU" sz="1200"/>
              <a:t> </a:t>
            </a:r>
            <a:r>
              <a:rPr lang="en-US" altLang="en-US" sz="1200"/>
              <a:t>повноважень</a:t>
            </a:r>
            <a:r>
              <a:rPr lang="en-US" altLang="ru-RU" sz="1200"/>
              <a:t> </a:t>
            </a:r>
            <a:r>
              <a:rPr lang="en-US" altLang="en-US" sz="1200"/>
              <a:t>лічильної</a:t>
            </a:r>
            <a:r>
              <a:rPr lang="en-US" altLang="ru-RU" sz="1200"/>
              <a:t> </a:t>
            </a:r>
            <a:r>
              <a:rPr lang="en-US" altLang="en-US" sz="1200"/>
              <a:t>комісії</a:t>
            </a:r>
            <a:r>
              <a:rPr lang="en-US" altLang="ru-RU" sz="1200"/>
              <a:t> </a:t>
            </a:r>
            <a:r>
              <a:rPr lang="en-US" altLang="en-US" sz="1200"/>
              <a:t>реєстратору</a:t>
            </a:r>
            <a:r>
              <a:rPr lang="en-US" altLang="ru-RU" sz="1200"/>
              <a:t> </a:t>
            </a:r>
            <a:r>
              <a:rPr lang="en-US" altLang="en-US" sz="1200"/>
              <a:t>або</a:t>
            </a:r>
            <a:r>
              <a:rPr lang="en-US" altLang="ru-RU" sz="1200"/>
              <a:t> </a:t>
            </a:r>
            <a:r>
              <a:rPr lang="en-US" altLang="en-US" sz="1200"/>
              <a:t>депозитарію</a:t>
            </a:r>
            <a:r>
              <a:rPr lang="en-US" altLang="ru-RU" sz="1200"/>
              <a:t> </a:t>
            </a:r>
            <a:r>
              <a:rPr lang="en-US" altLang="en-US" sz="1200"/>
              <a:t>протокол</a:t>
            </a:r>
            <a:r>
              <a:rPr lang="en-US" altLang="ru-RU" sz="1200"/>
              <a:t> </a:t>
            </a:r>
            <a:r>
              <a:rPr lang="en-US" altLang="en-US" sz="1200"/>
              <a:t>про</a:t>
            </a: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підписує</a:t>
            </a:r>
            <a:r>
              <a:rPr lang="en-US" altLang="ru-RU" sz="1200"/>
              <a:t> </a:t>
            </a:r>
            <a:r>
              <a:rPr lang="en-US" altLang="en-US" sz="1200"/>
              <a:t>представник</a:t>
            </a:r>
            <a:r>
              <a:rPr lang="en-US" altLang="ru-RU" sz="1200"/>
              <a:t> </a:t>
            </a:r>
            <a:r>
              <a:rPr lang="en-US" altLang="en-US" sz="1200"/>
              <a:t>реєстратора</a:t>
            </a:r>
            <a:r>
              <a:rPr lang="en-US" altLang="ru-RU" sz="1200"/>
              <a:t> </a:t>
            </a:r>
            <a:r>
              <a:rPr lang="en-US" altLang="en-US" sz="1200"/>
              <a:t>або</a:t>
            </a:r>
            <a:r>
              <a:rPr lang="en-US" altLang="ru-RU" sz="1200"/>
              <a:t> </a:t>
            </a:r>
            <a:r>
              <a:rPr lang="en-US" altLang="en-US" sz="1200"/>
              <a:t>депозитарію</a:t>
            </a:r>
            <a:r>
              <a:rPr lang="en-US" altLang="ru-RU" sz="1200"/>
              <a:t>. </a:t>
            </a:r>
            <a:r>
              <a:rPr lang="en-US" altLang="en-US" sz="1200"/>
              <a:t>У</a:t>
            </a:r>
            <a:r>
              <a:rPr lang="en-US" altLang="ru-RU" sz="1200"/>
              <a:t> </a:t>
            </a:r>
            <a:r>
              <a:rPr lang="en-US" altLang="en-US" sz="1200"/>
              <a:t>протоколі</a:t>
            </a:r>
            <a:r>
              <a:rPr lang="en-US" altLang="ru-RU" sz="1200"/>
              <a:t> </a:t>
            </a:r>
            <a:r>
              <a:rPr lang="en-US" altLang="en-US" sz="1200"/>
              <a:t>про</a:t>
            </a: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зазначаються</a:t>
            </a:r>
            <a:r>
              <a:rPr lang="en-US" altLang="ru-RU" sz="1200"/>
              <a:t>:</a:t>
            </a:r>
            <a:endParaRPr lang="en-US" altLang="ru-RU" sz="1200"/>
          </a:p>
          <a:p>
            <a:pPr marL="0" indent="0" algn="just">
              <a:buNone/>
            </a:pPr>
            <a:r>
              <a:rPr lang="en-US" altLang="ru-RU" sz="1200"/>
              <a:t>— </a:t>
            </a:r>
            <a:r>
              <a:rPr lang="en-US" altLang="en-US" sz="1200"/>
              <a:t>дата</a:t>
            </a:r>
            <a:r>
              <a:rPr lang="en-US" altLang="ru-RU" sz="1200"/>
              <a:t> </a:t>
            </a:r>
            <a:r>
              <a:rPr lang="en-US" altLang="en-US" sz="1200"/>
              <a:t>проведення</a:t>
            </a:r>
            <a:r>
              <a:rPr lang="en-US" altLang="ru-RU" sz="1200"/>
              <a:t> </a:t>
            </a:r>
            <a:r>
              <a:rPr lang="en-US" altLang="en-US" sz="1200"/>
              <a:t>загальних</a:t>
            </a:r>
            <a:r>
              <a:rPr lang="en-US" altLang="ru-RU" sz="1200"/>
              <a:t> </a:t>
            </a:r>
            <a:r>
              <a:rPr lang="en-US" altLang="en-US" sz="1200"/>
              <a:t>зборів</a:t>
            </a:r>
            <a:r>
              <a:rPr lang="en-US" altLang="ru-RU" sz="1200"/>
              <a:t>;</a:t>
            </a:r>
            <a:endParaRPr lang="en-US" altLang="ru-RU" sz="1200"/>
          </a:p>
          <a:p>
            <a:pPr marL="0" indent="0" algn="just">
              <a:buNone/>
            </a:pPr>
            <a:r>
              <a:rPr lang="en-US" altLang="ru-RU" sz="1200"/>
              <a:t>— </a:t>
            </a:r>
            <a:r>
              <a:rPr lang="en-US" altLang="en-US" sz="1200"/>
              <a:t>перелік</a:t>
            </a:r>
            <a:r>
              <a:rPr lang="en-US" altLang="ru-RU" sz="1200"/>
              <a:t> </a:t>
            </a:r>
            <a:r>
              <a:rPr lang="en-US" altLang="en-US" sz="1200"/>
              <a:t>питань</a:t>
            </a:r>
            <a:r>
              <a:rPr lang="en-US" altLang="ru-RU" sz="1200"/>
              <a:t>, </a:t>
            </a:r>
            <a:r>
              <a:rPr lang="en-US" altLang="en-US" sz="1200"/>
              <a:t>рішення</a:t>
            </a:r>
            <a:r>
              <a:rPr lang="en-US" altLang="ru-RU" sz="1200"/>
              <a:t> </a:t>
            </a:r>
            <a:r>
              <a:rPr lang="en-US" altLang="en-US" sz="1200"/>
              <a:t>з</a:t>
            </a:r>
            <a:r>
              <a:rPr lang="en-US" altLang="ru-RU" sz="1200"/>
              <a:t> </a:t>
            </a:r>
            <a:r>
              <a:rPr lang="en-US" altLang="en-US" sz="1200"/>
              <a:t>яких</a:t>
            </a:r>
            <a:r>
              <a:rPr lang="en-US" altLang="ru-RU" sz="1200"/>
              <a:t> </a:t>
            </a:r>
            <a:r>
              <a:rPr lang="en-US" altLang="en-US" sz="1200"/>
              <a:t>прийняті</a:t>
            </a:r>
            <a:r>
              <a:rPr lang="en-US" altLang="ru-RU" sz="1200"/>
              <a:t> </a:t>
            </a:r>
            <a:r>
              <a:rPr lang="en-US" altLang="en-US" sz="1200"/>
              <a:t>загальними</a:t>
            </a:r>
            <a:r>
              <a:rPr lang="en-US" altLang="ru-RU" sz="1200"/>
              <a:t> </a:t>
            </a:r>
            <a:r>
              <a:rPr lang="en-US" altLang="en-US" sz="1200"/>
              <a:t>зборами</a:t>
            </a:r>
            <a:r>
              <a:rPr lang="en-US" altLang="ru-RU" sz="1200"/>
              <a:t>;</a:t>
            </a:r>
            <a:endParaRPr lang="en-US" altLang="ru-RU" sz="1200"/>
          </a:p>
          <a:p>
            <a:pPr marL="0" indent="0" algn="just">
              <a:buNone/>
            </a:pPr>
            <a:r>
              <a:rPr lang="en-US" altLang="ru-RU" sz="1200"/>
              <a:t>— </a:t>
            </a:r>
            <a:r>
              <a:rPr lang="en-US" altLang="en-US" sz="1200"/>
              <a:t>рішення</a:t>
            </a:r>
            <a:r>
              <a:rPr lang="en-US" altLang="ru-RU" sz="1200"/>
              <a:t> </a:t>
            </a:r>
            <a:r>
              <a:rPr lang="en-US" altLang="en-US" sz="1200"/>
              <a:t>і</a:t>
            </a:r>
            <a:r>
              <a:rPr lang="en-US" altLang="ru-RU" sz="1200"/>
              <a:t> </a:t>
            </a:r>
            <a:r>
              <a:rPr lang="en-US" altLang="en-US" sz="1200"/>
              <a:t>кількість</a:t>
            </a:r>
            <a:r>
              <a:rPr lang="en-US" altLang="ru-RU" sz="1200"/>
              <a:t> </a:t>
            </a:r>
            <a:r>
              <a:rPr lang="en-US" altLang="en-US" sz="1200"/>
              <a:t>голосів</a:t>
            </a:r>
            <a:r>
              <a:rPr lang="en-US" altLang="ru-RU" sz="1200"/>
              <a:t> </a:t>
            </a:r>
            <a:r>
              <a:rPr lang="" altLang="en-US" sz="1200"/>
              <a:t>«</a:t>
            </a:r>
            <a:r>
              <a:rPr lang="en-US" altLang="en-US" sz="1200"/>
              <a:t>за</a:t>
            </a:r>
            <a:r>
              <a:rPr lang="" altLang="en-US" sz="1200"/>
              <a:t>»</a:t>
            </a:r>
            <a:r>
              <a:rPr lang="en-US" altLang="ru-RU" sz="1200"/>
              <a:t>, </a:t>
            </a:r>
            <a:r>
              <a:rPr lang="" altLang="en-US" sz="1200"/>
              <a:t>«</a:t>
            </a:r>
            <a:r>
              <a:rPr lang="en-US" altLang="en-US" sz="1200"/>
              <a:t>проти</a:t>
            </a:r>
            <a:r>
              <a:rPr lang="" altLang="en-US" sz="1200"/>
              <a:t>»</a:t>
            </a:r>
            <a:r>
              <a:rPr lang="en-US" altLang="ru-RU" sz="1200"/>
              <a:t> </a:t>
            </a:r>
            <a:r>
              <a:rPr lang="en-US" altLang="en-US" sz="1200"/>
              <a:t>і</a:t>
            </a:r>
            <a:r>
              <a:rPr lang="en-US" altLang="ru-RU" sz="1200"/>
              <a:t> </a:t>
            </a:r>
            <a:r>
              <a:rPr lang="" altLang="en-US" sz="1200"/>
              <a:t>«</a:t>
            </a:r>
            <a:r>
              <a:rPr lang="en-US" altLang="en-US" sz="1200"/>
              <a:t>утримався</a:t>
            </a:r>
            <a:r>
              <a:rPr lang="" altLang="en-US" sz="1200"/>
              <a:t>»</a:t>
            </a:r>
            <a:r>
              <a:rPr lang="en-US" altLang="ru-RU" sz="1200"/>
              <a:t> </a:t>
            </a:r>
            <a:r>
              <a:rPr lang="en-US" altLang="en-US" sz="1200"/>
              <a:t>щодо</a:t>
            </a:r>
            <a:r>
              <a:rPr lang="en-US" altLang="ru-RU" sz="1200"/>
              <a:t> </a:t>
            </a:r>
            <a:r>
              <a:rPr lang="en-US" altLang="en-US" sz="1200"/>
              <a:t>кожного</a:t>
            </a:r>
            <a:r>
              <a:rPr lang="en-US" altLang="ru-RU" sz="1200"/>
              <a:t> </a:t>
            </a:r>
            <a:r>
              <a:rPr lang="en-US" altLang="en-US" sz="1200"/>
              <a:t>проекту</a:t>
            </a:r>
            <a:r>
              <a:rPr lang="en-US" altLang="ru-RU" sz="1200"/>
              <a:t> </a:t>
            </a:r>
            <a:r>
              <a:rPr lang="en-US" altLang="en-US" sz="1200"/>
              <a:t>рішення</a:t>
            </a:r>
            <a:r>
              <a:rPr lang="en-US" altLang="ru-RU" sz="1200"/>
              <a:t> </a:t>
            </a:r>
            <a:r>
              <a:rPr lang="en-US" altLang="en-US" sz="1200"/>
              <a:t>з</a:t>
            </a:r>
            <a:r>
              <a:rPr lang="en-US" altLang="ru-RU" sz="1200"/>
              <a:t> </a:t>
            </a:r>
            <a:r>
              <a:rPr lang="en-US" altLang="en-US" sz="1200"/>
              <a:t>кожного</a:t>
            </a:r>
            <a:r>
              <a:rPr lang="en-US" altLang="ru-RU" sz="1200"/>
              <a:t> </a:t>
            </a:r>
            <a:r>
              <a:rPr lang="en-US" altLang="en-US" sz="1200"/>
              <a:t>питання</a:t>
            </a:r>
            <a:r>
              <a:rPr lang="en-US" altLang="ru-RU" sz="1200"/>
              <a:t> </a:t>
            </a:r>
            <a:r>
              <a:rPr lang="en-US" altLang="en-US" sz="1200"/>
              <a:t>порядку</a:t>
            </a:r>
            <a:r>
              <a:rPr lang="en-US" altLang="ru-RU" sz="1200"/>
              <a:t> </a:t>
            </a:r>
            <a:r>
              <a:rPr lang="en-US" altLang="en-US" sz="1200"/>
              <a:t>денного</a:t>
            </a:r>
            <a:r>
              <a:rPr lang="en-US" altLang="ru-RU" sz="1200"/>
              <a:t>, </a:t>
            </a:r>
            <a:r>
              <a:rPr lang="en-US" altLang="en-US" sz="1200"/>
              <a:t>винесеного</a:t>
            </a:r>
            <a:r>
              <a:rPr lang="en-US" altLang="ru-RU" sz="1200"/>
              <a:t> </a:t>
            </a:r>
            <a:r>
              <a:rPr lang="en-US" altLang="en-US" sz="1200"/>
              <a:t>на</a:t>
            </a:r>
            <a:r>
              <a:rPr lang="en-US" altLang="ru-RU" sz="1200"/>
              <a:t> </a:t>
            </a:r>
            <a:r>
              <a:rPr lang="en-US" altLang="en-US" sz="1200"/>
              <a:t>голосуванн</a:t>
            </a:r>
            <a:r>
              <a:rPr lang="uk-UA" altLang="en-US" sz="1200"/>
              <a:t>я.</a:t>
            </a:r>
            <a:endParaRPr lang="en-US" altLang="ru-RU" sz="1200"/>
          </a:p>
          <a:p>
            <a:pPr algn="just"/>
            <a:r>
              <a:rPr lang="en-US" altLang="en-US" sz="1200"/>
              <a:t>Рішення</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акціонерного</a:t>
            </a:r>
            <a:r>
              <a:rPr lang="en-US" altLang="ru-RU" sz="1200"/>
              <a:t> </a:t>
            </a:r>
            <a:r>
              <a:rPr lang="en-US" altLang="en-US" sz="1200"/>
              <a:t>товариства</a:t>
            </a:r>
            <a:r>
              <a:rPr lang="en-US" altLang="ru-RU" sz="1200"/>
              <a:t> </a:t>
            </a:r>
            <a:r>
              <a:rPr lang="en-US" altLang="en-US" sz="1200"/>
              <a:t>вважається</a:t>
            </a:r>
            <a:r>
              <a:rPr lang="en-US" altLang="ru-RU" sz="1200"/>
              <a:t> </a:t>
            </a:r>
            <a:r>
              <a:rPr lang="en-US" altLang="en-US" sz="1200"/>
              <a:t>прийнятим</a:t>
            </a:r>
            <a:r>
              <a:rPr lang="en-US" altLang="ru-RU" sz="1200"/>
              <a:t> </a:t>
            </a:r>
            <a:r>
              <a:rPr lang="en-US" altLang="en-US" sz="1200"/>
              <a:t>з</a:t>
            </a:r>
            <a:r>
              <a:rPr lang="en-US" altLang="ru-RU" sz="1200"/>
              <a:t> </a:t>
            </a:r>
            <a:r>
              <a:rPr lang="en-US" altLang="en-US" sz="1200"/>
              <a:t>моменту</a:t>
            </a:r>
            <a:r>
              <a:rPr lang="en-US" altLang="ru-RU" sz="1200"/>
              <a:t> </a:t>
            </a:r>
            <a:r>
              <a:rPr lang="en-US" altLang="en-US" sz="1200"/>
              <a:t>складення</a:t>
            </a:r>
            <a:r>
              <a:rPr lang="en-US" altLang="ru-RU" sz="1200"/>
              <a:t> </a:t>
            </a:r>
            <a:r>
              <a:rPr lang="en-US" altLang="en-US" sz="1200"/>
              <a:t>протоколу</a:t>
            </a:r>
            <a:r>
              <a:rPr lang="en-US" altLang="ru-RU" sz="1200"/>
              <a:t> </a:t>
            </a:r>
            <a:r>
              <a:rPr lang="en-US" altLang="en-US" sz="1200"/>
              <a:t>про</a:t>
            </a: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оголошуються</a:t>
            </a:r>
            <a:r>
              <a:rPr lang="en-US" altLang="ru-RU" sz="1200"/>
              <a:t> </a:t>
            </a:r>
            <a:r>
              <a:rPr lang="en-US" altLang="en-US" sz="1200"/>
              <a:t>на</a:t>
            </a:r>
            <a:r>
              <a:rPr lang="en-US" altLang="ru-RU" sz="1200"/>
              <a:t> </a:t>
            </a:r>
            <a:r>
              <a:rPr lang="en-US" altLang="en-US" sz="1200"/>
              <a:t>загальних</a:t>
            </a:r>
            <a:r>
              <a:rPr lang="en-US" altLang="ru-RU" sz="1200"/>
              <a:t> </a:t>
            </a:r>
            <a:r>
              <a:rPr lang="en-US" altLang="en-US" sz="1200"/>
              <a:t>зборах</a:t>
            </a:r>
            <a:r>
              <a:rPr lang="en-US" altLang="ru-RU" sz="1200"/>
              <a:t>, </a:t>
            </a:r>
            <a:r>
              <a:rPr lang="en-US" altLang="en-US" sz="1200"/>
              <a:t>під</a:t>
            </a:r>
            <a:r>
              <a:rPr lang="en-US" altLang="ru-RU" sz="1200"/>
              <a:t> </a:t>
            </a:r>
            <a:r>
              <a:rPr lang="en-US" altLang="en-US" sz="1200"/>
              <a:t>час</a:t>
            </a:r>
            <a:r>
              <a:rPr lang="en-US" altLang="ru-RU" sz="1200"/>
              <a:t> </a:t>
            </a:r>
            <a:r>
              <a:rPr lang="en-US" altLang="en-US" sz="1200"/>
              <a:t>яких</a:t>
            </a:r>
            <a:r>
              <a:rPr lang="en-US" altLang="ru-RU" sz="1200"/>
              <a:t> </a:t>
            </a:r>
            <a:r>
              <a:rPr lang="en-US" altLang="en-US" sz="1200"/>
              <a:t>проводилося</a:t>
            </a:r>
            <a:r>
              <a:rPr lang="en-US" altLang="ru-RU" sz="1200"/>
              <a:t> </a:t>
            </a:r>
            <a:r>
              <a:rPr lang="en-US" altLang="en-US" sz="1200"/>
              <a:t>голосування</a:t>
            </a:r>
            <a:r>
              <a:rPr lang="en-US" altLang="ru-RU" sz="1200"/>
              <a:t>. </a:t>
            </a:r>
            <a:r>
              <a:rPr lang="en-US" altLang="en-US" sz="1200"/>
              <a:t>Після</a:t>
            </a:r>
            <a:r>
              <a:rPr lang="en-US" altLang="ru-RU" sz="1200"/>
              <a:t> </a:t>
            </a:r>
            <a:r>
              <a:rPr lang="en-US" altLang="en-US" sz="1200"/>
              <a:t>закриття</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доводяться</a:t>
            </a:r>
            <a:r>
              <a:rPr lang="en-US" altLang="ru-RU" sz="1200"/>
              <a:t> </a:t>
            </a:r>
            <a:r>
              <a:rPr lang="en-US" altLang="en-US" sz="1200"/>
              <a:t>до</a:t>
            </a:r>
            <a:r>
              <a:rPr lang="en-US" altLang="ru-RU" sz="1200"/>
              <a:t> </a:t>
            </a:r>
            <a:r>
              <a:rPr lang="en-US" altLang="en-US" sz="1200"/>
              <a:t>відома</a:t>
            </a:r>
            <a:r>
              <a:rPr lang="en-US" altLang="ru-RU" sz="1200"/>
              <a:t> </a:t>
            </a:r>
            <a:r>
              <a:rPr lang="en-US" altLang="en-US" sz="1200"/>
              <a:t>акціонерів</a:t>
            </a:r>
            <a:r>
              <a:rPr lang="en-US" altLang="ru-RU" sz="1200"/>
              <a:t> </a:t>
            </a:r>
            <a:r>
              <a:rPr lang="en-US" altLang="en-US" sz="1200"/>
              <a:t>протягом</a:t>
            </a:r>
            <a:r>
              <a:rPr lang="en-US" altLang="ru-RU" sz="1200"/>
              <a:t> 10 </a:t>
            </a:r>
            <a:r>
              <a:rPr lang="en-US" altLang="en-US" sz="1200"/>
              <a:t>робочих</a:t>
            </a:r>
            <a:r>
              <a:rPr lang="en-US" altLang="ru-RU" sz="1200"/>
              <a:t> </a:t>
            </a:r>
            <a:r>
              <a:rPr lang="en-US" altLang="en-US" sz="1200"/>
              <a:t>днів</a:t>
            </a:r>
            <a:r>
              <a:rPr lang="en-US" altLang="ru-RU" sz="1200"/>
              <a:t> </a:t>
            </a:r>
            <a:r>
              <a:rPr lang="en-US" altLang="en-US" sz="1200"/>
              <a:t>у</a:t>
            </a:r>
            <a:r>
              <a:rPr lang="en-US" altLang="ru-RU" sz="1200"/>
              <a:t> </a:t>
            </a:r>
            <a:r>
              <a:rPr lang="en-US" altLang="en-US" sz="1200"/>
              <a:t>спосіб</a:t>
            </a:r>
            <a:r>
              <a:rPr lang="en-US" altLang="ru-RU" sz="1200"/>
              <a:t>, </a:t>
            </a:r>
            <a:r>
              <a:rPr lang="en-US" altLang="en-US" sz="1200"/>
              <a:t>визначений</a:t>
            </a:r>
            <a:r>
              <a:rPr lang="en-US" altLang="ru-RU" sz="1200"/>
              <a:t> </a:t>
            </a:r>
            <a:r>
              <a:rPr lang="en-US" altLang="en-US" sz="1200"/>
              <a:t>статутом</a:t>
            </a:r>
            <a:r>
              <a:rPr lang="en-US" altLang="ru-RU" sz="1200"/>
              <a:t> </a:t>
            </a:r>
            <a:r>
              <a:rPr lang="en-US" altLang="en-US" sz="1200"/>
              <a:t>акціонерного</a:t>
            </a:r>
            <a:r>
              <a:rPr lang="en-US" altLang="ru-RU" sz="1200"/>
              <a:t> </a:t>
            </a:r>
            <a:r>
              <a:rPr lang="en-US" altLang="en-US" sz="1200"/>
              <a:t>товариства</a:t>
            </a:r>
            <a:r>
              <a:rPr lang="en-US" altLang="ru-RU" sz="1200"/>
              <a:t>.</a:t>
            </a:r>
            <a:endParaRPr lang="en-US" altLang="ru-RU" sz="1200"/>
          </a:p>
          <a:p>
            <a:pPr algn="just"/>
            <a:r>
              <a:rPr lang="en-US" altLang="en-US" sz="1200"/>
              <a:t>Протокол</a:t>
            </a:r>
            <a:r>
              <a:rPr lang="en-US" altLang="ru-RU" sz="1200"/>
              <a:t> </a:t>
            </a:r>
            <a:r>
              <a:rPr lang="en-US" altLang="en-US" sz="1200"/>
              <a:t>про</a:t>
            </a: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додається</a:t>
            </a:r>
            <a:r>
              <a:rPr lang="en-US" altLang="ru-RU" sz="1200"/>
              <a:t> </a:t>
            </a:r>
            <a:r>
              <a:rPr lang="en-US" altLang="en-US" sz="1200"/>
              <a:t>до</a:t>
            </a:r>
            <a:r>
              <a:rPr lang="en-US" altLang="ru-RU" sz="1200"/>
              <a:t> </a:t>
            </a:r>
            <a:r>
              <a:rPr lang="en-US" altLang="en-US" sz="1200"/>
              <a:t>протоколу</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акціонерного</a:t>
            </a:r>
            <a:r>
              <a:rPr lang="en-US" altLang="ru-RU" sz="1200"/>
              <a:t> </a:t>
            </a:r>
            <a:r>
              <a:rPr lang="en-US" altLang="en-US" sz="1200"/>
              <a:t>товариства</a:t>
            </a:r>
            <a:r>
              <a:rPr lang="en-US" altLang="ru-RU" sz="1200"/>
              <a:t>.</a:t>
            </a:r>
            <a:r>
              <a:rPr lang="uk-UA" altLang="en-US" sz="1200"/>
              <a:t> </a:t>
            </a:r>
            <a:r>
              <a:rPr lang="en-US" altLang="en-US" sz="1200"/>
              <a:t>Протокол</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акціонерного</a:t>
            </a:r>
            <a:r>
              <a:rPr lang="en-US" altLang="ru-RU" sz="1200"/>
              <a:t> </a:t>
            </a:r>
            <a:r>
              <a:rPr lang="en-US" altLang="en-US" sz="1200"/>
              <a:t>товариства</a:t>
            </a:r>
            <a:r>
              <a:rPr lang="en-US" altLang="ru-RU" sz="1200"/>
              <a:t> </a:t>
            </a:r>
            <a:r>
              <a:rPr lang="en-US" altLang="en-US" sz="1200"/>
              <a:t>складається</a:t>
            </a:r>
            <a:r>
              <a:rPr lang="en-US" altLang="ru-RU" sz="1200"/>
              <a:t> </a:t>
            </a:r>
            <a:r>
              <a:rPr lang="en-US" altLang="en-US" sz="1200"/>
              <a:t>протягом</a:t>
            </a:r>
            <a:r>
              <a:rPr lang="en-US" altLang="ru-RU" sz="1200"/>
              <a:t> 10 </a:t>
            </a:r>
            <a:r>
              <a:rPr lang="en-US" altLang="en-US" sz="1200"/>
              <a:t>днів</a:t>
            </a:r>
            <a:r>
              <a:rPr lang="en-US" altLang="ru-RU" sz="1200"/>
              <a:t> </a:t>
            </a:r>
            <a:r>
              <a:rPr lang="en-US" altLang="en-US" sz="1200"/>
              <a:t>з</a:t>
            </a:r>
            <a:r>
              <a:rPr lang="en-US" altLang="ru-RU" sz="1200"/>
              <a:t> </a:t>
            </a:r>
            <a:r>
              <a:rPr lang="en-US" altLang="en-US" sz="1200"/>
              <a:t>моменту</a:t>
            </a:r>
            <a:r>
              <a:rPr lang="en-US" altLang="ru-RU" sz="1200"/>
              <a:t> </a:t>
            </a:r>
            <a:r>
              <a:rPr lang="en-US" altLang="en-US" sz="1200"/>
              <a:t>закриття</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та</a:t>
            </a:r>
            <a:r>
              <a:rPr lang="en-US" altLang="ru-RU" sz="1200"/>
              <a:t> </a:t>
            </a:r>
            <a:r>
              <a:rPr lang="en-US" altLang="en-US" sz="1200"/>
              <a:t>підписується</a:t>
            </a:r>
            <a:r>
              <a:rPr lang="en-US" altLang="ru-RU" sz="1200"/>
              <a:t> </a:t>
            </a:r>
            <a:r>
              <a:rPr lang="en-US" altLang="en-US" sz="1200"/>
              <a:t>головуючим</a:t>
            </a:r>
            <a:r>
              <a:rPr lang="en-US" altLang="ru-RU" sz="1200"/>
              <a:t> </a:t>
            </a:r>
            <a:r>
              <a:rPr lang="en-US" altLang="en-US" sz="1200"/>
              <a:t>і</a:t>
            </a:r>
            <a:r>
              <a:rPr lang="en-US" altLang="ru-RU" sz="1200"/>
              <a:t> </a:t>
            </a:r>
            <a:r>
              <a:rPr lang="en-US" altLang="en-US" sz="1200"/>
              <a:t>секретарем</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До</a:t>
            </a:r>
            <a:r>
              <a:rPr lang="en-US" altLang="ru-RU" sz="1200"/>
              <a:t> </a:t>
            </a:r>
            <a:r>
              <a:rPr lang="en-US" altLang="en-US" sz="1200" b="1"/>
              <a:t>протоколу</a:t>
            </a:r>
            <a:r>
              <a:rPr lang="en-US" altLang="ru-RU" sz="1200" b="1"/>
              <a:t> </a:t>
            </a:r>
            <a:r>
              <a:rPr lang="en-US" altLang="en-US" sz="1200" b="1"/>
              <a:t>загальних</a:t>
            </a:r>
            <a:r>
              <a:rPr lang="en-US" altLang="ru-RU" sz="1200" b="1"/>
              <a:t> </a:t>
            </a:r>
            <a:r>
              <a:rPr lang="en-US" altLang="en-US" sz="1200" b="1"/>
              <a:t>зборів</a:t>
            </a:r>
            <a:r>
              <a:rPr lang="en-US" altLang="ru-RU" sz="1200" b="1"/>
              <a:t> </a:t>
            </a:r>
            <a:r>
              <a:rPr lang="en-US" altLang="en-US" sz="1200" b="1"/>
              <a:t>акціонерного</a:t>
            </a:r>
            <a:r>
              <a:rPr lang="en-US" altLang="ru-RU" sz="1200" b="1"/>
              <a:t> </a:t>
            </a:r>
            <a:r>
              <a:rPr lang="en-US" altLang="en-US" sz="1200" b="1"/>
              <a:t>товариства</a:t>
            </a:r>
            <a:r>
              <a:rPr lang="en-US" altLang="ru-RU" sz="1200"/>
              <a:t> </a:t>
            </a:r>
            <a:r>
              <a:rPr lang="en-US" altLang="en-US" sz="1200"/>
              <a:t>заносяться</a:t>
            </a:r>
            <a:r>
              <a:rPr lang="en-US" altLang="ru-RU" sz="1200"/>
              <a:t> </a:t>
            </a:r>
            <a:r>
              <a:rPr lang="en-US" altLang="en-US" sz="1200"/>
              <a:t>наступні</a:t>
            </a:r>
            <a:r>
              <a:rPr lang="en-US" altLang="ru-RU" sz="1200"/>
              <a:t> </a:t>
            </a:r>
            <a:r>
              <a:rPr lang="en-US" altLang="en-US" sz="1200"/>
              <a:t>відомості</a:t>
            </a:r>
            <a:r>
              <a:rPr lang="en-US" altLang="ru-RU" sz="1200"/>
              <a:t>:</a:t>
            </a:r>
            <a:endParaRPr lang="en-US" altLang="ru-RU" sz="1200"/>
          </a:p>
          <a:p>
            <a:pPr marL="0" indent="0" algn="just">
              <a:buNone/>
            </a:pPr>
            <a:r>
              <a:rPr lang="en-US" altLang="ru-RU" sz="1200"/>
              <a:t>— </a:t>
            </a:r>
            <a:r>
              <a:rPr lang="en-US" altLang="en-US" sz="1200"/>
              <a:t>дата</a:t>
            </a:r>
            <a:r>
              <a:rPr lang="en-US" altLang="ru-RU" sz="1200"/>
              <a:t>, </a:t>
            </a:r>
            <a:r>
              <a:rPr lang="en-US" altLang="en-US" sz="1200"/>
              <a:t>час</a:t>
            </a:r>
            <a:r>
              <a:rPr lang="en-US" altLang="ru-RU" sz="1200"/>
              <a:t> </a:t>
            </a:r>
            <a:r>
              <a:rPr lang="en-US" altLang="en-US" sz="1200"/>
              <a:t>і</a:t>
            </a:r>
            <a:r>
              <a:rPr lang="en-US" altLang="ru-RU" sz="1200"/>
              <a:t> </a:t>
            </a:r>
            <a:r>
              <a:rPr lang="en-US" altLang="en-US" sz="1200"/>
              <a:t>місце</a:t>
            </a:r>
            <a:r>
              <a:rPr lang="en-US" altLang="ru-RU" sz="1200"/>
              <a:t> </a:t>
            </a:r>
            <a:r>
              <a:rPr lang="en-US" altLang="en-US" sz="1200"/>
              <a:t>проведення</a:t>
            </a:r>
            <a:r>
              <a:rPr lang="en-US" altLang="ru-RU" sz="1200"/>
              <a:t> </a:t>
            </a:r>
            <a:r>
              <a:rPr lang="en-US" altLang="en-US" sz="1200"/>
              <a:t>загальних</a:t>
            </a:r>
            <a:r>
              <a:rPr lang="en-US" altLang="ru-RU" sz="1200"/>
              <a:t> </a:t>
            </a:r>
            <a:r>
              <a:rPr lang="en-US" altLang="en-US" sz="1200"/>
              <a:t>зборів</a:t>
            </a:r>
            <a:r>
              <a:rPr lang="en-US" altLang="ru-RU" sz="1200"/>
              <a:t>;</a:t>
            </a:r>
            <a:endParaRPr lang="en-US" altLang="ru-RU" sz="1200"/>
          </a:p>
          <a:p>
            <a:pPr marL="0" indent="0" algn="just">
              <a:buNone/>
            </a:pPr>
            <a:r>
              <a:rPr lang="en-US" altLang="ru-RU" sz="1200"/>
              <a:t>— </a:t>
            </a:r>
            <a:r>
              <a:rPr lang="en-US" altLang="en-US" sz="1200"/>
              <a:t>дата</a:t>
            </a:r>
            <a:r>
              <a:rPr lang="en-US" altLang="ru-RU" sz="1200"/>
              <a:t> </a:t>
            </a:r>
            <a:r>
              <a:rPr lang="en-US" altLang="en-US" sz="1200"/>
              <a:t>складення</a:t>
            </a:r>
            <a:r>
              <a:rPr lang="en-US" altLang="ru-RU" sz="1200"/>
              <a:t> </a:t>
            </a:r>
            <a:r>
              <a:rPr lang="en-US" altLang="en-US" sz="1200"/>
              <a:t>переліку</a:t>
            </a:r>
            <a:r>
              <a:rPr lang="en-US" altLang="ru-RU" sz="1200"/>
              <a:t> </a:t>
            </a:r>
            <a:r>
              <a:rPr lang="en-US" altLang="en-US" sz="1200"/>
              <a:t>акціонерів</a:t>
            </a:r>
            <a:r>
              <a:rPr lang="en-US" altLang="ru-RU" sz="1200"/>
              <a:t>, </a:t>
            </a:r>
            <a:r>
              <a:rPr lang="en-US" altLang="en-US" sz="1200"/>
              <a:t>які</a:t>
            </a:r>
            <a:r>
              <a:rPr lang="en-US" altLang="ru-RU" sz="1200"/>
              <a:t> </a:t>
            </a:r>
            <a:r>
              <a:rPr lang="en-US" altLang="en-US" sz="1200"/>
              <a:t>мають</a:t>
            </a:r>
            <a:r>
              <a:rPr lang="en-US" altLang="ru-RU" sz="1200"/>
              <a:t> </a:t>
            </a:r>
            <a:r>
              <a:rPr lang="en-US" altLang="en-US" sz="1200"/>
              <a:t>право</a:t>
            </a:r>
            <a:r>
              <a:rPr lang="en-US" altLang="ru-RU" sz="1200"/>
              <a:t> </a:t>
            </a:r>
            <a:r>
              <a:rPr lang="en-US" altLang="en-US" sz="1200"/>
              <a:t>на</a:t>
            </a:r>
            <a:r>
              <a:rPr lang="en-US" altLang="ru-RU" sz="1200"/>
              <a:t> </a:t>
            </a:r>
            <a:r>
              <a:rPr lang="en-US" altLang="en-US" sz="1200"/>
              <a:t>участь</a:t>
            </a:r>
            <a:r>
              <a:rPr lang="en-US" altLang="ru-RU" sz="1200"/>
              <a:t> </a:t>
            </a:r>
            <a:r>
              <a:rPr lang="en-US" altLang="en-US" sz="1200"/>
              <a:t>у</a:t>
            </a:r>
            <a:r>
              <a:rPr lang="en-US" altLang="ru-RU" sz="1200"/>
              <a:t> </a:t>
            </a:r>
            <a:r>
              <a:rPr lang="en-US" altLang="en-US" sz="1200"/>
              <a:t>загальних</a:t>
            </a:r>
            <a:r>
              <a:rPr lang="en-US" altLang="ru-RU" sz="1200"/>
              <a:t> </a:t>
            </a:r>
            <a:r>
              <a:rPr lang="en-US" altLang="en-US" sz="1200"/>
              <a:t>зборах</a:t>
            </a:r>
            <a:r>
              <a:rPr lang="en-US" altLang="ru-RU" sz="1200"/>
              <a:t>;</a:t>
            </a:r>
            <a:endParaRPr lang="en-US" altLang="ru-RU" sz="1200"/>
          </a:p>
          <a:p>
            <a:pPr marL="0" indent="0" algn="just">
              <a:buNone/>
            </a:pPr>
            <a:r>
              <a:rPr lang="en-US" altLang="ru-RU" sz="1200"/>
              <a:t>— </a:t>
            </a:r>
            <a:r>
              <a:rPr lang="en-US" altLang="en-US" sz="1200"/>
              <a:t>загальна</a:t>
            </a:r>
            <a:r>
              <a:rPr lang="en-US" altLang="ru-RU" sz="1200"/>
              <a:t> </a:t>
            </a:r>
            <a:r>
              <a:rPr lang="en-US" altLang="en-US" sz="1200"/>
              <a:t>кількість</a:t>
            </a:r>
            <a:r>
              <a:rPr lang="en-US" altLang="ru-RU" sz="1200"/>
              <a:t> </a:t>
            </a:r>
            <a:r>
              <a:rPr lang="en-US" altLang="en-US" sz="1200"/>
              <a:t>осіб</a:t>
            </a:r>
            <a:r>
              <a:rPr lang="en-US" altLang="ru-RU" sz="1200"/>
              <a:t>, </a:t>
            </a:r>
            <a:r>
              <a:rPr lang="en-US" altLang="en-US" sz="1200"/>
              <a:t>включених</a:t>
            </a:r>
            <a:r>
              <a:rPr lang="en-US" altLang="ru-RU" sz="1200"/>
              <a:t> </a:t>
            </a:r>
            <a:r>
              <a:rPr lang="en-US" altLang="en-US" sz="1200"/>
              <a:t>до</a:t>
            </a:r>
            <a:r>
              <a:rPr lang="en-US" altLang="ru-RU" sz="1200"/>
              <a:t> </a:t>
            </a:r>
            <a:r>
              <a:rPr lang="en-US" altLang="en-US" sz="1200"/>
              <a:t>переліку</a:t>
            </a:r>
            <a:r>
              <a:rPr lang="en-US" altLang="ru-RU" sz="1200"/>
              <a:t> </a:t>
            </a:r>
            <a:r>
              <a:rPr lang="en-US" altLang="en-US" sz="1200"/>
              <a:t>акціонерів</a:t>
            </a:r>
            <a:r>
              <a:rPr lang="en-US" altLang="ru-RU" sz="1200"/>
              <a:t>, </a:t>
            </a:r>
            <a:r>
              <a:rPr lang="en-US" altLang="en-US" sz="1200"/>
              <a:t>які</a:t>
            </a:r>
            <a:r>
              <a:rPr lang="en-US" altLang="ru-RU" sz="1200"/>
              <a:t> </a:t>
            </a:r>
            <a:r>
              <a:rPr lang="en-US" altLang="en-US" sz="1200"/>
              <a:t>мають</a:t>
            </a:r>
            <a:r>
              <a:rPr lang="en-US" altLang="ru-RU" sz="1200"/>
              <a:t> </a:t>
            </a:r>
            <a:r>
              <a:rPr lang="en-US" altLang="en-US" sz="1200"/>
              <a:t>право</a:t>
            </a:r>
            <a:r>
              <a:rPr lang="en-US" altLang="ru-RU" sz="1200"/>
              <a:t> </a:t>
            </a:r>
            <a:r>
              <a:rPr lang="en-US" altLang="en-US" sz="1200"/>
              <a:t>на</a:t>
            </a:r>
            <a:r>
              <a:rPr lang="en-US" altLang="ru-RU" sz="1200"/>
              <a:t> </a:t>
            </a:r>
            <a:r>
              <a:rPr lang="en-US" altLang="en-US" sz="1200"/>
              <a:t>участь</a:t>
            </a:r>
            <a:r>
              <a:rPr lang="en-US" altLang="ru-RU" sz="1200"/>
              <a:t> </a:t>
            </a:r>
            <a:r>
              <a:rPr lang="en-US" altLang="en-US" sz="1200"/>
              <a:t>у</a:t>
            </a:r>
            <a:r>
              <a:rPr lang="en-US" altLang="ru-RU" sz="1200"/>
              <a:t> </a:t>
            </a:r>
            <a:r>
              <a:rPr lang="en-US" altLang="en-US" sz="1200"/>
              <a:t>загальних</a:t>
            </a:r>
            <a:r>
              <a:rPr lang="en-US" altLang="ru-RU" sz="1200"/>
              <a:t> </a:t>
            </a:r>
            <a:r>
              <a:rPr lang="en-US" altLang="en-US" sz="1200"/>
              <a:t>зборах</a:t>
            </a:r>
            <a:r>
              <a:rPr lang="en-US" altLang="ru-RU" sz="1200"/>
              <a:t>;</a:t>
            </a:r>
            <a:endParaRPr lang="en-US" altLang="ru-RU" sz="1200"/>
          </a:p>
          <a:p>
            <a:pPr marL="0" indent="0" algn="just">
              <a:buNone/>
            </a:pPr>
            <a:r>
              <a:rPr lang="en-US" altLang="ru-RU" sz="1200"/>
              <a:t>— </a:t>
            </a:r>
            <a:r>
              <a:rPr lang="en-US" altLang="en-US" sz="1200"/>
              <a:t>загальна</a:t>
            </a:r>
            <a:r>
              <a:rPr lang="en-US" altLang="ru-RU" sz="1200"/>
              <a:t> </a:t>
            </a:r>
            <a:r>
              <a:rPr lang="en-US" altLang="en-US" sz="1200"/>
              <a:t>кількість</a:t>
            </a:r>
            <a:r>
              <a:rPr lang="en-US" altLang="ru-RU" sz="1200"/>
              <a:t> </a:t>
            </a:r>
            <a:r>
              <a:rPr lang="en-US" altLang="en-US" sz="1200"/>
              <a:t>голосів</a:t>
            </a:r>
            <a:r>
              <a:rPr lang="en-US" altLang="ru-RU" sz="1200"/>
              <a:t> </a:t>
            </a:r>
            <a:r>
              <a:rPr lang="en-US" altLang="en-US" sz="1200"/>
              <a:t>акціонерів</a:t>
            </a:r>
            <a:r>
              <a:rPr lang="en-US" altLang="ru-RU" sz="1200"/>
              <a:t> — </a:t>
            </a:r>
            <a:r>
              <a:rPr lang="en-US" altLang="en-US" sz="1200"/>
              <a:t>власників</a:t>
            </a:r>
            <a:r>
              <a:rPr lang="en-US" altLang="ru-RU" sz="1200"/>
              <a:t> </a:t>
            </a:r>
            <a:r>
              <a:rPr lang="en-US" altLang="en-US" sz="1200"/>
              <a:t>голосуючих</a:t>
            </a:r>
            <a:r>
              <a:rPr lang="en-US" altLang="ru-RU" sz="1200"/>
              <a:t> </a:t>
            </a:r>
            <a:r>
              <a:rPr lang="en-US" altLang="en-US" sz="1200"/>
              <a:t>акцій</a:t>
            </a:r>
            <a:r>
              <a:rPr lang="en-US" altLang="ru-RU" sz="1200"/>
              <a:t> </a:t>
            </a:r>
            <a:r>
              <a:rPr lang="en-US" altLang="en-US" sz="1200"/>
              <a:t>товариства</a:t>
            </a:r>
            <a:r>
              <a:rPr lang="en-US" altLang="ru-RU" sz="1200"/>
              <a:t>, </a:t>
            </a:r>
            <a:r>
              <a:rPr lang="en-US" altLang="en-US" sz="1200"/>
              <a:t>які</a:t>
            </a:r>
            <a:r>
              <a:rPr lang="en-US" altLang="ru-RU" sz="1200"/>
              <a:t> </a:t>
            </a:r>
            <a:r>
              <a:rPr lang="en-US" altLang="en-US" sz="1200"/>
              <a:t>зареєструвалися</a:t>
            </a:r>
            <a:r>
              <a:rPr lang="en-US" altLang="ru-RU" sz="1200"/>
              <a:t> </a:t>
            </a:r>
            <a:r>
              <a:rPr lang="en-US" altLang="en-US" sz="1200"/>
              <a:t>для</a:t>
            </a:r>
            <a:r>
              <a:rPr lang="en-US" altLang="ru-RU" sz="1200"/>
              <a:t> </a:t>
            </a:r>
            <a:r>
              <a:rPr lang="en-US" altLang="en-US" sz="1200"/>
              <a:t>участі</a:t>
            </a:r>
            <a:r>
              <a:rPr lang="en-US" altLang="ru-RU" sz="1200"/>
              <a:t> </a:t>
            </a:r>
            <a:r>
              <a:rPr lang="en-US" altLang="en-US" sz="1200"/>
              <a:t>у</a:t>
            </a:r>
            <a:r>
              <a:rPr lang="en-US" altLang="ru-RU" sz="1200"/>
              <a:t> </a:t>
            </a:r>
            <a:r>
              <a:rPr lang="en-US" altLang="en-US" sz="1200"/>
              <a:t>загальних</a:t>
            </a:r>
            <a:r>
              <a:rPr lang="en-US" altLang="ru-RU" sz="1200"/>
              <a:t> </a:t>
            </a:r>
            <a:r>
              <a:rPr lang="en-US" altLang="en-US" sz="1200"/>
              <a:t>зборах</a:t>
            </a:r>
            <a:r>
              <a:rPr lang="en-US" altLang="ru-RU" sz="1200"/>
              <a:t>;</a:t>
            </a:r>
            <a:endParaRPr lang="en-US" altLang="ru-RU" sz="1200"/>
          </a:p>
          <a:p>
            <a:pPr marL="0" indent="0" algn="just">
              <a:buNone/>
            </a:pPr>
            <a:r>
              <a:rPr lang="en-US" altLang="ru-RU" sz="1200"/>
              <a:t>— </a:t>
            </a:r>
            <a:r>
              <a:rPr lang="en-US" altLang="en-US" sz="1200"/>
              <a:t>кворум</a:t>
            </a:r>
            <a:r>
              <a:rPr lang="en-US" altLang="ru-RU" sz="1200"/>
              <a:t> </a:t>
            </a:r>
            <a:r>
              <a:rPr lang="en-US" altLang="en-US" sz="1200"/>
              <a:t>загальних</a:t>
            </a:r>
            <a:r>
              <a:rPr lang="en-US" altLang="ru-RU" sz="1200"/>
              <a:t> </a:t>
            </a:r>
            <a:r>
              <a:rPr lang="en-US" altLang="en-US" sz="1200"/>
              <a:t>зборів</a:t>
            </a:r>
            <a:r>
              <a:rPr lang="en-US" altLang="ru-RU" sz="1200"/>
              <a:t>;</a:t>
            </a:r>
            <a:endParaRPr lang="en-US" altLang="ru-RU" sz="1200"/>
          </a:p>
          <a:p>
            <a:pPr marL="0" indent="0" algn="just">
              <a:buNone/>
            </a:pPr>
            <a:r>
              <a:rPr lang="en-US" altLang="ru-RU" sz="1200"/>
              <a:t>— </a:t>
            </a:r>
            <a:r>
              <a:rPr lang="en-US" altLang="en-US" sz="1200"/>
              <a:t>головуючого</a:t>
            </a:r>
            <a:r>
              <a:rPr lang="en-US" altLang="ru-RU" sz="1200"/>
              <a:t> </a:t>
            </a:r>
            <a:r>
              <a:rPr lang="en-US" altLang="en-US" sz="1200"/>
              <a:t>та</a:t>
            </a:r>
            <a:r>
              <a:rPr lang="en-US" altLang="ru-RU" sz="1200"/>
              <a:t> </a:t>
            </a:r>
            <a:r>
              <a:rPr lang="en-US" altLang="en-US" sz="1200"/>
              <a:t>секретаря</a:t>
            </a:r>
            <a:r>
              <a:rPr lang="en-US" altLang="ru-RU" sz="1200"/>
              <a:t> </a:t>
            </a:r>
            <a:r>
              <a:rPr lang="en-US" altLang="en-US" sz="1200"/>
              <a:t>загальних</a:t>
            </a:r>
            <a:r>
              <a:rPr lang="en-US" altLang="ru-RU" sz="1200"/>
              <a:t> </a:t>
            </a:r>
            <a:r>
              <a:rPr lang="en-US" altLang="en-US" sz="1200"/>
              <a:t>зборів</a:t>
            </a:r>
            <a:r>
              <a:rPr lang="en-US" altLang="ru-RU" sz="1200"/>
              <a:t>;</a:t>
            </a:r>
            <a:endParaRPr lang="en-US" altLang="ru-RU" sz="1200"/>
          </a:p>
          <a:p>
            <a:pPr marL="0" indent="0" algn="just">
              <a:buNone/>
            </a:pPr>
            <a:r>
              <a:rPr lang="en-US" altLang="ru-RU" sz="1200"/>
              <a:t>— </a:t>
            </a:r>
            <a:r>
              <a:rPr lang="en-US" altLang="en-US" sz="1200"/>
              <a:t>склад</a:t>
            </a:r>
            <a:r>
              <a:rPr lang="en-US" altLang="ru-RU" sz="1200"/>
              <a:t> </a:t>
            </a:r>
            <a:r>
              <a:rPr lang="en-US" altLang="en-US" sz="1200"/>
              <a:t>лічильної</a:t>
            </a:r>
            <a:r>
              <a:rPr lang="en-US" altLang="ru-RU" sz="1200"/>
              <a:t> </a:t>
            </a:r>
            <a:r>
              <a:rPr lang="en-US" altLang="en-US" sz="1200"/>
              <a:t>комісії</a:t>
            </a:r>
            <a:r>
              <a:rPr lang="en-US" altLang="ru-RU" sz="1200"/>
              <a:t>;</a:t>
            </a:r>
            <a:endParaRPr lang="en-US" altLang="ru-RU" sz="1200"/>
          </a:p>
          <a:p>
            <a:pPr marL="0" indent="0" algn="just">
              <a:buNone/>
            </a:pPr>
            <a:r>
              <a:rPr lang="en-US" altLang="ru-RU" sz="1200"/>
              <a:t>— </a:t>
            </a:r>
            <a:r>
              <a:rPr lang="en-US" altLang="en-US" sz="1200"/>
              <a:t>порядок</a:t>
            </a:r>
            <a:r>
              <a:rPr lang="en-US" altLang="ru-RU" sz="1200"/>
              <a:t> </a:t>
            </a:r>
            <a:r>
              <a:rPr lang="en-US" altLang="en-US" sz="1200"/>
              <a:t>денний</a:t>
            </a:r>
            <a:r>
              <a:rPr lang="en-US" altLang="ru-RU" sz="1200"/>
              <a:t> </a:t>
            </a:r>
            <a:r>
              <a:rPr lang="en-US" altLang="en-US" sz="1200"/>
              <a:t>загальних</a:t>
            </a:r>
            <a:r>
              <a:rPr lang="en-US" altLang="ru-RU" sz="1200"/>
              <a:t> </a:t>
            </a:r>
            <a:r>
              <a:rPr lang="en-US" altLang="en-US" sz="1200"/>
              <a:t>зборів</a:t>
            </a:r>
            <a:r>
              <a:rPr lang="en-US" altLang="ru-RU" sz="1200"/>
              <a:t>;</a:t>
            </a:r>
            <a:endParaRPr lang="en-US" altLang="ru-RU" sz="1200"/>
          </a:p>
          <a:p>
            <a:pPr marL="0" indent="0" algn="just">
              <a:buNone/>
            </a:pPr>
            <a:r>
              <a:rPr lang="en-US" altLang="ru-RU" sz="1200"/>
              <a:t>— </a:t>
            </a:r>
            <a:r>
              <a:rPr lang="en-US" altLang="en-US" sz="1200"/>
              <a:t>основні</a:t>
            </a:r>
            <a:r>
              <a:rPr lang="en-US" altLang="ru-RU" sz="1200"/>
              <a:t> </a:t>
            </a:r>
            <a:r>
              <a:rPr lang="en-US" altLang="en-US" sz="1200"/>
              <a:t>тези</a:t>
            </a:r>
            <a:r>
              <a:rPr lang="en-US" altLang="ru-RU" sz="1200"/>
              <a:t> </a:t>
            </a:r>
            <a:r>
              <a:rPr lang="en-US" altLang="en-US" sz="1200"/>
              <a:t>виступів</a:t>
            </a:r>
            <a:r>
              <a:rPr lang="en-US" altLang="ru-RU" sz="1200"/>
              <a:t>;</a:t>
            </a:r>
            <a:endParaRPr lang="en-US" altLang="ru-RU" sz="1200"/>
          </a:p>
          <a:p>
            <a:pPr marL="0" indent="0" algn="just">
              <a:buNone/>
            </a:pPr>
            <a:r>
              <a:rPr lang="en-US" altLang="ru-RU" sz="1200"/>
              <a:t>— </a:t>
            </a:r>
            <a:r>
              <a:rPr lang="en-US" altLang="en-US" sz="1200"/>
              <a:t>порядок</a:t>
            </a:r>
            <a:r>
              <a:rPr lang="en-US" altLang="ru-RU" sz="1200"/>
              <a:t> </a:t>
            </a:r>
            <a:r>
              <a:rPr lang="en-US" altLang="en-US" sz="1200"/>
              <a:t>голосування</a:t>
            </a:r>
            <a:r>
              <a:rPr lang="en-US" altLang="ru-RU" sz="1200"/>
              <a:t> </a:t>
            </a:r>
            <a:r>
              <a:rPr lang="en-US" altLang="en-US" sz="1200"/>
              <a:t>на</a:t>
            </a:r>
            <a:r>
              <a:rPr lang="en-US" altLang="ru-RU" sz="1200"/>
              <a:t> </a:t>
            </a:r>
            <a:r>
              <a:rPr lang="en-US" altLang="en-US" sz="1200"/>
              <a:t>загальних</a:t>
            </a:r>
            <a:r>
              <a:rPr lang="en-US" altLang="ru-RU" sz="1200"/>
              <a:t> </a:t>
            </a:r>
            <a:r>
              <a:rPr lang="en-US" altLang="en-US" sz="1200"/>
              <a:t>зборах</a:t>
            </a:r>
            <a:r>
              <a:rPr lang="en-US" altLang="ru-RU" sz="1200"/>
              <a:t> (</a:t>
            </a:r>
            <a:r>
              <a:rPr lang="en-US" altLang="en-US" sz="1200"/>
              <a:t>відкрите</a:t>
            </a:r>
            <a:r>
              <a:rPr lang="en-US" altLang="ru-RU" sz="1200"/>
              <a:t>, </a:t>
            </a:r>
            <a:r>
              <a:rPr lang="en-US" altLang="en-US" sz="1200"/>
              <a:t>бюлетенями</a:t>
            </a:r>
            <a:r>
              <a:rPr lang="en-US" altLang="ru-RU" sz="1200"/>
              <a:t> </a:t>
            </a:r>
            <a:r>
              <a:rPr lang="en-US" altLang="en-US" sz="1200"/>
              <a:t>тощо</a:t>
            </a:r>
            <a:r>
              <a:rPr lang="en-US" altLang="ru-RU" sz="1200"/>
              <a:t>);</a:t>
            </a:r>
            <a:endParaRPr lang="en-US" altLang="ru-RU" sz="1200"/>
          </a:p>
          <a:p>
            <a:pPr marL="0" indent="0" algn="just">
              <a:buNone/>
            </a:pPr>
            <a:r>
              <a:rPr lang="en-US" altLang="ru-RU" sz="1200"/>
              <a:t>— </a:t>
            </a:r>
            <a:r>
              <a:rPr lang="en-US" altLang="en-US" sz="1200"/>
              <a:t>підсумки</a:t>
            </a:r>
            <a:r>
              <a:rPr lang="en-US" altLang="ru-RU" sz="1200"/>
              <a:t> </a:t>
            </a:r>
            <a:r>
              <a:rPr lang="en-US" altLang="en-US" sz="1200"/>
              <a:t>голосування</a:t>
            </a:r>
            <a:r>
              <a:rPr lang="en-US" altLang="ru-RU" sz="1200"/>
              <a:t> </a:t>
            </a:r>
            <a:r>
              <a:rPr lang="en-US" altLang="en-US" sz="1200"/>
              <a:t>із</a:t>
            </a:r>
            <a:r>
              <a:rPr lang="en-US" altLang="ru-RU" sz="1200"/>
              <a:t> </a:t>
            </a:r>
            <a:r>
              <a:rPr lang="en-US" altLang="en-US" sz="1200"/>
              <a:t>зазначенням</a:t>
            </a:r>
            <a:r>
              <a:rPr lang="en-US" altLang="ru-RU" sz="1200"/>
              <a:t> </a:t>
            </a:r>
            <a:r>
              <a:rPr lang="en-US" altLang="en-US" sz="1200"/>
              <a:t>результатів</a:t>
            </a:r>
            <a:r>
              <a:rPr lang="en-US" altLang="ru-RU" sz="1200"/>
              <a:t> </a:t>
            </a:r>
            <a:r>
              <a:rPr lang="en-US" altLang="en-US" sz="1200"/>
              <a:t>голосування</a:t>
            </a:r>
            <a:r>
              <a:rPr lang="en-US" altLang="ru-RU" sz="1200"/>
              <a:t> </a:t>
            </a:r>
            <a:r>
              <a:rPr lang="en-US" altLang="en-US" sz="1200"/>
              <a:t>з</a:t>
            </a:r>
            <a:r>
              <a:rPr lang="en-US" altLang="ru-RU" sz="1200"/>
              <a:t> </a:t>
            </a:r>
            <a:r>
              <a:rPr lang="en-US" altLang="en-US" sz="1200"/>
              <a:t>кожного</a:t>
            </a:r>
            <a:r>
              <a:rPr lang="en-US" altLang="ru-RU" sz="1200"/>
              <a:t> </a:t>
            </a:r>
            <a:r>
              <a:rPr lang="en-US" altLang="en-US" sz="1200"/>
              <a:t>питання</a:t>
            </a:r>
            <a:r>
              <a:rPr lang="en-US" altLang="ru-RU" sz="1200"/>
              <a:t> </a:t>
            </a:r>
            <a:r>
              <a:rPr lang="en-US" altLang="en-US" sz="1200"/>
              <a:t>порядку</a:t>
            </a:r>
            <a:r>
              <a:rPr lang="en-US" altLang="ru-RU" sz="1200"/>
              <a:t> </a:t>
            </a:r>
            <a:r>
              <a:rPr lang="en-US" altLang="en-US" sz="1200"/>
              <a:t>денного</a:t>
            </a:r>
            <a:r>
              <a:rPr lang="en-US" altLang="ru-RU" sz="1200"/>
              <a:t> </a:t>
            </a:r>
            <a:r>
              <a:rPr lang="en-US" altLang="en-US" sz="1200"/>
              <a:t>загальних</a:t>
            </a:r>
            <a:r>
              <a:rPr lang="en-US" altLang="ru-RU" sz="1200"/>
              <a:t> </a:t>
            </a:r>
            <a:r>
              <a:rPr lang="en-US" altLang="en-US" sz="1200"/>
              <a:t>зборів</a:t>
            </a:r>
            <a:r>
              <a:rPr lang="en-US" altLang="ru-RU" sz="1200"/>
              <a:t> </a:t>
            </a:r>
            <a:r>
              <a:rPr lang="en-US" altLang="en-US" sz="1200"/>
              <a:t>та</a:t>
            </a:r>
            <a:r>
              <a:rPr lang="en-US" altLang="ru-RU" sz="1200"/>
              <a:t> </a:t>
            </a:r>
            <a:r>
              <a:rPr lang="en-US" altLang="en-US" sz="1200"/>
              <a:t>рішення</a:t>
            </a:r>
            <a:r>
              <a:rPr lang="en-US" altLang="ru-RU" sz="1200"/>
              <a:t>, </a:t>
            </a:r>
            <a:r>
              <a:rPr lang="en-US" altLang="en-US" sz="1200"/>
              <a:t>прийняті</a:t>
            </a:r>
            <a:r>
              <a:rPr lang="en-US" altLang="ru-RU" sz="1200"/>
              <a:t> </a:t>
            </a:r>
            <a:r>
              <a:rPr lang="en-US" altLang="en-US" sz="1200"/>
              <a:t>загальними</a:t>
            </a:r>
            <a:r>
              <a:rPr lang="en-US" altLang="ru-RU" sz="1200"/>
              <a:t> </a:t>
            </a:r>
            <a:r>
              <a:rPr lang="en-US" altLang="en-US" sz="1200"/>
              <a:t>зборами</a:t>
            </a:r>
            <a:r>
              <a:rPr lang="uk-UA" altLang="en-US" sz="1200"/>
              <a:t>.</a:t>
            </a:r>
            <a:endParaRPr lang="en-US" altLang="ru-RU"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en-US" altLang="en-US">
                <a:sym typeface="+mn-ea"/>
              </a:rPr>
              <a:t>Порядок</a:t>
            </a:r>
            <a:r>
              <a:rPr lang="en-US" altLang="ru-RU">
                <a:sym typeface="+mn-ea"/>
              </a:rPr>
              <a:t> </a:t>
            </a:r>
            <a:r>
              <a:rPr lang="en-US" altLang="en-US">
                <a:sym typeface="+mn-ea"/>
              </a:rPr>
              <a:t>проведення</a:t>
            </a:r>
            <a:r>
              <a:rPr lang="en-US" altLang="ru-RU">
                <a:sym typeface="+mn-ea"/>
              </a:rPr>
              <a:t> </a:t>
            </a:r>
            <a:r>
              <a:rPr lang="en-US" altLang="en-US">
                <a:sym typeface="+mn-ea"/>
              </a:rPr>
              <a:t>загальних</a:t>
            </a:r>
            <a:r>
              <a:rPr lang="en-US" altLang="ru-RU">
                <a:sym typeface="+mn-ea"/>
              </a:rPr>
              <a:t> </a:t>
            </a:r>
            <a:r>
              <a:rPr lang="en-US" altLang="en-US">
                <a:sym typeface="+mn-ea"/>
              </a:rPr>
              <a:t>зборів</a:t>
            </a:r>
            <a:endParaRPr lang="ru-RU" altLang="en-US"/>
          </a:p>
        </p:txBody>
      </p:sp>
      <p:sp>
        <p:nvSpPr>
          <p:cNvPr id="3" name="Замещающее содержимое 2"/>
          <p:cNvSpPr>
            <a:spLocks noGrp="1"/>
          </p:cNvSpPr>
          <p:nvPr>
            <p:ph idx="1"/>
          </p:nvPr>
        </p:nvSpPr>
        <p:spPr/>
        <p:txBody>
          <a:bodyPr>
            <a:normAutofit fontScale="50000"/>
          </a:bodyPr>
          <a:p>
            <a:pPr algn="just"/>
            <a:r>
              <a:rPr lang="en-US" altLang="en-US"/>
              <a:t>Протокол</a:t>
            </a:r>
            <a:r>
              <a:rPr lang="en-US" altLang="ru-RU"/>
              <a:t> </a:t>
            </a:r>
            <a:r>
              <a:rPr lang="en-US" altLang="en-US"/>
              <a:t>загальних</a:t>
            </a:r>
            <a:r>
              <a:rPr lang="en-US" altLang="ru-RU"/>
              <a:t> </a:t>
            </a:r>
            <a:r>
              <a:rPr lang="en-US" altLang="en-US"/>
              <a:t>зборів</a:t>
            </a:r>
            <a:r>
              <a:rPr lang="en-US" altLang="ru-RU"/>
              <a:t>, </a:t>
            </a:r>
            <a:r>
              <a:rPr lang="en-US" altLang="en-US"/>
              <a:t>підписаний</a:t>
            </a:r>
            <a:r>
              <a:rPr lang="en-US" altLang="ru-RU"/>
              <a:t> </a:t>
            </a:r>
            <a:r>
              <a:rPr lang="en-US" altLang="en-US"/>
              <a:t>головою</a:t>
            </a:r>
            <a:r>
              <a:rPr lang="en-US" altLang="ru-RU"/>
              <a:t> </a:t>
            </a:r>
            <a:r>
              <a:rPr lang="en-US" altLang="en-US"/>
              <a:t>та</a:t>
            </a:r>
            <a:r>
              <a:rPr lang="en-US" altLang="ru-RU"/>
              <a:t> </a:t>
            </a:r>
            <a:r>
              <a:rPr lang="en-US" altLang="en-US"/>
              <a:t>секретарем</a:t>
            </a:r>
            <a:r>
              <a:rPr lang="en-US" altLang="ru-RU"/>
              <a:t> </a:t>
            </a:r>
            <a:r>
              <a:rPr lang="en-US" altLang="en-US"/>
              <a:t>загальних</a:t>
            </a:r>
            <a:r>
              <a:rPr lang="en-US" altLang="ru-RU"/>
              <a:t> </a:t>
            </a:r>
            <a:r>
              <a:rPr lang="en-US" altLang="en-US"/>
              <a:t>зборів</a:t>
            </a:r>
            <a:r>
              <a:rPr lang="en-US" altLang="ru-RU"/>
              <a:t>, </a:t>
            </a:r>
            <a:r>
              <a:rPr lang="en-US" altLang="en-US"/>
              <a:t>підшивається</a:t>
            </a:r>
            <a:r>
              <a:rPr lang="en-US" altLang="ru-RU"/>
              <a:t>, </a:t>
            </a:r>
            <a:r>
              <a:rPr lang="en-US" altLang="en-US"/>
              <a:t>скріплюється</a:t>
            </a:r>
            <a:r>
              <a:rPr lang="en-US" altLang="ru-RU"/>
              <a:t> </a:t>
            </a:r>
            <a:r>
              <a:rPr lang="en-US" altLang="en-US"/>
              <a:t>печаткою</a:t>
            </a:r>
            <a:r>
              <a:rPr lang="en-US" altLang="ru-RU"/>
              <a:t> </a:t>
            </a:r>
            <a:r>
              <a:rPr lang="en-US" altLang="en-US"/>
              <a:t>товариства</a:t>
            </a:r>
            <a:r>
              <a:rPr lang="en-US" altLang="ru-RU"/>
              <a:t> </a:t>
            </a:r>
            <a:r>
              <a:rPr lang="en-US" altLang="en-US"/>
              <a:t>та</a:t>
            </a:r>
            <a:r>
              <a:rPr lang="en-US" altLang="ru-RU"/>
              <a:t> </a:t>
            </a:r>
            <a:r>
              <a:rPr lang="en-US" altLang="en-US"/>
              <a:t>підписом</a:t>
            </a:r>
            <a:r>
              <a:rPr lang="en-US" altLang="ru-RU"/>
              <a:t> </a:t>
            </a:r>
            <a:r>
              <a:rPr lang="en-US" altLang="en-US"/>
              <a:t>голови</a:t>
            </a:r>
            <a:r>
              <a:rPr lang="en-US" altLang="ru-RU"/>
              <a:t> </a:t>
            </a:r>
            <a:r>
              <a:rPr lang="en-US" altLang="en-US"/>
              <a:t>виконавчого</a:t>
            </a:r>
            <a:r>
              <a:rPr lang="en-US" altLang="ru-RU"/>
              <a:t> </a:t>
            </a:r>
            <a:r>
              <a:rPr lang="en-US" altLang="en-US"/>
              <a:t>органу</a:t>
            </a:r>
            <a:r>
              <a:rPr lang="en-US" altLang="ru-RU"/>
              <a:t> </a:t>
            </a:r>
            <a:r>
              <a:rPr lang="en-US" altLang="en-US"/>
              <a:t>товариства</a:t>
            </a:r>
            <a:r>
              <a:rPr lang="en-US" altLang="ru-RU"/>
              <a:t>.</a:t>
            </a:r>
            <a:endParaRPr lang="en-US" altLang="ru-RU"/>
          </a:p>
          <a:p>
            <a:pPr algn="just"/>
            <a:r>
              <a:rPr lang="en-US" altLang="en-US"/>
              <a:t>У</a:t>
            </a:r>
            <a:r>
              <a:rPr lang="en-US" altLang="ru-RU"/>
              <a:t> </a:t>
            </a:r>
            <a:r>
              <a:rPr lang="en-US" altLang="en-US"/>
              <a:t>випадках</a:t>
            </a:r>
            <a:r>
              <a:rPr lang="en-US" altLang="ru-RU"/>
              <a:t>, </a:t>
            </a:r>
            <a:r>
              <a:rPr lang="en-US" altLang="en-US"/>
              <a:t>передбачених</a:t>
            </a:r>
            <a:r>
              <a:rPr lang="en-US" altLang="ru-RU"/>
              <a:t> </a:t>
            </a:r>
            <a:r>
              <a:rPr lang="en-US" altLang="en-US"/>
              <a:t>статутом</a:t>
            </a:r>
            <a:r>
              <a:rPr lang="en-US" altLang="ru-RU"/>
              <a:t> </a:t>
            </a:r>
            <a:r>
              <a:rPr lang="en-US" altLang="en-US"/>
              <a:t>акціонерного</a:t>
            </a:r>
            <a:r>
              <a:rPr lang="en-US" altLang="ru-RU"/>
              <a:t> </a:t>
            </a:r>
            <a:r>
              <a:rPr lang="en-US" altLang="en-US"/>
              <a:t>товариства</a:t>
            </a:r>
            <a:r>
              <a:rPr lang="en-US" altLang="ru-RU"/>
              <a:t> </a:t>
            </a:r>
            <a:r>
              <a:rPr lang="en-US" altLang="en-US"/>
              <a:t>з</a:t>
            </a:r>
            <a:r>
              <a:rPr lang="en-US" altLang="ru-RU"/>
              <a:t> </a:t>
            </a:r>
            <a:r>
              <a:rPr lang="en-US" altLang="en-US"/>
              <a:t>кількістю</a:t>
            </a:r>
            <a:r>
              <a:rPr lang="en-US" altLang="ru-RU"/>
              <a:t> </a:t>
            </a:r>
            <a:r>
              <a:rPr lang="en-US" altLang="en-US"/>
              <a:t>акціонерів</a:t>
            </a:r>
            <a:r>
              <a:rPr lang="en-US" altLang="ru-RU"/>
              <a:t> </a:t>
            </a:r>
            <a:r>
              <a:rPr lang="en-US" altLang="en-US"/>
              <a:t>не</a:t>
            </a:r>
            <a:r>
              <a:rPr lang="en-US" altLang="ru-RU"/>
              <a:t> </a:t>
            </a:r>
            <a:r>
              <a:rPr lang="en-US" altLang="en-US"/>
              <a:t>більше</a:t>
            </a:r>
            <a:r>
              <a:rPr lang="en-US" altLang="ru-RU"/>
              <a:t> 25 </a:t>
            </a:r>
            <a:r>
              <a:rPr lang="en-US" altLang="en-US"/>
              <a:t>осіб</a:t>
            </a:r>
            <a:r>
              <a:rPr lang="en-US" altLang="ru-RU"/>
              <a:t>, </a:t>
            </a:r>
            <a:r>
              <a:rPr lang="en-US" altLang="en-US"/>
              <a:t>допускається</a:t>
            </a:r>
            <a:r>
              <a:rPr lang="en-US" altLang="ru-RU"/>
              <a:t> </a:t>
            </a:r>
            <a:r>
              <a:rPr lang="en-US" altLang="en-US"/>
              <a:t>прийняття</a:t>
            </a:r>
            <a:r>
              <a:rPr lang="en-US" altLang="ru-RU"/>
              <a:t> </a:t>
            </a:r>
            <a:r>
              <a:rPr lang="en-US" altLang="en-US"/>
              <a:t>рішення</a:t>
            </a:r>
            <a:r>
              <a:rPr lang="en-US" altLang="ru-RU"/>
              <a:t> </a:t>
            </a:r>
            <a:r>
              <a:rPr lang="en-US" altLang="en-US"/>
              <a:t>методом</a:t>
            </a:r>
            <a:r>
              <a:rPr lang="en-US" altLang="ru-RU"/>
              <a:t> </a:t>
            </a:r>
            <a:r>
              <a:rPr lang="en-US" altLang="en-US"/>
              <a:t>опитування</a:t>
            </a:r>
            <a:r>
              <a:rPr lang="en-US" altLang="ru-RU"/>
              <a:t>. </a:t>
            </a:r>
            <a:r>
              <a:rPr lang="en-US" altLang="en-US"/>
              <a:t>В</a:t>
            </a:r>
            <a:r>
              <a:rPr lang="en-US" altLang="ru-RU"/>
              <a:t> </a:t>
            </a:r>
            <a:r>
              <a:rPr lang="en-US" altLang="en-US"/>
              <a:t>такому</a:t>
            </a:r>
            <a:r>
              <a:rPr lang="en-US" altLang="ru-RU"/>
              <a:t> </a:t>
            </a:r>
            <a:r>
              <a:rPr lang="en-US" altLang="en-US"/>
              <a:t>випадку</a:t>
            </a:r>
            <a:r>
              <a:rPr lang="en-US" altLang="ru-RU"/>
              <a:t> </a:t>
            </a:r>
            <a:r>
              <a:rPr lang="en-US" altLang="en-US"/>
              <a:t>рішення</a:t>
            </a:r>
            <a:r>
              <a:rPr lang="en-US" altLang="ru-RU"/>
              <a:t> </a:t>
            </a:r>
            <a:r>
              <a:rPr lang="en-US" altLang="en-US"/>
              <a:t>або</a:t>
            </a:r>
            <a:r>
              <a:rPr lang="en-US" altLang="ru-RU"/>
              <a:t> </a:t>
            </a:r>
            <a:r>
              <a:rPr lang="en-US" altLang="en-US"/>
              <a:t>питання</a:t>
            </a:r>
            <a:r>
              <a:rPr lang="en-US" altLang="ru-RU"/>
              <a:t> </a:t>
            </a:r>
            <a:r>
              <a:rPr lang="en-US" altLang="en-US"/>
              <a:t>для</a:t>
            </a:r>
            <a:r>
              <a:rPr lang="en-US" altLang="ru-RU"/>
              <a:t> </a:t>
            </a:r>
            <a:r>
              <a:rPr lang="en-US" altLang="en-US"/>
              <a:t>голосування</a:t>
            </a:r>
            <a:r>
              <a:rPr lang="en-US" altLang="ru-RU"/>
              <a:t> </a:t>
            </a:r>
            <a:r>
              <a:rPr lang="en-US" altLang="en-US"/>
              <a:t>надсилається</a:t>
            </a:r>
            <a:r>
              <a:rPr lang="en-US" altLang="ru-RU"/>
              <a:t> </a:t>
            </a:r>
            <a:r>
              <a:rPr lang="en-US" altLang="en-US"/>
              <a:t>акціонерам</a:t>
            </a:r>
            <a:r>
              <a:rPr lang="en-US" altLang="ru-RU"/>
              <a:t> — </a:t>
            </a:r>
            <a:r>
              <a:rPr lang="en-US" altLang="en-US"/>
              <a:t>власникам</a:t>
            </a:r>
            <a:r>
              <a:rPr lang="en-US" altLang="ru-RU"/>
              <a:t> </a:t>
            </a:r>
            <a:r>
              <a:rPr lang="en-US" altLang="en-US"/>
              <a:t>голосуючих</a:t>
            </a:r>
            <a:r>
              <a:rPr lang="en-US" altLang="ru-RU"/>
              <a:t> </a:t>
            </a:r>
            <a:r>
              <a:rPr lang="en-US" altLang="en-US"/>
              <a:t>акцій</a:t>
            </a:r>
            <a:r>
              <a:rPr lang="en-US" altLang="ru-RU"/>
              <a:t>, </a:t>
            </a:r>
            <a:r>
              <a:rPr lang="en-US" altLang="en-US"/>
              <a:t>які</a:t>
            </a:r>
            <a:r>
              <a:rPr lang="en-US" altLang="ru-RU"/>
              <a:t> </a:t>
            </a:r>
            <a:r>
              <a:rPr lang="en-US" altLang="en-US"/>
              <a:t>повинні</a:t>
            </a:r>
            <a:r>
              <a:rPr lang="en-US" altLang="ru-RU"/>
              <a:t> </a:t>
            </a:r>
            <a:r>
              <a:rPr lang="en-US" altLang="en-US"/>
              <a:t>в</a:t>
            </a:r>
            <a:r>
              <a:rPr lang="en-US" altLang="ru-RU"/>
              <a:t> </a:t>
            </a:r>
            <a:r>
              <a:rPr lang="en-US" altLang="en-US"/>
              <a:t>письмовій</a:t>
            </a:r>
            <a:r>
              <a:rPr lang="en-US" altLang="ru-RU"/>
              <a:t> </a:t>
            </a:r>
            <a:r>
              <a:rPr lang="en-US" altLang="en-US"/>
              <a:t>формі</a:t>
            </a:r>
            <a:r>
              <a:rPr lang="en-US" altLang="ru-RU"/>
              <a:t> </a:t>
            </a:r>
            <a:r>
              <a:rPr lang="en-US" altLang="en-US"/>
              <a:t>сповістити</a:t>
            </a:r>
            <a:r>
              <a:rPr lang="en-US" altLang="ru-RU"/>
              <a:t> </a:t>
            </a:r>
            <a:r>
              <a:rPr lang="en-US" altLang="en-US"/>
              <a:t>щодо</a:t>
            </a:r>
            <a:r>
              <a:rPr lang="en-US" altLang="ru-RU"/>
              <a:t> </a:t>
            </a:r>
            <a:r>
              <a:rPr lang="en-US" altLang="en-US"/>
              <a:t>нього</a:t>
            </a:r>
            <a:r>
              <a:rPr lang="en-US" altLang="ru-RU"/>
              <a:t> </a:t>
            </a:r>
            <a:r>
              <a:rPr lang="en-US" altLang="en-US"/>
              <a:t>свою</a:t>
            </a:r>
            <a:r>
              <a:rPr lang="en-US" altLang="ru-RU"/>
              <a:t> </a:t>
            </a:r>
            <a:r>
              <a:rPr lang="en-US" altLang="en-US"/>
              <a:t>думку</a:t>
            </a:r>
            <a:r>
              <a:rPr lang="en-US" altLang="ru-RU"/>
              <a:t>. </a:t>
            </a:r>
            <a:r>
              <a:rPr lang="en-US" altLang="en-US"/>
              <a:t>Протягом</a:t>
            </a:r>
            <a:r>
              <a:rPr lang="en-US" altLang="ru-RU"/>
              <a:t> 10 </a:t>
            </a:r>
            <a:r>
              <a:rPr lang="en-US" altLang="en-US"/>
              <a:t>днів</a:t>
            </a:r>
            <a:r>
              <a:rPr lang="en-US" altLang="ru-RU"/>
              <a:t> </a:t>
            </a:r>
            <a:r>
              <a:rPr lang="en-US" altLang="en-US"/>
              <a:t>з</a:t>
            </a:r>
            <a:r>
              <a:rPr lang="en-US" altLang="ru-RU"/>
              <a:t> </a:t>
            </a:r>
            <a:r>
              <a:rPr lang="en-US" altLang="en-US"/>
              <a:t>дати</a:t>
            </a:r>
            <a:r>
              <a:rPr lang="en-US" altLang="ru-RU"/>
              <a:t> </a:t>
            </a:r>
            <a:r>
              <a:rPr lang="en-US" altLang="en-US"/>
              <a:t>одержання</a:t>
            </a:r>
            <a:r>
              <a:rPr lang="en-US" altLang="ru-RU"/>
              <a:t> </a:t>
            </a:r>
            <a:r>
              <a:rPr lang="en-US" altLang="en-US"/>
              <a:t>повідомлення</a:t>
            </a:r>
            <a:r>
              <a:rPr lang="en-US" altLang="ru-RU"/>
              <a:t> </a:t>
            </a:r>
            <a:r>
              <a:rPr lang="en-US" altLang="en-US"/>
              <a:t>від</a:t>
            </a:r>
            <a:r>
              <a:rPr lang="en-US" altLang="ru-RU"/>
              <a:t> </a:t>
            </a:r>
            <a:r>
              <a:rPr lang="en-US" altLang="en-US"/>
              <a:t>останнього</a:t>
            </a:r>
            <a:r>
              <a:rPr lang="en-US" altLang="ru-RU"/>
              <a:t> </a:t>
            </a:r>
            <a:r>
              <a:rPr lang="en-US" altLang="en-US"/>
              <a:t>акціонера</a:t>
            </a:r>
            <a:r>
              <a:rPr lang="en-US" altLang="ru-RU"/>
              <a:t> — </a:t>
            </a:r>
            <a:r>
              <a:rPr lang="en-US" altLang="en-US"/>
              <a:t>власника</a:t>
            </a:r>
            <a:r>
              <a:rPr lang="en-US" altLang="ru-RU"/>
              <a:t> </a:t>
            </a:r>
            <a:r>
              <a:rPr lang="en-US" altLang="en-US"/>
              <a:t>голосуючих</a:t>
            </a:r>
            <a:r>
              <a:rPr lang="en-US" altLang="ru-RU"/>
              <a:t> </a:t>
            </a:r>
            <a:r>
              <a:rPr lang="en-US" altLang="en-US"/>
              <a:t>акцій</a:t>
            </a:r>
            <a:r>
              <a:rPr lang="en-US" altLang="ru-RU"/>
              <a:t> </a:t>
            </a:r>
            <a:r>
              <a:rPr lang="en-US" altLang="en-US"/>
              <a:t>всі</a:t>
            </a:r>
            <a:r>
              <a:rPr lang="en-US" altLang="ru-RU"/>
              <a:t> </a:t>
            </a:r>
            <a:r>
              <a:rPr lang="en-US" altLang="en-US"/>
              <a:t>акціонери</a:t>
            </a:r>
            <a:r>
              <a:rPr lang="en-US" altLang="ru-RU"/>
              <a:t> — </a:t>
            </a:r>
            <a:r>
              <a:rPr lang="en-US" altLang="en-US"/>
              <a:t>власники</a:t>
            </a:r>
            <a:r>
              <a:rPr lang="en-US" altLang="ru-RU"/>
              <a:t> </a:t>
            </a:r>
            <a:r>
              <a:rPr lang="en-US" altLang="en-US"/>
              <a:t>голосуючих</a:t>
            </a:r>
            <a:r>
              <a:rPr lang="en-US" altLang="ru-RU"/>
              <a:t> </a:t>
            </a:r>
            <a:r>
              <a:rPr lang="en-US" altLang="en-US"/>
              <a:t>акцій</a:t>
            </a:r>
            <a:r>
              <a:rPr lang="en-US" altLang="ru-RU"/>
              <a:t> </a:t>
            </a:r>
            <a:r>
              <a:rPr lang="en-US" altLang="en-US"/>
              <a:t>повинні</a:t>
            </a:r>
            <a:r>
              <a:rPr lang="en-US" altLang="ru-RU"/>
              <a:t> </a:t>
            </a:r>
            <a:r>
              <a:rPr lang="en-US" altLang="en-US"/>
              <a:t>бути</a:t>
            </a:r>
            <a:r>
              <a:rPr lang="en-US" altLang="ru-RU"/>
              <a:t> </a:t>
            </a:r>
            <a:r>
              <a:rPr lang="en-US" altLang="en-US"/>
              <a:t>в</a:t>
            </a:r>
            <a:r>
              <a:rPr lang="en-US" altLang="ru-RU"/>
              <a:t> </a:t>
            </a:r>
            <a:r>
              <a:rPr lang="en-US" altLang="en-US"/>
              <a:t>письмовій</a:t>
            </a:r>
            <a:r>
              <a:rPr lang="en-US" altLang="ru-RU"/>
              <a:t> </a:t>
            </a:r>
            <a:r>
              <a:rPr lang="en-US" altLang="en-US"/>
              <a:t>формі</a:t>
            </a:r>
            <a:r>
              <a:rPr lang="en-US" altLang="ru-RU"/>
              <a:t> </a:t>
            </a:r>
            <a:r>
              <a:rPr lang="en-US" altLang="en-US"/>
              <a:t>проінформовані</a:t>
            </a:r>
            <a:r>
              <a:rPr lang="en-US" altLang="ru-RU"/>
              <a:t> </a:t>
            </a:r>
            <a:r>
              <a:rPr lang="en-US" altLang="en-US"/>
              <a:t>головою</a:t>
            </a:r>
            <a:r>
              <a:rPr lang="en-US" altLang="ru-RU"/>
              <a:t> </a:t>
            </a:r>
            <a:r>
              <a:rPr lang="en-US" altLang="en-US"/>
              <a:t>зборів</a:t>
            </a:r>
            <a:r>
              <a:rPr lang="en-US" altLang="ru-RU"/>
              <a:t> </a:t>
            </a:r>
            <a:r>
              <a:rPr lang="en-US" altLang="en-US"/>
              <a:t>про</a:t>
            </a:r>
            <a:r>
              <a:rPr lang="en-US" altLang="ru-RU"/>
              <a:t> </a:t>
            </a:r>
            <a:r>
              <a:rPr lang="en-US" altLang="en-US"/>
              <a:t>прийняте</a:t>
            </a:r>
            <a:r>
              <a:rPr lang="en-US" altLang="ru-RU"/>
              <a:t> </a:t>
            </a:r>
            <a:r>
              <a:rPr lang="en-US" altLang="en-US"/>
              <a:t>рішення</a:t>
            </a:r>
            <a:r>
              <a:rPr lang="en-US" altLang="ru-RU"/>
              <a:t>. </a:t>
            </a:r>
            <a:r>
              <a:rPr lang="en-US" altLang="en-US"/>
              <a:t>Рішення</a:t>
            </a:r>
            <a:r>
              <a:rPr lang="en-US" altLang="ru-RU"/>
              <a:t> </a:t>
            </a:r>
            <a:r>
              <a:rPr lang="en-US" altLang="en-US"/>
              <a:t>вважається</a:t>
            </a:r>
            <a:r>
              <a:rPr lang="en-US" altLang="ru-RU"/>
              <a:t> </a:t>
            </a:r>
            <a:r>
              <a:rPr lang="en-US" altLang="en-US"/>
              <a:t>прийнятим</a:t>
            </a:r>
            <a:r>
              <a:rPr lang="en-US" altLang="ru-RU"/>
              <a:t> </a:t>
            </a:r>
            <a:r>
              <a:rPr lang="en-US" altLang="en-US"/>
              <a:t>у</a:t>
            </a:r>
            <a:r>
              <a:rPr lang="en-US" altLang="ru-RU"/>
              <a:t> </a:t>
            </a:r>
            <a:r>
              <a:rPr lang="en-US" altLang="en-US"/>
              <a:t>разі</a:t>
            </a:r>
            <a:r>
              <a:rPr lang="en-US" altLang="ru-RU"/>
              <a:t>, </a:t>
            </a:r>
            <a:r>
              <a:rPr lang="en-US" altLang="en-US"/>
              <a:t>якщо</a:t>
            </a:r>
            <a:r>
              <a:rPr lang="en-US" altLang="ru-RU"/>
              <a:t> </a:t>
            </a:r>
            <a:r>
              <a:rPr lang="en-US" altLang="en-US"/>
              <a:t>за</a:t>
            </a:r>
            <a:r>
              <a:rPr lang="en-US" altLang="ru-RU"/>
              <a:t> </a:t>
            </a:r>
            <a:r>
              <a:rPr lang="en-US" altLang="en-US"/>
              <a:t>нього</a:t>
            </a:r>
            <a:r>
              <a:rPr lang="en-US" altLang="ru-RU"/>
              <a:t> </a:t>
            </a:r>
            <a:r>
              <a:rPr lang="en-US" altLang="en-US"/>
              <a:t>проголосували</a:t>
            </a:r>
            <a:r>
              <a:rPr lang="en-US" altLang="ru-RU"/>
              <a:t> </a:t>
            </a:r>
            <a:r>
              <a:rPr lang="en-US" altLang="en-US"/>
              <a:t>всі</a:t>
            </a:r>
            <a:r>
              <a:rPr lang="en-US" altLang="ru-RU"/>
              <a:t> </a:t>
            </a:r>
            <a:r>
              <a:rPr lang="en-US" altLang="en-US"/>
              <a:t>акціонери</a:t>
            </a:r>
            <a:r>
              <a:rPr lang="en-US" altLang="ru-RU"/>
              <a:t> — </a:t>
            </a:r>
            <a:r>
              <a:rPr lang="en-US" altLang="en-US"/>
              <a:t>власники</a:t>
            </a:r>
            <a:r>
              <a:rPr lang="en-US" altLang="ru-RU"/>
              <a:t> </a:t>
            </a:r>
            <a:r>
              <a:rPr lang="en-US" altLang="en-US"/>
              <a:t>голосуючих</a:t>
            </a:r>
            <a:r>
              <a:rPr lang="en-US" altLang="ru-RU"/>
              <a:t> </a:t>
            </a:r>
            <a:r>
              <a:rPr lang="en-US" altLang="en-US"/>
              <a:t>акцій</a:t>
            </a:r>
            <a:r>
              <a:rPr lang="en-US" altLang="ru-RU"/>
              <a:t>.</a:t>
            </a:r>
            <a:endParaRPr lang="en-US" altLang="ru-RU"/>
          </a:p>
          <a:p>
            <a:pPr algn="just"/>
            <a:r>
              <a:rPr lang="en-US" altLang="en-US"/>
              <a:t>У</a:t>
            </a:r>
            <a:r>
              <a:rPr lang="en-US" altLang="ru-RU"/>
              <a:t> </a:t>
            </a:r>
            <a:r>
              <a:rPr lang="en-US" altLang="en-US"/>
              <a:t>разі</a:t>
            </a:r>
            <a:r>
              <a:rPr lang="en-US" altLang="ru-RU"/>
              <a:t> </a:t>
            </a:r>
            <a:r>
              <a:rPr lang="en-US" altLang="en-US"/>
              <a:t>якщо</a:t>
            </a:r>
            <a:r>
              <a:rPr lang="en-US" altLang="ru-RU"/>
              <a:t> </a:t>
            </a:r>
            <a:r>
              <a:rPr lang="en-US" altLang="en-US"/>
              <a:t>акціонерне</a:t>
            </a:r>
            <a:r>
              <a:rPr lang="en-US" altLang="ru-RU"/>
              <a:t> </a:t>
            </a:r>
            <a:r>
              <a:rPr lang="en-US" altLang="en-US"/>
              <a:t>товариство</a:t>
            </a:r>
            <a:r>
              <a:rPr lang="en-US" altLang="ru-RU"/>
              <a:t> </a:t>
            </a:r>
            <a:r>
              <a:rPr lang="en-US" altLang="en-US"/>
              <a:t>складається</a:t>
            </a:r>
            <a:r>
              <a:rPr lang="en-US" altLang="ru-RU"/>
              <a:t> </a:t>
            </a:r>
            <a:r>
              <a:rPr lang="en-US" altLang="en-US"/>
              <a:t>з</a:t>
            </a:r>
            <a:r>
              <a:rPr lang="en-US" altLang="ru-RU"/>
              <a:t> </a:t>
            </a:r>
            <a:r>
              <a:rPr lang="en-US" altLang="en-US"/>
              <a:t>однієї</a:t>
            </a:r>
            <a:r>
              <a:rPr lang="en-US" altLang="ru-RU"/>
              <a:t> </a:t>
            </a:r>
            <a:r>
              <a:rPr lang="en-US" altLang="en-US"/>
              <a:t>особи</a:t>
            </a:r>
            <a:r>
              <a:rPr lang="en-US" altLang="ru-RU"/>
              <a:t>, </a:t>
            </a:r>
            <a:r>
              <a:rPr lang="en-US" altLang="en-US"/>
              <a:t>то</a:t>
            </a:r>
            <a:r>
              <a:rPr lang="en-US" altLang="ru-RU"/>
              <a:t> </a:t>
            </a:r>
            <a:r>
              <a:rPr lang="en-US" altLang="en-US"/>
              <a:t>до</a:t>
            </a:r>
            <a:r>
              <a:rPr lang="en-US" altLang="ru-RU"/>
              <a:t> </a:t>
            </a:r>
            <a:r>
              <a:rPr lang="en-US" altLang="en-US"/>
              <a:t>такого</a:t>
            </a:r>
            <a:r>
              <a:rPr lang="en-US" altLang="ru-RU"/>
              <a:t> </a:t>
            </a:r>
            <a:r>
              <a:rPr lang="en-US" altLang="en-US"/>
              <a:t>товариства</a:t>
            </a:r>
            <a:r>
              <a:rPr lang="en-US" altLang="ru-RU"/>
              <a:t> </a:t>
            </a:r>
            <a:r>
              <a:rPr lang="en-US" altLang="en-US"/>
              <a:t>не</a:t>
            </a:r>
            <a:r>
              <a:rPr lang="en-US" altLang="ru-RU"/>
              <a:t> </a:t>
            </a:r>
            <a:r>
              <a:rPr lang="en-US" altLang="en-US"/>
              <a:t>застосовуються</a:t>
            </a:r>
            <a:r>
              <a:rPr lang="en-US" altLang="ru-RU"/>
              <a:t> </a:t>
            </a:r>
            <a:r>
              <a:rPr lang="en-US" altLang="en-US"/>
              <a:t>вищезазначені</a:t>
            </a:r>
            <a:r>
              <a:rPr lang="en-US" altLang="ru-RU"/>
              <a:t> </a:t>
            </a:r>
            <a:r>
              <a:rPr lang="en-US" altLang="en-US"/>
              <a:t>положення</a:t>
            </a:r>
            <a:r>
              <a:rPr lang="en-US" altLang="ru-RU"/>
              <a:t> </a:t>
            </a:r>
            <a:r>
              <a:rPr lang="en-US" altLang="en-US"/>
              <a:t>щодо</a:t>
            </a:r>
            <a:r>
              <a:rPr lang="en-US" altLang="ru-RU"/>
              <a:t> </a:t>
            </a:r>
            <a:r>
              <a:rPr lang="en-US" altLang="en-US"/>
              <a:t>загальних</a:t>
            </a:r>
            <a:r>
              <a:rPr lang="en-US" altLang="ru-RU"/>
              <a:t> </a:t>
            </a:r>
            <a:r>
              <a:rPr lang="en-US" altLang="en-US"/>
              <a:t>зборів</a:t>
            </a:r>
            <a:r>
              <a:rPr lang="en-US" altLang="ru-RU"/>
              <a:t>.</a:t>
            </a:r>
            <a:endParaRPr lang="en-US" altLang="ru-RU"/>
          </a:p>
          <a:p>
            <a:pPr algn="just"/>
            <a:r>
              <a:rPr lang="en-US" altLang="en-US"/>
              <a:t>У</a:t>
            </a:r>
            <a:r>
              <a:rPr lang="en-US" altLang="ru-RU"/>
              <a:t> </a:t>
            </a:r>
            <a:r>
              <a:rPr lang="en-US" altLang="en-US"/>
              <a:t>разі</a:t>
            </a:r>
            <a:r>
              <a:rPr lang="en-US" altLang="ru-RU"/>
              <a:t>, </a:t>
            </a:r>
            <a:r>
              <a:rPr lang="en-US" altLang="en-US"/>
              <a:t>якщо</a:t>
            </a:r>
            <a:r>
              <a:rPr lang="en-US" altLang="ru-RU"/>
              <a:t> </a:t>
            </a:r>
            <a:r>
              <a:rPr lang="en-US" altLang="en-US"/>
              <a:t>рішення</a:t>
            </a:r>
            <a:r>
              <a:rPr lang="en-US" altLang="ru-RU"/>
              <a:t> </a:t>
            </a:r>
            <a:r>
              <a:rPr lang="en-US" altLang="en-US"/>
              <a:t>загальних</a:t>
            </a:r>
            <a:r>
              <a:rPr lang="en-US" altLang="ru-RU"/>
              <a:t> </a:t>
            </a:r>
            <a:r>
              <a:rPr lang="en-US" altLang="en-US"/>
              <a:t>зборів</a:t>
            </a:r>
            <a:r>
              <a:rPr lang="en-US" altLang="ru-RU"/>
              <a:t> </a:t>
            </a:r>
            <a:r>
              <a:rPr lang="en-US" altLang="en-US"/>
              <a:t>або</a:t>
            </a:r>
            <a:r>
              <a:rPr lang="en-US" altLang="ru-RU"/>
              <a:t> </a:t>
            </a:r>
            <a:r>
              <a:rPr lang="en-US" altLang="en-US"/>
              <a:t>порядок</a:t>
            </a:r>
            <a:r>
              <a:rPr lang="en-US" altLang="ru-RU"/>
              <a:t> </a:t>
            </a:r>
            <a:r>
              <a:rPr lang="en-US" altLang="en-US"/>
              <a:t>прийняття</a:t>
            </a:r>
            <a:r>
              <a:rPr lang="en-US" altLang="ru-RU"/>
              <a:t> </a:t>
            </a:r>
            <a:r>
              <a:rPr lang="en-US" altLang="en-US"/>
              <a:t>такого</a:t>
            </a:r>
            <a:r>
              <a:rPr lang="en-US" altLang="ru-RU"/>
              <a:t> </a:t>
            </a:r>
            <a:r>
              <a:rPr lang="en-US" altLang="en-US"/>
              <a:t>рішення</a:t>
            </a:r>
            <a:r>
              <a:rPr lang="en-US" altLang="ru-RU"/>
              <a:t> </a:t>
            </a:r>
            <a:r>
              <a:rPr lang="en-US" altLang="en-US"/>
              <a:t>порушують</a:t>
            </a:r>
            <a:r>
              <a:rPr lang="en-US" altLang="ru-RU"/>
              <a:t> </a:t>
            </a:r>
            <a:r>
              <a:rPr lang="en-US" altLang="en-US"/>
              <a:t>вимоги</a:t>
            </a:r>
            <a:r>
              <a:rPr lang="en-US" altLang="ru-RU"/>
              <a:t> </a:t>
            </a:r>
            <a:r>
              <a:rPr lang="en-US" altLang="en-US"/>
              <a:t>законодавства</a:t>
            </a:r>
            <a:r>
              <a:rPr lang="en-US" altLang="ru-RU"/>
              <a:t>, </a:t>
            </a:r>
            <a:r>
              <a:rPr lang="en-US" altLang="en-US"/>
              <a:t>статуту</a:t>
            </a:r>
            <a:r>
              <a:rPr lang="en-US" altLang="ru-RU"/>
              <a:t> </a:t>
            </a:r>
            <a:r>
              <a:rPr lang="en-US" altLang="en-US"/>
              <a:t>чи</a:t>
            </a:r>
            <a:r>
              <a:rPr lang="en-US" altLang="ru-RU"/>
              <a:t> </a:t>
            </a:r>
            <a:r>
              <a:rPr lang="en-US" altLang="en-US"/>
              <a:t>положення</a:t>
            </a:r>
            <a:r>
              <a:rPr lang="en-US" altLang="ru-RU"/>
              <a:t> </a:t>
            </a:r>
            <a:r>
              <a:rPr lang="en-US" altLang="en-US"/>
              <a:t>про</a:t>
            </a:r>
            <a:r>
              <a:rPr lang="en-US" altLang="ru-RU"/>
              <a:t> </a:t>
            </a:r>
            <a:r>
              <a:rPr lang="en-US" altLang="en-US"/>
              <a:t>загальні</a:t>
            </a:r>
            <a:r>
              <a:rPr lang="en-US" altLang="ru-RU"/>
              <a:t> </a:t>
            </a:r>
            <a:r>
              <a:rPr lang="en-US" altLang="en-US"/>
              <a:t>збори</a:t>
            </a:r>
            <a:r>
              <a:rPr lang="en-US" altLang="ru-RU"/>
              <a:t> </a:t>
            </a:r>
            <a:r>
              <a:rPr lang="en-US" altLang="en-US"/>
              <a:t>акціонерного</a:t>
            </a:r>
            <a:r>
              <a:rPr lang="en-US" altLang="ru-RU"/>
              <a:t> </a:t>
            </a:r>
            <a:r>
              <a:rPr lang="en-US" altLang="en-US"/>
              <a:t>товариства</a:t>
            </a:r>
            <a:r>
              <a:rPr lang="en-US" altLang="ru-RU"/>
              <a:t>, </a:t>
            </a:r>
            <a:r>
              <a:rPr lang="en-US" altLang="en-US"/>
              <a:t>акціонер</a:t>
            </a:r>
            <a:r>
              <a:rPr lang="en-US" altLang="ru-RU"/>
              <a:t>, </a:t>
            </a:r>
            <a:r>
              <a:rPr lang="en-US" altLang="en-US"/>
              <a:t>права</a:t>
            </a:r>
            <a:r>
              <a:rPr lang="en-US" altLang="ru-RU"/>
              <a:t> </a:t>
            </a:r>
            <a:r>
              <a:rPr lang="en-US" altLang="en-US"/>
              <a:t>якого</a:t>
            </a:r>
            <a:r>
              <a:rPr lang="en-US" altLang="ru-RU"/>
              <a:t> </a:t>
            </a:r>
            <a:r>
              <a:rPr lang="en-US" altLang="en-US"/>
              <a:t>порушені</a:t>
            </a:r>
            <a:r>
              <a:rPr lang="en-US" altLang="ru-RU"/>
              <a:t> </a:t>
            </a:r>
            <a:r>
              <a:rPr lang="en-US" altLang="en-US"/>
              <a:t>таким</a:t>
            </a:r>
            <a:r>
              <a:rPr lang="en-US" altLang="ru-RU"/>
              <a:t> </a:t>
            </a:r>
            <a:r>
              <a:rPr lang="en-US" altLang="en-US"/>
              <a:t>рішенням</a:t>
            </a:r>
            <a:r>
              <a:rPr lang="en-US" altLang="ru-RU"/>
              <a:t>, </a:t>
            </a:r>
            <a:r>
              <a:rPr lang="en-US" altLang="en-US"/>
              <a:t>може</a:t>
            </a:r>
            <a:r>
              <a:rPr lang="en-US" altLang="ru-RU"/>
              <a:t> </a:t>
            </a:r>
            <a:r>
              <a:rPr lang="en-US" altLang="en-US"/>
              <a:t>оскаржити</a:t>
            </a:r>
            <a:r>
              <a:rPr lang="en-US" altLang="ru-RU"/>
              <a:t> </a:t>
            </a:r>
            <a:r>
              <a:rPr lang="en-US" altLang="en-US"/>
              <a:t>це</a:t>
            </a:r>
            <a:r>
              <a:rPr lang="en-US" altLang="ru-RU"/>
              <a:t> </a:t>
            </a:r>
            <a:r>
              <a:rPr lang="en-US" altLang="en-US"/>
              <a:t>рішення</a:t>
            </a:r>
            <a:r>
              <a:rPr lang="en-US" altLang="ru-RU"/>
              <a:t> </a:t>
            </a:r>
            <a:r>
              <a:rPr lang="en-US" altLang="en-US"/>
              <a:t>до</a:t>
            </a:r>
            <a:r>
              <a:rPr lang="en-US" altLang="ru-RU"/>
              <a:t> </a:t>
            </a:r>
            <a:r>
              <a:rPr lang="en-US" altLang="en-US"/>
              <a:t>суду</a:t>
            </a:r>
            <a:r>
              <a:rPr lang="en-US" altLang="ru-RU"/>
              <a:t> </a:t>
            </a:r>
            <a:r>
              <a:rPr lang="en-US" altLang="en-US"/>
              <a:t>протягом</a:t>
            </a:r>
            <a:r>
              <a:rPr lang="en-US" altLang="ru-RU"/>
              <a:t> </a:t>
            </a:r>
            <a:r>
              <a:rPr lang="en-US" altLang="en-US"/>
              <a:t>трьох</a:t>
            </a:r>
            <a:r>
              <a:rPr lang="en-US" altLang="ru-RU"/>
              <a:t> </a:t>
            </a:r>
            <a:r>
              <a:rPr lang="en-US" altLang="en-US"/>
              <a:t>місяців</a:t>
            </a:r>
            <a:r>
              <a:rPr lang="en-US" altLang="ru-RU"/>
              <a:t> </a:t>
            </a:r>
            <a:r>
              <a:rPr lang="en-US" altLang="en-US"/>
              <a:t>з</a:t>
            </a:r>
            <a:r>
              <a:rPr lang="en-US" altLang="ru-RU"/>
              <a:t> </a:t>
            </a:r>
            <a:r>
              <a:rPr lang="en-US" altLang="en-US"/>
              <a:t>дати</a:t>
            </a:r>
            <a:r>
              <a:rPr lang="en-US" altLang="ru-RU"/>
              <a:t> </a:t>
            </a:r>
            <a:r>
              <a:rPr lang="en-US" altLang="en-US"/>
              <a:t>його</a:t>
            </a:r>
            <a:r>
              <a:rPr lang="en-US" altLang="ru-RU"/>
              <a:t> </a:t>
            </a:r>
            <a:r>
              <a:rPr lang="en-US" altLang="en-US"/>
              <a:t>прийняття</a:t>
            </a:r>
            <a:r>
              <a:rPr lang="en-US" altLang="ru-RU"/>
              <a:t>.</a:t>
            </a:r>
            <a:endParaRPr lang="en-US" alt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0"/>
            <a:ext cx="8686800" cy="6080125"/>
          </a:xfrm>
        </p:spPr>
        <p:txBody>
          <a:bodyPr>
            <a:normAutofit/>
          </a:bodyPr>
          <a:lstStyle/>
          <a:p>
            <a:pPr marL="0" indent="0" algn="ctr">
              <a:buNone/>
            </a:pPr>
            <a:r>
              <a:rPr lang="uk-UA" sz="5400" b="1" dirty="0" smtClean="0"/>
              <a:t>Дякую за увагу!</a:t>
            </a:r>
            <a:endParaRPr lang="uk-UA" sz="5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295400"/>
            <a:ext cx="8686800" cy="4784725"/>
          </a:xfrm>
        </p:spPr>
        <p:txBody>
          <a:bodyPr>
            <a:normAutofit fontScale="55000" lnSpcReduction="20000"/>
          </a:bodyPr>
          <a:lstStyle/>
          <a:p>
            <a:pPr algn="just"/>
            <a:r>
              <a:rPr lang="uk-UA" dirty="0"/>
              <a:t>Зовнішні корпоративні відносини формуються також із іншими </a:t>
            </a:r>
            <a:r>
              <a:rPr lang="uk-UA" dirty="0" smtClean="0"/>
              <a:t>зацікавленими </a:t>
            </a:r>
            <a:r>
              <a:rPr lang="uk-UA" dirty="0"/>
              <a:t>особами такими як </a:t>
            </a:r>
            <a:r>
              <a:rPr lang="uk-UA" b="1" dirty="0"/>
              <a:t>постачальники, конкуренти та споживачі.</a:t>
            </a:r>
            <a:endParaRPr lang="ru-RU" b="1" dirty="0"/>
          </a:p>
          <a:p>
            <a:pPr algn="just"/>
            <a:r>
              <a:rPr lang="uk-UA" b="1" dirty="0"/>
              <a:t>Споживачі</a:t>
            </a:r>
            <a:r>
              <a:rPr lang="uk-UA" dirty="0"/>
              <a:t> визначають необхідність існування корпорації, спрямованість її діяльності, перспективи розвитку та ефективність функціонування. Відносини споживачі-корпорація визначають результати діяльності корпорації. Ці відносини формуються як результат задоволення певних потреб споживачів і забезпечуються відповідними інформаційними та товарними потоками.</a:t>
            </a:r>
            <a:endParaRPr lang="ru-RU" dirty="0"/>
          </a:p>
          <a:p>
            <a:pPr algn="just"/>
            <a:r>
              <a:rPr lang="uk-UA" b="1" dirty="0"/>
              <a:t>Постачальники</a:t>
            </a:r>
            <a:r>
              <a:rPr lang="uk-UA" dirty="0"/>
              <a:t> забезпечують необхідні обсяги виробництва корпорації, тому взаємовідносини між корпорацією і постачальниками визначаються рівнем товарно-матеріальних, грошових та інформаційних потоків.</a:t>
            </a:r>
            <a:endParaRPr lang="ru-RU" dirty="0"/>
          </a:p>
          <a:p>
            <a:pPr algn="just"/>
            <a:r>
              <a:rPr lang="uk-UA" dirty="0"/>
              <a:t>Особливу роль відіграють зовнішні корпоративні відносини, які здійснюються на рівні держава-корпорація. Держава створює правове поле діяльності корпорації, умови її функціонування, корпорація забезпечує виконання цих умов та приймає участь у формуванні грошових потоків державного і місцевого бюджетів через сплату податків та здійснення обов'язкових платежів</a:t>
            </a:r>
            <a:r>
              <a:rPr lang="uk-UA" dirty="0" smtClean="0"/>
              <a:t>.</a:t>
            </a:r>
            <a:endParaRPr lang="ru-RU" dirty="0"/>
          </a:p>
          <a:p>
            <a:pPr algn="just"/>
            <a:r>
              <a:rPr lang="uk-UA" b="1" i="1" dirty="0"/>
              <a:t>Соціальна відповідальність </a:t>
            </a:r>
            <a:r>
              <a:rPr lang="uk-UA" dirty="0"/>
              <a:t>діяльності корпорації знаходить своє відображення у дотриманні корпорацією етичних норм поведінки у суспільстві. Контролює діяльність корпорації громадськість через засоби масової інформації та громадські організації, створюючи певний імідж корпорації, її власникам та діяльності. Це особливий тип зовнішніх корпоративних відносин.</a:t>
            </a:r>
            <a:endParaRPr lang="ru-RU" dirty="0"/>
          </a:p>
          <a:p>
            <a:pPr algn="just"/>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Autofit/>
          </a:bodyPr>
          <a:lstStyle/>
          <a:p>
            <a:r>
              <a:rPr lang="uk-UA" sz="2400" dirty="0" smtClean="0"/>
              <a:t>4.2. ОСОБЛИВОСТІ СТВОРЕННЯ КОРПОРАЦІЙ В УКРАЇНІ</a:t>
            </a:r>
            <a:endParaRPr lang="ru-RU" sz="2400" dirty="0"/>
          </a:p>
        </p:txBody>
      </p:sp>
      <p:sp>
        <p:nvSpPr>
          <p:cNvPr id="3" name="Содержимое 2"/>
          <p:cNvSpPr>
            <a:spLocks noGrp="1"/>
          </p:cNvSpPr>
          <p:nvPr>
            <p:ph idx="1"/>
          </p:nvPr>
        </p:nvSpPr>
        <p:spPr>
          <a:xfrm>
            <a:off x="179512" y="1124744"/>
            <a:ext cx="8812088" cy="5616624"/>
          </a:xfrm>
        </p:spPr>
        <p:txBody>
          <a:bodyPr>
            <a:normAutofit fontScale="47500" lnSpcReduction="20000"/>
          </a:bodyPr>
          <a:lstStyle/>
          <a:p>
            <a:pPr algn="just"/>
            <a:r>
              <a:rPr lang="uk-UA" sz="3600" dirty="0"/>
              <a:t>Корпорації створюються переважно для ведення підприємницької діяльності, в тому разі, коли власність може бути персоніфікована, тому основними учасниками корпоративних відносин виступають </a:t>
            </a:r>
            <a:r>
              <a:rPr lang="uk-UA" sz="3600" b="1" dirty="0"/>
              <a:t>акціонери.</a:t>
            </a:r>
            <a:r>
              <a:rPr lang="uk-UA" sz="3600" dirty="0"/>
              <a:t> Засновниками корпорації можуть бути підприємства, установи, організації, тобто юридичні особи, а також фізичні особи.</a:t>
            </a:r>
            <a:endParaRPr lang="ru-RU" sz="3600" dirty="0"/>
          </a:p>
          <a:p>
            <a:pPr algn="just"/>
            <a:r>
              <a:rPr lang="uk-UA" sz="3600" dirty="0"/>
              <a:t>Найбільш розповсюдженою формою корпорацій в світі виступають акціонерні товариства. </a:t>
            </a:r>
            <a:r>
              <a:rPr lang="uk-UA" sz="3600" b="1" i="1" dirty="0"/>
              <a:t>Акціонерним </a:t>
            </a:r>
            <a:r>
              <a:rPr lang="uk-UA" sz="3600" dirty="0"/>
              <a:t>є товариство, статутний </a:t>
            </a:r>
            <a:r>
              <a:rPr lang="uk-UA" sz="3600" dirty="0" smtClean="0"/>
              <a:t>капітал якого </a:t>
            </a:r>
            <a:r>
              <a:rPr lang="uk-UA" sz="3600" dirty="0"/>
              <a:t>поділений на визначену кількість акцій однакової номінальної </a:t>
            </a:r>
            <a:r>
              <a:rPr lang="uk-UA" sz="3600" dirty="0" smtClean="0"/>
              <a:t>вартості</a:t>
            </a:r>
            <a:r>
              <a:rPr lang="uk-UA" sz="3600" dirty="0"/>
              <a:t>.</a:t>
            </a:r>
            <a:endParaRPr lang="ru-RU" sz="3600" dirty="0"/>
          </a:p>
          <a:p>
            <a:pPr algn="just"/>
            <a:r>
              <a:rPr lang="uk-UA" sz="3600" dirty="0"/>
              <a:t>Акціонерне товариство має певні ознаки, які характерні лише для нього. Акціонерне товариство самостійно відповідає за своїми зобов'язаннями усім своїм майном. Оскільки акціонерне товариство належить до господарських товариств, то акціонери не відповідають за зобов'язаннями товариства і несуть ризик збитків, пов'язаних з діяльністю товариства, у межах вартості акцій, що їм належать.</a:t>
            </a:r>
            <a:endParaRPr lang="ru-RU" sz="3600" dirty="0"/>
          </a:p>
          <a:p>
            <a:pPr algn="just"/>
            <a:r>
              <a:rPr lang="uk-UA" sz="3600" dirty="0"/>
              <a:t>Акціонерне товариство може бути створене юридичними та (або) фізичними особами.</a:t>
            </a:r>
            <a:endParaRPr lang="ru-RU" sz="3600" dirty="0"/>
          </a:p>
          <a:p>
            <a:pPr algn="just"/>
            <a:r>
              <a:rPr lang="uk-UA" sz="3600" b="1" i="1" dirty="0"/>
              <a:t>Мета створення корпорації </a:t>
            </a:r>
            <a:r>
              <a:rPr lang="uk-UA" sz="3600" dirty="0"/>
              <a:t>полягає у максимізації </a:t>
            </a:r>
            <a:r>
              <a:rPr lang="uk-UA" sz="3600" dirty="0" smtClean="0"/>
              <a:t>прибутку </a:t>
            </a:r>
            <a:r>
              <a:rPr lang="uk-UA" sz="3600" dirty="0"/>
              <a:t>акціонерів за рахунок зростання ринкової вартості акцій товариства, а також отримання акціонерами </a:t>
            </a:r>
            <a:r>
              <a:rPr lang="uk-UA" sz="3600" dirty="0" smtClean="0"/>
              <a:t>дивідендів.</a:t>
            </a:r>
            <a:r>
              <a:rPr lang="uk-UA" sz="3600" dirty="0"/>
              <a:t> Мета створення товариства визначається у статуті товариства</a:t>
            </a:r>
            <a:r>
              <a:rPr lang="uk-UA" sz="3600" dirty="0" smtClean="0"/>
              <a:t>.</a:t>
            </a:r>
            <a:endParaRPr lang="uk-UA" sz="3600" dirty="0" smtClean="0"/>
          </a:p>
          <a:p>
            <a:pPr algn="just"/>
            <a:r>
              <a:rPr lang="uk-UA" sz="3600" dirty="0"/>
              <a:t>Засновники акціонерного товариства підписують між собою договір, який визначає порядок здійснення ними загальної діяльності щодо створення товариства, відповідальності перед особами, які підписались на акції, та третіми особами. У цей час засновники несуть солідарну відповідальність за зобов'язаннями, які виникли до реєстрації акціонерного товариства. Цей договір укладається в письмовій формі. Якщо засновниками товариства є фізичні особи, він повинен бути засвідчений нотаріально</a:t>
            </a:r>
            <a:r>
              <a:rPr lang="uk-UA" sz="3600" dirty="0" smtClean="0"/>
              <a:t>.</a:t>
            </a:r>
            <a:endParaRPr lang="uk-UA" sz="3600" dirty="0" smtClean="0"/>
          </a:p>
          <a:p>
            <a:pPr algn="just"/>
            <a:r>
              <a:rPr lang="uk-UA" sz="3600" dirty="0"/>
              <a:t>Після рішення засновників щодо створення акціонерного товариства, робиться повідомлення щодо підписки на акції, проводяться установчі збори та державна реєстрація</a:t>
            </a:r>
            <a:r>
              <a:rPr lang="uk-UA" sz="3600" dirty="0" smtClean="0"/>
              <a:t>.</a:t>
            </a:r>
            <a:endParaRPr lang="uk-UA" sz="3600" dirty="0" smtClean="0"/>
          </a:p>
          <a:p>
            <a:pPr algn="just"/>
            <a:endParaRPr lang="ru-RU" dirty="0"/>
          </a:p>
          <a:p>
            <a:pPr algn="just"/>
            <a:endParaRPr lang="ru-RU"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71600"/>
          </a:xfrm>
        </p:spPr>
        <p:txBody>
          <a:bodyPr>
            <a:normAutofit/>
          </a:bodyPr>
          <a:lstStyle/>
          <a:p>
            <a:pPr algn="ctr"/>
            <a:r>
              <a:rPr lang="uk-UA" sz="2700" dirty="0">
                <a:effectLst/>
              </a:rPr>
              <a:t>Умовно організаційну схему створення корпорації можна поділити на </a:t>
            </a:r>
            <a:r>
              <a:rPr lang="uk-UA" sz="2700" b="1" dirty="0">
                <a:effectLst/>
              </a:rPr>
              <a:t>4 етапи</a:t>
            </a:r>
            <a:r>
              <a:rPr lang="uk-UA" b="1" dirty="0">
                <a:effectLst/>
              </a:rPr>
              <a:t>.</a:t>
            </a:r>
            <a:r>
              <a:rPr lang="uk-UA" dirty="0">
                <a:effectLst/>
              </a:rPr>
              <a:t> </a:t>
            </a:r>
            <a:endParaRPr lang="ru-RU" dirty="0"/>
          </a:p>
        </p:txBody>
      </p:sp>
      <p:sp>
        <p:nvSpPr>
          <p:cNvPr id="3" name="Объект 2"/>
          <p:cNvSpPr>
            <a:spLocks noGrp="1"/>
          </p:cNvSpPr>
          <p:nvPr>
            <p:ph idx="1"/>
          </p:nvPr>
        </p:nvSpPr>
        <p:spPr>
          <a:xfrm>
            <a:off x="304800" y="1844824"/>
            <a:ext cx="8686800" cy="4683150"/>
          </a:xfrm>
        </p:spPr>
        <p:txBody>
          <a:bodyPr>
            <a:normAutofit fontScale="55000" lnSpcReduction="20000"/>
          </a:bodyPr>
          <a:lstStyle/>
          <a:p>
            <a:pPr marL="0" indent="0" algn="ctr">
              <a:buNone/>
            </a:pPr>
            <a:r>
              <a:rPr lang="uk-UA" sz="3600" b="1" dirty="0"/>
              <a:t>Перший етап</a:t>
            </a:r>
            <a:r>
              <a:rPr lang="uk-UA" sz="3600" dirty="0"/>
              <a:t> </a:t>
            </a:r>
            <a:r>
              <a:rPr lang="uk-UA" dirty="0"/>
              <a:t>охоплює </a:t>
            </a:r>
            <a:r>
              <a:rPr lang="uk-UA" b="1" u="sng" dirty="0">
                <a:effectLst>
                  <a:outerShdw blurRad="38100" dist="38100" dir="2700000" algn="tl">
                    <a:srgbClr val="000000">
                      <a:alpha val="43137"/>
                    </a:srgbClr>
                  </a:outerShdw>
                </a:effectLst>
              </a:rPr>
              <a:t>підготовчі заходи</a:t>
            </a:r>
            <a:r>
              <a:rPr lang="uk-UA" dirty="0"/>
              <a:t>, а саме:</a:t>
            </a:r>
            <a:endParaRPr lang="ru-RU" dirty="0"/>
          </a:p>
          <a:p>
            <a:pPr lvl="0" algn="just"/>
            <a:r>
              <a:rPr lang="uk-UA" b="1" dirty="0"/>
              <a:t>формування складу засновників</a:t>
            </a:r>
            <a:r>
              <a:rPr lang="uk-UA" dirty="0"/>
              <a:t>, </a:t>
            </a:r>
            <a:r>
              <a:rPr lang="uk-UA" b="1" dirty="0"/>
              <a:t>підписання засновницького (установчого) договору.</a:t>
            </a:r>
            <a:r>
              <a:rPr lang="uk-UA" dirty="0"/>
              <a:t> У засновницькому договорі визначаються зобов'язання учасників створити корпорацію, порядок спільної діяльності засновників, умови передання корпорації майна учасників; створення робочої комісії для розроблення необхідної документації. На цьому етапі можливе залучення фахівців зі сторонніх організацій для виконання певних робіт - юристів, економістів тощо;</a:t>
            </a:r>
            <a:endParaRPr lang="ru-RU" dirty="0"/>
          </a:p>
          <a:p>
            <a:pPr lvl="0" algn="just"/>
            <a:r>
              <a:rPr lang="uk-UA" b="1" dirty="0"/>
              <a:t>розроблення бізнес-плану </a:t>
            </a:r>
            <a:r>
              <a:rPr lang="uk-UA" dirty="0"/>
              <a:t>та визначення </a:t>
            </a:r>
            <a:r>
              <a:rPr lang="uk-UA" b="1" dirty="0"/>
              <a:t>початкового розміру установчого капіталу.</a:t>
            </a:r>
            <a:r>
              <a:rPr lang="uk-UA" dirty="0"/>
              <a:t> Бізнес-план окреслює перспективи розвитку корпорації, визначає сферу діяльності, необхідні кошти для здійснення цієї діяльності, містить аналіз ринку та споживачів, характеристику цілей корпорації тощо. Для здійснення цього завдання також можливе залучення фахівців: маркетологів</a:t>
            </a:r>
            <a:r>
              <a:rPr lang="uk-UA" dirty="0" smtClean="0"/>
              <a:t>, </a:t>
            </a:r>
            <a:r>
              <a:rPr lang="uk-UA" dirty="0"/>
              <a:t>економістів, фінансистів тощо;</a:t>
            </a:r>
            <a:endParaRPr lang="ru-RU" dirty="0"/>
          </a:p>
          <a:p>
            <a:pPr lvl="0" algn="just"/>
            <a:r>
              <a:rPr lang="uk-UA" b="1" dirty="0"/>
              <a:t>визначення розмірів вкладів та їхня грошова оцінка</a:t>
            </a:r>
            <a:r>
              <a:rPr lang="uk-UA" dirty="0"/>
              <a:t>; </a:t>
            </a:r>
            <a:endParaRPr lang="uk-UA" dirty="0" smtClean="0"/>
          </a:p>
          <a:p>
            <a:pPr lvl="0" algn="just"/>
            <a:r>
              <a:rPr lang="uk-UA" b="1" dirty="0" smtClean="0"/>
              <a:t>підготовка </a:t>
            </a:r>
            <a:r>
              <a:rPr lang="uk-UA" b="1" dirty="0"/>
              <a:t>проекту статуту</a:t>
            </a:r>
            <a:r>
              <a:rPr lang="uk-UA" dirty="0"/>
              <a:t>. У статуті визначаються назва та місце знаходження корпорації, органи управління, їх компетенція, порядок прийняття ними рішень, розмір статутного капіталу, умови про категорії акцій, що випускаються товариством, їх номінальна вартість і кількість, права акціонерів, склад і компетенція органів управління товариством та порядок ухвалення ними рішень.</a:t>
            </a:r>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4704"/>
            <a:ext cx="8686800" cy="789458"/>
          </a:xfrm>
        </p:spPr>
        <p:txBody>
          <a:bodyPr>
            <a:noAutofit/>
          </a:bodyPr>
          <a:lstStyle/>
          <a:p>
            <a:pPr algn="ctr"/>
            <a:r>
              <a:rPr lang="uk-UA" sz="1800" dirty="0">
                <a:effectLst/>
              </a:rPr>
              <a:t>На </a:t>
            </a:r>
            <a:r>
              <a:rPr lang="uk-UA" sz="1800" b="1" dirty="0">
                <a:effectLst/>
              </a:rPr>
              <a:t>другому етапі </a:t>
            </a:r>
            <a:r>
              <a:rPr lang="uk-UA" sz="1800" dirty="0">
                <a:effectLst/>
              </a:rPr>
              <a:t>проводяться </a:t>
            </a:r>
            <a:r>
              <a:rPr lang="uk-UA" sz="1800" b="1" dirty="0">
                <a:effectLst/>
              </a:rPr>
              <a:t>установчі збори</a:t>
            </a:r>
            <a:r>
              <a:rPr lang="uk-UA" sz="1800" dirty="0">
                <a:effectLst/>
              </a:rPr>
              <a:t>, на яких розглядаються наступні питання:</a:t>
            </a:r>
            <a:br>
              <a:rPr lang="ru-RU" sz="1800" dirty="0">
                <a:effectLst/>
              </a:rPr>
            </a:br>
            <a:endParaRPr lang="ru-RU" sz="1800" dirty="0"/>
          </a:p>
        </p:txBody>
      </p:sp>
      <p:sp>
        <p:nvSpPr>
          <p:cNvPr id="3" name="Объект 2"/>
          <p:cNvSpPr>
            <a:spLocks noGrp="1"/>
          </p:cNvSpPr>
          <p:nvPr>
            <p:ph idx="1"/>
          </p:nvPr>
        </p:nvSpPr>
        <p:spPr>
          <a:xfrm>
            <a:off x="179512" y="1340768"/>
            <a:ext cx="8812088" cy="5472608"/>
          </a:xfrm>
        </p:spPr>
        <p:txBody>
          <a:bodyPr>
            <a:noAutofit/>
          </a:bodyPr>
          <a:lstStyle/>
          <a:p>
            <a:pPr lvl="0" algn="just"/>
            <a:r>
              <a:rPr lang="uk-UA" sz="1400" dirty="0">
                <a:solidFill>
                  <a:schemeClr val="tx1">
                    <a:lumMod val="75000"/>
                    <a:lumOff val="25000"/>
                  </a:schemeClr>
                </a:solidFill>
              </a:rPr>
              <a:t>прийняття рішення щодо заснування корпорації;</a:t>
            </a:r>
            <a:endParaRPr lang="ru-RU" sz="1400" dirty="0">
              <a:solidFill>
                <a:schemeClr val="tx1">
                  <a:lumMod val="75000"/>
                  <a:lumOff val="25000"/>
                </a:schemeClr>
              </a:solidFill>
            </a:endParaRPr>
          </a:p>
          <a:p>
            <a:pPr lvl="0" algn="just"/>
            <a:r>
              <a:rPr lang="uk-UA" sz="1400" dirty="0">
                <a:solidFill>
                  <a:schemeClr val="tx1">
                    <a:lumMod val="75000"/>
                    <a:lumOff val="25000"/>
                  </a:schemeClr>
                </a:solidFill>
              </a:rPr>
              <a:t>затвердження статуту, яке здійснюється не менше як 2/3 голосів;</a:t>
            </a:r>
            <a:endParaRPr lang="ru-RU" sz="1400" dirty="0">
              <a:solidFill>
                <a:schemeClr val="tx1">
                  <a:lumMod val="75000"/>
                  <a:lumOff val="25000"/>
                </a:schemeClr>
              </a:solidFill>
            </a:endParaRPr>
          </a:p>
          <a:p>
            <a:pPr lvl="0" algn="just"/>
            <a:r>
              <a:rPr lang="uk-UA" sz="1400" dirty="0">
                <a:solidFill>
                  <a:schemeClr val="tx1">
                    <a:lumMod val="75000"/>
                    <a:lumOff val="25000"/>
                  </a:schemeClr>
                </a:solidFill>
              </a:rPr>
              <a:t>обрання органів управління та прийняття рішень з питань, пов'язаних із організацією корпорації;</a:t>
            </a:r>
            <a:endParaRPr lang="ru-RU" sz="1400" dirty="0">
              <a:solidFill>
                <a:schemeClr val="tx1">
                  <a:lumMod val="75000"/>
                  <a:lumOff val="25000"/>
                </a:schemeClr>
              </a:solidFill>
            </a:endParaRPr>
          </a:p>
          <a:p>
            <a:pPr lvl="0" algn="just"/>
            <a:r>
              <a:rPr lang="uk-UA" sz="1400" dirty="0">
                <a:solidFill>
                  <a:schemeClr val="tx1">
                    <a:lumMod val="75000"/>
                    <a:lumOff val="25000"/>
                  </a:schemeClr>
                </a:solidFill>
              </a:rPr>
              <a:t>оформлення установчих документів та подання їх на реєстрацію;</a:t>
            </a:r>
            <a:endParaRPr lang="ru-RU" sz="1400" dirty="0">
              <a:solidFill>
                <a:schemeClr val="tx1">
                  <a:lumMod val="75000"/>
                  <a:lumOff val="25000"/>
                </a:schemeClr>
              </a:solidFill>
            </a:endParaRPr>
          </a:p>
          <a:p>
            <a:pPr lvl="0" algn="just"/>
            <a:r>
              <a:rPr lang="uk-UA" sz="1400" dirty="0">
                <a:solidFill>
                  <a:schemeClr val="tx1">
                    <a:lumMod val="75000"/>
                    <a:lumOff val="25000"/>
                  </a:schemeClr>
                </a:solidFill>
              </a:rPr>
              <a:t>визначення пільг, які встановлюються засновникам;</a:t>
            </a:r>
            <a:endParaRPr lang="ru-RU" sz="1400" dirty="0">
              <a:solidFill>
                <a:schemeClr val="tx1">
                  <a:lumMod val="75000"/>
                  <a:lumOff val="25000"/>
                </a:schemeClr>
              </a:solidFill>
            </a:endParaRPr>
          </a:p>
          <a:p>
            <a:pPr lvl="0" algn="just"/>
            <a:r>
              <a:rPr lang="uk-UA" sz="1400" dirty="0">
                <a:solidFill>
                  <a:schemeClr val="tx1">
                    <a:lumMod val="75000"/>
                    <a:lumOff val="25000"/>
                  </a:schemeClr>
                </a:solidFill>
              </a:rPr>
              <a:t>здійснюють оцінку вкладів, здійснених у натуральному вираженні.</a:t>
            </a:r>
            <a:endParaRPr lang="ru-RU" sz="1400" dirty="0">
              <a:solidFill>
                <a:schemeClr val="tx1">
                  <a:lumMod val="75000"/>
                  <a:lumOff val="25000"/>
                </a:schemeClr>
              </a:solidFill>
            </a:endParaRPr>
          </a:p>
          <a:p>
            <a:pPr marL="0" indent="0" algn="just">
              <a:buNone/>
            </a:pPr>
            <a:r>
              <a:rPr lang="uk-UA" sz="1400" dirty="0">
                <a:solidFill>
                  <a:schemeClr val="tx1">
                    <a:lumMod val="75000"/>
                    <a:lumOff val="25000"/>
                  </a:schemeClr>
                </a:solidFill>
              </a:rPr>
              <a:t>На установчих зборах формуються параметри, які в майбутньому будуть визначати діяльність корпорацій, їх структуру </a:t>
            </a:r>
            <a:r>
              <a:rPr lang="uk-UA" sz="1400" dirty="0" smtClean="0">
                <a:solidFill>
                  <a:schemeClr val="tx1">
                    <a:lumMod val="75000"/>
                    <a:lumOff val="25000"/>
                  </a:schemeClr>
                </a:solidFill>
              </a:rPr>
              <a:t>та управління</a:t>
            </a:r>
            <a:r>
              <a:rPr lang="uk-UA" sz="1400" dirty="0">
                <a:solidFill>
                  <a:schemeClr val="tx1">
                    <a:lumMod val="75000"/>
                    <a:lumOff val="25000"/>
                  </a:schemeClr>
                </a:solidFill>
              </a:rPr>
              <a:t>. Якщо при проведенні установчих зборів не зібрали </a:t>
            </a:r>
            <a:r>
              <a:rPr lang="uk-UA" sz="1400" b="1" dirty="0">
                <a:solidFill>
                  <a:schemeClr val="tx1">
                    <a:lumMod val="75000"/>
                    <a:lumOff val="25000"/>
                  </a:schemeClr>
                </a:solidFill>
              </a:rPr>
              <a:t>кворум</a:t>
            </a:r>
            <a:r>
              <a:rPr lang="uk-UA" sz="1400" dirty="0">
                <a:solidFill>
                  <a:schemeClr val="tx1">
                    <a:lumMod val="75000"/>
                    <a:lumOff val="25000"/>
                  </a:schemeClr>
                </a:solidFill>
              </a:rPr>
              <a:t>, то повторне скликання установчих зборів відбувається протягом двох тижнів. В тому разі, якщо й при повторному скликанні установчих зборів кворум відсутній, то акціонерне товариство вважається </a:t>
            </a:r>
            <a:r>
              <a:rPr lang="uk-UA" sz="1400" dirty="0" smtClean="0">
                <a:solidFill>
                  <a:schemeClr val="tx1">
                    <a:lumMod val="75000"/>
                    <a:lumOff val="25000"/>
                  </a:schemeClr>
                </a:solidFill>
              </a:rPr>
              <a:t>таким</a:t>
            </a:r>
            <a:r>
              <a:rPr lang="uk-UA" sz="1400" dirty="0">
                <a:solidFill>
                  <a:schemeClr val="tx1">
                    <a:lumMod val="75000"/>
                    <a:lumOff val="25000"/>
                  </a:schemeClr>
                </a:solidFill>
              </a:rPr>
              <a:t>, що не відбулось</a:t>
            </a:r>
            <a:r>
              <a:rPr lang="uk-UA" sz="1400" dirty="0" smtClean="0">
                <a:solidFill>
                  <a:schemeClr val="tx1">
                    <a:lumMod val="75000"/>
                    <a:lumOff val="25000"/>
                  </a:schemeClr>
                </a:solidFill>
              </a:rPr>
              <a:t>.</a:t>
            </a:r>
            <a:endParaRPr lang="uk-UA" sz="1400" dirty="0" smtClean="0">
              <a:solidFill>
                <a:schemeClr val="tx1">
                  <a:lumMod val="75000"/>
                  <a:lumOff val="25000"/>
                </a:schemeClr>
              </a:solidFill>
            </a:endParaRPr>
          </a:p>
          <a:p>
            <a:pPr algn="just"/>
            <a:r>
              <a:rPr lang="uk-UA" sz="1200" dirty="0" smtClean="0">
                <a:solidFill>
                  <a:schemeClr val="tx1">
                    <a:lumMod val="75000"/>
                    <a:lumOff val="25000"/>
                  </a:schemeClr>
                </a:solidFill>
              </a:rPr>
              <a:t>Для прийняття різних за характером рішень одними й тими самими зборами можуть визначатись різні </a:t>
            </a:r>
            <a:r>
              <a:rPr lang="uk-UA" sz="1200" dirty="0" err="1" smtClean="0">
                <a:solidFill>
                  <a:schemeClr val="tx1">
                    <a:lumMod val="75000"/>
                    <a:lumOff val="25000"/>
                  </a:schemeClr>
                </a:solidFill>
              </a:rPr>
              <a:t>кворуми</a:t>
            </a:r>
            <a:r>
              <a:rPr lang="uk-UA" sz="1200" dirty="0" smtClean="0">
                <a:solidFill>
                  <a:schemeClr val="tx1">
                    <a:lumMod val="75000"/>
                    <a:lumOff val="25000"/>
                  </a:schemeClr>
                </a:solidFill>
              </a:rPr>
              <a:t>. Кворум може визначатися числом присутніх або відсотковим відношенням кількості присутніх до загальної кількості членів будь-якого органу.</a:t>
            </a:r>
            <a:endParaRPr lang="uk-UA" sz="1200" dirty="0" smtClean="0">
              <a:solidFill>
                <a:schemeClr val="tx1">
                  <a:lumMod val="75000"/>
                  <a:lumOff val="25000"/>
                </a:schemeClr>
              </a:solidFill>
            </a:endParaRPr>
          </a:p>
          <a:p>
            <a:pPr marL="0" indent="0" algn="just">
              <a:buNone/>
            </a:pPr>
            <a:r>
              <a:rPr lang="uk-UA" sz="1200" b="1" dirty="0" smtClean="0">
                <a:solidFill>
                  <a:schemeClr val="tx1">
                    <a:lumMod val="75000"/>
                    <a:lumOff val="25000"/>
                  </a:schemeClr>
                </a:solidFill>
              </a:rPr>
              <a:t>До найчастіших варіантів кворуму належать:</a:t>
            </a:r>
            <a:endParaRPr lang="uk-UA" sz="1200" b="1" dirty="0" smtClean="0">
              <a:solidFill>
                <a:schemeClr val="tx1">
                  <a:lumMod val="75000"/>
                  <a:lumOff val="25000"/>
                </a:schemeClr>
              </a:solidFill>
            </a:endParaRPr>
          </a:p>
          <a:p>
            <a:pPr algn="just"/>
            <a:r>
              <a:rPr lang="uk-UA" sz="1200" dirty="0" smtClean="0">
                <a:solidFill>
                  <a:schemeClr val="tx1">
                    <a:lumMod val="75000"/>
                    <a:lumOff val="25000"/>
                  </a:schemeClr>
                </a:solidFill>
              </a:rPr>
              <a:t>Збори, що мають право розглядати будь-які питання, якщо на ньому присутні більше половини (або більше 2/3) від його складу.</a:t>
            </a:r>
            <a:endParaRPr lang="uk-UA" sz="1200" dirty="0" smtClean="0">
              <a:solidFill>
                <a:schemeClr val="tx1">
                  <a:lumMod val="75000"/>
                  <a:lumOff val="25000"/>
                </a:schemeClr>
              </a:solidFill>
            </a:endParaRPr>
          </a:p>
          <a:p>
            <a:pPr algn="just"/>
            <a:r>
              <a:rPr lang="uk-UA" sz="1200" dirty="0" smtClean="0">
                <a:solidFill>
                  <a:schemeClr val="tx1">
                    <a:lumMod val="75000"/>
                    <a:lumOff val="25000"/>
                  </a:schemeClr>
                </a:solidFill>
              </a:rPr>
              <a:t>Для ухвалення будь-якого рішення потрібно, щоб у голосуванні взяли участь більше половини від усіх, які мають право голосу.</a:t>
            </a:r>
            <a:endParaRPr lang="uk-UA" sz="1200" dirty="0" smtClean="0">
              <a:solidFill>
                <a:schemeClr val="tx1">
                  <a:lumMod val="75000"/>
                  <a:lumOff val="25000"/>
                </a:schemeClr>
              </a:solidFill>
            </a:endParaRPr>
          </a:p>
          <a:p>
            <a:pPr algn="just"/>
            <a:r>
              <a:rPr lang="uk-UA" sz="1200" dirty="0" smtClean="0">
                <a:solidFill>
                  <a:schemeClr val="tx1">
                    <a:lumMod val="75000"/>
                    <a:lumOff val="25000"/>
                  </a:schemeClr>
                </a:solidFill>
              </a:rPr>
              <a:t>Для різних питань порядку денного зборів можливе встановлення різних вимог до кворуму.</a:t>
            </a:r>
            <a:endParaRPr lang="uk-UA" sz="1200" dirty="0" smtClean="0">
              <a:solidFill>
                <a:schemeClr val="tx1">
                  <a:lumMod val="75000"/>
                  <a:lumOff val="25000"/>
                </a:schemeClr>
              </a:solidFill>
            </a:endParaRPr>
          </a:p>
          <a:p>
            <a:pPr marL="0" indent="0" algn="just">
              <a:buNone/>
            </a:pPr>
            <a:r>
              <a:rPr lang="uk-UA" sz="1200" b="1" dirty="0" smtClean="0">
                <a:solidFill>
                  <a:schemeClr val="tx1">
                    <a:lumMod val="75000"/>
                    <a:lumOff val="25000"/>
                  </a:schemeClr>
                </a:solidFill>
              </a:rPr>
              <a:t>Кворум може визначатися такими способами:</a:t>
            </a:r>
            <a:endParaRPr lang="uk-UA" sz="1200" b="1" dirty="0" smtClean="0">
              <a:solidFill>
                <a:schemeClr val="tx1">
                  <a:lumMod val="75000"/>
                  <a:lumOff val="25000"/>
                </a:schemeClr>
              </a:solidFill>
            </a:endParaRPr>
          </a:p>
          <a:p>
            <a:pPr algn="just"/>
            <a:r>
              <a:rPr lang="uk-UA" sz="1200" dirty="0" smtClean="0">
                <a:solidFill>
                  <a:schemeClr val="tx1">
                    <a:lumMod val="75000"/>
                    <a:lumOff val="25000"/>
                  </a:schemeClr>
                </a:solidFill>
              </a:rPr>
              <a:t>Тільки на початку засідання при реєстрації учасників; </a:t>
            </a:r>
            <a:endParaRPr lang="uk-UA" sz="1200" dirty="0" smtClean="0">
              <a:solidFill>
                <a:schemeClr val="tx1">
                  <a:lumMod val="75000"/>
                  <a:lumOff val="25000"/>
                </a:schemeClr>
              </a:solidFill>
            </a:endParaRPr>
          </a:p>
          <a:p>
            <a:pPr algn="just"/>
            <a:r>
              <a:rPr lang="uk-UA" sz="1200" dirty="0" smtClean="0">
                <a:solidFill>
                  <a:schemeClr val="tx1">
                    <a:lumMod val="75000"/>
                    <a:lumOff val="25000"/>
                  </a:schemeClr>
                </a:solidFill>
              </a:rPr>
              <a:t>після реєстрації лічильна комісія доповідає про явку і про наявність (відсутність) кворуму;</a:t>
            </a:r>
            <a:endParaRPr lang="uk-UA" sz="1200" dirty="0" smtClean="0">
              <a:solidFill>
                <a:schemeClr val="tx1">
                  <a:lumMod val="75000"/>
                  <a:lumOff val="25000"/>
                </a:schemeClr>
              </a:solidFill>
            </a:endParaRPr>
          </a:p>
          <a:p>
            <a:pPr algn="just"/>
            <a:r>
              <a:rPr lang="uk-UA" sz="1200" dirty="0" smtClean="0">
                <a:solidFill>
                  <a:schemeClr val="tx1">
                    <a:lumMod val="75000"/>
                    <a:lumOff val="25000"/>
                  </a:schemeClr>
                </a:solidFill>
              </a:rPr>
              <a:t>На вимогу учасників;</a:t>
            </a:r>
            <a:endParaRPr lang="uk-UA" sz="1200" dirty="0" smtClean="0">
              <a:solidFill>
                <a:schemeClr val="tx1">
                  <a:lumMod val="75000"/>
                  <a:lumOff val="25000"/>
                </a:schemeClr>
              </a:solidFill>
            </a:endParaRPr>
          </a:p>
          <a:p>
            <a:pPr algn="just"/>
            <a:r>
              <a:rPr lang="uk-UA" sz="1200" dirty="0" smtClean="0">
                <a:solidFill>
                  <a:schemeClr val="tx1">
                    <a:lumMod val="75000"/>
                    <a:lumOff val="25000"/>
                  </a:schemeClr>
                </a:solidFill>
              </a:rPr>
              <a:t>Постійний контроль (облік вхідних-вихідних учасників лічильною комісією або за допомогою електронної системи).</a:t>
            </a:r>
            <a:endParaRPr lang="uk-UA" sz="1200" dirty="0" smtClean="0">
              <a:solidFill>
                <a:schemeClr val="tx1">
                  <a:lumMod val="75000"/>
                  <a:lumOff val="25000"/>
                </a:schemeClr>
              </a:solidFill>
            </a:endParaRPr>
          </a:p>
          <a:p>
            <a:pPr algn="just"/>
            <a:r>
              <a:rPr lang="uk-UA" sz="1200" dirty="0" smtClean="0">
                <a:solidFill>
                  <a:schemeClr val="tx1">
                    <a:lumMod val="75000"/>
                    <a:lumOff val="25000"/>
                  </a:schemeClr>
                </a:solidFill>
              </a:rPr>
              <a:t>При відсутності кворуму, як правило, засідання не починається або переривається</a:t>
            </a:r>
            <a:r>
              <a:rPr lang="uk-UA" sz="1200" dirty="0" smtClean="0"/>
              <a:t>. </a:t>
            </a:r>
            <a:endParaRPr lang="uk-UA"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000" b="1" dirty="0">
                <a:effectLst/>
              </a:rPr>
              <a:t>Третім етапом </a:t>
            </a:r>
            <a:r>
              <a:rPr lang="uk-UA" sz="2000" dirty="0">
                <a:effectLst/>
              </a:rPr>
              <a:t>можна вважати заходи щодо здійснення державної реєстрації, а саме:</a:t>
            </a:r>
            <a:br>
              <a:rPr lang="ru-RU" sz="2000" dirty="0">
                <a:effectLst/>
              </a:rPr>
            </a:br>
            <a:endParaRPr lang="ru-RU" sz="2000" dirty="0"/>
          </a:p>
        </p:txBody>
      </p:sp>
      <p:sp>
        <p:nvSpPr>
          <p:cNvPr id="3" name="Объект 2"/>
          <p:cNvSpPr>
            <a:spLocks noGrp="1"/>
          </p:cNvSpPr>
          <p:nvPr>
            <p:ph idx="1"/>
          </p:nvPr>
        </p:nvSpPr>
        <p:spPr>
          <a:xfrm>
            <a:off x="179512" y="1196752"/>
            <a:ext cx="8812088" cy="5544616"/>
          </a:xfrm>
        </p:spPr>
        <p:txBody>
          <a:bodyPr>
            <a:normAutofit fontScale="92500" lnSpcReduction="10000"/>
          </a:bodyPr>
          <a:lstStyle/>
          <a:p>
            <a:pPr lvl="0" algn="just"/>
            <a:r>
              <a:rPr lang="uk-UA" dirty="0"/>
              <a:t>розгляд реєстраційних документів державними органами;</a:t>
            </a:r>
            <a:endParaRPr lang="ru-RU" dirty="0"/>
          </a:p>
          <a:p>
            <a:pPr lvl="0" algn="just"/>
            <a:r>
              <a:rPr lang="uk-UA" dirty="0"/>
              <a:t>доопрацювання документів; </a:t>
            </a:r>
            <a:endParaRPr lang="uk-UA" dirty="0" smtClean="0"/>
          </a:p>
          <a:p>
            <a:pPr lvl="0" algn="just"/>
            <a:r>
              <a:rPr lang="uk-UA" dirty="0" smtClean="0"/>
              <a:t>одержання </a:t>
            </a:r>
            <a:r>
              <a:rPr lang="uk-UA" dirty="0"/>
              <a:t>тимчасового свідоцтва про реєстрацію (протягом </a:t>
            </a:r>
            <a:r>
              <a:rPr lang="uk-UA" dirty="0" smtClean="0"/>
              <a:t>30 </a:t>
            </a:r>
            <a:r>
              <a:rPr lang="uk-UA" dirty="0"/>
              <a:t>днів);</a:t>
            </a:r>
            <a:endParaRPr lang="ru-RU" dirty="0"/>
          </a:p>
          <a:p>
            <a:pPr algn="just"/>
            <a:r>
              <a:rPr lang="uk-UA" dirty="0" smtClean="0"/>
              <a:t>надання </a:t>
            </a:r>
            <a:r>
              <a:rPr lang="uk-UA" dirty="0"/>
              <a:t>в державний орган реєстрації довідки про оплату 50% статутного фонду та одержання офіційного свідоцтва про реєстрацію;</a:t>
            </a:r>
            <a:endParaRPr lang="ru-RU" dirty="0"/>
          </a:p>
          <a:p>
            <a:pPr lvl="0" algn="just"/>
            <a:r>
              <a:rPr lang="uk-UA" dirty="0"/>
              <a:t>відкриття рахунків в банках.</a:t>
            </a:r>
            <a:endParaRPr lang="ru-RU" dirty="0"/>
          </a:p>
          <a:p>
            <a:pPr algn="just"/>
            <a:r>
              <a:rPr lang="uk-UA" dirty="0"/>
              <a:t>Юридична особа вважається створеною з дня її державної реєстрації. </a:t>
            </a:r>
            <a:endParaRPr lang="ru-RU" dirty="0"/>
          </a:p>
        </p:txBody>
      </p:sp>
    </p:spTree>
  </p:cSld>
  <p:clrMapOvr>
    <a:masterClrMapping/>
  </p:clrMapOvr>
</p:sld>
</file>

<file path=ppt/tags/tag1.xml><?xml version="1.0" encoding="utf-8"?>
<p:tagLst xmlns:p="http://schemas.openxmlformats.org/presentationml/2006/main">
  <p:tag name="ISPRING_RESOURCE_PATHS_HASH_PRESENTER" val="5cc27ed3c770307544bc13121ffe40f88aff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48628</Words>
  <Application>WPS Presentation</Application>
  <PresentationFormat>Экран (4:3)</PresentationFormat>
  <Paragraphs>386</Paragraphs>
  <Slides>46</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Arial</vt:lpstr>
      <vt:lpstr>SimSun</vt:lpstr>
      <vt:lpstr>Wingdings</vt:lpstr>
      <vt:lpstr>Wingdings 2</vt:lpstr>
      <vt:lpstr>Franklin Gothic Medium</vt:lpstr>
      <vt:lpstr>Times New Roman</vt:lpstr>
      <vt:lpstr>Franklin Gothic Book</vt:lpstr>
      <vt:lpstr>Microsoft YaHei</vt:lpstr>
      <vt:lpstr>Arial Unicode MS</vt:lpstr>
      <vt:lpstr>Calibri</vt:lpstr>
      <vt:lpstr>Times New Roman</vt:lpstr>
      <vt:lpstr>Трек</vt:lpstr>
      <vt:lpstr>Лекція 4. Органи управління акціонерним товариством в Україні</vt:lpstr>
      <vt:lpstr>4.1. Учасники корпоративних відносин</vt:lpstr>
      <vt:lpstr> Захист прав та законних інтересів акціонерів може відбуватись через: </vt:lpstr>
      <vt:lpstr>PowerPoint 演示文稿</vt:lpstr>
      <vt:lpstr>PowerPoint 演示文稿</vt:lpstr>
      <vt:lpstr>4.2. ОСОБЛИВОСТІ СТВОРЕННЯ КОРПОРАЦІЙ В УКРАЇНІ</vt:lpstr>
      <vt:lpstr>Умовно організаційну схему створення корпорації можна поділити на 4 етапи. </vt:lpstr>
      <vt:lpstr>На другому етапі проводяться установчі збори, на яких розглядаються наступні питання: </vt:lpstr>
      <vt:lpstr>Третім етапом можна вважати заходи щодо здійснення державної реєстрації, а саме: </vt:lpstr>
      <vt:lpstr>Четвертим етапом створення акціонерного товариства є розміщення акцій - Цей етап передбачає виконання наступних завдань: </vt:lpstr>
      <vt:lpstr>4.3. ОРГАНИ УПРАВЛІННЯ АКЦІОНЕРНИМ ТОВАРИСТВОМ В УКРАЇНІ та порядок їх роботи </vt:lpstr>
      <vt:lpstr>Органами управління акціонерного товариства є: </vt:lpstr>
      <vt:lpstr>Загальні збори акціонерного товариства</vt:lpstr>
      <vt:lpstr>PowerPoint 演示文稿</vt:lpstr>
      <vt:lpstr>Загальні збори акціонерів</vt:lpstr>
      <vt:lpstr>Посадовими  особами  органів  акціонерного  товариства  не можуть бути: </vt:lpstr>
      <vt:lpstr>Відповідальність посадових осіб органів акціонерного товариства</vt:lpstr>
      <vt:lpstr>Загальні збори акціонерів</vt:lpstr>
      <vt:lpstr>Кожний  акціонер має право внести пропозиції: </vt:lpstr>
      <vt:lpstr>кворум</vt:lpstr>
      <vt:lpstr>Голосування</vt:lpstr>
      <vt:lpstr>Наглядова рада акціонерного товариства</vt:lpstr>
      <vt:lpstr>ДО ВИКЛЮЧНОЇ КОМПЕТЕНЦІЇ НАГЛЯДОВОЇ РАДИ НАЛЕЖИТЬ: </vt:lpstr>
      <vt:lpstr>PowerPoint 演示文稿</vt:lpstr>
      <vt:lpstr>Незалежність наглядової ради</vt:lpstr>
      <vt:lpstr>PowerPoint 演示文稿</vt:lpstr>
      <vt:lpstr>PowerPoint 演示文稿</vt:lpstr>
      <vt:lpstr>PowerPoint 演示文稿</vt:lpstr>
      <vt:lpstr>Комітети наглядової ради</vt:lpstr>
      <vt:lpstr>PowerPoint 演示文稿</vt:lpstr>
      <vt:lpstr>Корпоративний секретар </vt:lpstr>
      <vt:lpstr>Правління акціонерного товариства</vt:lpstr>
      <vt:lpstr>Правління акціонерного товариства</vt:lpstr>
      <vt:lpstr>PowerPoint 演示文稿</vt:lpstr>
      <vt:lpstr>Правління акціонерного товариства</vt:lpstr>
      <vt:lpstr>Ревізійна комісія акціонерного товариства</vt:lpstr>
      <vt:lpstr>PowerPoint 演示文稿</vt:lpstr>
      <vt:lpstr>PowerPoint 演示文稿</vt:lpstr>
      <vt:lpstr>Інформація, що повинна міститися у висновку ревізійної комісії</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лекцій</dc:title>
  <dc:creator>Admin</dc:creator>
  <cp:lastModifiedBy>Тетяна Біляк</cp:lastModifiedBy>
  <cp:revision>371</cp:revision>
  <dcterms:created xsi:type="dcterms:W3CDTF">2015-03-20T06:19:00Z</dcterms:created>
  <dcterms:modified xsi:type="dcterms:W3CDTF">2025-11-01T12:10:42Z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7D2D7C14B764480485AF5AF6B4F5D743_13</vt:lpwstr>
  </property>
  <property fmtid="{D5CDD505-2E9C-101B-9397-08002B2CF9AE}" pid="3" name="KSOProductBuildVer">
    <vt:lpwstr>1049-12.2.0.23131</vt:lpwstr>
  </property>
</Properties>
</file>