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723924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766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96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2225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2302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773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609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5162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002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1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230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0513BF5-AD0D-47E9-AA60-A2ECFDFBCE65}" type="datetimeFigureOut">
              <a:rPr lang="uk-UA" smtClean="0"/>
              <a:t>30.10.2025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D6FB1AE-A684-4062-B9DC-6BF853652BE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284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uk-UA" dirty="0" smtClean="0"/>
              <a:t>Лекція №6 </a:t>
            </a:r>
            <a:r>
              <a:rPr lang="en-US" dirty="0" smtClean="0"/>
              <a:t>Backend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81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497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9551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6985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10246" name="Picture 6" descr="Implementing Async Features in Python - A Step-by-step Gu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713" y="955141"/>
            <a:ext cx="9458137" cy="494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82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/>
          <p:cNvSpPr/>
          <p:nvPr/>
        </p:nvSpPr>
        <p:spPr>
          <a:xfrm>
            <a:off x="3075159" y="1673206"/>
            <a:ext cx="6096000" cy="285847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</a:pP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План</a:t>
            </a:r>
            <a:endParaRPr lang="en-US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Архітектура</a:t>
            </a:r>
            <a:endParaRPr lang="uk-UA" sz="3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HTTP </a:t>
            </a: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методи</a:t>
            </a:r>
            <a:endParaRPr lang="uk-UA" sz="3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Бази даних</a:t>
            </a:r>
            <a:endParaRPr lang="uk-UA" sz="3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Status code</a:t>
            </a:r>
            <a:endParaRPr lang="uk-UA" sz="3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Асинхроність</a:t>
            </a:r>
            <a:endParaRPr lang="uk-UA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92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338" y="955141"/>
            <a:ext cx="611505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2"/>
          <p:cNvSpPr>
            <a:spLocks noChangeArrowheads="1"/>
          </p:cNvSpPr>
          <p:nvPr/>
        </p:nvSpPr>
        <p:spPr bwMode="auto">
          <a:xfrm>
            <a:off x="3614926" y="2539466"/>
            <a:ext cx="1428750" cy="2667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learn.ztu.edu.ua</a:t>
            </a:r>
            <a:endParaRPr kumimoji="0" lang="en-US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497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9551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6985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740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497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9551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6985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Прямокутник 2"/>
          <p:cNvSpPr/>
          <p:nvPr/>
        </p:nvSpPr>
        <p:spPr>
          <a:xfrm>
            <a:off x="2425700" y="836375"/>
            <a:ext cx="8521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Дворівнева архітектура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6153338" y="1939372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>
              <a:spcAft>
                <a:spcPts val="0"/>
              </a:spcAft>
            </a:pPr>
            <a:r>
              <a:rPr lang="uk-UA" dirty="0" err="1">
                <a:solidFill>
                  <a:srgbClr val="C586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import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4EC9B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mysql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.connector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conn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dirty="0" err="1">
                <a:solidFill>
                  <a:srgbClr val="4EC9B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mysql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.connector.connect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 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host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"127.0.0.1"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 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user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admin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 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password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"1234"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 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database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students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cursor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conn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.cursor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()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cursor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.execute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"SELECT 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name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grade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FROM 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students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 err="1">
                <a:solidFill>
                  <a:srgbClr val="C586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row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C586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cursor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.fetchall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():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  </a:t>
            </a:r>
            <a:r>
              <a:rPr lang="uk-UA" dirty="0" err="1">
                <a:solidFill>
                  <a:srgbClr val="DCDCA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print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row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uk-UA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1763464" y="2489450"/>
            <a:ext cx="2683748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	</a:t>
            </a:r>
            <a:r>
              <a:rPr lang="uk-UA" dirty="0" smtClean="0"/>
              <a:t>Клієнт</a:t>
            </a:r>
            <a:endParaRPr lang="en-US" dirty="0" smtClean="0"/>
          </a:p>
          <a:p>
            <a:endParaRPr lang="en-US" dirty="0"/>
          </a:p>
          <a:p>
            <a:r>
              <a:rPr lang="en-US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     </a:t>
            </a:r>
            <a:r>
              <a:rPr lang="uk-UA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↓ ↑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     </a:t>
            </a:r>
            <a:r>
              <a:rPr lang="uk-UA" dirty="0" smtClean="0"/>
              <a:t>Сервер/База даних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6546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526486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20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755086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20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498536"/>
            <a:ext cx="1847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2000"/>
          </a:p>
        </p:txBody>
      </p:sp>
      <p:sp>
        <p:nvSpPr>
          <p:cNvPr id="3" name="Прямокутник 2"/>
          <p:cNvSpPr/>
          <p:nvPr/>
        </p:nvSpPr>
        <p:spPr>
          <a:xfrm>
            <a:off x="4278997" y="528944"/>
            <a:ext cx="37220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Трирівнева архітектура</a:t>
            </a:r>
            <a:r>
              <a:rPr lang="uk-UA" dirty="0"/>
              <a:t> 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6426200" y="1328740"/>
            <a:ext cx="1851982" cy="3994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GET /</a:t>
            </a:r>
            <a:r>
              <a:rPr lang="uk-UA" sz="2000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students</a:t>
            </a:r>
            <a:r>
              <a:rPr lang="uk-UA" sz="2000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uk-UA" sz="2000" dirty="0">
                <a:solidFill>
                  <a:srgbClr val="B5CEA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uk-UA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2166239" y="1328740"/>
            <a:ext cx="2028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Клієнт / </a:t>
            </a:r>
            <a:r>
              <a:rPr lang="uk-UA" sz="2000" spc="-5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Frontend</a:t>
            </a:r>
            <a:endParaRPr lang="uk-UA" sz="2000" dirty="0"/>
          </a:p>
        </p:txBody>
      </p:sp>
      <p:sp>
        <p:nvSpPr>
          <p:cNvPr id="8" name="Прямокутник 7"/>
          <p:cNvSpPr/>
          <p:nvPr/>
        </p:nvSpPr>
        <p:spPr>
          <a:xfrm>
            <a:off x="1905000" y="1945064"/>
            <a:ext cx="6096000" cy="19364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uk-UA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↓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↑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uk-UA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(HTTP/JSON)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uk-UA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↓ ↑</a:t>
            </a: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endParaRPr lang="en-US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uk-UA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Сервер застосунку</a:t>
            </a:r>
            <a:endParaRPr lang="uk-UA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6426200" y="2774933"/>
            <a:ext cx="6096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rgbClr val="DCDCA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@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app</a:t>
            </a:r>
            <a:r>
              <a:rPr lang="uk-UA" dirty="0" err="1">
                <a:solidFill>
                  <a:srgbClr val="DCDCA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.get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"/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students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uk-UA" dirty="0">
                <a:solidFill>
                  <a:srgbClr val="569CD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{</a:t>
            </a:r>
            <a:r>
              <a:rPr lang="uk-UA" dirty="0" err="1">
                <a:solidFill>
                  <a:srgbClr val="569CD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id</a:t>
            </a:r>
            <a:r>
              <a:rPr lang="uk-UA" dirty="0">
                <a:solidFill>
                  <a:srgbClr val="569CD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dirty="0" err="1">
                <a:solidFill>
                  <a:srgbClr val="569CD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def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 err="1">
                <a:solidFill>
                  <a:srgbClr val="DCDCA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get_student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id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dirty="0" err="1">
                <a:solidFill>
                  <a:srgbClr val="4EC9B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 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db.get_student_by_id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id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  </a:t>
            </a:r>
            <a:r>
              <a:rPr lang="uk-UA" dirty="0" err="1">
                <a:solidFill>
                  <a:srgbClr val="C586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return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{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name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dirty="0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.name, 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 err="1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grade</a:t>
            </a:r>
            <a:r>
              <a:rPr lang="uk-UA" dirty="0">
                <a:solidFill>
                  <a:srgbClr val="CE917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.grade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endParaRPr lang="uk-UA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1905000" y="4366508"/>
            <a:ext cx="6096000" cy="13107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uk-UA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↓ </a:t>
            </a:r>
            <a:r>
              <a:rPr lang="uk-UA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↑</a:t>
            </a:r>
            <a:endParaRPr lang="en-US" spc="-5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endParaRPr lang="uk-UA" spc="-5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endParaRPr lang="uk-UA" sz="20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База даних</a:t>
            </a:r>
            <a:endParaRPr lang="uk-UA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Прямокутник 10"/>
          <p:cNvSpPr/>
          <p:nvPr/>
        </p:nvSpPr>
        <p:spPr>
          <a:xfrm>
            <a:off x="6426200" y="5288555"/>
            <a:ext cx="527548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ELECT 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name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grade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FROM </a:t>
            </a:r>
            <a:r>
              <a:rPr lang="uk-UA" dirty="0" err="1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students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WHERE </a:t>
            </a:r>
            <a:r>
              <a:rPr lang="uk-UA" dirty="0" err="1">
                <a:solidFill>
                  <a:srgbClr val="9CDCF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id</a:t>
            </a:r>
            <a:r>
              <a:rPr lang="uk-UA" dirty="0">
                <a:solidFill>
                  <a:srgbClr val="D4D4D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dirty="0">
                <a:solidFill>
                  <a:srgbClr val="B5CEA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dirty="0">
                <a:solidFill>
                  <a:srgbClr val="F4474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86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497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9551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6985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5122" name="Picture 2" descr="Системна архітектура “клієнт-сервер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975" y="1640940"/>
            <a:ext cx="7188148" cy="3714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кутник 2"/>
          <p:cNvSpPr/>
          <p:nvPr/>
        </p:nvSpPr>
        <p:spPr>
          <a:xfrm>
            <a:off x="2425700" y="836375"/>
            <a:ext cx="8521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Багаторівнева</a:t>
            </a:r>
            <a:r>
              <a:rPr lang="ru-RU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архітектура</a:t>
            </a:r>
            <a:r>
              <a:rPr lang="ru-RU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N-</a:t>
            </a:r>
            <a:r>
              <a:rPr lang="ru-RU" sz="24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рівнева</a:t>
            </a:r>
            <a:r>
              <a:rPr lang="ru-RU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архітектура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45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497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9551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6985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8" name="Рисунок 7" descr="9 Essential HTTP Methods Every Developer Should Know | by Nadeem Akram |  Medium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38"/>
          <a:stretch/>
        </p:blipFill>
        <p:spPr bwMode="auto">
          <a:xfrm>
            <a:off x="1553210" y="1067207"/>
            <a:ext cx="9483090" cy="47959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1856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497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9551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6985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6148" name="Picture 4" descr="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1173162"/>
            <a:ext cx="7032625" cy="5229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кутник 1"/>
          <p:cNvSpPr/>
          <p:nvPr/>
        </p:nvSpPr>
        <p:spPr>
          <a:xfrm>
            <a:off x="4431052" y="469203"/>
            <a:ext cx="35350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Реляційна база даних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0688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05338" y="4979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105338" y="9551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105338" y="569859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269252" y="476799"/>
            <a:ext cx="19976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Status Code </a:t>
            </a:r>
            <a:endParaRPr lang="uk-UA" sz="2400" dirty="0"/>
          </a:p>
        </p:txBody>
      </p:sp>
      <p:pic>
        <p:nvPicPr>
          <p:cNvPr id="11268" name="Picture 4" descr="HTTP Status Codes: Understanding Their Significance and Importan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88" y="476799"/>
            <a:ext cx="10688790" cy="570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53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Краєвид</Template>
  <TotalTime>27</TotalTime>
  <Words>61</Words>
  <Application>Microsoft Office PowerPoint</Application>
  <PresentationFormat>Широкий екран</PresentationFormat>
  <Paragraphs>47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Schoolbook</vt:lpstr>
      <vt:lpstr>Times New Roman</vt:lpstr>
      <vt:lpstr>Wingdings 2</vt:lpstr>
      <vt:lpstr>View</vt:lpstr>
      <vt:lpstr>Лекція №6 Backend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№6 Backend</dc:title>
  <dc:creator>Andrii</dc:creator>
  <cp:lastModifiedBy>Andrii</cp:lastModifiedBy>
  <cp:revision>5</cp:revision>
  <dcterms:created xsi:type="dcterms:W3CDTF">2025-10-30T13:12:08Z</dcterms:created>
  <dcterms:modified xsi:type="dcterms:W3CDTF">2025-10-30T13:52:19Z</dcterms:modified>
</cp:coreProperties>
</file>