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nsolas" panose="020B0609020204030204" pitchFamily="49" charset="0"/>
      <p:regular r:id="rId22"/>
      <p:bold r:id="rId23"/>
      <p:italic r:id="rId24"/>
      <p:boldItalic r:id="rId25"/>
    </p:embeddedFont>
    <p:embeddedFont>
      <p:font typeface="Libre Baskerville" panose="020B0604020202020204" charset="0"/>
      <p:regular r:id="rId2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55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2164086"/>
            <a:ext cx="11338560" cy="2190115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358641"/>
            <a:ext cx="11338560" cy="82296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1473" y="5177194"/>
            <a:ext cx="3493008" cy="44957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5920" y="5188615"/>
            <a:ext cx="768096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92640" y="1717040"/>
            <a:ext cx="3291840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080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32" y="5636833"/>
            <a:ext cx="12986441" cy="983226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8072" y="1129728"/>
            <a:ext cx="12986208" cy="4173793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6620059"/>
            <a:ext cx="12984480" cy="842363"/>
          </a:xfrm>
        </p:spPr>
        <p:txBody>
          <a:bodyPr/>
          <a:lstStyle>
            <a:lvl1pPr marL="0" indent="0" algn="l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703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904239"/>
            <a:ext cx="12984480" cy="3362960"/>
          </a:xfrm>
        </p:spPr>
        <p:txBody>
          <a:bodyPr anchor="ctr"/>
          <a:lstStyle>
            <a:lvl1pPr algn="l">
              <a:defRPr sz="384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361" y="4378960"/>
            <a:ext cx="12156619" cy="1198880"/>
          </a:xfrm>
        </p:spPr>
        <p:txBody>
          <a:bodyPr anchor="ctr"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77342" y="457201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60" y="455930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775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61" y="904240"/>
            <a:ext cx="12181840" cy="3125394"/>
          </a:xfrm>
        </p:spPr>
        <p:txBody>
          <a:bodyPr anchor="ctr"/>
          <a:lstStyle>
            <a:lvl1pPr algn="l">
              <a:defRPr sz="384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64638" y="4038668"/>
            <a:ext cx="11511283" cy="53333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361" y="4751835"/>
            <a:ext cx="12181840" cy="815845"/>
          </a:xfrm>
        </p:spPr>
        <p:txBody>
          <a:bodyPr anchor="ctr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77342" y="457201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60" y="455930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" y="1120140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81076" y="3241548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5198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94" y="1349642"/>
            <a:ext cx="12175423" cy="3014202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360" y="4377979"/>
            <a:ext cx="12173585" cy="1199862"/>
          </a:xfrm>
        </p:spPr>
        <p:txBody>
          <a:bodyPr anchor="t"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77342" y="454660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60" y="454660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921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474721" y="914400"/>
            <a:ext cx="10332719" cy="156464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22960" y="2642496"/>
            <a:ext cx="4147718" cy="74078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22959" y="3485478"/>
            <a:ext cx="4147718" cy="3976958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2560" y="2641600"/>
            <a:ext cx="4147718" cy="751841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240230" y="3484880"/>
            <a:ext cx="4147718" cy="397754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662160" y="2631439"/>
            <a:ext cx="4147718" cy="751841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662161" y="3485478"/>
            <a:ext cx="4147718" cy="3976958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138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474721" y="914400"/>
            <a:ext cx="10332719" cy="155448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26342" y="5029201"/>
            <a:ext cx="4141898" cy="819318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26342" y="2834640"/>
            <a:ext cx="4141898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26342" y="5848518"/>
            <a:ext cx="4141898" cy="1613905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9116" y="5029201"/>
            <a:ext cx="4138722" cy="819318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249116" y="2834640"/>
            <a:ext cx="4138723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249117" y="5848516"/>
            <a:ext cx="4138722" cy="1613905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659678" y="5029201"/>
            <a:ext cx="4147763" cy="819318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659826" y="2834640"/>
            <a:ext cx="4137454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659678" y="5848514"/>
            <a:ext cx="4142934" cy="1613905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491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2633471"/>
            <a:ext cx="12984480" cy="48289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70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8560" y="894080"/>
            <a:ext cx="2468880" cy="468376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894081"/>
            <a:ext cx="9845041" cy="468376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77342" y="455930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457201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9908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612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42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4053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30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340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35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47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8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548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48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2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904240"/>
            <a:ext cx="12984479" cy="3362322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360" y="4370071"/>
            <a:ext cx="12588240" cy="1146810"/>
          </a:xfrm>
        </p:spPr>
        <p:txBody>
          <a:bodyPr>
            <a:normAutofit/>
          </a:bodyPr>
          <a:lstStyle>
            <a:lvl1pPr marL="0" indent="0" algn="r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77342" y="457201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457202"/>
            <a:ext cx="8389790" cy="4368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024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633471"/>
            <a:ext cx="6400800" cy="4828950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633471"/>
            <a:ext cx="6400800" cy="4828950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6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0" y="914400"/>
            <a:ext cx="10332720" cy="155448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91" y="2620563"/>
            <a:ext cx="6095989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1" y="3759200"/>
            <a:ext cx="6374130" cy="370322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960" y="2620563"/>
            <a:ext cx="6126480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759200"/>
            <a:ext cx="6400800" cy="370322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011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5311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3620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4937760" cy="1920240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4698" y="896111"/>
            <a:ext cx="7812742" cy="6566310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3749039"/>
            <a:ext cx="4937760" cy="3713382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1237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8247888" cy="1920240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33486" y="901490"/>
            <a:ext cx="4373954" cy="6560932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3749039"/>
            <a:ext cx="8247888" cy="3713382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159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17297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4720" y="917247"/>
            <a:ext cx="10332720" cy="1551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633473"/>
            <a:ext cx="12984480" cy="48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14432" y="7627621"/>
            <a:ext cx="349300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7627015"/>
            <a:ext cx="9326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5600" y="45720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49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 dt="0"/>
  <p:txStyles>
    <p:titleStyle>
      <a:lvl1pPr algn="r" defTabSz="109728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-9-5.svg"/><Relationship Id="rId5" Type="http://schemas.openxmlformats.org/officeDocument/2006/relationships/image" Target="../media/image-9-3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5249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JavaScript: Основа Веб-Платформи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39030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JavaScript (JS) — це мова програмування, яка є однією з трьох ключових технологій веб-платформи, поряд із </a:t>
            </a: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HTML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(для змісту) та </a:t>
            </a: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CSS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(для макету).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4862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JS призначений для програмування поведінки вебсторінок і є найбільш популярною мовою програмування у світі. </a:t>
            </a:r>
            <a:r>
              <a:rPr lang="en-US" sz="1550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Дев’яносто дев’ять відсотків вебсайтів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використовують JavaScript на клієнтській стороні.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42448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Мова була створена Бренданом Айхом у 1995 році. </a:t>
            </a: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ECMAScript (ES)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це офіційна назва стандарту, який визначає основи мови. ES6 (ECMAScript 2015) внесла значні зміни та доповнення.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3763"/>
            <a:ext cx="784193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TypeScript: Надійні Контракти для JS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448157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TypeScript (TS) додає до JavaScript те, чого найбільше бракує великим проєктам, — </a:t>
            </a:r>
            <a:r>
              <a:rPr lang="en-US" sz="130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надійні, явні контракти</a:t>
            </a:r>
            <a:r>
              <a:rPr lang="en-US" sz="13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через статичну типізацію. Помилки виявляються на етапі компіляції, а не в продакшні.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7303770" y="2177772"/>
            <a:ext cx="22860" cy="4291608"/>
          </a:xfrm>
          <a:prstGeom prst="roundRect">
            <a:avLst>
              <a:gd name="adj" fmla="val 110698"/>
            </a:avLst>
          </a:prstGeom>
          <a:solidFill>
            <a:srgbClr val="D0CED9"/>
          </a:solidFill>
          <a:ln/>
        </p:spPr>
      </p:sp>
      <p:sp>
        <p:nvSpPr>
          <p:cNvPr id="5" name="Shape 3"/>
          <p:cNvSpPr/>
          <p:nvPr/>
        </p:nvSpPr>
        <p:spPr>
          <a:xfrm>
            <a:off x="6832044" y="2841069"/>
            <a:ext cx="506016" cy="22860"/>
          </a:xfrm>
          <a:prstGeom prst="roundRect">
            <a:avLst>
              <a:gd name="adj" fmla="val 110698"/>
            </a:avLst>
          </a:prstGeom>
          <a:solidFill>
            <a:srgbClr val="D0CED9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78" y="2789277"/>
            <a:ext cx="126444" cy="12644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2177772"/>
            <a:ext cx="6015395" cy="1349573"/>
          </a:xfrm>
          <a:prstGeom prst="roundRect">
            <a:avLst>
              <a:gd name="adj" fmla="val 1875"/>
            </a:avLst>
          </a:prstGeom>
          <a:solidFill>
            <a:srgbClr val="EAE8F3"/>
          </a:solidFill>
          <a:ln/>
        </p:spPr>
      </p:sp>
      <p:sp>
        <p:nvSpPr>
          <p:cNvPr id="8" name="Text 5"/>
          <p:cNvSpPr/>
          <p:nvPr/>
        </p:nvSpPr>
        <p:spPr>
          <a:xfrm>
            <a:off x="4531876" y="2346365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Статична Типізація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962382" y="2711053"/>
            <a:ext cx="567821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Типи змінних визначаються заздалегідь, що дозволяє компілятору виявляти помилки типів до виконання коду.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7292340" y="3934182"/>
            <a:ext cx="506016" cy="22860"/>
          </a:xfrm>
          <a:prstGeom prst="roundRect">
            <a:avLst>
              <a:gd name="adj" fmla="val 110698"/>
            </a:avLst>
          </a:prstGeom>
          <a:solidFill>
            <a:srgbClr val="D0CED9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78" y="3882390"/>
            <a:ext cx="126444" cy="126444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7821216" y="3189803"/>
            <a:ext cx="6015395" cy="1511618"/>
          </a:xfrm>
          <a:prstGeom prst="roundRect">
            <a:avLst>
              <a:gd name="adj" fmla="val 1674"/>
            </a:avLst>
          </a:prstGeom>
          <a:solidFill>
            <a:srgbClr val="EAE8F3"/>
          </a:solidFill>
          <a:ln/>
        </p:spPr>
      </p:sp>
      <p:sp>
        <p:nvSpPr>
          <p:cNvPr id="13" name="Text 9"/>
          <p:cNvSpPr/>
          <p:nvPr/>
        </p:nvSpPr>
        <p:spPr>
          <a:xfrm>
            <a:off x="7989808" y="3358396"/>
            <a:ext cx="2413040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Компіляція та Інференс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7989808" y="3723084"/>
            <a:ext cx="5678210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TS-код має бути скомпільований у звичайний JavaScript. TS зберігає лаконічність завдяки </a:t>
            </a:r>
            <a:r>
              <a:rPr lang="en-US" sz="13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виведенню типу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(Type Inference), де типи визначаються автоматично.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6832044" y="4858583"/>
            <a:ext cx="506016" cy="22860"/>
          </a:xfrm>
          <a:prstGeom prst="roundRect">
            <a:avLst>
              <a:gd name="adj" fmla="val 110698"/>
            </a:avLst>
          </a:prstGeom>
          <a:solidFill>
            <a:srgbClr val="D0CED9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78" y="4806791"/>
            <a:ext cx="126444" cy="126444"/>
          </a:xfrm>
          <a:prstGeom prst="rect">
            <a:avLst/>
          </a:prstGeom>
        </p:spPr>
      </p:pic>
      <p:sp>
        <p:nvSpPr>
          <p:cNvPr id="17" name="Shape 12"/>
          <p:cNvSpPr/>
          <p:nvPr/>
        </p:nvSpPr>
        <p:spPr>
          <a:xfrm>
            <a:off x="793790" y="4114205"/>
            <a:ext cx="6015395" cy="1511618"/>
          </a:xfrm>
          <a:prstGeom prst="roundRect">
            <a:avLst>
              <a:gd name="adj" fmla="val 1674"/>
            </a:avLst>
          </a:prstGeom>
          <a:solidFill>
            <a:srgbClr val="EAE8F3"/>
          </a:solidFill>
          <a:ln/>
        </p:spPr>
      </p:sp>
      <p:sp>
        <p:nvSpPr>
          <p:cNvPr id="18" name="Text 13"/>
          <p:cNvSpPr/>
          <p:nvPr/>
        </p:nvSpPr>
        <p:spPr>
          <a:xfrm>
            <a:off x="4531876" y="428279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Створення Типів</a:t>
            </a:r>
            <a:endParaRPr lang="en-US" sz="1650" dirty="0"/>
          </a:p>
        </p:txBody>
      </p:sp>
      <p:sp>
        <p:nvSpPr>
          <p:cNvPr id="19" name="Text 14"/>
          <p:cNvSpPr/>
          <p:nvPr/>
        </p:nvSpPr>
        <p:spPr>
          <a:xfrm>
            <a:off x="962382" y="4647486"/>
            <a:ext cx="5678210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Використовуються </a:t>
            </a:r>
            <a:r>
              <a:rPr lang="en-US" sz="13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Інтерфейси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Псевдоніми Типів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3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type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), </a:t>
            </a:r>
            <a:r>
              <a:rPr lang="en-US" sz="13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Типи Об’єднання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3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string | number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 та </a:t>
            </a:r>
            <a:r>
              <a:rPr lang="en-US" sz="13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Дженерики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для створення гнучких компонентів.</a:t>
            </a:r>
            <a:endParaRPr lang="en-US" sz="1300" dirty="0"/>
          </a:p>
        </p:txBody>
      </p:sp>
      <p:sp>
        <p:nvSpPr>
          <p:cNvPr id="20" name="Shape 15"/>
          <p:cNvSpPr/>
          <p:nvPr/>
        </p:nvSpPr>
        <p:spPr>
          <a:xfrm>
            <a:off x="7292340" y="5702022"/>
            <a:ext cx="506016" cy="22860"/>
          </a:xfrm>
          <a:prstGeom prst="roundRect">
            <a:avLst>
              <a:gd name="adj" fmla="val 110698"/>
            </a:avLst>
          </a:prstGeom>
          <a:solidFill>
            <a:srgbClr val="D0CED9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78" y="5650230"/>
            <a:ext cx="126444" cy="126444"/>
          </a:xfrm>
          <a:prstGeom prst="rect">
            <a:avLst/>
          </a:prstGeom>
        </p:spPr>
      </p:pic>
      <p:sp>
        <p:nvSpPr>
          <p:cNvPr id="22" name="Shape 16"/>
          <p:cNvSpPr/>
          <p:nvPr/>
        </p:nvSpPr>
        <p:spPr>
          <a:xfrm>
            <a:off x="7821216" y="5038725"/>
            <a:ext cx="6015395" cy="1349573"/>
          </a:xfrm>
          <a:prstGeom prst="roundRect">
            <a:avLst>
              <a:gd name="adj" fmla="val 1875"/>
            </a:avLst>
          </a:prstGeom>
          <a:solidFill>
            <a:srgbClr val="EAE8F3"/>
          </a:solidFill>
          <a:ln/>
        </p:spPr>
      </p:sp>
      <p:sp>
        <p:nvSpPr>
          <p:cNvPr id="23" name="Text 17"/>
          <p:cNvSpPr/>
          <p:nvPr/>
        </p:nvSpPr>
        <p:spPr>
          <a:xfrm>
            <a:off x="7989808" y="5207318"/>
            <a:ext cx="2363629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Модифікатори Доступу</a:t>
            </a:r>
            <a:endParaRPr lang="en-US" sz="1650" dirty="0"/>
          </a:p>
        </p:txBody>
      </p:sp>
      <p:sp>
        <p:nvSpPr>
          <p:cNvPr id="24" name="Text 18"/>
          <p:cNvSpPr/>
          <p:nvPr/>
        </p:nvSpPr>
        <p:spPr>
          <a:xfrm>
            <a:off x="7989808" y="5572006"/>
            <a:ext cx="567821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TS розширює класи JS, додаючи модифікатори доступу: </a:t>
            </a:r>
            <a:r>
              <a:rPr lang="en-US" sz="13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public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private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protected</a:t>
            </a: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25" name="Shape 19"/>
          <p:cNvSpPr/>
          <p:nvPr/>
        </p:nvSpPr>
        <p:spPr>
          <a:xfrm>
            <a:off x="793790" y="6659166"/>
            <a:ext cx="13042821" cy="986671"/>
          </a:xfrm>
          <a:prstGeom prst="roundRect">
            <a:avLst>
              <a:gd name="adj" fmla="val 2565"/>
            </a:avLst>
          </a:prstGeom>
          <a:solidFill>
            <a:srgbClr val="C3C2F0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82" y="6920508"/>
            <a:ext cx="210860" cy="168593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341834" y="6869906"/>
            <a:ext cx="1232618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Тип any: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Це "вимикач типізації". Присвоєння </a:t>
            </a:r>
            <a:r>
              <a:rPr lang="en-US" sz="1300" dirty="0">
                <a:solidFill>
                  <a:srgbClr val="000000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any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фактично вимикає перевірку типів, що є зручним для міграції, але небезпечним, оскільки приховує помилки до рантайму.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3317"/>
            <a:ext cx="78213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Ключові Особливості JavaScript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840230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AE8F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2038588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2148" y="2832259"/>
            <a:ext cx="43760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Високорівнева та JIT-компільована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992148" y="3261479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JS є високорівневою мовою, що часто використовує компіляцію "на льоту" (JIT).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7414379" y="1840230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AE8F3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737" y="2038588"/>
            <a:ext cx="595313" cy="5953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12737" y="2832259"/>
            <a:ext cx="2506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Динамічна Типізація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612737" y="3261479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Типи змінних визначаються автоматично під час виконання. JS є слабко типізованою мовою.</a:t>
            </a:r>
            <a:endParaRPr lang="en-US" sz="1550" dirty="0"/>
          </a:p>
        </p:txBody>
      </p:sp>
      <p:sp>
        <p:nvSpPr>
          <p:cNvPr id="13" name="Shape 7"/>
          <p:cNvSpPr/>
          <p:nvPr/>
        </p:nvSpPr>
        <p:spPr>
          <a:xfrm>
            <a:off x="793790" y="4293275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AE8F3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8" y="4491633"/>
            <a:ext cx="595313" cy="59531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2148" y="5285303"/>
            <a:ext cx="26710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Мультипарадигменна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992148" y="5714524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Підтримує об’єктно-орієнтований, функціональний та імперативний стилі програмування.</a:t>
            </a:r>
            <a:endParaRPr lang="en-US" sz="1550" dirty="0"/>
          </a:p>
        </p:txBody>
      </p:sp>
      <p:sp>
        <p:nvSpPr>
          <p:cNvPr id="18" name="Shape 10"/>
          <p:cNvSpPr/>
          <p:nvPr/>
        </p:nvSpPr>
        <p:spPr>
          <a:xfrm>
            <a:off x="7414379" y="4293275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EAE8F3"/>
          </a:solidFill>
          <a:ln/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737" y="4491633"/>
            <a:ext cx="595313" cy="595313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612737" y="5285303"/>
            <a:ext cx="30802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Прототипно-орієнтована</a:t>
            </a:r>
            <a:endParaRPr lang="en-US" sz="1950" dirty="0"/>
          </a:p>
        </p:txBody>
      </p:sp>
      <p:sp>
        <p:nvSpPr>
          <p:cNvPr id="22" name="Text 12"/>
          <p:cNvSpPr/>
          <p:nvPr/>
        </p:nvSpPr>
        <p:spPr>
          <a:xfrm>
            <a:off x="7612737" y="5714524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JS є прототипно-орієнтованою мовою. Практично всі сутності є об'єктами.</a:t>
            </a:r>
            <a:endParaRPr lang="en-US" sz="1550" dirty="0"/>
          </a:p>
        </p:txBody>
      </p:sp>
      <p:sp>
        <p:nvSpPr>
          <p:cNvPr id="23" name="Text 13"/>
          <p:cNvSpPr/>
          <p:nvPr/>
        </p:nvSpPr>
        <p:spPr>
          <a:xfrm>
            <a:off x="793790" y="677120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Фундаментальна ідея: Об'єкт — це набір властивостей (пар ключ-значення). Навіть масиви, функції, числа та рядки поводяться як об'єкти.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0665" y="385524"/>
            <a:ext cx="7649647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Середовища Виконання (Runtime Systems)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60665" y="1103948"/>
            <a:ext cx="13509069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Код JavaScript може виконуватися в різних середовищах завдяки спеціальним JS-рушіям: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560665" y="1485781"/>
            <a:ext cx="6684407" cy="7591663"/>
          </a:xfrm>
          <a:prstGeom prst="roundRect">
            <a:avLst>
              <a:gd name="adj" fmla="val 1094"/>
            </a:avLst>
          </a:prstGeom>
          <a:solidFill>
            <a:srgbClr val="FBFAFF"/>
          </a:solidFill>
          <a:ln w="15240">
            <a:solidFill>
              <a:srgbClr val="D0CED9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5" y="1485781"/>
            <a:ext cx="60960" cy="75916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61762" y="1641158"/>
            <a:ext cx="2715697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Веббраузери (Client-side)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61762" y="1987987"/>
            <a:ext cx="6327934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Браузери мають спеціальний JavaScript-рушій, який виконує клієнтський код. Рекомендується використовувати Google Chrome, оскільки він є найпопулярнішим.</a:t>
            </a:r>
            <a:endParaRPr lang="en-US" sz="11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62" y="2594015"/>
            <a:ext cx="6327934" cy="4084677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7385209" y="1485781"/>
            <a:ext cx="6684526" cy="7591663"/>
          </a:xfrm>
          <a:prstGeom prst="roundRect">
            <a:avLst>
              <a:gd name="adj" fmla="val 1094"/>
            </a:avLst>
          </a:prstGeom>
          <a:solidFill>
            <a:srgbClr val="FBFAFF"/>
          </a:solidFill>
          <a:ln w="15240">
            <a:solidFill>
              <a:srgbClr val="D0CED9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69" y="1485781"/>
            <a:ext cx="60960" cy="759166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86305" y="1641158"/>
            <a:ext cx="3782258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Серверне Середовище (Server-side)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7586305" y="1987987"/>
            <a:ext cx="6328053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Рушії JS також використовуються в серверах та застосунках. Найпопулярнішою системою виконання поза браузером є </a:t>
            </a:r>
            <a:r>
              <a:rPr lang="en-US" sz="11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Node.js</a:t>
            </a: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305" y="2594015"/>
            <a:ext cx="6328053" cy="63280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5079" y="436602"/>
            <a:ext cx="662380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Взаємодія з Веб-сторінкою: DOM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35079" y="1250275"/>
            <a:ext cx="1336024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Коли JS працює з вебсторінками, ключовим поняттям є </a:t>
            </a:r>
            <a:r>
              <a:rPr lang="en-US" sz="12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DOM-дерево</a:t>
            </a: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(Document Object Model) — представлення HTML-документа у вигляді дерева тегів.</a:t>
            </a:r>
            <a:endParaRPr lang="en-US" sz="1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9" y="1682948"/>
            <a:ext cx="13360241" cy="530994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15192" y="5416037"/>
            <a:ext cx="2931453" cy="366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Документ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950730" y="5886698"/>
            <a:ext cx="3595915" cy="293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Корінь DOM-дерева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10174829" y="4393286"/>
            <a:ext cx="2931453" cy="366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Елемент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0174829" y="4863947"/>
            <a:ext cx="3504714" cy="293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Теги, наприклад &lt;body&gt;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1614989" y="3461736"/>
            <a:ext cx="2931452" cy="366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Текстовий вузол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950526" y="3932396"/>
            <a:ext cx="3595915" cy="29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Текст всередині елементів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10174829" y="2360812"/>
            <a:ext cx="2931453" cy="366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Коментар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10174829" y="2831473"/>
            <a:ext cx="3504714" cy="293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Коментарі в HTML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35079" y="6936549"/>
            <a:ext cx="1336024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Об'єкти та Вузли:</a:t>
            </a: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Кожен HTML-тег є об'єктом, доступним через JavaScript. Теги є вузлами-елементами, а текст всередині — текстовими вузлами (#text).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635079" y="7246111"/>
            <a:ext cx="1336024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Пункт Входу:</a:t>
            </a: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Об’єкт </a:t>
            </a:r>
            <a:r>
              <a:rPr lang="en-US" sz="1250" dirty="0"/>
              <a:t>document</a:t>
            </a:r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 є "пунктом входу" у DOM. </a:t>
            </a:r>
            <a:r>
              <a:rPr lang="en-US" sz="12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Наприклад</a:t>
            </a:r>
            <a:r>
              <a:rPr lang="en-US" sz="1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 smtClean="0">
                <a:latin typeface="Consolas" panose="020B0609020204030204" pitchFamily="49" charset="0"/>
              </a:rPr>
              <a:t>document.body</a:t>
            </a:r>
            <a:r>
              <a:rPr lang="en-US" sz="1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представляє</a:t>
            </a:r>
            <a:r>
              <a:rPr lang="en-US" sz="1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тег &lt;body&gt;.</a:t>
            </a:r>
          </a:p>
        </p:txBody>
      </p:sp>
      <p:sp>
        <p:nvSpPr>
          <p:cNvPr id="15" name="Text 12"/>
          <p:cNvSpPr/>
          <p:nvPr/>
        </p:nvSpPr>
        <p:spPr>
          <a:xfrm>
            <a:off x="635079" y="7555674"/>
            <a:ext cx="1336024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Маніпуляції:</a:t>
            </a: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За допомогою JS можна змінювати властивості елементів, наприклад, </a:t>
            </a:r>
            <a:r>
              <a:rPr lang="en-US" sz="1200" dirty="0"/>
              <a:t>document.body.style.background</a:t>
            </a: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для зміни фонового кольору, або </a:t>
            </a:r>
            <a:r>
              <a:rPr lang="en-US" sz="1200" dirty="0"/>
              <a:t>innerHTML</a:t>
            </a:r>
            <a:r>
              <a:rPr lang="en-US" sz="12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для зміни вмісту.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5427" y="381833"/>
            <a:ext cx="5227677" cy="433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Базові Інструменти та Консоль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5427" y="1093470"/>
            <a:ext cx="13519547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 написання та відлагодження коду використовуються інструменти розробника браузера (Developer Tools).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555427" y="1610558"/>
            <a:ext cx="2082879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Консоль JavaScript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55427" y="2009656"/>
            <a:ext cx="6590467" cy="444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/>
              <a:t>Це інтерактивний інструмент, вбудований у браузер, який дозволяє писати та виконувати JS-код. Наприклад, ви можете ввести 3 + 2 і отримати відповідь 5.</a:t>
            </a:r>
          </a:p>
        </p:txBody>
      </p:sp>
      <p:sp>
        <p:nvSpPr>
          <p:cNvPr id="6" name="Text 4"/>
          <p:cNvSpPr/>
          <p:nvPr/>
        </p:nvSpPr>
        <p:spPr>
          <a:xfrm>
            <a:off x="555427" y="2578656"/>
            <a:ext cx="6590467" cy="444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Якщо ви вводите текст без лапок, він інтерпретується як назва змінної, що може призвести до помилки, якщо змінна не оголошена.</a:t>
            </a:r>
            <a:endParaRPr lang="en-US" sz="10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127" y="1627942"/>
            <a:ext cx="6590467" cy="5900023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55427" y="7840385"/>
            <a:ext cx="13519547" cy="945594"/>
          </a:xfrm>
          <a:prstGeom prst="roundRect">
            <a:avLst>
              <a:gd name="adj" fmla="val 2203"/>
            </a:avLst>
          </a:prstGeom>
          <a:solidFill>
            <a:srgbClr val="C3C2F0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53" y="8029694"/>
            <a:ext cx="216932" cy="17347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50012" y="8013859"/>
            <a:ext cx="1735693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console.log()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050012" y="8369618"/>
            <a:ext cx="12886134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Це основний метод для виведення інформації. </a:t>
            </a:r>
            <a:r>
              <a:rPr lang="en-US" sz="1050" dirty="0">
                <a:solidFill>
                  <a:srgbClr val="000000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console</a:t>
            </a: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є об'єктом, а </a:t>
            </a:r>
            <a:r>
              <a:rPr lang="en-US" sz="1050" dirty="0">
                <a:solidFill>
                  <a:srgbClr val="000000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log</a:t>
            </a: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це метод (функція), доступ до якого здійснюється через точкову нотацію (</a:t>
            </a:r>
            <a:r>
              <a:rPr lang="en-US" sz="1050" dirty="0">
                <a:solidFill>
                  <a:srgbClr val="000000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 Інші методи включають </a:t>
            </a:r>
            <a:r>
              <a:rPr lang="en-US" sz="1050" dirty="0">
                <a:solidFill>
                  <a:srgbClr val="000000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dir</a:t>
            </a: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та </a:t>
            </a:r>
            <a:r>
              <a:rPr lang="en-US" sz="1050" dirty="0">
                <a:solidFill>
                  <a:srgbClr val="000000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table</a:t>
            </a:r>
            <a:r>
              <a:rPr lang="en-US" sz="10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258" y="526256"/>
            <a:ext cx="7614285" cy="956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undefined vs. null: Відсутність Значення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251258" y="1711762"/>
            <a:ext cx="7614285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У JavaScript існують два спеціальні значення, що позначають відсутність значення, але використовуються вони по-різному.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6251258" y="2602825"/>
            <a:ext cx="7614285" cy="2359104"/>
          </a:xfrm>
          <a:prstGeom prst="roundRect">
            <a:avLst>
              <a:gd name="adj" fmla="val 4651"/>
            </a:avLst>
          </a:prstGeom>
          <a:solidFill>
            <a:srgbClr val="FBFAF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58" y="2579965"/>
            <a:ext cx="7614285" cy="9144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967" y="2373392"/>
            <a:ext cx="458867" cy="458867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26994" y="2985254"/>
            <a:ext cx="2294573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426994" y="3363635"/>
            <a:ext cx="7262813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Спеціальний тип, що має лише одне значення: </a:t>
            </a:r>
            <a:r>
              <a:rPr lang="en-US" sz="12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undefined</a:t>
            </a: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Позначає, що значення відсутнє або не визначене.</a:t>
            </a:r>
            <a:endParaRPr lang="en-US" sz="1200" dirty="0"/>
          </a:p>
        </p:txBody>
      </p:sp>
      <p:sp>
        <p:nvSpPr>
          <p:cNvPr id="11" name="Text 5"/>
          <p:cNvSpPr/>
          <p:nvPr/>
        </p:nvSpPr>
        <p:spPr>
          <a:xfrm>
            <a:off x="6426994" y="3944898"/>
            <a:ext cx="726281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Присвоюється автоматично інтерпретатором.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6426994" y="4243149"/>
            <a:ext cx="726281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Виникає при оголошенні змінної без присвоєння (</a:t>
            </a:r>
            <a:r>
              <a:rPr lang="en-US" sz="12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b;</a:t>
            </a: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6426994" y="4541401"/>
            <a:ext cx="726281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Повертається функцією, яка не має інструкції </a:t>
            </a:r>
            <a:r>
              <a:rPr lang="en-US" sz="12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return</a:t>
            </a: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14" name="Shape 8"/>
          <p:cNvSpPr/>
          <p:nvPr/>
        </p:nvSpPr>
        <p:spPr>
          <a:xfrm>
            <a:off x="6251258" y="5344239"/>
            <a:ext cx="7614285" cy="2359104"/>
          </a:xfrm>
          <a:prstGeom prst="roundRect">
            <a:avLst>
              <a:gd name="adj" fmla="val 4651"/>
            </a:avLst>
          </a:prstGeom>
          <a:solidFill>
            <a:srgbClr val="FBFAFF"/>
          </a:solidFill>
          <a:ln/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58" y="5321379"/>
            <a:ext cx="7614285" cy="91440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967" y="5114806"/>
            <a:ext cx="458867" cy="458867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426994" y="5726668"/>
            <a:ext cx="2294573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null</a:t>
            </a:r>
            <a:endParaRPr lang="en-US" sz="1800" dirty="0"/>
          </a:p>
        </p:txBody>
      </p:sp>
      <p:sp>
        <p:nvSpPr>
          <p:cNvPr id="19" name="Text 10"/>
          <p:cNvSpPr/>
          <p:nvPr/>
        </p:nvSpPr>
        <p:spPr>
          <a:xfrm>
            <a:off x="6426994" y="6105049"/>
            <a:ext cx="7262813" cy="489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Примітивний тип даних, що має лише одне значення: </a:t>
            </a:r>
            <a:r>
              <a:rPr lang="en-US" sz="120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null</a:t>
            </a: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Використовується для явного позначення відсутності значення.</a:t>
            </a:r>
            <a:endParaRPr lang="en-US" sz="1200" dirty="0"/>
          </a:p>
        </p:txBody>
      </p:sp>
      <p:sp>
        <p:nvSpPr>
          <p:cNvPr id="20" name="Text 11"/>
          <p:cNvSpPr/>
          <p:nvPr/>
        </p:nvSpPr>
        <p:spPr>
          <a:xfrm>
            <a:off x="6426994" y="6686312"/>
            <a:ext cx="726281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Присвоюється змінній вручну (явно) розробником.</a:t>
            </a:r>
            <a:endParaRPr lang="en-US" sz="1200" dirty="0"/>
          </a:p>
        </p:txBody>
      </p:sp>
      <p:sp>
        <p:nvSpPr>
          <p:cNvPr id="21" name="Text 12"/>
          <p:cNvSpPr/>
          <p:nvPr/>
        </p:nvSpPr>
        <p:spPr>
          <a:xfrm>
            <a:off x="6426994" y="6984563"/>
            <a:ext cx="726281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Використовується, коли потрібно явно обнулити значення змінної.</a:t>
            </a:r>
            <a:endParaRPr lang="en-US" sz="1200" dirty="0"/>
          </a:p>
        </p:txBody>
      </p:sp>
      <p:sp>
        <p:nvSpPr>
          <p:cNvPr id="22" name="Text 13"/>
          <p:cNvSpPr/>
          <p:nvPr/>
        </p:nvSpPr>
        <p:spPr>
          <a:xfrm>
            <a:off x="6426994" y="7282815"/>
            <a:ext cx="7262813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Позначає, що змінна наразі не містить жодного змістовного значення.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5443"/>
            <a:ext cx="91230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Об'єкти та Масиви: Посилальний Тип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5235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Об’єкт є ключовою концепцією, оскільки це єдиний посилальний тип (</a:t>
            </a:r>
            <a:r>
              <a:rPr lang="en-US" sz="15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reference type</a:t>
            </a:r>
            <a:r>
              <a:rPr lang="en-US" sz="15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) у JavaScript. Масиви, по суті, також є об'єктами.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93137"/>
            <a:ext cx="13042821" cy="2096095"/>
          </a:xfrm>
          <a:prstGeom prst="roundRect">
            <a:avLst>
              <a:gd name="adj" fmla="val 1420"/>
            </a:avLst>
          </a:prstGeom>
          <a:solidFill>
            <a:srgbClr val="EAE8F3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193137"/>
            <a:ext cx="4347567" cy="2096095"/>
          </a:xfrm>
          <a:prstGeom prst="roundRect">
            <a:avLst>
              <a:gd name="adj" fmla="val 1420"/>
            </a:avLst>
          </a:prstGeom>
          <a:solidFill>
            <a:srgbClr val="EAE8F3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3914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Структура Об'єкта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3820716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Об’єкт — це набір властивостей (пар ключ-значення), записаних між фігурними дужками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{}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Можливі вкладені об'єкти.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141357" y="3193137"/>
            <a:ext cx="4347567" cy="2096095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9" name="Shape 7"/>
          <p:cNvSpPr/>
          <p:nvPr/>
        </p:nvSpPr>
        <p:spPr>
          <a:xfrm>
            <a:off x="5141357" y="3193137"/>
            <a:ext cx="22860" cy="2096095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10" name="Text 8"/>
          <p:cNvSpPr/>
          <p:nvPr/>
        </p:nvSpPr>
        <p:spPr>
          <a:xfrm>
            <a:off x="5339715" y="3391495"/>
            <a:ext cx="2923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Доступ до Властивостей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339715" y="3820716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Використовується </a:t>
            </a: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Точковий синтаксис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object.property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 або </a:t>
            </a: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Синтаксис квадратних дужок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object['property']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488924" y="3193137"/>
            <a:ext cx="4347567" cy="2096095"/>
          </a:xfrm>
          <a:prstGeom prst="rect">
            <a:avLst/>
          </a:prstGeom>
          <a:solidFill>
            <a:srgbClr val="EAE8F3"/>
          </a:solidFill>
          <a:ln/>
        </p:spPr>
      </p:sp>
      <p:sp>
        <p:nvSpPr>
          <p:cNvPr id="13" name="Shape 11"/>
          <p:cNvSpPr/>
          <p:nvPr/>
        </p:nvSpPr>
        <p:spPr>
          <a:xfrm>
            <a:off x="9488924" y="3193137"/>
            <a:ext cx="22860" cy="2096095"/>
          </a:xfrm>
          <a:prstGeom prst="roundRect">
            <a:avLst>
              <a:gd name="adj" fmla="val 130232"/>
            </a:avLst>
          </a:prstGeom>
          <a:solidFill>
            <a:srgbClr val="D0CED9"/>
          </a:solidFill>
          <a:ln/>
        </p:spPr>
      </p:sp>
      <p:sp>
        <p:nvSpPr>
          <p:cNvPr id="14" name="Text 12"/>
          <p:cNvSpPr/>
          <p:nvPr/>
        </p:nvSpPr>
        <p:spPr>
          <a:xfrm>
            <a:off x="9687282" y="33914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Масиви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87282" y="3820716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Масив — це об’єкт із цифровими іменами властивостей (індексами), доступ до яких здійснюється через квадратні дужки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array[index]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091446" y="5735717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Копіювання об'єктів відбувається </a:t>
            </a:r>
            <a:r>
              <a:rPr lang="en-US" sz="15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посиланням</a:t>
            </a:r>
            <a:r>
              <a:rPr lang="en-US" sz="15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(copy by reference): змінна зберігає лише адресу об'єкта в пам’яті. Зміна об'єкта через одну змінну впливає на всі інші змінні, що посилаються на нього.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512475"/>
            <a:ext cx="22860" cy="1081564"/>
          </a:xfrm>
          <a:prstGeom prst="rect">
            <a:avLst/>
          </a:prstGeom>
          <a:solidFill>
            <a:srgbClr val="403CCF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3295"/>
            <a:ext cx="99905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Керування Потоком: Інструкції та Вирази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6020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 JavaScript код складається з виразів та інструкцій, які керують логікою програми.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200989"/>
            <a:ext cx="6422231" cy="595313"/>
          </a:xfrm>
          <a:prstGeom prst="roundRect">
            <a:avLst>
              <a:gd name="adj" fmla="val 480089"/>
            </a:avLst>
          </a:prstGeom>
          <a:solidFill>
            <a:srgbClr val="EAE8F3"/>
          </a:solidFill>
          <a:ln/>
        </p:spPr>
      </p:sp>
      <p:sp>
        <p:nvSpPr>
          <p:cNvPr id="6" name="Text 3"/>
          <p:cNvSpPr/>
          <p:nvPr/>
        </p:nvSpPr>
        <p:spPr>
          <a:xfrm>
            <a:off x="992148" y="2994660"/>
            <a:ext cx="26334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Вирази (Expressions)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42388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Завжди повертають значення. Приклади: математичні операції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5 + 2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), виклик функції, присвоєння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 = 10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2200989"/>
            <a:ext cx="6422231" cy="595313"/>
          </a:xfrm>
          <a:prstGeom prst="roundRect">
            <a:avLst>
              <a:gd name="adj" fmla="val 480089"/>
            </a:avLst>
          </a:prstGeom>
          <a:solidFill>
            <a:srgbClr val="EAE8F3"/>
          </a:solidFill>
          <a:ln/>
        </p:spPr>
      </p:sp>
      <p:sp>
        <p:nvSpPr>
          <p:cNvPr id="10" name="Text 6"/>
          <p:cNvSpPr/>
          <p:nvPr/>
        </p:nvSpPr>
        <p:spPr>
          <a:xfrm>
            <a:off x="7612737" y="2994660"/>
            <a:ext cx="27933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Інструкції (Statements)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612737" y="3423880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Виконують певну дію і зазвичай не повертають значення. Приклади: оголошення змінної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a;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), цикли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 або умовні конструкції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if/else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93790" y="4872514"/>
            <a:ext cx="387369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Умовні Інструкції та Цикли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793790" y="554224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Умовні: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if, else, else if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виконують блок коду, якщо умова істинна.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switch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альтернатива для перевірки однієї змінної. </a:t>
            </a: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Тернарний оператор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? :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 є виразом і завжди повертає значення.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793790" y="624673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Логічні Оператори: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!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(НЕ) повертає булеве значення.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&amp;&amp;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(І) та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||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(АБО) повертають значення одного з операндів (перший falsy/truthy або останній truthy/falsy).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793790" y="695122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Цикли: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for, while, do/while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виконують код багаторазово.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for...in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для об'єктів,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for...of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для масивів (хоча для масивів краще використовувати методи, як-от </a:t>
            </a:r>
            <a:r>
              <a:rPr lang="en-US" sz="15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forEach</a:t>
            </a: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1400"/>
            <a:ext cx="5095042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Функції та Деструктуризація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93790" y="1484233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Функції — це багаторазові блоки коду, які є об'єктами в JavaScript.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93790" y="203858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Основи Функцій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93790" y="2419945"/>
            <a:ext cx="633984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Синтаксис: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Оголошуються за допомогою </a:t>
            </a:r>
            <a:r>
              <a:rPr lang="en-US" sz="11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function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793790" y="2710101"/>
            <a:ext cx="633984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Види: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Оголошена функція (Declaration), Функціональне вираження (Expression), Стрілкові функції (Arrow Functions, компактний синтаксис ES6).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793790" y="3238381"/>
            <a:ext cx="633984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Повернення: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Ключове слово </a:t>
            </a:r>
            <a:r>
              <a:rPr lang="en-US" sz="11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return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повертає результат. Якщо </a:t>
            </a:r>
            <a:r>
              <a:rPr lang="en-US" sz="11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return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відсутній, функція повертає </a:t>
            </a:r>
            <a:r>
              <a:rPr lang="en-US" sz="1150" dirty="0">
                <a:solidFill>
                  <a:srgbClr val="49495A"/>
                </a:solidFill>
                <a:highlight>
                  <a:srgbClr val="EEED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undefined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793790" y="3766661"/>
            <a:ext cx="633984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Callback-функції: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Функція, передана як аргумент іншій функції для виклику всередині неї.</a:t>
            </a:r>
            <a:endParaRPr lang="en-US" sz="11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390" y="2057162"/>
            <a:ext cx="4754880" cy="343828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93790" y="588609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Деструктуризація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93790" y="6388298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Це синтаксичний засіб для оголошення та присвоєння змінних шляхом витягування значень зі властивостей об'єктів або елементів масивів в одному рядку.</a:t>
            </a:r>
            <a:endParaRPr lang="en-US" sz="11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630" y="6801148"/>
            <a:ext cx="223242" cy="22324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77541" y="6793825"/>
            <a:ext cx="594467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Деструктуризація Об'єктів: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Дозволяє отримати значення властивостей і присвоїти їх новим змінним, використовуючи синтаксис, схожий на структуру об’єкта.</a:t>
            </a:r>
            <a:endParaRPr lang="en-US" sz="11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64028" y="6801148"/>
            <a:ext cx="223242" cy="22324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891939" y="6793825"/>
            <a:ext cx="594467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Деструктуризація Параметрів Функцій:</a:t>
            </a: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Дуже популярний підхід, що дозволяє створювати змінні безпосередньо у блоці параметрів функції, використовуючи властивості вхідного об'єкта.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уман">
  <a:themeElements>
    <a:clrScheme name="Туман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Туман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уман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TM04033937[[fn=Туман]]</Template>
  <TotalTime>34</TotalTime>
  <Words>1198</Words>
  <Application>Microsoft Office PowerPoint</Application>
  <PresentationFormat>Довільний</PresentationFormat>
  <Paragraphs>103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Century Gothic</vt:lpstr>
      <vt:lpstr>Arial</vt:lpstr>
      <vt:lpstr>Open Sans</vt:lpstr>
      <vt:lpstr>Calibri</vt:lpstr>
      <vt:lpstr>Consolas</vt:lpstr>
      <vt:lpstr>Libre Baskerville</vt:lpstr>
      <vt:lpstr>Туман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/>
  <cp:lastModifiedBy>Andrii</cp:lastModifiedBy>
  <cp:revision>3</cp:revision>
  <dcterms:created xsi:type="dcterms:W3CDTF">2025-10-16T19:21:13Z</dcterms:created>
  <dcterms:modified xsi:type="dcterms:W3CDTF">2025-10-19T17:14:37Z</dcterms:modified>
</cp:coreProperties>
</file>