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1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A2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4AB3-7FFD-49FA-A9D3-B380E33D0048}" type="datetimeFigureOut">
              <a:rPr lang="uk-UA" smtClean="0"/>
              <a:t>18.02.2026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3D2-A51B-4172-B1CC-361438D3A1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4AB3-7FFD-49FA-A9D3-B380E33D0048}" type="datetimeFigureOut">
              <a:rPr lang="uk-UA" smtClean="0"/>
              <a:t>18.02.2026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3D2-A51B-4172-B1CC-361438D3A1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2297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4AB3-7FFD-49FA-A9D3-B380E33D0048}" type="datetimeFigureOut">
              <a:rPr lang="uk-UA" smtClean="0"/>
              <a:t>18.02.2026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3D2-A51B-4172-B1CC-361438D3A1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068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4AB3-7FFD-49FA-A9D3-B380E33D0048}" type="datetimeFigureOut">
              <a:rPr lang="uk-UA" smtClean="0"/>
              <a:t>18.02.2026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3D2-A51B-4172-B1CC-361438D3A1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018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4AB3-7FFD-49FA-A9D3-B380E33D0048}" type="datetimeFigureOut">
              <a:rPr lang="uk-UA" smtClean="0"/>
              <a:t>18.02.2026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3D2-A51B-4172-B1CC-361438D3A1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65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4AB3-7FFD-49FA-A9D3-B380E33D0048}" type="datetimeFigureOut">
              <a:rPr lang="uk-UA" smtClean="0"/>
              <a:t>18.02.2026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3D2-A51B-4172-B1CC-361438D3A1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1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4AB3-7FFD-49FA-A9D3-B380E33D0048}" type="datetimeFigureOut">
              <a:rPr lang="uk-UA" smtClean="0"/>
              <a:t>18.02.2026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3D2-A51B-4172-B1CC-361438D3A1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583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4AB3-7FFD-49FA-A9D3-B380E33D0048}" type="datetimeFigureOut">
              <a:rPr lang="uk-UA" smtClean="0"/>
              <a:t>18.02.2026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3D2-A51B-4172-B1CC-361438D3A1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568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4AB3-7FFD-49FA-A9D3-B380E33D0048}" type="datetimeFigureOut">
              <a:rPr lang="uk-UA" smtClean="0"/>
              <a:t>18.02.2026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3D2-A51B-4172-B1CC-361438D3A1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17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4AB3-7FFD-49FA-A9D3-B380E33D0048}" type="datetimeFigureOut">
              <a:rPr lang="uk-UA" smtClean="0"/>
              <a:t>18.02.2026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3D2-A51B-4172-B1CC-361438D3A1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067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4AB3-7FFD-49FA-A9D3-B380E33D0048}" type="datetimeFigureOut">
              <a:rPr lang="uk-UA" smtClean="0"/>
              <a:t>18.02.2026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3D2-A51B-4172-B1CC-361438D3A1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67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64AB3-7FFD-49FA-A9D3-B380E33D0048}" type="datetimeFigureOut">
              <a:rPr lang="uk-UA" smtClean="0"/>
              <a:t>18.02.2026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4D3D2-A51B-4172-B1CC-361438D3A1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152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nu.org/software/rc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github.com" TargetMode="External"/><Relationship Id="rId2" Type="http://schemas.openxmlformats.org/officeDocument/2006/relationships/hyperlink" Target="mailto:email.support@github.com%3c/div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794" y="2156309"/>
            <a:ext cx="2400300" cy="2333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246" y="2118208"/>
            <a:ext cx="2886075" cy="2409825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3920786" y="1035288"/>
            <a:ext cx="3966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 версій в </a:t>
            </a:r>
            <a:r>
              <a:rPr lang="uk-UA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Git</a:t>
            </a:r>
            <a:endParaRPr lang="uk-U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52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36" y="1714097"/>
            <a:ext cx="6248400" cy="3486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38" y="3965608"/>
            <a:ext cx="1667577" cy="26820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074" y="116383"/>
            <a:ext cx="4238725" cy="1522359"/>
          </a:xfrm>
          <a:prstGeom prst="rect">
            <a:avLst/>
          </a:prstGeom>
        </p:spPr>
      </p:pic>
      <p:sp>
        <p:nvSpPr>
          <p:cNvPr id="12" name="Стрілка вправо 11"/>
          <p:cNvSpPr/>
          <p:nvPr/>
        </p:nvSpPr>
        <p:spPr>
          <a:xfrm rot="5400000">
            <a:off x="300394" y="2842714"/>
            <a:ext cx="1497515" cy="697831"/>
          </a:xfrm>
          <a:prstGeom prst="rightArrow">
            <a:avLst>
              <a:gd name="adj1" fmla="val 50000"/>
              <a:gd name="adj2" fmla="val 47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ілка вниз 12"/>
          <p:cNvSpPr/>
          <p:nvPr/>
        </p:nvSpPr>
        <p:spPr>
          <a:xfrm rot="10800000">
            <a:off x="3675244" y="1551691"/>
            <a:ext cx="298383" cy="324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ілка вниз 14"/>
          <p:cNvSpPr/>
          <p:nvPr/>
        </p:nvSpPr>
        <p:spPr>
          <a:xfrm rot="16200000">
            <a:off x="7032985" y="1686578"/>
            <a:ext cx="308008" cy="6414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881" y="390603"/>
            <a:ext cx="1304925" cy="29718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9618" y="5074052"/>
            <a:ext cx="5876925" cy="1466850"/>
          </a:xfrm>
          <a:prstGeom prst="rect">
            <a:avLst/>
          </a:prstGeom>
        </p:spPr>
      </p:pic>
      <p:sp>
        <p:nvSpPr>
          <p:cNvPr id="19" name="Стрілка кутом 18"/>
          <p:cNvSpPr/>
          <p:nvPr/>
        </p:nvSpPr>
        <p:spPr>
          <a:xfrm rot="5400000">
            <a:off x="8107040" y="2001024"/>
            <a:ext cx="2211754" cy="511003"/>
          </a:xfrm>
          <a:prstGeom prst="bentArrow">
            <a:avLst>
              <a:gd name="adj1" fmla="val 25000"/>
              <a:gd name="adj2" fmla="val 21233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6533" y="3457172"/>
            <a:ext cx="3494775" cy="1299068"/>
          </a:xfrm>
          <a:prstGeom prst="rect">
            <a:avLst/>
          </a:prstGeom>
        </p:spPr>
      </p:pic>
      <p:sp>
        <p:nvSpPr>
          <p:cNvPr id="21" name="Стрілка вліво 20"/>
          <p:cNvSpPr/>
          <p:nvPr/>
        </p:nvSpPr>
        <p:spPr>
          <a:xfrm rot="16200000">
            <a:off x="9584354" y="4803776"/>
            <a:ext cx="279132" cy="2614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6864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879764" y="770642"/>
            <a:ext cx="4503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i="0" dirty="0" err="1" smtClean="0">
                <a:solidFill>
                  <a:schemeClr val="bg1"/>
                </a:solidFill>
                <a:effectLst/>
                <a:latin typeface="Manrope"/>
              </a:rPr>
              <a:t>Git</a:t>
            </a:r>
            <a:r>
              <a:rPr lang="en-US" sz="2400" b="0" i="0" dirty="0" smtClean="0">
                <a:solidFill>
                  <a:schemeClr val="bg1"/>
                </a:solidFill>
                <a:effectLst/>
                <a:latin typeface="Manrope"/>
              </a:rPr>
              <a:t>, GitHub, </a:t>
            </a:r>
            <a:r>
              <a:rPr lang="en-US" sz="2400" b="0" i="0" dirty="0" err="1" smtClean="0">
                <a:solidFill>
                  <a:schemeClr val="bg1"/>
                </a:solidFill>
                <a:effectLst/>
                <a:latin typeface="Manrope"/>
              </a:rPr>
              <a:t>GitLab</a:t>
            </a:r>
            <a:r>
              <a:rPr lang="en-US" sz="2400" b="0" i="0" dirty="0" smtClean="0">
                <a:solidFill>
                  <a:schemeClr val="bg1"/>
                </a:solidFill>
                <a:effectLst/>
                <a:latin typeface="Manrope"/>
              </a:rPr>
              <a:t> </a:t>
            </a:r>
            <a:endParaRPr lang="uk-UA" sz="2400" b="1" i="0" dirty="0">
              <a:solidFill>
                <a:schemeClr val="bg1"/>
              </a:solidFill>
              <a:effectLst/>
              <a:latin typeface="Manrope"/>
            </a:endParaRPr>
          </a:p>
        </p:txBody>
      </p:sp>
      <p:pic>
        <p:nvPicPr>
          <p:cNvPr id="1026" name="Picture 2" descr="Как загрузить на GitHub проект, файл, папку, изменения в коде / Skillbox  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77" y="1807945"/>
            <a:ext cx="5903716" cy="330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7295949" y="1807945"/>
            <a:ext cx="47067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0" dirty="0" smtClean="0">
                <a:solidFill>
                  <a:schemeClr val="bg1"/>
                </a:solidFill>
                <a:effectLst/>
                <a:latin typeface="Manrope"/>
              </a:rPr>
              <a:t>GitHub </a:t>
            </a:r>
            <a:r>
              <a:rPr lang="uk-UA" b="1" i="0" dirty="0" smtClean="0">
                <a:solidFill>
                  <a:schemeClr val="bg1"/>
                </a:solidFill>
                <a:effectLst/>
                <a:latin typeface="Manrope"/>
              </a:rPr>
              <a:t>та </a:t>
            </a:r>
            <a:r>
              <a:rPr lang="en-US" b="1" i="0" dirty="0" err="1" smtClean="0">
                <a:solidFill>
                  <a:schemeClr val="bg1"/>
                </a:solidFill>
                <a:effectLst/>
                <a:latin typeface="Manrope"/>
              </a:rPr>
              <a:t>GitLab</a:t>
            </a:r>
            <a:r>
              <a:rPr lang="en-US" b="1" i="0" dirty="0" smtClean="0">
                <a:solidFill>
                  <a:schemeClr val="bg1"/>
                </a:solidFill>
                <a:effectLst/>
                <a:latin typeface="Manrope"/>
              </a:rPr>
              <a:t> 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Manrope"/>
              </a:rPr>
              <a:t>— </a:t>
            </a:r>
            <a:r>
              <a:rPr lang="uk-UA" b="0" i="0" dirty="0" smtClean="0">
                <a:solidFill>
                  <a:schemeClr val="bg1"/>
                </a:solidFill>
                <a:effectLst/>
                <a:latin typeface="Manrope"/>
              </a:rPr>
              <a:t>це як соціальні мережі для вашої роботи, де ви можете зберігати свій </a:t>
            </a:r>
            <a:r>
              <a:rPr lang="uk-UA" b="0" i="0" dirty="0" err="1" smtClean="0">
                <a:solidFill>
                  <a:schemeClr val="bg1"/>
                </a:solidFill>
                <a:effectLst/>
                <a:latin typeface="Manrope"/>
              </a:rPr>
              <a:t>проєкт</a:t>
            </a:r>
            <a:r>
              <a:rPr lang="uk-UA" b="0" i="0" dirty="0" smtClean="0">
                <a:solidFill>
                  <a:schemeClr val="bg1"/>
                </a:solidFill>
                <a:effectLst/>
                <a:latin typeface="Manrope"/>
              </a:rPr>
              <a:t> в інтернеті та ділитися ним з іншими. Вони використовують систему </a:t>
            </a:r>
            <a:r>
              <a:rPr lang="en-US" b="0" i="0" dirty="0" err="1" smtClean="0">
                <a:solidFill>
                  <a:schemeClr val="bg1"/>
                </a:solidFill>
                <a:effectLst/>
                <a:latin typeface="Manrope"/>
              </a:rPr>
              <a:t>Git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Manrope"/>
              </a:rPr>
              <a:t> </a:t>
            </a:r>
            <a:r>
              <a:rPr lang="uk-UA" b="0" i="0" dirty="0" smtClean="0">
                <a:solidFill>
                  <a:schemeClr val="bg1"/>
                </a:solidFill>
                <a:effectLst/>
                <a:latin typeface="Manrope"/>
              </a:rPr>
              <a:t>для управління версіями ваших файлів, але також надають інструменти для співпраці, обговорення і спільної роботи над </a:t>
            </a:r>
            <a:r>
              <a:rPr lang="uk-UA" b="0" i="0" dirty="0" err="1" smtClean="0">
                <a:solidFill>
                  <a:schemeClr val="bg1"/>
                </a:solidFill>
                <a:effectLst/>
                <a:latin typeface="Manrope"/>
              </a:rPr>
              <a:t>проєктами</a:t>
            </a:r>
            <a:r>
              <a:rPr lang="uk-UA" b="0" i="0" dirty="0" smtClean="0">
                <a:solidFill>
                  <a:schemeClr val="bg1"/>
                </a:solidFill>
                <a:effectLst/>
                <a:latin typeface="Manrope"/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53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6159" y="1326266"/>
            <a:ext cx="1645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Початок</a:t>
            </a:r>
          </a:p>
          <a:p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304" y="1357161"/>
            <a:ext cx="2308714" cy="4482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305" y="2128388"/>
            <a:ext cx="2308714" cy="5510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6159" y="2119028"/>
            <a:ext cx="2313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Додати до </a:t>
            </a:r>
            <a:r>
              <a:rPr lang="en-US" sz="2400" dirty="0" smtClean="0">
                <a:solidFill>
                  <a:schemeClr val="bg1"/>
                </a:solidFill>
              </a:rPr>
              <a:t>stage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304" y="2998753"/>
            <a:ext cx="6506337" cy="4971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26159" y="3034250"/>
            <a:ext cx="2435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Закомітити</a:t>
            </a:r>
            <a:r>
              <a:rPr lang="uk-UA" sz="2400" dirty="0" smtClean="0">
                <a:solidFill>
                  <a:schemeClr val="bg1"/>
                </a:solidFill>
              </a:rPr>
              <a:t> зміни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303" y="3815185"/>
            <a:ext cx="7510441" cy="3718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97280" y="3815185"/>
            <a:ext cx="3305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Клонувати </a:t>
            </a:r>
            <a:r>
              <a:rPr lang="uk-UA" sz="2400" dirty="0" err="1" smtClean="0">
                <a:solidFill>
                  <a:schemeClr val="bg1"/>
                </a:solidFill>
              </a:rPr>
              <a:t>репозиторій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02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968" y="2261936"/>
            <a:ext cx="7937574" cy="3371399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3902149" y="1184527"/>
            <a:ext cx="456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0" i="0" dirty="0" smtClean="0">
                <a:solidFill>
                  <a:srgbClr val="B3B1B1"/>
                </a:solidFill>
                <a:effectLst/>
                <a:latin typeface="Adelle"/>
              </a:rPr>
              <a:t>Запис змін до </a:t>
            </a:r>
            <a:r>
              <a:rPr lang="uk-UA" sz="2800" b="0" i="0" dirty="0" err="1" smtClean="0">
                <a:solidFill>
                  <a:srgbClr val="B3B1B1"/>
                </a:solidFill>
                <a:effectLst/>
                <a:latin typeface="Adelle"/>
              </a:rPr>
              <a:t>репозиторія</a:t>
            </a:r>
            <a:endParaRPr lang="uk-UA" sz="2800" b="0" i="0" dirty="0">
              <a:solidFill>
                <a:srgbClr val="B3B1B1"/>
              </a:solidFill>
              <a:effectLst/>
              <a:latin typeface="Adelle"/>
            </a:endParaRPr>
          </a:p>
        </p:txBody>
      </p:sp>
    </p:spTree>
    <p:extLst>
      <p:ext uri="{BB962C8B-B14F-4D97-AF65-F5344CB8AC3E}">
        <p14:creationId xmlns:p14="http://schemas.microsoft.com/office/powerpoint/2010/main" val="1168649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780673" y="1543733"/>
            <a:ext cx="9394257" cy="226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Правила для взірців, які ви можете додати до файлу .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gitignore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Порожні рядки та рядки, що починаються з #, ігноруються.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Стандартні ґлоб взірці працюють, і будуть застосовані для всього робочого дерева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рекурсивно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 можете почати взірець з прямої похилої риски (/) щоб уникнути рекурсії.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 можете завершити взірець похилою рискою (/) щоб позначити директорію.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 можете відкинути взірець, якщо почнете його зі знаку оклику (!).</a:t>
            </a:r>
          </a:p>
        </p:txBody>
      </p:sp>
    </p:spTree>
    <p:extLst>
      <p:ext uri="{BB962C8B-B14F-4D97-AF65-F5344CB8AC3E}">
        <p14:creationId xmlns:p14="http://schemas.microsoft.com/office/powerpoint/2010/main" val="3523487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1584959" y="564889"/>
            <a:ext cx="9407091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Індекс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може бути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дуже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корисним для підготовки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комітів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саме до потрібного вам вигляду, іноді він може буди надто складним для ваших потреб. Якщо ви бажаєте обійти індекс,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Git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надає вам простий короткий шлях. Додавання опції -a до команди 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git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commit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змушує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Git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автоматично додати кожен файл, що вже контролюється, до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коміту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що дозволяє вам пропустити команди 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git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add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75245" y="2236002"/>
            <a:ext cx="4831884" cy="47057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commit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-a -m </a:t>
            </a:r>
            <a:r>
              <a:rPr kumimoji="0" lang="en-US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“first commit</a:t>
            </a:r>
            <a:r>
              <a:rPr lang="en-US" altLang="uk-UA" sz="1600" dirty="0" smtClean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584959" y="3006905"/>
            <a:ext cx="901245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Щоб видалити файл з 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Git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вам треба прибрати його з контрольованих файлів (вірніше, видалити його з вашого індексу) та створити 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коміт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Команда 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git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rm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це робить, а також видаляє файл з вашої робочої директорії, щоб наступного разу він не відображався неконтрольованим.</a:t>
            </a:r>
            <a:endParaRPr kumimoji="0" lang="uk-UA" altLang="uk-UA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675245" y="4542975"/>
            <a:ext cx="4831884" cy="532126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uk-UA" sz="2000" dirty="0" smtClean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kumimoji="0" lang="uk-UA" altLang="uk-UA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uk-UA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file.py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uk-UA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267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64656" y="479207"/>
            <a:ext cx="988514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B3B1B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Після того як створили декілька 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rgbClr val="B3B1B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комітів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B3B1B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або якщо зробили клон 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rgbClr val="B3B1B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репозиторія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B3B1B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існуючою історією 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rgbClr val="B3B1B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комітів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B3B1B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можна дізнатись, що було та що відбувалось. Найбільш могутньою утилітою для цього є команда 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git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log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uk-UA" altLang="uk-UA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662" y="1402537"/>
            <a:ext cx="5682214" cy="518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02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408" y="1206960"/>
            <a:ext cx="6300697" cy="5250581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2616505" y="393196"/>
            <a:ext cx="7292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Опція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-p чи --</a:t>
            </a:r>
            <a:r>
              <a:rPr lang="uk-UA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patch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що показує різницю (вивід латки, англійською </a:t>
            </a:r>
            <a:r>
              <a:rPr lang="uk-UA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patch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), привнесену при кожному </a:t>
            </a:r>
            <a:r>
              <a:rPr lang="uk-UA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коміті</a:t>
            </a:r>
            <a:endParaRPr lang="uk-U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76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6" y="952000"/>
            <a:ext cx="831532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19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14412"/>
            <a:ext cx="108204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0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325" y="1193533"/>
            <a:ext cx="68916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План: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chemeClr val="bg1"/>
                </a:solidFill>
              </a:rPr>
              <a:t>Види систем для контролю версій;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chemeClr val="bg1"/>
                </a:solidFill>
              </a:rPr>
              <a:t>Основи </a:t>
            </a:r>
            <a:r>
              <a:rPr lang="en-US" sz="3200" dirty="0" smtClean="0">
                <a:solidFill>
                  <a:schemeClr val="bg1"/>
                </a:solidFill>
              </a:rPr>
              <a:t>GIT</a:t>
            </a:r>
            <a:r>
              <a:rPr lang="uk-UA" sz="3200" dirty="0" smtClean="0">
                <a:solidFill>
                  <a:schemeClr val="bg1"/>
                </a:solidFill>
              </a:rPr>
              <a:t>;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chemeClr val="bg1"/>
                </a:solidFill>
              </a:rPr>
              <a:t>Команди;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chemeClr val="bg1"/>
                </a:solidFill>
              </a:rPr>
              <a:t>Робота з гілками;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chemeClr val="bg1"/>
                </a:solidFill>
              </a:rPr>
              <a:t>Розгалуження.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uk-UA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76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133600"/>
            <a:ext cx="109347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4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47998" y="3018055"/>
            <a:ext cx="3316706" cy="47057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commit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amend</a:t>
            </a: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868703" y="1540727"/>
            <a:ext cx="94506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Одне з розповсюджених скасувань відбувається, коли ви зробили </a:t>
            </a:r>
            <a:r>
              <a:rPr lang="uk-UA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коміт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зарано, можливо забули додати деякі файли, або ви зіпсували повідомлення </a:t>
            </a:r>
            <a:r>
              <a:rPr lang="uk-UA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коміту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. Якщо ви хочете переробити цей </a:t>
            </a:r>
            <a:r>
              <a:rPr lang="uk-UA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коміт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uk-UA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внести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до нього додаткові зміни, що про них ви забули</a:t>
            </a:r>
            <a:r>
              <a:rPr lang="en-US" dirty="0">
                <a:solidFill>
                  <a:srgbClr val="B3B1B1"/>
                </a:solidFill>
                <a:latin typeface="Arial" panose="020B0604020202020204" pitchFamily="34" charset="0"/>
              </a:rPr>
              <a:t>.</a:t>
            </a:r>
            <a:endParaRPr lang="uk-U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97742" y="3765625"/>
            <a:ext cx="3966613" cy="963013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commit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-m '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initial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commit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 </a:t>
            </a:r>
            <a:endParaRPr kumimoji="0" lang="en-US" altLang="uk-UA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forgotten_file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uk-UA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commit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amend</a:t>
            </a: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47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693" y="885523"/>
            <a:ext cx="3724976" cy="16555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331" y="3096125"/>
            <a:ext cx="6025699" cy="303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74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885" y="1147662"/>
            <a:ext cx="7108759" cy="11055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233" y="2723147"/>
            <a:ext cx="4674061" cy="182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74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067" y="562876"/>
            <a:ext cx="5901283" cy="7172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733" y="2148639"/>
            <a:ext cx="64579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77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094" y="2439503"/>
            <a:ext cx="6267450" cy="219075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2114349" y="1391045"/>
            <a:ext cx="8434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lang="ru-RU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ви</a:t>
            </a:r>
            <a:r>
              <a:rPr lang="ru-RU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зробите</a:t>
            </a:r>
            <a:r>
              <a:rPr lang="ru-RU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якісь</a:t>
            </a:r>
            <a:r>
              <a:rPr lang="ru-RU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зміни</a:t>
            </a:r>
            <a:r>
              <a:rPr lang="ru-RU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зафіксуєте</a:t>
            </a:r>
            <a:r>
              <a:rPr lang="ru-RU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знову</a:t>
            </a:r>
            <a:r>
              <a:rPr lang="ru-RU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наступна</a:t>
            </a:r>
            <a:r>
              <a:rPr lang="ru-RU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фіксація</a:t>
            </a:r>
            <a:r>
              <a:rPr lang="ru-RU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буде </a:t>
            </a:r>
            <a:r>
              <a:rPr lang="ru-RU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зберігати</a:t>
            </a:r>
            <a:r>
              <a:rPr lang="ru-RU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вказівник</a:t>
            </a:r>
            <a:r>
              <a:rPr lang="ru-RU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попередню</a:t>
            </a:r>
            <a:r>
              <a:rPr lang="ru-RU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6145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662" y="1871662"/>
            <a:ext cx="61626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22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243917" y="1309657"/>
            <a:ext cx="26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err="1" smtClean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git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 branch</a:t>
            </a:r>
            <a:r>
              <a:rPr lang="uk-UA" b="0" i="0" dirty="0" smtClean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testing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07" y="1879734"/>
            <a:ext cx="5043830" cy="3000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593" y="1879734"/>
            <a:ext cx="5061070" cy="3000275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7743071" y="1309657"/>
            <a:ext cx="26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err="1" smtClean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git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 branch</a:t>
            </a:r>
            <a:r>
              <a:rPr lang="uk-UA" b="0" i="0" dirty="0" smtClean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testing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79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7621" y="1190768"/>
            <a:ext cx="5569819" cy="655237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vim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py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commit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-a -m 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“Feature”</a:t>
            </a:r>
            <a:r>
              <a:rPr kumimoji="0" lang="uk-UA" alt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16" y="2062362"/>
            <a:ext cx="5666424" cy="24795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9627"/>
          <a:stretch/>
        </p:blipFill>
        <p:spPr>
          <a:xfrm>
            <a:off x="6143576" y="2062362"/>
            <a:ext cx="5739260" cy="2479593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43576" y="1206157"/>
            <a:ext cx="5739260" cy="47057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checkout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master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75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848" y="2718284"/>
            <a:ext cx="5448300" cy="3038475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94849" y="1776006"/>
            <a:ext cx="5448300" cy="716792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vim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py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uk-UA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commit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-a -m </a:t>
            </a:r>
            <a:r>
              <a:rPr kumimoji="0" lang="en-US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“Feature 2”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174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371" y="1318161"/>
            <a:ext cx="5772150" cy="493395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4048125" y="530010"/>
            <a:ext cx="4087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0" i="0" dirty="0" smtClean="0">
                <a:solidFill>
                  <a:srgbClr val="B3B1B1"/>
                </a:solidFill>
                <a:effectLst/>
                <a:latin typeface="Adelle"/>
              </a:rPr>
              <a:t>Локальний контроль версій</a:t>
            </a:r>
            <a:endParaRPr lang="uk-UA" sz="24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7286324" y="1318161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Одним із найпопулярніших інструментів системи контролю версій (</a:t>
            </a:r>
            <a:r>
              <a:rPr lang="en-US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VCS) 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була система під назвою </a:t>
            </a:r>
            <a:r>
              <a:rPr lang="en-US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RCS, 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яка й досі постачається з багатьма комп'ютерами. </a:t>
            </a:r>
            <a:r>
              <a:rPr lang="en-US" b="0" i="0" u="none" strike="noStrike" dirty="0" smtClean="0">
                <a:solidFill>
                  <a:srgbClr val="D7834F"/>
                </a:solidFill>
                <a:effectLst/>
                <a:latin typeface="Arial" panose="020B0604020202020204" pitchFamily="34" charset="0"/>
                <a:hlinkClick r:id="rId3"/>
              </a:rPr>
              <a:t>RCS</a:t>
            </a:r>
            <a:r>
              <a:rPr lang="en-US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працює, зберігаючи набори </a:t>
            </a:r>
            <a:r>
              <a:rPr lang="uk-UA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патчів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(тобто відмінності між файлами) у спеціальному форматі на диску; потім вона може відтворити вигляд будь-якого файлу в будь-який момент часу, додавши всі </a:t>
            </a:r>
            <a:r>
              <a:rPr lang="uk-UA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патчі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2883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ста історія комітів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559" y="671213"/>
            <a:ext cx="4685168" cy="12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05763" y="3204993"/>
            <a:ext cx="2210862" cy="650148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952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$ 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git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branch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iss53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$ 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git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checkout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iss53</a:t>
            </a:r>
            <a:endParaRPr kumimoji="0" lang="uk-UA" altLang="uk-UA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Стрілка вліво 3"/>
          <p:cNvSpPr/>
          <p:nvPr/>
        </p:nvSpPr>
        <p:spPr>
          <a:xfrm rot="18718083">
            <a:off x="4789847" y="2305030"/>
            <a:ext cx="538796" cy="365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 descr="Creating a new branch pointer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10" y="4169858"/>
            <a:ext cx="4685168" cy="22865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085220" y="3204993"/>
            <a:ext cx="2521819" cy="650148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52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$ </a:t>
            </a:r>
            <a:r>
              <a:rPr kumimoji="0" lang="uk-UA" altLang="uk-UA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vim</a:t>
            </a: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index.html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$ </a:t>
            </a:r>
            <a:r>
              <a:rPr kumimoji="0" lang="uk-UA" altLang="uk-UA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git</a:t>
            </a: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commit</a:t>
            </a: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-a -m ‘</a:t>
            </a:r>
            <a:r>
              <a:rPr kumimoji="0" lang="en-US" altLang="uk-U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Feature</a:t>
            </a: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[</a:t>
            </a:r>
            <a:r>
              <a:rPr kumimoji="0" lang="uk-UA" altLang="uk-UA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issue</a:t>
            </a: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53]'</a:t>
            </a:r>
            <a:endParaRPr kumimoji="0" lang="uk-UA" alt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Стрілка вліво 6"/>
          <p:cNvSpPr/>
          <p:nvPr/>
        </p:nvSpPr>
        <p:spPr>
          <a:xfrm rot="10800000">
            <a:off x="5828046" y="5139890"/>
            <a:ext cx="673769" cy="3465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 descr="Гілка `iss53` рухається вперед разом з вашими змінами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815" y="4412481"/>
            <a:ext cx="5486141" cy="1801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8791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58779" y="1247493"/>
            <a:ext cx="4176143" cy="138881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952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$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git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checkout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-b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hotfix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Switched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to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a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branch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'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hotfix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‘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$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vim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index.html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$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git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commit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-a -m '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fixed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broken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email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address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‘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[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hotfix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1fb7853]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fixed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broken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email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address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1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file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changed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, 2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insertions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(+)</a:t>
            </a:r>
            <a:endParaRPr kumimoji="0" lang="uk-UA" alt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 descr="Гілка `hotfix`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57" y="2831180"/>
            <a:ext cx="4759786" cy="20392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892716" y="1247493"/>
            <a:ext cx="2606804" cy="1173368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952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$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git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checkout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master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$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git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merge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hotfix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Updating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f42c576..3a0874c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Fast-forward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index.html | 2 ++ 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1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file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changed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, 2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insertions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(+)</a:t>
            </a:r>
            <a:endParaRPr kumimoji="0" lang="uk-UA" alt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 descr="`master` перемотаний на `hotfix`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63" y="2831180"/>
            <a:ext cx="4389120" cy="25965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трілка вліво 5"/>
          <p:cNvSpPr/>
          <p:nvPr/>
        </p:nvSpPr>
        <p:spPr>
          <a:xfrm rot="10800000">
            <a:off x="5948412" y="1834177"/>
            <a:ext cx="933651" cy="6648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4520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5802" y="864207"/>
            <a:ext cx="2779928" cy="527037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952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$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git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branch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-d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hotfix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Deleted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branch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hotfix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(3a0874c).</a:t>
            </a:r>
            <a:endParaRPr kumimoji="0" lang="uk-UA" alt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3" descr="Важливо!"/>
          <p:cNvSpPr>
            <a:spLocks noChangeAspect="1" noChangeArrowheads="1"/>
          </p:cNvSpPr>
          <p:nvPr/>
        </p:nvSpPr>
        <p:spPr bwMode="auto">
          <a:xfrm>
            <a:off x="-2475070" y="957229"/>
            <a:ext cx="45720" cy="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3317" name="Picture 5" descr="Важливо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58" y="616016"/>
            <a:ext cx="1035064" cy="102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117926" y="1998264"/>
            <a:ext cx="4355680" cy="138881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952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$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git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checkout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iss53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Switched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to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branch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"iss53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”</a:t>
            </a:r>
            <a:endParaRPr kumimoji="0" lang="uk-UA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$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vim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index.html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$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git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commit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-a -m '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finished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footer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[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issue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53]‘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[iss53 ad82d7a]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finished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footer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[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issue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53]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1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file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changed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, 1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insertion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(+)</a:t>
            </a:r>
            <a:endParaRPr kumimoji="0" lang="uk-UA" alt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 descr="Продовження роботи на `iss53`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58" y="3484407"/>
            <a:ext cx="5173927" cy="24665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603957" y="696838"/>
            <a:ext cx="3290773" cy="138881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952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$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git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checkout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master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Switched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to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branch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'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master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‘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$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git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merge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iss53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Merge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made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by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'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recursive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'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strategy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index.html |    1 +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1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file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changed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, 1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insertion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(+)</a:t>
            </a:r>
            <a:endParaRPr kumimoji="0" lang="uk-UA" alt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 descr="Три відбитки типового злиття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427" y="2326343"/>
            <a:ext cx="5283735" cy="2621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386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міт злиття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155" y="449546"/>
            <a:ext cx="6115685" cy="24168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03520" y="3605276"/>
            <a:ext cx="1886552" cy="311593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52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$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git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branch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-d iss53</a:t>
            </a:r>
            <a:endParaRPr kumimoji="0" lang="uk-UA" alt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169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27108" y="1154927"/>
            <a:ext cx="5198859" cy="957924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952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$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git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merge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iss53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Auto-merging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index.html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CONFLICT (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content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):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Merge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conflict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in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index.html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Automatic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merge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failed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;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fix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conflicts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and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then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commit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result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kumimoji="0" lang="uk-UA" alt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27108" y="2643564"/>
            <a:ext cx="5198859" cy="2466029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52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&lt;&lt;&lt;&lt;&lt;&lt;&lt;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HEAD:index.html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&lt;div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id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footer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"&gt;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contact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: 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email.support@github.com&lt;/div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&gt;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=======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&lt;div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id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footer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"&gt;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please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contact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us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at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  <a:hlinkClick r:id="rId3"/>
              </a:rPr>
              <a:t>support@github.com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&lt;/div&gt;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&gt;&gt;&gt;&gt;&gt;&gt;&gt; iss53:index.html</a:t>
            </a:r>
            <a:endParaRPr kumimoji="0" lang="uk-UA" alt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44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926150" y="664763"/>
            <a:ext cx="6532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0" dirty="0" smtClean="0">
                <a:solidFill>
                  <a:srgbClr val="B3B1B1"/>
                </a:solidFill>
                <a:effectLst/>
                <a:latin typeface="Adelle"/>
              </a:rPr>
              <a:t>Централізовані системи контролю версій</a:t>
            </a:r>
            <a:endParaRPr lang="uk-UA" sz="2400" b="1" i="0" dirty="0">
              <a:solidFill>
                <a:srgbClr val="B3B1B1"/>
              </a:solidFill>
              <a:effectLst/>
              <a:latin typeface="Adelle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13" y="1777365"/>
            <a:ext cx="5943600" cy="257175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6892490" y="1777365"/>
            <a:ext cx="42535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Така схема пропонує багато переваг, особливо порівняно з локальними системами контролю версій (</a:t>
            </a:r>
            <a:r>
              <a:rPr lang="en-US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VCS). 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Наприклад, кожен певною мірою знає, що робить кожен інший у проекті. Адміністратори мають детальний контроль над тим, хто що може робити, і адмініструвати </a:t>
            </a:r>
            <a:r>
              <a:rPr lang="en-US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CVCS 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набагато легше, ніж мати справу з локальними базами даних на кожному клієнті.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21000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044327" y="722516"/>
            <a:ext cx="6013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0" dirty="0" smtClean="0">
                <a:solidFill>
                  <a:srgbClr val="B3B1B1"/>
                </a:solidFill>
                <a:effectLst/>
                <a:latin typeface="Adelle"/>
              </a:rPr>
              <a:t>Розподілені системи контролю версій</a:t>
            </a:r>
            <a:endParaRPr lang="uk-UA" sz="2400" b="1" i="0" dirty="0">
              <a:solidFill>
                <a:srgbClr val="B3B1B1"/>
              </a:solidFill>
              <a:effectLst/>
              <a:latin typeface="Adelle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91" y="1410646"/>
            <a:ext cx="4077472" cy="4884276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5608320" y="185293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Distributed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uk-UA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(таких як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Mercurial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Darcs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клієнти не просто переглядають останній знімок файлів, а скоріше повністю відображають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репозиторій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включаючи його повну історію. Таким чином, якщо якийсь сервер вийде з ладу, а ці системи співпрацювали через цей сервер, будь-який з клієнтських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репозиторіїв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можна скопіювати назад на сервер для його відновлення. Кожен клон насправді є повною резервною копією всіх даних.</a:t>
            </a:r>
          </a:p>
        </p:txBody>
      </p:sp>
    </p:spTree>
    <p:extLst>
      <p:ext uri="{BB962C8B-B14F-4D97-AF65-F5344CB8AC3E}">
        <p14:creationId xmlns:p14="http://schemas.microsoft.com/office/powerpoint/2010/main" val="1092597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18" y="2147887"/>
            <a:ext cx="6419850" cy="2562225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7449954" y="1332095"/>
            <a:ext cx="4204535" cy="453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Основна відмінність між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Git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 будь-якою іншою системою контролю версій (включно зі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Subversion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 її подібними системами) полягає в тому, як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Git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обробляє свої дані. Концептуально, більшість інших систем зберігають інформацію як список змін у файлах. Ці інші системи (CVS,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Subversion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Perforce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тощо) розглядають інформацію, яку вони зберігають, як набір файлів та змін, внесених до кожного файлу з часом</a:t>
            </a:r>
            <a:r>
              <a:rPr lang="uk-UA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(це зазвичай називають 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дельта-системою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контролю версій).</a:t>
            </a:r>
            <a:endParaRPr lang="uk-UA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477195" y="616637"/>
            <a:ext cx="3271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Відмінність між </a:t>
            </a:r>
            <a:r>
              <a:rPr lang="uk-UA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Git</a:t>
            </a:r>
            <a:endParaRPr lang="uk-UA" sz="24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1130868" y="49635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err="1" smtClean="0">
                <a:solidFill>
                  <a:srgbClr val="B3B1B1"/>
                </a:solidFill>
                <a:effectLst/>
                <a:latin typeface="Adelle"/>
              </a:rPr>
              <a:t>Зберігання</a:t>
            </a:r>
            <a:r>
              <a:rPr lang="ru-RU" b="0" i="0" dirty="0" smtClean="0">
                <a:solidFill>
                  <a:srgbClr val="B3B1B1"/>
                </a:solidFill>
                <a:effectLst/>
                <a:latin typeface="Adelle"/>
              </a:rPr>
              <a:t> </a:t>
            </a:r>
            <a:r>
              <a:rPr lang="ru-RU" b="0" i="0" dirty="0" err="1" smtClean="0">
                <a:solidFill>
                  <a:srgbClr val="B3B1B1"/>
                </a:solidFill>
                <a:effectLst/>
                <a:latin typeface="Adelle"/>
              </a:rPr>
              <a:t>даних</a:t>
            </a:r>
            <a:r>
              <a:rPr lang="ru-RU" b="0" i="0" dirty="0" smtClean="0">
                <a:solidFill>
                  <a:srgbClr val="B3B1B1"/>
                </a:solidFill>
                <a:effectLst/>
                <a:latin typeface="Adelle"/>
              </a:rPr>
              <a:t> як </a:t>
            </a:r>
            <a:r>
              <a:rPr lang="ru-RU" b="0" i="0" dirty="0" err="1" smtClean="0">
                <a:solidFill>
                  <a:srgbClr val="B3B1B1"/>
                </a:solidFill>
                <a:effectLst/>
                <a:latin typeface="Adelle"/>
              </a:rPr>
              <a:t>змін</a:t>
            </a:r>
            <a:r>
              <a:rPr lang="ru-RU" b="0" i="0" dirty="0" smtClean="0">
                <a:solidFill>
                  <a:srgbClr val="B3B1B1"/>
                </a:solidFill>
                <a:effectLst/>
                <a:latin typeface="Adelle"/>
              </a:rPr>
              <a:t> до </a:t>
            </a:r>
            <a:r>
              <a:rPr lang="ru-RU" b="0" i="0" dirty="0" err="1" smtClean="0">
                <a:solidFill>
                  <a:srgbClr val="B3B1B1"/>
                </a:solidFill>
                <a:effectLst/>
                <a:latin typeface="Adelle"/>
              </a:rPr>
              <a:t>базової</a:t>
            </a:r>
            <a:r>
              <a:rPr lang="ru-RU" b="0" i="0" dirty="0" smtClean="0">
                <a:solidFill>
                  <a:srgbClr val="B3B1B1"/>
                </a:solidFill>
                <a:effectLst/>
                <a:latin typeface="Adelle"/>
              </a:rPr>
              <a:t> </a:t>
            </a:r>
            <a:r>
              <a:rPr lang="ru-RU" b="0" i="0" dirty="0" err="1" smtClean="0">
                <a:solidFill>
                  <a:srgbClr val="B3B1B1"/>
                </a:solidFill>
                <a:effectLst/>
                <a:latin typeface="Adelle"/>
              </a:rPr>
              <a:t>версії</a:t>
            </a:r>
            <a:r>
              <a:rPr lang="ru-RU" b="0" i="0" dirty="0" smtClean="0">
                <a:solidFill>
                  <a:srgbClr val="B3B1B1"/>
                </a:solidFill>
                <a:effectLst/>
                <a:latin typeface="Adelle"/>
              </a:rPr>
              <a:t> кожного файлу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7867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18" y="2410298"/>
            <a:ext cx="6391275" cy="253365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7372952" y="1830464"/>
            <a:ext cx="444687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Git</a:t>
            </a:r>
            <a:r>
              <a:rPr lang="en-US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сприймає свої дані радше як серію знімків мініатюрної файлової системи. У </a:t>
            </a:r>
            <a:r>
              <a:rPr lang="en-US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Git</a:t>
            </a:r>
            <a:r>
              <a:rPr lang="en-US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щоразу, коли ви </a:t>
            </a:r>
            <a:r>
              <a:rPr lang="uk-UA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комітите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або зберігаєте стан вашого </a:t>
            </a:r>
            <a:r>
              <a:rPr lang="uk-UA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проєкту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Git</a:t>
            </a:r>
            <a:r>
              <a:rPr lang="en-US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фактично робить знімок того, як виглядають усі ваші файли в цей момент, і зберігає посилання на цей знімок. Для ефективності, якщо файли не змінилися, </a:t>
            </a:r>
            <a:r>
              <a:rPr lang="en-US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Git</a:t>
            </a:r>
            <a:r>
              <a:rPr lang="en-US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не зберігає файл повторно, а лише посилання на попередній ідентичний файл, який він уже зберіг. </a:t>
            </a:r>
            <a:r>
              <a:rPr lang="en-US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Git</a:t>
            </a:r>
            <a:r>
              <a:rPr lang="en-US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сприймає свої дані радше як </a:t>
            </a:r>
            <a:r>
              <a:rPr lang="uk-UA" b="1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потік знімків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 .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5442303" y="712889"/>
            <a:ext cx="21905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Git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12114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798954" y="1444410"/>
            <a:ext cx="10886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Хеш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SHA-1: </a:t>
            </a:r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Наріжний Камінь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Одним з найважливіших механізмів, який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використовує для ідентифікації та контролю вмісту, є алгоритм хешування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SHA-1 (Secure Hash Algorithm 1).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 криптографічна хеш-функція, яка генерує унікальний «відбиток» для будь-якого файлу або каталогу.</a:t>
            </a: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Цей «відбиток» являє собою рядок із 40 символів, що складається з </a:t>
            </a:r>
            <a:r>
              <a:rPr lang="uk-UA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шістнадцяткових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символів (0–9 та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a–f).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Наприклад, типовий хеш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SHA-1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виглядає так:</a:t>
            </a:r>
            <a:endParaRPr lang="uk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056683" y="3862879"/>
            <a:ext cx="6370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d3486ae9136e7856bc42212385ea797094475802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44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36" y="1714097"/>
            <a:ext cx="62484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91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840</Words>
  <Application>Microsoft Office PowerPoint</Application>
  <PresentationFormat>Широкий екран</PresentationFormat>
  <Paragraphs>99</Paragraphs>
  <Slides>34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34</vt:i4>
      </vt:variant>
    </vt:vector>
  </HeadingPairs>
  <TitlesOfParts>
    <vt:vector size="44" baseType="lpstr">
      <vt:lpstr>Adelle</vt:lpstr>
      <vt:lpstr>Arial</vt:lpstr>
      <vt:lpstr>Arial Unicode MS</vt:lpstr>
      <vt:lpstr>Calibri</vt:lpstr>
      <vt:lpstr>Calibri Light</vt:lpstr>
      <vt:lpstr>Courier New</vt:lpstr>
      <vt:lpstr>Manrope</vt:lpstr>
      <vt:lpstr>Symbol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Andrii</dc:creator>
  <cp:lastModifiedBy>Andrii</cp:lastModifiedBy>
  <cp:revision>29</cp:revision>
  <dcterms:created xsi:type="dcterms:W3CDTF">2025-09-18T13:17:42Z</dcterms:created>
  <dcterms:modified xsi:type="dcterms:W3CDTF">2026-02-18T18:40:11Z</dcterms:modified>
</cp:coreProperties>
</file>