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90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  <p:sldId id="258" r:id="rId17"/>
    <p:sldId id="274" r:id="rId18"/>
    <p:sldId id="275" r:id="rId19"/>
    <p:sldId id="276" r:id="rId20"/>
    <p:sldId id="260" r:id="rId21"/>
    <p:sldId id="277" r:id="rId22"/>
    <p:sldId id="278" r:id="rId23"/>
    <p:sldId id="269" r:id="rId24"/>
    <p:sldId id="279" r:id="rId25"/>
    <p:sldId id="280" r:id="rId26"/>
    <p:sldId id="281" r:id="rId27"/>
    <p:sldId id="282" r:id="rId28"/>
    <p:sldId id="270" r:id="rId29"/>
    <p:sldId id="271" r:id="rId30"/>
    <p:sldId id="272" r:id="rId31"/>
    <p:sldId id="273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1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2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4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4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74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72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86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44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7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4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63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80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6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9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DBEA-6B02-40D2-94F4-5F33737F83B9}" type="datetimeFigureOut">
              <a:rPr lang="uk-UA" smtClean="0"/>
              <a:t>07.09.2025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667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Об’єктно орієнтовне програмування в </a:t>
            </a:r>
            <a:r>
              <a:rPr lang="en-US" dirty="0" smtClean="0"/>
              <a:t>PYTHON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4025"/>
          <a:stretch/>
        </p:blipFill>
        <p:spPr>
          <a:xfrm>
            <a:off x="576406" y="1316564"/>
            <a:ext cx="5742914" cy="387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20" y="1316564"/>
            <a:ext cx="5409686" cy="38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03699" y="319290"/>
            <a:ext cx="9995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парадигма,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фокусується</a:t>
            </a:r>
            <a:r>
              <a:rPr lang="ru-RU" dirty="0" smtClean="0"/>
              <a:t> на </a:t>
            </a:r>
            <a:r>
              <a:rPr lang="ru-RU" b="1" dirty="0" smtClean="0"/>
              <a:t>"</a:t>
            </a:r>
            <a:r>
              <a:rPr lang="ru-RU" b="1" dirty="0" err="1" smtClean="0"/>
              <a:t>що</a:t>
            </a:r>
            <a:r>
              <a:rPr lang="ru-RU" b="1" dirty="0" smtClean="0"/>
              <a:t>"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а не на </a:t>
            </a:r>
            <a:r>
              <a:rPr lang="ru-RU" b="1" dirty="0" smtClean="0"/>
              <a:t>"як"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імперативного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, де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надаєте</a:t>
            </a:r>
            <a:r>
              <a:rPr lang="ru-RU" dirty="0" smtClean="0"/>
              <a:t> </a:t>
            </a:r>
            <a:r>
              <a:rPr lang="ru-RU" dirty="0" err="1" smtClean="0"/>
              <a:t>покрокові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, 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вам просто </a:t>
            </a:r>
            <a:r>
              <a:rPr lang="ru-RU" b="1" dirty="0" err="1" smtClean="0"/>
              <a:t>описати</a:t>
            </a:r>
            <a:r>
              <a:rPr lang="ru-RU" b="1" dirty="0" smtClean="0"/>
              <a:t> </a:t>
            </a:r>
            <a:r>
              <a:rPr lang="ru-RU" b="1" dirty="0" err="1" smtClean="0"/>
              <a:t>бажаний</a:t>
            </a:r>
            <a:r>
              <a:rPr lang="ru-RU" b="1" dirty="0" smtClean="0"/>
              <a:t> результат</a:t>
            </a:r>
            <a:r>
              <a:rPr lang="ru-RU" dirty="0" smtClean="0"/>
              <a:t>, а система сама </a:t>
            </a:r>
            <a:r>
              <a:rPr lang="ru-RU" dirty="0" err="1" smtClean="0"/>
              <a:t>визначає</a:t>
            </a:r>
            <a:r>
              <a:rPr lang="ru-RU" dirty="0" smtClean="0"/>
              <a:t>, як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парадигма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в </a:t>
            </a:r>
            <a:r>
              <a:rPr lang="ru-RU" dirty="0" err="1" smtClean="0"/>
              <a:t>мовах</a:t>
            </a:r>
            <a:r>
              <a:rPr lang="ru-RU" dirty="0" smtClean="0"/>
              <a:t>, де синтаксис </a:t>
            </a:r>
            <a:r>
              <a:rPr lang="ru-RU" dirty="0" err="1" smtClean="0"/>
              <a:t>більше</a:t>
            </a:r>
            <a:r>
              <a:rPr lang="ru-RU" dirty="0" smtClean="0"/>
              <a:t> схожий на </a:t>
            </a:r>
            <a:r>
              <a:rPr lang="ru-RU" dirty="0" err="1" smtClean="0"/>
              <a:t>опис</a:t>
            </a:r>
            <a:r>
              <a:rPr lang="ru-RU" dirty="0" smtClean="0"/>
              <a:t>, а не на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9" y="2328386"/>
            <a:ext cx="3286125" cy="3619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303699" y="2690336"/>
            <a:ext cx="10076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</a:t>
            </a:r>
            <a:r>
              <a:rPr lang="en-US" b="1" dirty="0" smtClean="0"/>
              <a:t>SQL (Structured Query Language)</a:t>
            </a:r>
            <a:r>
              <a:rPr lang="en-US" dirty="0" smtClean="0"/>
              <a:t>: </a:t>
            </a:r>
            <a:r>
              <a:rPr lang="uk-UA" dirty="0" smtClean="0"/>
              <a:t>Ви описуєте, які дані ви хочете отримати. Наприклад, замість того, щоб вказувати комп'ютеру "пройдися по кожному рядку таблиці, </a:t>
            </a:r>
            <a:r>
              <a:rPr lang="uk-UA" dirty="0" err="1" smtClean="0"/>
              <a:t>перевір</a:t>
            </a:r>
            <a:r>
              <a:rPr lang="uk-UA" dirty="0" smtClean="0"/>
              <a:t>, чи вік більший за 30, і якщо так, скопіюй ім'я в новий список", ви просто пишете: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303698" y="3584054"/>
            <a:ext cx="10148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en-US" dirty="0" smtClean="0"/>
              <a:t>HTML (</a:t>
            </a:r>
            <a:r>
              <a:rPr lang="en-US" dirty="0" err="1" smtClean="0"/>
              <a:t>HyperText</a:t>
            </a:r>
            <a:r>
              <a:rPr lang="en-US" dirty="0" smtClean="0"/>
              <a:t> Markup Language): </a:t>
            </a:r>
            <a:r>
              <a:rPr lang="uk-UA" dirty="0" smtClean="0"/>
              <a:t>Ви описуєте, як має виглядати веб-сторінка. Ви не даєте інструкцій, як "намалювати" заголовок чи абзац. Ви просто заявляєте, що це має бути заголовок (&lt;</a:t>
            </a:r>
            <a:r>
              <a:rPr lang="en-US" dirty="0" smtClean="0"/>
              <a:t>h1&gt;) </a:t>
            </a:r>
            <a:r>
              <a:rPr lang="uk-UA" dirty="0" smtClean="0"/>
              <a:t>або абзац (&lt;</a:t>
            </a:r>
            <a:r>
              <a:rPr lang="en-US" dirty="0" smtClean="0"/>
              <a:t>p&gt;), </a:t>
            </a:r>
            <a:r>
              <a:rPr lang="uk-UA" dirty="0" smtClean="0"/>
              <a:t>а браузер сам вирішує, як це відобразити.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9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81" y="269953"/>
            <a:ext cx="9658350" cy="41814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022381" y="4466658"/>
            <a:ext cx="9658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Регулярні вирази (</a:t>
            </a:r>
            <a:r>
              <a:rPr lang="en-US" dirty="0" smtClean="0"/>
              <a:t>Regular Expressions): </a:t>
            </a:r>
            <a:r>
              <a:rPr lang="uk-UA" dirty="0" smtClean="0"/>
              <a:t>Ви описуєте шаблон тексту, який шукаєте, і не надаєте інструкцій, як його знайти. Наприклад, щоб знайти всі </a:t>
            </a:r>
            <a:r>
              <a:rPr lang="en-US" dirty="0" smtClean="0"/>
              <a:t>email-</a:t>
            </a:r>
            <a:r>
              <a:rPr lang="uk-UA" dirty="0" smtClean="0"/>
              <a:t>адреси, ви описуєте їхню структуру, а не пишете алгоритм </a:t>
            </a:r>
            <a:r>
              <a:rPr lang="uk-UA" dirty="0" err="1" smtClean="0"/>
              <a:t>посимвольного</a:t>
            </a:r>
            <a:r>
              <a:rPr lang="uk-UA" dirty="0" smtClean="0"/>
              <a:t> пошуку.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75580" y="593591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— це техніка програмування, що дозволяє програмам </a:t>
            </a:r>
            <a:r>
              <a:rPr lang="uk-UA" b="1" dirty="0" smtClean="0"/>
              <a:t>писати або змінювати інші програми</a:t>
            </a:r>
            <a:r>
              <a:rPr lang="uk-UA" dirty="0" smtClean="0"/>
              <a:t> як під час компіляції, так і під час виконання. Це програмний код, який оперує іншим кодом, розглядаючи його як дані. Основна мета — підвищити гнучкість, зменшити дублювання коду та автоматизувати рутинні завдання, які інакше довелося б писати вручну.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151422" y="1793920"/>
            <a:ext cx="6219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може бути реалізоване двома основними способами:</a:t>
            </a:r>
            <a:br>
              <a:rPr lang="uk-UA" dirty="0" smtClean="0"/>
            </a:b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виконання (</a:t>
            </a:r>
            <a:r>
              <a:rPr lang="en-US" dirty="0" smtClean="0"/>
              <a:t>Run-time). </a:t>
            </a:r>
            <a:r>
              <a:rPr lang="uk-UA" dirty="0" smtClean="0"/>
              <a:t>Код генерується або модифікується під час роботи програми. Це дозволяє створювати гнучкі системи, які можуть адаптуватися до мінливих умов. Приклад: динамічна генерація функцій на основі даних, отриманих від користувача. </a:t>
            </a:r>
            <a:r>
              <a:rPr lang="en-US" dirty="0" smtClean="0"/>
              <a:t>Python, Ruby </a:t>
            </a:r>
            <a:r>
              <a:rPr lang="uk-UA" dirty="0" smtClean="0"/>
              <a:t>і </a:t>
            </a:r>
            <a:r>
              <a:rPr lang="en-US" dirty="0" smtClean="0"/>
              <a:t>JavaScript </a:t>
            </a:r>
            <a:r>
              <a:rPr lang="uk-UA" dirty="0" smtClean="0"/>
              <a:t>відомі своєю підтримкою цього типу </a:t>
            </a:r>
            <a:r>
              <a:rPr lang="uk-UA" dirty="0" err="1" smtClean="0"/>
              <a:t>метапрограмування</a:t>
            </a:r>
            <a:r>
              <a:rPr lang="uk-U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компіляції (</a:t>
            </a:r>
            <a:r>
              <a:rPr lang="en-US" dirty="0" smtClean="0"/>
              <a:t>Compile-time). </a:t>
            </a:r>
            <a:r>
              <a:rPr lang="uk-UA" dirty="0" smtClean="0"/>
              <a:t>Код генерується або модифікується перед запуском програми. Це дозволяє створювати дуже ефективний та оптимізований код, оскільки вся робота виконується на етапі компіляції. Приклади: </a:t>
            </a:r>
            <a:r>
              <a:rPr lang="en-US" dirty="0" smtClean="0"/>
              <a:t>C++-</a:t>
            </a:r>
            <a:r>
              <a:rPr lang="uk-UA" dirty="0" smtClean="0"/>
              <a:t>шаблони (</a:t>
            </a:r>
            <a:r>
              <a:rPr lang="en-US" dirty="0" smtClean="0"/>
              <a:t>templates) </a:t>
            </a:r>
            <a:r>
              <a:rPr lang="uk-UA" dirty="0" smtClean="0"/>
              <a:t>та макроси в </a:t>
            </a:r>
            <a:r>
              <a:rPr lang="en-US" dirty="0" smtClean="0"/>
              <a:t>Rust </a:t>
            </a:r>
            <a:r>
              <a:rPr lang="uk-UA" dirty="0" smtClean="0"/>
              <a:t>і </a:t>
            </a:r>
            <a:r>
              <a:rPr lang="en-US" dirty="0" smtClean="0"/>
              <a:t>Lisp.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" y="2337492"/>
            <a:ext cx="465065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Декоратори</a:t>
            </a:r>
            <a:r>
              <a:rPr lang="ru-RU" b="1" dirty="0"/>
              <a:t> з аргументами у </a:t>
            </a:r>
            <a:r>
              <a:rPr lang="ru-RU" b="1" dirty="0" err="1"/>
              <a:t>Python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Декоратори з аргументами у </a:t>
            </a:r>
            <a:r>
              <a:rPr lang="en-US" dirty="0"/>
              <a:t>Python — </a:t>
            </a:r>
            <a:r>
              <a:rPr lang="uk-UA" dirty="0"/>
              <a:t>це функції, які самі приймають аргументи, а потім повертають іншу функцію (декоратор), що вже буде використана для декорування. </a:t>
            </a:r>
            <a:r>
              <a:rPr lang="uk-UA" dirty="0" smtClean="0"/>
              <a:t>Цей </a:t>
            </a:r>
            <a:r>
              <a:rPr lang="uk-UA" dirty="0"/>
              <a:t>механізм дозволяє створювати гнучкіші та багаторазові декоратори, які можна налаштовувати для різних потреб.</a:t>
            </a:r>
          </a:p>
        </p:txBody>
      </p:sp>
    </p:spTree>
    <p:extLst>
      <p:ext uri="{BB962C8B-B14F-4D97-AF65-F5344CB8AC3E}">
        <p14:creationId xmlns:p14="http://schemas.microsoft.com/office/powerpoint/2010/main" val="1554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27" y="1470890"/>
            <a:ext cx="4352385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530012" y="979588"/>
            <a:ext cx="6029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Основна особливість декораторів з аргументами полягає в їхній </a:t>
            </a:r>
            <a:r>
              <a:rPr lang="uk-UA" b="1" dirty="0" err="1" smtClean="0"/>
              <a:t>трирівневій</a:t>
            </a:r>
            <a:r>
              <a:rPr lang="uk-UA" b="1" dirty="0" smtClean="0"/>
              <a:t> структурі</a:t>
            </a:r>
            <a:r>
              <a:rPr lang="uk-UA" dirty="0" smtClean="0"/>
              <a:t>, яка дозволяє їм зберігати стан. Ця структура включає: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Зовнішня функція (фабрика декораторів)</a:t>
            </a:r>
            <a:r>
              <a:rPr lang="uk-UA" dirty="0" smtClean="0"/>
              <a:t>: Ця функція приймає аргументи, які налаштовують поведінку декоратора. Вона не є самим декоратором, а лише створює його.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Середня функція (власне декоратор)</a:t>
            </a:r>
            <a:r>
              <a:rPr lang="uk-UA" dirty="0" smtClean="0"/>
              <a:t>: Ця функція приймає декоровану функцію як аргумент. Вона створюється і повертається зовнішньою функцією.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Внутрішня функція (обгортка)</a:t>
            </a:r>
            <a:r>
              <a:rPr lang="uk-UA" dirty="0" smtClean="0"/>
              <a:t>: Це функція, яка безпосередньо замінює оригінальну функцію. Вона отримує аргументи, які передаються при виклику оригінальної функції, і містить нову логіку. Вона </a:t>
            </a:r>
            <a:r>
              <a:rPr lang="uk-UA" b="1" dirty="0" smtClean="0"/>
              <a:t>замикає</a:t>
            </a:r>
            <a:r>
              <a:rPr lang="uk-UA" dirty="0" smtClean="0"/>
              <a:t> навколо себе аргументи, передані в зовнішню функцію, та саму декоровану функцію.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715" y="1364095"/>
            <a:ext cx="95332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Об’єктно-орієнтоване програмування в </a:t>
            </a:r>
            <a:r>
              <a:rPr lang="en-US" sz="2800" dirty="0" smtClean="0"/>
              <a:t>Python</a:t>
            </a:r>
            <a:endParaRPr lang="uk-UA" sz="2800" dirty="0" smtClean="0"/>
          </a:p>
          <a:p>
            <a:pPr algn="just"/>
            <a:r>
              <a:rPr lang="uk-UA" sz="2800" dirty="0" smtClean="0"/>
              <a:t> 	Об’єкт — це будь-яка сутність, яка має атрибути (дані) та поведінку (методи/функції). Наприклад, кошеня — це об’єкт. В нього є: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атрибути — ім’я, вік, колір тощо.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поведінка — бігає, нявкає, спить і </a:t>
            </a:r>
            <a:r>
              <a:rPr lang="uk-UA" sz="2800" dirty="0" err="1" smtClean="0"/>
              <a:t>т.д</a:t>
            </a:r>
            <a:r>
              <a:rPr lang="uk-UA" sz="2800" dirty="0" smtClean="0"/>
              <a:t>. </a:t>
            </a:r>
          </a:p>
          <a:p>
            <a:pPr algn="just"/>
            <a:r>
              <a:rPr lang="uk-UA" sz="2800" dirty="0" smtClean="0"/>
              <a:t>	Клас — це креслення (план) цього об’єкта.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370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92451" y="663321"/>
            <a:ext cx="1029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Об’єкт</a:t>
            </a:r>
            <a:r>
              <a:rPr lang="uk-UA" b="0" i="0" dirty="0" smtClean="0">
                <a:effectLst/>
                <a:latin typeface="Open Sans"/>
              </a:rPr>
              <a:t> — це набір даних (змінних) та методів (функцій). </a:t>
            </a:r>
            <a:endParaRPr lang="en-US" b="0" i="0" dirty="0" smtClean="0">
              <a:effectLst/>
              <a:latin typeface="Open Sans"/>
            </a:endParaRPr>
          </a:p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Клас</a:t>
            </a:r>
            <a:r>
              <a:rPr lang="uk-UA" b="0" i="0" dirty="0" smtClean="0">
                <a:effectLst/>
                <a:latin typeface="Open Sans"/>
              </a:rPr>
              <a:t> — це креслення (план) об’єкта. Ми можемо уявити клас як ескіз (прототип) будинку. Він містить всі деталі про поверхи, двері, вікна тощо. На основі цих описів ми будуємо будинок. Будинок — це об’єкт. Оскільки з одного й того самого опису можна побудувати багато будинків, ми можемо створити багато об’єктів з одного класу.</a:t>
            </a:r>
            <a:endParaRPr lang="en-US" dirty="0">
              <a:latin typeface="Open Sans"/>
            </a:endParaRPr>
          </a:p>
          <a:p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092451" y="2562627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в </a:t>
            </a:r>
            <a:r>
              <a:rPr lang="ru-RU" dirty="0" err="1" smtClean="0"/>
              <a:t>Python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ключове</a:t>
            </a:r>
            <a:r>
              <a:rPr lang="ru-RU" dirty="0" smtClean="0"/>
              <a:t> слово </a:t>
            </a:r>
            <a:r>
              <a:rPr lang="ru-RU" dirty="0" err="1" smtClean="0"/>
              <a:t>class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1" y="3076939"/>
            <a:ext cx="1724025" cy="36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451" y="3684760"/>
            <a:ext cx="687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Приклад:</a:t>
            </a:r>
          </a:p>
          <a:p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76" y="3684760"/>
            <a:ext cx="1066800" cy="55245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092451" y="4389846"/>
            <a:ext cx="769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Об’єкт — це екземпляр класу. Наприклад, </a:t>
            </a:r>
            <a:r>
              <a:rPr lang="en-US" dirty="0" smtClean="0"/>
              <a:t>Bike — </a:t>
            </a:r>
            <a:r>
              <a:rPr lang="uk-UA" dirty="0" smtClean="0"/>
              <a:t>це клас і ми можемо створити об’єкти типу </a:t>
            </a:r>
            <a:r>
              <a:rPr lang="en-US" dirty="0" smtClean="0"/>
              <a:t>bike1, bike2 </a:t>
            </a:r>
            <a:r>
              <a:rPr lang="uk-UA" dirty="0" smtClean="0"/>
              <a:t>з цього класу.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017" y="4155798"/>
            <a:ext cx="18478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70" y="600411"/>
            <a:ext cx="9905998" cy="1478570"/>
          </a:xfrm>
        </p:spPr>
        <p:txBody>
          <a:bodyPr/>
          <a:lstStyle/>
          <a:p>
            <a:r>
              <a:rPr lang="ru-RU" b="1" dirty="0" smtClean="0"/>
              <a:t>Доступ до </a:t>
            </a:r>
            <a:r>
              <a:rPr lang="ru-RU" b="1" dirty="0" err="1" smtClean="0"/>
              <a:t>атрибутів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через </a:t>
            </a:r>
            <a:r>
              <a:rPr lang="ru-RU" b="1" dirty="0" err="1" smtClean="0"/>
              <a:t>об’єкти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06" y="2078981"/>
            <a:ext cx="5191125" cy="267652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422070" y="1430443"/>
            <a:ext cx="812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Оператор 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доступу до </a:t>
            </a:r>
            <a:r>
              <a:rPr lang="ru-RU" dirty="0" err="1" smtClean="0"/>
              <a:t>атрибутів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714133" y="442084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Методи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95202" y="811416"/>
            <a:ext cx="651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Open Sans"/>
              </a:rPr>
              <a:t>	</a:t>
            </a:r>
            <a:r>
              <a:rPr lang="ru-RU" b="0" i="0" dirty="0" err="1" smtClean="0">
                <a:effectLst/>
                <a:latin typeface="Open Sans"/>
              </a:rPr>
              <a:t>Функція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визначена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всередині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класу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називається</a:t>
            </a:r>
            <a:r>
              <a:rPr lang="ru-RU" b="0" i="0" dirty="0" smtClean="0">
                <a:effectLst/>
                <a:latin typeface="Open Sans"/>
              </a:rPr>
              <a:t> </a:t>
            </a:r>
            <a:r>
              <a:rPr lang="ru-RU" b="1" i="0" dirty="0" smtClean="0">
                <a:effectLst/>
                <a:latin typeface="Open Sans"/>
              </a:rPr>
              <a:t>методом</a:t>
            </a:r>
            <a:r>
              <a:rPr lang="ru-RU" b="0" i="0" dirty="0" smtClean="0">
                <a:effectLst/>
                <a:latin typeface="Open Sans"/>
              </a:rPr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3" y="1350300"/>
            <a:ext cx="3886200" cy="396240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006566" y="1457747"/>
            <a:ext cx="650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Аргумент </a:t>
            </a:r>
            <a:r>
              <a:rPr lang="en-US" b="1" dirty="0" smtClean="0"/>
              <a:t>self</a:t>
            </a:r>
            <a:r>
              <a:rPr lang="en-US" dirty="0" smtClean="0"/>
              <a:t> </a:t>
            </a:r>
            <a:r>
              <a:rPr lang="uk-UA" dirty="0" smtClean="0"/>
              <a:t>обов'язково передається в методи класу, тому що він є </a:t>
            </a:r>
            <a:r>
              <a:rPr lang="uk-UA" b="1" dirty="0" smtClean="0"/>
              <a:t>посиланням на конкретний об'єкт</a:t>
            </a:r>
            <a:r>
              <a:rPr lang="uk-UA" dirty="0" smtClean="0"/>
              <a:t>, для якого викликається метод. Він дозволяє методам отримувати доступ до даних (атрибутів) та інших методів саме того екземпляра класу, з яким вони працюють.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006566" y="2841516"/>
            <a:ext cx="65909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Посилання, а не змінна: </a:t>
            </a:r>
            <a:r>
              <a:rPr lang="en-US" dirty="0" smtClean="0"/>
              <a:t>self — </a:t>
            </a:r>
            <a:r>
              <a:rPr lang="uk-UA" dirty="0" smtClean="0"/>
              <a:t>це не ключове слово, а лише загальноприйняте ім'я для першого параметра. Ви могли б назвати його як завгодно (наприклад, </a:t>
            </a:r>
            <a:r>
              <a:rPr lang="en-US" dirty="0" smtClean="0"/>
              <a:t>this, </a:t>
            </a:r>
            <a:r>
              <a:rPr lang="uk-UA" dirty="0" smtClean="0"/>
              <a:t>як в інших мовах), але використання </a:t>
            </a:r>
            <a:r>
              <a:rPr lang="en-US" dirty="0" smtClean="0"/>
              <a:t>self </a:t>
            </a:r>
            <a:r>
              <a:rPr lang="uk-UA" dirty="0" smtClean="0"/>
              <a:t>є стандартом </a:t>
            </a:r>
            <a:r>
              <a:rPr lang="en-US" dirty="0" smtClean="0"/>
              <a:t>Python.</a:t>
            </a:r>
          </a:p>
          <a:p>
            <a:r>
              <a:rPr lang="uk-UA" dirty="0" smtClean="0"/>
              <a:t>	Чому не глобальна змінна?: Без </a:t>
            </a:r>
            <a:r>
              <a:rPr lang="en-US" dirty="0" smtClean="0"/>
              <a:t>self, </a:t>
            </a:r>
            <a:r>
              <a:rPr lang="uk-UA" dirty="0" smtClean="0"/>
              <a:t>метод не знав би, з яким об'єктом йому працювати. Якби метод </a:t>
            </a:r>
            <a:r>
              <a:rPr lang="en-US" dirty="0" smtClean="0"/>
              <a:t>bark() </a:t>
            </a:r>
            <a:r>
              <a:rPr lang="uk-UA" dirty="0" smtClean="0"/>
              <a:t>звертався до глобальної змінної </a:t>
            </a:r>
            <a:r>
              <a:rPr lang="en-US" dirty="0" smtClean="0"/>
              <a:t>cat1 </a:t>
            </a:r>
            <a:r>
              <a:rPr lang="uk-UA" dirty="0" smtClean="0"/>
              <a:t>або </a:t>
            </a:r>
            <a:r>
              <a:rPr lang="en-US" dirty="0" smtClean="0"/>
              <a:t>cat2, </a:t>
            </a:r>
            <a:r>
              <a:rPr lang="uk-UA" dirty="0" smtClean="0"/>
              <a:t>він був би жорстко прив'язаний до них і не міг би використовуватися для інших об'єктів. </a:t>
            </a:r>
            <a:r>
              <a:rPr lang="en-US" dirty="0" smtClean="0"/>
              <a:t>self </a:t>
            </a:r>
            <a:r>
              <a:rPr lang="uk-UA" dirty="0" smtClean="0"/>
              <a:t>робить методи універсальними, дозволяючи їм працювати з будь-яким екземпляром класу.</a:t>
            </a:r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6495" y="697116"/>
            <a:ext cx="9696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План:</a:t>
            </a:r>
          </a:p>
          <a:p>
            <a:endParaRPr lang="uk-UA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Види парадигм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Декоратори;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Основні принципи об’єктно-орієнтованого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Замикання;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Анонімні функції</a:t>
            </a:r>
          </a:p>
          <a:p>
            <a:pPr marL="342900" indent="-342900">
              <a:buAutoNum type="arabicPeriod"/>
            </a:pPr>
            <a:endParaRPr lang="uk-UA" sz="2800" dirty="0" smtClean="0"/>
          </a:p>
          <a:p>
            <a:pPr marL="342900" indent="-342900">
              <a:buAutoNum type="arabicPeriod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562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71" y="1328075"/>
            <a:ext cx="3691693" cy="332887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503437" y="1169950"/>
            <a:ext cx="5010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Ми визначили клас </a:t>
            </a:r>
            <a:r>
              <a:rPr lang="en-US" dirty="0" smtClean="0"/>
              <a:t>Cat </a:t>
            </a:r>
            <a:r>
              <a:rPr lang="uk-UA" dirty="0" smtClean="0"/>
              <a:t>із двома атрибутами: </a:t>
            </a:r>
            <a:r>
              <a:rPr lang="en-US" dirty="0" smtClean="0"/>
              <a:t>name </a:t>
            </a:r>
            <a:r>
              <a:rPr lang="uk-UA" dirty="0" smtClean="0"/>
              <a:t>та </a:t>
            </a:r>
            <a:r>
              <a:rPr lang="en-US" dirty="0" smtClean="0"/>
              <a:t>age. </a:t>
            </a:r>
            <a:r>
              <a:rPr lang="uk-UA" dirty="0" smtClean="0"/>
              <a:t>Далі створили його екземпляри — об’єкти </a:t>
            </a:r>
            <a:r>
              <a:rPr lang="en-US" dirty="0" smtClean="0"/>
              <a:t>cat1 </a:t>
            </a:r>
            <a:r>
              <a:rPr lang="uk-UA" dirty="0" smtClean="0"/>
              <a:t>і </a:t>
            </a:r>
            <a:r>
              <a:rPr lang="en-US" dirty="0" smtClean="0"/>
              <a:t>cat2, </a:t>
            </a:r>
            <a:r>
              <a:rPr lang="uk-UA" dirty="0" smtClean="0"/>
              <a:t>які є посиланнями на нові об’єкти цього класу. Доступ до атрибутів та їх зміна виконуються через ім’я екземпляра з використанням оператора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565553" y="238583"/>
            <a:ext cx="278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Конструктори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835476" y="1024498"/>
            <a:ext cx="5843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Конструктор в </a:t>
            </a:r>
            <a:r>
              <a:rPr lang="ru-RU" dirty="0" err="1" smtClean="0"/>
              <a:t>Python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метод, </a:t>
            </a:r>
            <a:r>
              <a:rPr lang="ru-RU" dirty="0" err="1" smtClean="0"/>
              <a:t>який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викликається</a:t>
            </a:r>
            <a:r>
              <a:rPr lang="ru-RU" dirty="0" smtClean="0"/>
              <a:t> при </a:t>
            </a:r>
            <a:r>
              <a:rPr lang="ru-RU" b="1" dirty="0" err="1" smtClean="0"/>
              <a:t>створенні</a:t>
            </a:r>
            <a:r>
              <a:rPr lang="ru-RU" b="1" dirty="0" smtClean="0"/>
              <a:t> нового </a:t>
            </a:r>
            <a:r>
              <a:rPr lang="ru-RU" b="1" dirty="0" err="1" smtClean="0"/>
              <a:t>екземпляра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dirty="0" smtClean="0"/>
              <a:t>.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мета — </a:t>
            </a:r>
            <a:r>
              <a:rPr lang="ru-RU" b="1" dirty="0" err="1" smtClean="0"/>
              <a:t>ініціалізувати</a:t>
            </a:r>
            <a:r>
              <a:rPr lang="ru-RU" b="1" dirty="0" smtClean="0"/>
              <a:t> (</a:t>
            </a:r>
            <a:r>
              <a:rPr lang="ru-RU" b="1" dirty="0" err="1" smtClean="0"/>
              <a:t>налаштувати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присвоївши</a:t>
            </a:r>
            <a:r>
              <a:rPr lang="ru-RU" dirty="0" smtClean="0"/>
              <a:t>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атрибутам (</a:t>
            </a:r>
            <a:r>
              <a:rPr lang="ru-RU" dirty="0" err="1" smtClean="0"/>
              <a:t>даним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4" y="975241"/>
            <a:ext cx="5019675" cy="263842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835476" y="2655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</a:t>
            </a:r>
            <a:r>
              <a:rPr lang="ru-RU" dirty="0" err="1" smtClean="0"/>
              <a:t>ут</a:t>
            </a:r>
            <a:r>
              <a:rPr lang="ru-RU" dirty="0" smtClean="0"/>
              <a:t> __</a:t>
            </a:r>
            <a:r>
              <a:rPr lang="ru-RU" dirty="0" err="1" smtClean="0"/>
              <a:t>init</a:t>
            </a:r>
            <a:r>
              <a:rPr lang="ru-RU" dirty="0" smtClean="0"/>
              <a:t>__() –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функція</a:t>
            </a:r>
            <a:r>
              <a:rPr lang="ru-RU" dirty="0" smtClean="0"/>
              <a:t>-конструктор, яка </a:t>
            </a:r>
            <a:r>
              <a:rPr lang="ru-RU" dirty="0" err="1" smtClean="0"/>
              <a:t>викликається</a:t>
            </a:r>
            <a:r>
              <a:rPr lang="ru-RU" dirty="0" smtClean="0"/>
              <a:t> </a:t>
            </a:r>
            <a:r>
              <a:rPr lang="ru-RU" dirty="0" err="1" smtClean="0"/>
              <a:t>щоразу</a:t>
            </a:r>
            <a:r>
              <a:rPr lang="ru-RU" dirty="0" smtClean="0"/>
              <a:t>, коли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об’єкт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2961536" y="3660917"/>
            <a:ext cx="5598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effectLst/>
                <a:latin typeface="Segoe UI" panose="020B0502040204020203" pitchFamily="34" charset="0"/>
              </a:rPr>
              <a:t>Переваги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використання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конструкторів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в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Python</a:t>
            </a:r>
            <a:endParaRPr lang="ru-RU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61894" y="4077500"/>
            <a:ext cx="11162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Ініціалізація об’єктів. Конструктори використовуються для ініціалізації об’єктів класу. Вони дозволяють встановити значення за замовчуванням для членів класу, а також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об’єкт користувацькими даними. </a:t>
            </a:r>
          </a:p>
          <a:p>
            <a:r>
              <a:rPr lang="uk-UA" dirty="0" smtClean="0"/>
              <a:t>	Простота реалізації. Конструктори легко реалізувати в </a:t>
            </a:r>
            <a:r>
              <a:rPr lang="en-US" dirty="0" smtClean="0"/>
              <a:t>Python </a:t>
            </a:r>
            <a:r>
              <a:rPr lang="uk-UA" dirty="0" smtClean="0"/>
              <a:t>за допомогою методу __</a:t>
            </a:r>
            <a:r>
              <a:rPr lang="en-US" dirty="0" err="1" smtClean="0"/>
              <a:t>init</a:t>
            </a:r>
            <a:r>
              <a:rPr lang="en-US" dirty="0" smtClean="0"/>
              <a:t>__(). </a:t>
            </a:r>
          </a:p>
          <a:p>
            <a:r>
              <a:rPr lang="uk-UA" dirty="0" smtClean="0"/>
              <a:t>	Покращення читабельності коду. Конструктори покращують читабельність коду, оскільки дають зрозуміти, які значення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і як вони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. </a:t>
            </a:r>
          </a:p>
          <a:p>
            <a:r>
              <a:rPr lang="uk-UA" dirty="0" smtClean="0"/>
              <a:t>	Інкапсуляція. Конструктори можуть використовуватися для забезпечення інкапсуляції, гарантуючи, що члени об’єкта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коректно та контрольовано.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0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49" y="1248374"/>
            <a:ext cx="5257800" cy="40100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519696" y="404738"/>
            <a:ext cx="22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Деструктори в </a:t>
            </a:r>
            <a:r>
              <a:rPr lang="en-US" dirty="0" smtClean="0"/>
              <a:t>Python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6108449" y="1033552"/>
            <a:ext cx="5389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Деструктор в </a:t>
            </a:r>
            <a:r>
              <a:rPr lang="en-US" dirty="0" smtClean="0"/>
              <a:t>Python — </a:t>
            </a:r>
            <a:r>
              <a:rPr lang="uk-UA" dirty="0" smtClean="0"/>
              <a:t>це особливий метод __</a:t>
            </a:r>
            <a:r>
              <a:rPr lang="en-US" dirty="0" smtClean="0"/>
              <a:t>del__, </a:t>
            </a:r>
            <a:r>
              <a:rPr lang="uk-UA" dirty="0" smtClean="0"/>
              <a:t>який викликається, коли об'єкт знищується або видаляється зі сховища пам'яті.</a:t>
            </a:r>
            <a:r>
              <a:rPr lang="en-US" dirty="0" smtClean="0"/>
              <a:t> </a:t>
            </a:r>
            <a:r>
              <a:rPr lang="uk-UA" dirty="0" smtClean="0"/>
              <a:t>Його основна роль — виконувати операції "очищення" або звільнення ресурсів, які були виділені об'єктом під час його життєвого циклу.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6108449" y="2886815"/>
            <a:ext cx="5389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На відміну від конструктора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який викликається негайно при створенні об'єкта, деструктор __</a:t>
            </a:r>
            <a:r>
              <a:rPr lang="en-US" dirty="0" smtClean="0"/>
              <a:t>del__ </a:t>
            </a:r>
            <a:r>
              <a:rPr lang="uk-UA" dirty="0" smtClean="0"/>
              <a:t>викликається тоді, коли </a:t>
            </a:r>
            <a:r>
              <a:rPr lang="uk-UA" b="1" dirty="0" smtClean="0"/>
              <a:t>лічильник посилань</a:t>
            </a:r>
            <a:r>
              <a:rPr lang="uk-UA" dirty="0" smtClean="0"/>
              <a:t> на об'єкт досягає нуля. Це означає, що немає жодної змінної, яка б посилалася на цей об'єкт, і він стає доступним для </a:t>
            </a:r>
            <a:r>
              <a:rPr lang="uk-UA" b="1" dirty="0" smtClean="0"/>
              <a:t>збирання сміття (</a:t>
            </a:r>
            <a:r>
              <a:rPr lang="en-US" b="1" dirty="0" smtClean="0"/>
              <a:t>garbage collection)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8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72" y="875309"/>
            <a:ext cx="3543300" cy="49625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238939" y="8753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uk-UA" sz="2000" dirty="0" smtClean="0"/>
              <a:t>Спадкування</a:t>
            </a:r>
            <a:r>
              <a:rPr lang="uk-UA" sz="2000" dirty="0"/>
              <a:t> — це спосіб створення нового класу, використовуючи дані вже існуючого класу без внесення змін до нього. </a:t>
            </a:r>
            <a:r>
              <a:rPr lang="uk-UA" sz="2000" dirty="0"/>
              <a:t>Створюваний клас є дочірнім (або “похідним”) класом, а існуючий клас є батьківським (або “базовим”) класом.</a:t>
            </a:r>
          </a:p>
        </p:txBody>
      </p:sp>
    </p:spTree>
    <p:extLst>
      <p:ext uri="{BB962C8B-B14F-4D97-AF65-F5344CB8AC3E}">
        <p14:creationId xmlns:p14="http://schemas.microsoft.com/office/powerpoint/2010/main" val="36551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791200" y="931267"/>
            <a:ext cx="5380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Принцип роботи </a:t>
            </a:r>
            <a:r>
              <a:rPr lang="en-US" dirty="0" smtClean="0"/>
              <a:t>super() </a:t>
            </a:r>
            <a:r>
              <a:rPr lang="uk-UA" dirty="0" smtClean="0"/>
              <a:t>в </a:t>
            </a:r>
            <a:r>
              <a:rPr lang="en-US" dirty="0" smtClean="0"/>
              <a:t>Python </a:t>
            </a:r>
            <a:r>
              <a:rPr lang="uk-UA" dirty="0" smtClean="0"/>
              <a:t>полягає в </a:t>
            </a:r>
            <a:r>
              <a:rPr lang="uk-UA" b="1" dirty="0" smtClean="0"/>
              <a:t>зверненні до батьківського класу</a:t>
            </a:r>
            <a:r>
              <a:rPr lang="uk-UA" dirty="0" smtClean="0"/>
              <a:t>. Це дозволяє дочірньому класу викликати методи, які були перевизначені або існують лише у його батьківському класі. Найчастіше </a:t>
            </a:r>
            <a:r>
              <a:rPr lang="en-US" dirty="0" smtClean="0"/>
              <a:t>super() </a:t>
            </a:r>
            <a:r>
              <a:rPr lang="uk-UA" dirty="0" smtClean="0"/>
              <a:t>використовується в конструкторі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щоб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атрибути, успадковані від батьківського класу.</a:t>
            </a:r>
          </a:p>
          <a:p>
            <a:endParaRPr lang="uk-UA" dirty="0" smtClean="0"/>
          </a:p>
          <a:p>
            <a:r>
              <a:rPr lang="en-US" dirty="0" smtClean="0"/>
              <a:t>super() — </a:t>
            </a:r>
            <a:r>
              <a:rPr lang="uk-UA" dirty="0" smtClean="0"/>
              <a:t>це вбудована функція </a:t>
            </a:r>
            <a:r>
              <a:rPr lang="en-US" dirty="0" smtClean="0"/>
              <a:t>Python, </a:t>
            </a:r>
            <a:r>
              <a:rPr lang="uk-UA" dirty="0" smtClean="0"/>
              <a:t>яка повертає тимчасовий проксі-об'єкт, що дозволяє делегувати виклики методів до батьківського або до іншого спорідненого класу в ієрархії.  Це критично важливий інструмент для коректного успадкування та поліморфізму, особливо в ієрархіях зі складним множинним успадкуванням.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5" y="1048962"/>
            <a:ext cx="4760474" cy="4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4486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Множинне успадкування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555810" y="2388874"/>
            <a:ext cx="54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Множинне успадкування (</a:t>
            </a:r>
            <a:r>
              <a:rPr lang="en-US" dirty="0" smtClean="0"/>
              <a:t>multiple inheritance) — </a:t>
            </a:r>
            <a:r>
              <a:rPr lang="uk-UA" dirty="0" smtClean="0"/>
              <a:t>це можливість дочірнього класу успадковувати атрибути та методи від </a:t>
            </a:r>
            <a:r>
              <a:rPr lang="uk-UA" b="1" dirty="0" smtClean="0"/>
              <a:t>кількох батьківських класів</a:t>
            </a:r>
            <a:r>
              <a:rPr lang="uk-UA" dirty="0" smtClean="0"/>
              <a:t> одночасно. Ця функція дозволяє створювати складні ієрархії, де один клас може поєднувати поведінку та властивості різних батьківських класів, що робить код більш гнучким.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85" y="1570973"/>
            <a:ext cx="4505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306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Багаторівневе спадкування в </a:t>
            </a:r>
            <a:r>
              <a:rPr lang="en-US" b="1" dirty="0"/>
              <a:t>Python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671916" y="820001"/>
            <a:ext cx="39708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Багаторівневе успадкування (</a:t>
            </a:r>
            <a:r>
              <a:rPr lang="en-US" dirty="0" smtClean="0"/>
              <a:t>multilevel inheritance) — </a:t>
            </a:r>
            <a:r>
              <a:rPr lang="uk-UA" dirty="0" smtClean="0"/>
              <a:t>це тип успадкування, при якому один клас є батьківським для іншого, який, у свою чергу, є батьківським для третього класу. Це створює ієрархію, схожу на ланцюжок або сімейне дерево.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44" y="1209298"/>
            <a:ext cx="6791325" cy="48196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671915" y="2851326"/>
            <a:ext cx="3970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Організація коду: Багаторівневе успадкування дозволяє організувати код у логічну, ієрархічну структуру, що може бути корисною для моделювання складних відносин.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Повторне використання: Ви можете додавати нові класи до ланцюжка, розширюючи функціонал, не змінюючи існуючі базові класи.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Збереження логіки: Завдяки </a:t>
            </a:r>
            <a:r>
              <a:rPr lang="en-US" dirty="0" smtClean="0"/>
              <a:t>super(), </a:t>
            </a:r>
            <a:r>
              <a:rPr lang="uk-UA" dirty="0" smtClean="0"/>
              <a:t>кожен рівень ланцюжка успадковує та зберігає логіку попередніх, що допомагає уникнути дублювання коду.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1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643" y="-141974"/>
            <a:ext cx="9905998" cy="1478570"/>
          </a:xfrm>
        </p:spPr>
        <p:txBody>
          <a:bodyPr/>
          <a:lstStyle/>
          <a:p>
            <a:r>
              <a:rPr lang="ru-RU" dirty="0"/>
              <a:t>Порядок </a:t>
            </a:r>
            <a:r>
              <a:rPr lang="ru-RU" dirty="0" err="1"/>
              <a:t>виклику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(MRO) в </a:t>
            </a:r>
            <a:r>
              <a:rPr lang="ru-RU" dirty="0" err="1"/>
              <a:t>Python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90" y="1205478"/>
            <a:ext cx="4476750" cy="479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15" y="1227514"/>
            <a:ext cx="1152525" cy="75247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5628237" y="12054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Порядок вирішення методів (</a:t>
            </a:r>
            <a:r>
              <a:rPr lang="en-US" dirty="0" smtClean="0"/>
              <a:t>MRO) — </a:t>
            </a:r>
            <a:r>
              <a:rPr lang="uk-UA" dirty="0" smtClean="0"/>
              <a:t>це алгоритм, який </a:t>
            </a:r>
            <a:r>
              <a:rPr lang="en-US" dirty="0" smtClean="0"/>
              <a:t>Python </a:t>
            </a:r>
            <a:r>
              <a:rPr lang="uk-UA" dirty="0" smtClean="0"/>
              <a:t>використовує для визначення того, в якій послідовності слід шукати методи в ієрархії успадкування.  Це особливо важливо для класів, що використовують </a:t>
            </a:r>
            <a:r>
              <a:rPr lang="uk-UA" b="1" dirty="0" smtClean="0"/>
              <a:t>множинне успадкування</a:t>
            </a:r>
            <a:r>
              <a:rPr lang="uk-UA" dirty="0" smtClean="0"/>
              <a:t>, оскільки </a:t>
            </a:r>
            <a:r>
              <a:rPr lang="en-US" dirty="0" smtClean="0"/>
              <a:t>MRO </a:t>
            </a:r>
            <a:r>
              <a:rPr lang="uk-UA" dirty="0" smtClean="0"/>
              <a:t>вирішує, який метод буде викликаний, якщо він існує в кількох батьківських класах.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4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958282" y="15828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	</a:t>
            </a:r>
            <a:r>
              <a:rPr lang="uk-UA" b="1" dirty="0" smtClean="0"/>
              <a:t>Інкапсуляція</a:t>
            </a:r>
            <a:r>
              <a:rPr lang="uk-UA" dirty="0" smtClean="0"/>
              <a:t> — це принцип об’єктно-орієнтованого програмування, який означає об’єднання </a:t>
            </a:r>
            <a:r>
              <a:rPr lang="uk-UA" b="1" dirty="0" smtClean="0"/>
              <a:t>даних</a:t>
            </a:r>
            <a:r>
              <a:rPr lang="uk-UA" dirty="0" smtClean="0"/>
              <a:t> (атрибутів) і </a:t>
            </a:r>
            <a:r>
              <a:rPr lang="uk-UA" b="1" dirty="0" smtClean="0"/>
              <a:t>методів</a:t>
            </a:r>
            <a:r>
              <a:rPr lang="uk-UA" dirty="0" smtClean="0"/>
              <a:t>, що з ними працюють, у єдину сутність — клас, а також </a:t>
            </a:r>
            <a:r>
              <a:rPr lang="uk-UA" b="1" dirty="0" smtClean="0"/>
              <a:t>приховування внутрішньої реалізації</a:t>
            </a:r>
            <a:r>
              <a:rPr lang="uk-UA" dirty="0" smtClean="0"/>
              <a:t> від зовнішнього доступу.</a:t>
            </a:r>
          </a:p>
          <a:p>
            <a:endParaRPr lang="uk-UA" dirty="0" smtClean="0"/>
          </a:p>
          <a:p>
            <a:r>
              <a:rPr lang="uk-UA" dirty="0" smtClean="0"/>
              <a:t>Інакше кажучи, інкапсуляція забезпечує: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Приховування деталей реалізації</a:t>
            </a:r>
            <a:r>
              <a:rPr lang="uk-UA" dirty="0" smtClean="0"/>
              <a:t> (користувач працює з інтерфейсом, а не з внутрішнім кодом).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Контроль доступу</a:t>
            </a:r>
            <a:r>
              <a:rPr lang="uk-UA" dirty="0" smtClean="0"/>
              <a:t> до атрибутів і методів (через модифікатори доступу).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Захист даних</a:t>
            </a:r>
            <a:r>
              <a:rPr lang="uk-UA" dirty="0" smtClean="0"/>
              <a:t> від некоректних змін.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69" y="1240468"/>
            <a:ext cx="3610351" cy="41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20142" y="1347456"/>
            <a:ext cx="4780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 — </a:t>
            </a:r>
            <a:r>
              <a:rPr lang="uk-UA" dirty="0" smtClean="0"/>
              <a:t>атрибути й методи без підкреслення (доступні всюди).</a:t>
            </a:r>
          </a:p>
          <a:p>
            <a:r>
              <a:rPr lang="uk-UA" dirty="0" smtClean="0"/>
              <a:t>_</a:t>
            </a:r>
            <a:r>
              <a:rPr lang="en-US" dirty="0" smtClean="0"/>
              <a:t>protected — </a:t>
            </a:r>
            <a:r>
              <a:rPr lang="uk-UA" dirty="0" smtClean="0"/>
              <a:t>одинарне підкреслення (_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сигналізує, що атрибут "для внутрішнього використання".</a:t>
            </a:r>
          </a:p>
          <a:p>
            <a:r>
              <a:rPr lang="uk-UA" dirty="0" smtClean="0"/>
              <a:t>__</a:t>
            </a:r>
            <a:r>
              <a:rPr lang="en-US" dirty="0" smtClean="0"/>
              <a:t>private — </a:t>
            </a:r>
            <a:r>
              <a:rPr lang="uk-UA" dirty="0" smtClean="0"/>
              <a:t>подвійне підкреслення (__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виконується </a:t>
            </a:r>
            <a:r>
              <a:rPr lang="en-US" dirty="0" smtClean="0"/>
              <a:t>name mangling (</a:t>
            </a:r>
            <a:r>
              <a:rPr lang="uk-UA" dirty="0" smtClean="0"/>
              <a:t>зміна імені всередині класу), що ускладнює прямий доступ.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8" y="711027"/>
            <a:ext cx="4076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5093" y="851025"/>
            <a:ext cx="6889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Парадигми програмування:</a:t>
            </a:r>
          </a:p>
          <a:p>
            <a:pPr algn="ctr"/>
            <a:endParaRPr lang="uk-UA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Імперативне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Процедурне (структурне)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Об’єктно-орієнтоване програмування (ООП);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Функціональне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Декларативне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err="1" smtClean="0"/>
              <a:t>Метапрограмування</a:t>
            </a:r>
            <a:r>
              <a:rPr lang="uk-U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6" y="814859"/>
            <a:ext cx="5695950" cy="52101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490486" y="523592"/>
            <a:ext cx="543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Поліморфізм — це принцип об'єктно-орієнтованого програмування, що дозволяє об'єктам різних класів </a:t>
            </a:r>
            <a:r>
              <a:rPr lang="uk-UA" b="1" dirty="0" smtClean="0"/>
              <a:t>реагувати по-різному на один і той же виклик</a:t>
            </a:r>
            <a:r>
              <a:rPr lang="uk-UA" dirty="0" smtClean="0"/>
              <a:t>. Це дає можливість використовувати спільний інтерфейс для роботи з різними типами даних, що значно спрощує та урізноманітнює код.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6490486" y="2277918"/>
            <a:ext cx="5088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Переваги: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Зниження зв'язаності (</a:t>
            </a:r>
            <a:r>
              <a:rPr lang="en-US" dirty="0" smtClean="0"/>
              <a:t>Coupling): </a:t>
            </a:r>
            <a:r>
              <a:rPr lang="uk-UA" dirty="0" smtClean="0"/>
              <a:t>Код стає менш залежним від конкретних реалізацій, що дозволяє легко додавати нові класи без зміни існуючого коду.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Спрощення коду: Замість використання складних конструкцій </a:t>
            </a:r>
            <a:r>
              <a:rPr lang="en-US" dirty="0" smtClean="0"/>
              <a:t>if-</a:t>
            </a:r>
            <a:r>
              <a:rPr lang="en-US" dirty="0" err="1" smtClean="0"/>
              <a:t>elif</a:t>
            </a:r>
            <a:r>
              <a:rPr lang="en-US" dirty="0" smtClean="0"/>
              <a:t>-else </a:t>
            </a:r>
            <a:r>
              <a:rPr lang="uk-UA" dirty="0" smtClean="0"/>
              <a:t>для кожного типу об'єкта, ви можете просто викликати один і той же метод.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Гнучкість та розширюваність: Ви можете писати загальний код, який працюватиме з будь-якими майбутніми класами, що наслідують ваш базовий клас.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97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400563" y="528213"/>
            <a:ext cx="507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Абстракція — це один із чотирьох основних принципів об'єктно-орієнтованого програмування, що дозволяє нам </a:t>
            </a:r>
            <a:r>
              <a:rPr lang="uk-UA" b="1" dirty="0" smtClean="0"/>
              <a:t>спростити складні системи</a:t>
            </a:r>
            <a:r>
              <a:rPr lang="uk-UA" dirty="0" smtClean="0"/>
              <a:t>, приховуючи їхні внутрішні деталі та показуючи лише найважливіші аспекти.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93" y="528213"/>
            <a:ext cx="4323854" cy="564299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346005" y="2119968"/>
            <a:ext cx="5287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В програмуванні абстракція дозволяє нам створювати </a:t>
            </a:r>
            <a:r>
              <a:rPr lang="uk-UA" b="1" dirty="0" smtClean="0"/>
              <a:t>класи</a:t>
            </a:r>
            <a:r>
              <a:rPr lang="uk-UA" dirty="0" smtClean="0"/>
              <a:t>, які представляють собою спрощені моделі реального світу. Ми визначаємо, які дані (атрибути) та поведінку (методи) є важливими для зовнішнього світу, і приховуємо всі інші деталі.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Перевантаження операторів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478570"/>
            <a:ext cx="3403123" cy="354171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85853" y="12662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Перевантаження операторів (</a:t>
            </a:r>
            <a:r>
              <a:rPr lang="en-US" dirty="0" smtClean="0"/>
              <a:t>operator overloading) — </a:t>
            </a:r>
            <a:r>
              <a:rPr lang="uk-UA" dirty="0" smtClean="0"/>
              <a:t>це можливість </a:t>
            </a:r>
            <a:r>
              <a:rPr lang="uk-UA" b="1" dirty="0" err="1" smtClean="0"/>
              <a:t>перевизначати</a:t>
            </a:r>
            <a:r>
              <a:rPr lang="uk-UA" b="1" dirty="0" smtClean="0"/>
              <a:t> поведінку стандартних операторів</a:t>
            </a:r>
            <a:r>
              <a:rPr lang="uk-UA" dirty="0" smtClean="0"/>
              <a:t> (наприклад, +, -, *, ==) для ваших власних класів. Це дозволяє використовувати звичний синтаксис для роботи з об'єктами, роблячи код більш інтуїтивно зрозумілим і читабельним.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5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08" y="800241"/>
            <a:ext cx="6572250" cy="58007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046957" y="301957"/>
            <a:ext cx="379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</a:t>
            </a:r>
            <a:r>
              <a:rPr lang="uk-UA" dirty="0" smtClean="0"/>
              <a:t>аблиця основних операторів </a:t>
            </a:r>
            <a:r>
              <a:rPr lang="en-US" dirty="0" smtClean="0"/>
              <a:t>Python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72" y="18395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Замикання в </a:t>
            </a:r>
            <a:r>
              <a:rPr lang="en-US" dirty="0" smtClean="0"/>
              <a:t>python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41347"/>
            <a:ext cx="5257800" cy="35242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298194" y="1941347"/>
            <a:ext cx="5263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Замикання (</a:t>
            </a:r>
            <a:r>
              <a:rPr lang="en-US" dirty="0" smtClean="0"/>
              <a:t>closure) — </a:t>
            </a:r>
            <a:r>
              <a:rPr lang="uk-UA" dirty="0" smtClean="0"/>
              <a:t>це функція, яка </a:t>
            </a:r>
            <a:r>
              <a:rPr lang="uk-UA" b="1" dirty="0" smtClean="0"/>
              <a:t>запам'ятовує та зберігає доступ</a:t>
            </a:r>
            <a:r>
              <a:rPr lang="uk-UA" dirty="0" smtClean="0"/>
              <a:t> до змінних із області видимості, в якій вона була створена, навіть після того, як ця зовнішня область видимості завершила своє виконання. 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094412" y="3418675"/>
            <a:ext cx="5466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Замикання виникає, коли ви виконуєте дві умови: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Вкладеність функцій</a:t>
            </a:r>
            <a:r>
              <a:rPr lang="uk-UA" dirty="0" smtClean="0"/>
              <a:t>: Ви визначаєте функцію всередині іншої функції.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Доступ до зовнішньої змінної</a:t>
            </a:r>
            <a:r>
              <a:rPr lang="uk-UA" dirty="0" smtClean="0"/>
              <a:t>: Внутрішня функція посилається на змінну, яка належить зовнішній (батьківській) функції.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Коли зовнішня функція завершує своє виконання та повертає внутрішню функцію, внутрішня функція "замикає" навколо себе змінну з батьківської області видимості.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66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Анонімні функції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751547"/>
            <a:ext cx="9905999" cy="3541714"/>
          </a:xfrm>
        </p:spPr>
        <p:txBody>
          <a:bodyPr/>
          <a:lstStyle/>
          <a:p>
            <a:r>
              <a:rPr lang="uk-UA" dirty="0"/>
              <a:t>Анонімна функція </a:t>
            </a:r>
            <a:r>
              <a:rPr lang="uk-UA" dirty="0" err="1"/>
              <a:t>функція</a:t>
            </a:r>
            <a:r>
              <a:rPr lang="uk-UA" dirty="0"/>
              <a:t> , яка оголошується без імені. </a:t>
            </a:r>
          </a:p>
          <a:p>
            <a:r>
              <a:rPr lang="uk-UA" dirty="0"/>
              <a:t>Зазвичай оголошення функції супроводжується ключовим словом </a:t>
            </a:r>
            <a:r>
              <a:rPr lang="en-US" dirty="0"/>
              <a:t>def. </a:t>
            </a:r>
            <a:r>
              <a:rPr lang="uk-UA" dirty="0"/>
              <a:t>Анонімні функції оголошуються за допомогою </a:t>
            </a:r>
            <a:r>
              <a:rPr lang="en-US" dirty="0"/>
              <a:t>lambda. </a:t>
            </a:r>
          </a:p>
          <a:p>
            <a:r>
              <a:rPr lang="uk-UA" dirty="0"/>
              <a:t>Саме тому анонімні функції ще називають лямбда-функціями.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52" y="4282290"/>
            <a:ext cx="3075374" cy="452720"/>
          </a:xfrm>
          <a:prstGeom prst="rect">
            <a:avLst/>
          </a:prstGeom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64" y="4282290"/>
            <a:ext cx="1838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276539" y="738447"/>
            <a:ext cx="9469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Лямбда-функції використовуються у випадках, коли потрібні безіменні функції на невеликий проміжок часу. </a:t>
            </a:r>
          </a:p>
          <a:p>
            <a:pPr algn="just"/>
            <a:r>
              <a:rPr lang="uk-UA" dirty="0" smtClean="0"/>
              <a:t>	Зазвичай у </a:t>
            </a:r>
            <a:r>
              <a:rPr lang="en-US" dirty="0" smtClean="0"/>
              <a:t>Python </a:t>
            </a:r>
            <a:r>
              <a:rPr lang="uk-UA" dirty="0" smtClean="0"/>
              <a:t>вони використовуються як аргумент для функцій вищого порядку (функцій, які приймають як аргументи інші функції). Часто їх використовують у комбінації з наступними вбудованими функціями: </a:t>
            </a:r>
            <a:r>
              <a:rPr lang="en-US" dirty="0" smtClean="0"/>
              <a:t>filter(), map()</a:t>
            </a:r>
            <a:r>
              <a:rPr lang="uk-UA" dirty="0" smtClean="0"/>
              <a:t>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12" y="3299737"/>
            <a:ext cx="4152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423"/>
          <a:stretch/>
        </p:blipFill>
        <p:spPr>
          <a:xfrm>
            <a:off x="1302001" y="2679238"/>
            <a:ext cx="2019300" cy="89704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573100" y="647913"/>
            <a:ext cx="8341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Імперативне програмування є однією з базових парадигм, підтримуваних мовою </a:t>
            </a:r>
            <a:r>
              <a:rPr lang="en-US" dirty="0" smtClean="0"/>
              <a:t>Python. </a:t>
            </a:r>
            <a:r>
              <a:rPr lang="uk-UA" dirty="0" smtClean="0"/>
              <a:t>Його сутність полягає у визначенні алгоритму у вигляді послідовності інструкцій, що безпосередньо змінюють стан обчислювальної системи. У такому підході програміст формулює не лише кінцеву мету, але й конкретні кроки, які необхідно виконати для її досягнення.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3100" y="2453255"/>
            <a:ext cx="82688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smtClean="0"/>
              <a:t>	Керування </a:t>
            </a:r>
            <a:r>
              <a:rPr lang="uk-UA" altLang="uk-UA" sz="2000" dirty="0"/>
              <a:t>потоком виконання здійснюється за допомогою явних конструкцій, таких як: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Умовні оператори (</a:t>
            </a:r>
            <a:r>
              <a:rPr lang="uk-UA" altLang="uk-UA" sz="2000" dirty="0" err="1"/>
              <a:t>if-else</a:t>
            </a:r>
            <a:r>
              <a:rPr lang="uk-UA" altLang="uk-UA" sz="2000" dirty="0"/>
              <a:t>): дозволяють виконувати різні блоки коду залежно від певних умов.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Цикли (</a:t>
            </a:r>
            <a:r>
              <a:rPr lang="uk-UA" altLang="uk-UA" sz="2000" dirty="0" err="1"/>
              <a:t>for</a:t>
            </a:r>
            <a:r>
              <a:rPr lang="uk-UA" altLang="uk-UA" sz="2000" dirty="0"/>
              <a:t>, </a:t>
            </a:r>
            <a:r>
              <a:rPr lang="uk-UA" altLang="uk-UA" sz="2000" dirty="0" err="1"/>
              <a:t>while</a:t>
            </a:r>
            <a:r>
              <a:rPr lang="uk-UA" altLang="uk-UA" sz="2000" dirty="0"/>
              <a:t>): забезпечують багаторазове виконання набору інструкцій.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Підпрограми (процедури та функції): </a:t>
            </a:r>
            <a:r>
              <a:rPr lang="uk-UA" altLang="uk-UA" sz="2000" dirty="0" err="1"/>
              <a:t>інкапсулюють</a:t>
            </a:r>
            <a:r>
              <a:rPr lang="uk-UA" altLang="uk-UA" sz="2000" dirty="0"/>
              <a:t> послідовності команд для їх повторного використання.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2000" dirty="0"/>
          </a:p>
        </p:txBody>
      </p:sp>
    </p:spTree>
    <p:extLst>
      <p:ext uri="{BB962C8B-B14F-4D97-AF65-F5344CB8AC3E}">
        <p14:creationId xmlns:p14="http://schemas.microsoft.com/office/powerpoint/2010/main" val="3555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972840" y="1171091"/>
            <a:ext cx="593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Процедурне програмування - це </a:t>
            </a:r>
            <a:r>
              <a:rPr lang="uk-UA" dirty="0" err="1" smtClean="0"/>
              <a:t>підпарадигма</a:t>
            </a:r>
            <a:r>
              <a:rPr lang="uk-UA" dirty="0" smtClean="0"/>
              <a:t> імперативного програмування, де основна увага приділяється структуризації коду за допомогою </a:t>
            </a:r>
            <a:r>
              <a:rPr lang="uk-UA" b="1" dirty="0" smtClean="0"/>
              <a:t>процедур</a:t>
            </a:r>
            <a:r>
              <a:rPr lang="uk-UA" dirty="0" smtClean="0"/>
              <a:t> (</a:t>
            </a:r>
            <a:r>
              <a:rPr lang="en-US" dirty="0" smtClean="0"/>
              <a:t>procedures) </a:t>
            </a:r>
            <a:r>
              <a:rPr lang="uk-UA" dirty="0" smtClean="0"/>
              <a:t>або </a:t>
            </a:r>
            <a:r>
              <a:rPr lang="uk-UA" b="1" dirty="0" smtClean="0"/>
              <a:t>функцій</a:t>
            </a:r>
            <a:r>
              <a:rPr lang="uk-UA" dirty="0" smtClean="0"/>
              <a:t> (</a:t>
            </a:r>
            <a:r>
              <a:rPr lang="en-US" dirty="0" smtClean="0"/>
              <a:t>functions). </a:t>
            </a:r>
            <a:r>
              <a:rPr lang="uk-UA" dirty="0" smtClean="0"/>
              <a:t>Це еволюція простого імперативного підходу, яка дозволяє організувати код у логічні блоки, які можуть бути викликані з будь-якої точки програми.</a:t>
            </a:r>
          </a:p>
          <a:p>
            <a:endParaRPr lang="uk-UA" dirty="0"/>
          </a:p>
          <a:p>
            <a:r>
              <a:rPr lang="uk-UA" dirty="0" smtClean="0"/>
              <a:t>Процедурне (структурне) програмування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організовується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(процедур).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для </a:t>
            </a:r>
            <a:r>
              <a:rPr lang="ru-RU" dirty="0" err="1" smtClean="0"/>
              <a:t>поділу</a:t>
            </a:r>
            <a:r>
              <a:rPr lang="ru-RU" dirty="0" smtClean="0"/>
              <a:t> коду на </a:t>
            </a:r>
            <a:r>
              <a:rPr lang="ru-RU" dirty="0" err="1" smtClean="0"/>
              <a:t>логічні</a:t>
            </a:r>
            <a:r>
              <a:rPr lang="ru-RU" dirty="0" smtClean="0"/>
              <a:t> блоки.</a:t>
            </a:r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67" y="2382005"/>
            <a:ext cx="2390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467" y="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Рекурсія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51" y="1493700"/>
            <a:ext cx="3111863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29061" y="1108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smtClean="0">
                <a:effectLst/>
                <a:latin typeface="Open Sans"/>
              </a:rPr>
              <a:t>	</a:t>
            </a:r>
            <a:r>
              <a:rPr lang="ru-RU" b="1" i="0" dirty="0" err="1" smtClean="0">
                <a:effectLst/>
                <a:latin typeface="Open Sans"/>
              </a:rPr>
              <a:t>Рекурсія</a:t>
            </a:r>
            <a:r>
              <a:rPr lang="ru-RU" b="0" i="0" dirty="0" smtClean="0">
                <a:effectLst/>
                <a:latin typeface="Open Sans"/>
              </a:rPr>
              <a:t> — </a:t>
            </a:r>
            <a:r>
              <a:rPr lang="ru-RU" b="0" i="0" dirty="0" err="1" smtClean="0">
                <a:effectLst/>
                <a:latin typeface="Open Sans"/>
              </a:rPr>
              <a:t>це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процес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визначення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чогось</a:t>
            </a:r>
            <a:r>
              <a:rPr lang="ru-RU" b="0" i="0" dirty="0" smtClean="0">
                <a:effectLst/>
                <a:latin typeface="Open Sans"/>
              </a:rPr>
              <a:t> у межах самого себе. Прикладом у </a:t>
            </a:r>
            <a:r>
              <a:rPr lang="ru-RU" b="0" i="0" dirty="0" err="1" smtClean="0">
                <a:effectLst/>
                <a:latin typeface="Open Sans"/>
              </a:rPr>
              <a:t>фізичному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світі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може</a:t>
            </a:r>
            <a:r>
              <a:rPr lang="ru-RU" b="0" i="0" dirty="0" smtClean="0">
                <a:effectLst/>
                <a:latin typeface="Open Sans"/>
              </a:rPr>
              <a:t> бути </a:t>
            </a:r>
            <a:r>
              <a:rPr lang="ru-RU" b="0" i="0" dirty="0" err="1" smtClean="0">
                <a:effectLst/>
                <a:latin typeface="Open Sans"/>
              </a:rPr>
              <a:t>розміщення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двох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дзеркал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одне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напроти</a:t>
            </a:r>
            <a:r>
              <a:rPr lang="ru-RU" b="0" i="0" dirty="0" smtClean="0">
                <a:effectLst/>
                <a:latin typeface="Open Sans"/>
              </a:rPr>
              <a:t> одного. Будь-</a:t>
            </a:r>
            <a:r>
              <a:rPr lang="ru-RU" b="0" i="0" dirty="0" err="1" smtClean="0">
                <a:effectLst/>
                <a:latin typeface="Open Sans"/>
              </a:rPr>
              <a:t>який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об’єкт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між</a:t>
            </a:r>
            <a:r>
              <a:rPr lang="ru-RU" b="0" i="0" dirty="0" smtClean="0">
                <a:effectLst/>
                <a:latin typeface="Open Sans"/>
              </a:rPr>
              <a:t> ними </a:t>
            </a:r>
            <a:r>
              <a:rPr lang="ru-RU" b="0" i="0" dirty="0" err="1" smtClean="0">
                <a:effectLst/>
                <a:latin typeface="Open Sans"/>
              </a:rPr>
              <a:t>відображатиметься</a:t>
            </a:r>
            <a:r>
              <a:rPr lang="ru-RU" b="0" i="0" dirty="0" smtClean="0">
                <a:effectLst/>
                <a:latin typeface="Open Sans"/>
              </a:rPr>
              <a:t> рекурсивно.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429061" y="245956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Наша рекурсія закінчується, коли число зменшується до 1. Це називається базовою умовою. </a:t>
            </a:r>
          </a:p>
          <a:p>
            <a:pPr algn="just"/>
            <a:r>
              <a:rPr lang="uk-UA" dirty="0" smtClean="0"/>
              <a:t>Кожна рекурсивна функція повинна мати базову умову, яка зупиняє рекурсію, інакше функція буде нескінченно викликати саму себе. Інтерпретатор </a:t>
            </a:r>
            <a:r>
              <a:rPr lang="en-US" dirty="0" smtClean="0"/>
              <a:t>Python </a:t>
            </a:r>
            <a:r>
              <a:rPr lang="uk-UA" dirty="0" smtClean="0"/>
              <a:t>обмежує глибину рекурсії, щоб уникнути нескінченних рекурсій, що призводять до переповнення стека. </a:t>
            </a:r>
          </a:p>
          <a:p>
            <a:r>
              <a:rPr lang="uk-UA" dirty="0" smtClean="0"/>
              <a:t>За замовчуванням максимальна глибина рекурсії дорівнює 1000. Якщо межа перевищена, то виникає помилка </a:t>
            </a:r>
            <a:r>
              <a:rPr lang="en-US" dirty="0" err="1" smtClean="0"/>
              <a:t>RecursionError</a:t>
            </a:r>
            <a:r>
              <a:rPr lang="en-US" dirty="0" smtClean="0"/>
              <a:t>. </a:t>
            </a:r>
            <a:r>
              <a:rPr lang="uk-UA" dirty="0" smtClean="0"/>
              <a:t>Розглянемо приклад нескінченної рекурсії: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2249487"/>
            <a:ext cx="5467618" cy="2087123"/>
          </a:xfrm>
        </p:spPr>
        <p:txBody>
          <a:bodyPr>
            <a:noAutofit/>
          </a:bodyPr>
          <a:lstStyle/>
          <a:p>
            <a:r>
              <a:rPr lang="uk-UA" sz="1800" b="1" dirty="0"/>
              <a:t>Переваги рекурсії</a:t>
            </a:r>
          </a:p>
          <a:p>
            <a:r>
              <a:rPr lang="uk-UA" sz="1800" dirty="0"/>
              <a:t>   Рекурсивні функції роблять код чистішим.</a:t>
            </a:r>
          </a:p>
          <a:p>
            <a:r>
              <a:rPr lang="uk-UA" sz="1800" dirty="0"/>
              <a:t>   Складну задача можна розбити на простіші </a:t>
            </a:r>
            <a:r>
              <a:rPr lang="uk-UA" sz="1800" dirty="0" err="1"/>
              <a:t>підзадачі</a:t>
            </a:r>
            <a:r>
              <a:rPr lang="uk-UA" sz="1800" dirty="0"/>
              <a:t> за допомогою рекурсії.</a:t>
            </a:r>
          </a:p>
          <a:p>
            <a:r>
              <a:rPr lang="uk-UA" sz="1800" dirty="0"/>
              <a:t>   Генерація послідовності простіша з рекурсією, ніж з використанням будь-якої вкладеної ітерації.</a:t>
            </a:r>
          </a:p>
          <a:p>
            <a:endParaRPr lang="uk-UA" sz="1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741812" y="2277385"/>
            <a:ext cx="474703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uk-UA" b="1" i="0" dirty="0" smtClean="0">
                <a:effectLst/>
                <a:latin typeface="Segoe UI" panose="020B0502040204020203" pitchFamily="34" charset="0"/>
              </a:rPr>
              <a:t>Недоліки рекурсії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 Іноді логіку рекурсії важко зрозуміти.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виклики дорогі (неефективні), тому що забирають багато пам’яті та часу.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функції важко </a:t>
            </a:r>
            <a:r>
              <a:rPr lang="uk-UA" b="0" i="0" dirty="0" err="1" smtClean="0">
                <a:effectLst/>
                <a:latin typeface="Open Sans"/>
              </a:rPr>
              <a:t>відлагоджувати</a:t>
            </a:r>
            <a:r>
              <a:rPr lang="uk-UA" b="0" i="0" dirty="0" smtClean="0">
                <a:effectLst/>
                <a:latin typeface="Open Sans"/>
              </a:rPr>
              <a:t>.</a:t>
            </a:r>
            <a:endParaRPr lang="uk-UA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2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31944" y="11233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Об'єктно-орієнтоване програмування (ООП) — це парадигма програмування, яка базується на концепції об'єктів. На відміну від процедурного підходу, де логіка і дані існують окремо, в ООП вони об'єднуються в єдині сутності, що робить код більш структурованим, модульним та гнучким.</a:t>
            </a:r>
          </a:p>
          <a:p>
            <a:r>
              <a:rPr lang="ru-RU" dirty="0" smtClean="0"/>
              <a:t>	ООП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принципах,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структуру і </a:t>
            </a:r>
            <a:r>
              <a:rPr lang="ru-RU" dirty="0" err="1" smtClean="0"/>
              <a:t>поведінку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Інкапсуляція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Наслідування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Поліморфізм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Абстракція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17" y="1664659"/>
            <a:ext cx="1943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21243" y="8800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Функціональне програмування — це парадигма програмування, що розглядає обчислення як обчислення математичних функцій, уникаючи зміни стану та </a:t>
            </a:r>
            <a:r>
              <a:rPr lang="uk-UA" dirty="0" err="1" smtClean="0"/>
              <a:t>мутабельних</a:t>
            </a:r>
            <a:r>
              <a:rPr lang="uk-UA" dirty="0" smtClean="0"/>
              <a:t> даних.  На відміну від імперативного підходу, який зосереджений на послідовних командах, функціональне програмування акцентує увагу на </a:t>
            </a:r>
            <a:r>
              <a:rPr lang="uk-UA" b="1" dirty="0" smtClean="0"/>
              <a:t>виразах</a:t>
            </a:r>
            <a:r>
              <a:rPr lang="uk-UA" dirty="0" smtClean="0"/>
              <a:t> та </a:t>
            </a:r>
            <a:r>
              <a:rPr lang="uk-UA" b="1" dirty="0" smtClean="0"/>
              <a:t>функціях</a:t>
            </a:r>
            <a:r>
              <a:rPr lang="uk-UA" dirty="0" smtClean="0"/>
              <a:t>, які не мають побічних ефектів.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31273" y="3070563"/>
            <a:ext cx="94970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Функціональне програмування ґрунтується на кількох ключових принципах: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Чисті функції (</a:t>
            </a:r>
            <a:r>
              <a:rPr lang="en-US" b="1" dirty="0" smtClean="0"/>
              <a:t>Pure Functions)</a:t>
            </a:r>
            <a:r>
              <a:rPr lang="en-US" dirty="0" smtClean="0"/>
              <a:t>. </a:t>
            </a:r>
            <a:r>
              <a:rPr lang="uk-UA" dirty="0" smtClean="0"/>
              <a:t>Це функції, які при однакових вхідних даних завжди повертають однаковий результат, і не мають побічних ефектів (наприклад, не змінюють глобальні змінні або не здійснюють операції введення/виведення). Це робить код передбачуваним, легшим для тестування та паралелізації.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Незмінність даних (</a:t>
            </a:r>
            <a:r>
              <a:rPr lang="en-US" b="1" dirty="0" smtClean="0"/>
              <a:t>Immutability)</a:t>
            </a:r>
            <a:r>
              <a:rPr lang="en-US" dirty="0" smtClean="0"/>
              <a:t>. </a:t>
            </a:r>
            <a:r>
              <a:rPr lang="uk-UA" dirty="0" smtClean="0"/>
              <a:t>Усі дані розглядаються як незмінні. Замість того, щоб змінювати існуючі змінні, ви створюєте нові, які є результатом застосування функцій. Цей підхід усуває побічні ефекти та робить програми безпечнішими в </a:t>
            </a:r>
            <a:r>
              <a:rPr lang="uk-UA" dirty="0" err="1" smtClean="0"/>
              <a:t>багатопотоковому</a:t>
            </a:r>
            <a:r>
              <a:rPr lang="uk-UA" dirty="0" smtClean="0"/>
              <a:t> середовищі.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Функції як об'єкти першого класу (</a:t>
            </a:r>
            <a:r>
              <a:rPr lang="en-US" b="1" dirty="0" smtClean="0"/>
              <a:t>First-Class Functions)</a:t>
            </a:r>
            <a:r>
              <a:rPr lang="en-US" dirty="0" smtClean="0"/>
              <a:t>. </a:t>
            </a:r>
            <a:r>
              <a:rPr lang="uk-UA" dirty="0" smtClean="0"/>
              <a:t>Функції можуть бути присвоєні змінним, передані як аргументи іншим функціям і повернені як результат. Це дозволяє створювати функції вищого порядку (</a:t>
            </a:r>
            <a:r>
              <a:rPr lang="en-US" dirty="0" smtClean="0"/>
              <a:t>Higher-Order Functions), </a:t>
            </a:r>
            <a:r>
              <a:rPr lang="uk-UA" dirty="0" smtClean="0"/>
              <a:t>які приймають інші функції як аргументи або повертають їх.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8" y="504937"/>
            <a:ext cx="4295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Схема</Template>
  <TotalTime>376</TotalTime>
  <Words>839</Words>
  <Application>Microsoft Office PowerPoint</Application>
  <PresentationFormat>Широкий екран</PresentationFormat>
  <Paragraphs>141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Open Sans</vt:lpstr>
      <vt:lpstr>Segoe UI</vt:lpstr>
      <vt:lpstr>Trebuchet MS</vt:lpstr>
      <vt:lpstr>Tw Cen MT</vt:lpstr>
      <vt:lpstr>Схема</vt:lpstr>
      <vt:lpstr>Об’єктно орієнтовне програмування в PYTHON</vt:lpstr>
      <vt:lpstr>Презентація PowerPoint</vt:lpstr>
      <vt:lpstr>Презентація PowerPoint</vt:lpstr>
      <vt:lpstr>Презентація PowerPoint</vt:lpstr>
      <vt:lpstr>Презентація PowerPoint</vt:lpstr>
      <vt:lpstr>Рекурсія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Декоратори з аргументами у Python</vt:lpstr>
      <vt:lpstr>Презентація PowerPoint</vt:lpstr>
      <vt:lpstr>Презентація PowerPoint</vt:lpstr>
      <vt:lpstr>Презентація PowerPoint</vt:lpstr>
      <vt:lpstr>Доступ до атрибутів класу через об’єкти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Множинне успадкування в Python </vt:lpstr>
      <vt:lpstr>Багаторівневе спадкування в Python</vt:lpstr>
      <vt:lpstr>Порядок виклику методів (MRO) в Python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Перевантаження операторів в Python </vt:lpstr>
      <vt:lpstr>Презентація PowerPoint</vt:lpstr>
      <vt:lpstr>Замикання в python</vt:lpstr>
      <vt:lpstr>Анонімні функції в Python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Об’єктно орієнтовне програмування в PYTHON</dc:title>
  <dc:creator>Andrii</dc:creator>
  <cp:lastModifiedBy>Andrii</cp:lastModifiedBy>
  <cp:revision>36</cp:revision>
  <dcterms:created xsi:type="dcterms:W3CDTF">2025-09-07T12:00:55Z</dcterms:created>
  <dcterms:modified xsi:type="dcterms:W3CDTF">2025-09-07T18:17:31Z</dcterms:modified>
</cp:coreProperties>
</file>