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90" r:id="rId26"/>
    <p:sldId id="291" r:id="rId27"/>
    <p:sldId id="292" r:id="rId28"/>
    <p:sldId id="285" r:id="rId29"/>
    <p:sldId id="286" r:id="rId30"/>
  </p:sldIdLst>
  <p:sldSz cx="14630400" cy="8229600"/>
  <p:notesSz cx="8229600" cy="14630400"/>
  <p:embeddedFontLst>
    <p:embeddedFont>
      <p:font typeface="Libre Baskerville" panose="020B0604020202020204" charset="0"/>
      <p:regular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Tw Cen MT" panose="020B0602020104020603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40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0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0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9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2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3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8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9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06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1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6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7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8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630404" cy="822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2766061" cy="82296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1709" y="1346836"/>
            <a:ext cx="10549890" cy="2865120"/>
          </a:xfrm>
        </p:spPr>
        <p:txBody>
          <a:bodyPr anchor="b">
            <a:normAutofit/>
          </a:bodyPr>
          <a:lstStyle>
            <a:lvl1pPr algn="l">
              <a:defRPr sz="576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1709" y="4322446"/>
            <a:ext cx="10549890" cy="1986914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93013" y="6492242"/>
            <a:ext cx="3291840" cy="43815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1709" y="6492242"/>
            <a:ext cx="6149863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6294" y="6492239"/>
            <a:ext cx="925307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478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3" y="5165597"/>
            <a:ext cx="11894826" cy="983226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9693" y="727711"/>
            <a:ext cx="11894825" cy="39597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84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37" y="6148824"/>
            <a:ext cx="11893031" cy="818966"/>
          </a:xfrm>
        </p:spPr>
        <p:txBody>
          <a:bodyPr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1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48" y="731520"/>
            <a:ext cx="11887146" cy="4114800"/>
          </a:xfrm>
        </p:spPr>
        <p:txBody>
          <a:bodyPr anchor="ctr">
            <a:normAutofit/>
          </a:bodyPr>
          <a:lstStyle>
            <a:lvl1pPr>
              <a:defRPr sz="432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93" y="5303519"/>
            <a:ext cx="11885351" cy="1645919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540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19"/>
            <a:ext cx="11163302" cy="3298115"/>
          </a:xfrm>
        </p:spPr>
        <p:txBody>
          <a:bodyPr anchor="ctr">
            <a:normAutofit/>
          </a:bodyPr>
          <a:lstStyle>
            <a:lvl1pPr>
              <a:defRPr sz="432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038668"/>
            <a:ext cx="10502759" cy="65876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93" y="5171903"/>
            <a:ext cx="11887202" cy="1787395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84214" y="87887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44844" y="33179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2061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3" y="2560850"/>
            <a:ext cx="11887201" cy="3014202"/>
          </a:xfrm>
        </p:spPr>
        <p:txBody>
          <a:bodyPr anchor="b">
            <a:normAutofit/>
          </a:bodyPr>
          <a:lstStyle>
            <a:lvl1pPr>
              <a:defRPr sz="432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37" y="5589186"/>
            <a:ext cx="11885406" cy="1368773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881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9695" y="731520"/>
            <a:ext cx="11887198" cy="2286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69693" y="3209356"/>
            <a:ext cx="3836279" cy="82296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8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3502" y="4032316"/>
            <a:ext cx="3850482" cy="2917123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7720" y="3213162"/>
            <a:ext cx="3821262" cy="82296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8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05056" y="4036122"/>
            <a:ext cx="3834996" cy="2917123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22930" y="3209356"/>
            <a:ext cx="3833962" cy="82296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8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22930" y="4032316"/>
            <a:ext cx="3833962" cy="2917123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706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69694" y="731520"/>
            <a:ext cx="11887199" cy="2286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69696" y="5285515"/>
            <a:ext cx="3834288" cy="69151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69696" y="3200398"/>
            <a:ext cx="3834288" cy="18288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69696" y="5977030"/>
            <a:ext cx="3834288" cy="98141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6864" y="5285515"/>
            <a:ext cx="3840480" cy="69151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386864" y="3200398"/>
            <a:ext cx="3838728" cy="18288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85112" y="5977029"/>
            <a:ext cx="3840480" cy="972410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23081" y="5285514"/>
            <a:ext cx="3828889" cy="69151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422931" y="3200398"/>
            <a:ext cx="3833963" cy="18288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422930" y="5977025"/>
            <a:ext cx="3833962" cy="97241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67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0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50881" y="731520"/>
            <a:ext cx="2406013" cy="62179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9692" y="731520"/>
            <a:ext cx="9298308" cy="621792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741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9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828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0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40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81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362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5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008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60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2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0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3" y="1703072"/>
            <a:ext cx="11887200" cy="3423284"/>
          </a:xfrm>
        </p:spPr>
        <p:txBody>
          <a:bodyPr anchor="b">
            <a:normAutofit/>
          </a:bodyPr>
          <a:lstStyle>
            <a:lvl1pPr>
              <a:defRPr sz="432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3" y="5309235"/>
            <a:ext cx="11887200" cy="1649731"/>
          </a:xfrm>
        </p:spPr>
        <p:txBody>
          <a:bodyPr>
            <a:normAutofit/>
          </a:bodyPr>
          <a:lstStyle>
            <a:lvl1pPr marL="0" indent="0">
              <a:buNone/>
              <a:defRPr sz="216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16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9693" y="2699383"/>
            <a:ext cx="5854067" cy="425005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1" y="2699383"/>
            <a:ext cx="5850253" cy="425005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740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3" y="742952"/>
            <a:ext cx="11887200" cy="177355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023" y="2699383"/>
            <a:ext cx="5579740" cy="98869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8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9693" y="3688077"/>
            <a:ext cx="5854069" cy="326136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970" y="2699382"/>
            <a:ext cx="5575922" cy="98869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80" b="0" cap="all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688077"/>
            <a:ext cx="5850252" cy="326136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869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301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600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47" y="731521"/>
            <a:ext cx="4627244" cy="1967861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441" y="711199"/>
            <a:ext cx="7069451" cy="6238241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047" y="2699383"/>
            <a:ext cx="4627244" cy="425005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17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5" y="731520"/>
            <a:ext cx="7121410" cy="1967863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56865" y="731522"/>
            <a:ext cx="4400028" cy="621791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93" y="2699383"/>
            <a:ext cx="7121413" cy="425005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11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630404" cy="822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7146" y="1"/>
            <a:ext cx="14464666" cy="82296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9695" y="742222"/>
            <a:ext cx="11887198" cy="177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5" y="2699384"/>
            <a:ext cx="11887199" cy="425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8305" y="705993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9694" y="7059931"/>
            <a:ext cx="748717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31586" y="7059929"/>
            <a:ext cx="9253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5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32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SzPct val="125000"/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SzPct val="125000"/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q9FKagF5gat0H-k8G1DFZMpZ4NAl1iah#scrollTo=yub-yVZ06pC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137535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Використання Python в Інформаційно-вимірювальних системах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477452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557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Інформаційно-вимірювальні системи (ІВС)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22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Основні ознаки інформаційно-вимірювальних систем (ІВС) включають: область застосування, спосіб комплектування, структуру, типи вхідних сигналів, види вимірювань, режим роботи та функціональні властивості компонентів.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8852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9261"/>
            <a:ext cx="70594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Області Застосування ІВС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71668"/>
            <a:ext cx="4196358" cy="3648670"/>
          </a:xfrm>
          <a:prstGeom prst="roundRect">
            <a:avLst>
              <a:gd name="adj" fmla="val 933"/>
            </a:avLst>
          </a:prstGeom>
          <a:solidFill>
            <a:srgbClr val="EAE8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3098483"/>
            <a:ext cx="680442" cy="6804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770" y="3247311"/>
            <a:ext cx="306110" cy="38266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0604" y="4005739"/>
            <a:ext cx="35418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Для наукових досліджень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20604" y="4496157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ІВС використовуються для збору та аналізу даних у різних наукових галузях.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16962" y="2871668"/>
            <a:ext cx="4196358" cy="3648670"/>
          </a:xfrm>
          <a:prstGeom prst="roundRect">
            <a:avLst>
              <a:gd name="adj" fmla="val 933"/>
            </a:avLst>
          </a:prstGeom>
          <a:solidFill>
            <a:srgbClr val="EAE8F3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776" y="3098483"/>
            <a:ext cx="680442" cy="68044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942" y="3247311"/>
            <a:ext cx="306110" cy="3826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443776" y="4005739"/>
            <a:ext cx="37427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Для випробувань і контролю складних виробів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443776" y="5204817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Забезпечення точності та надійності при тестуванні продукції.</a:t>
            </a:r>
            <a:endParaRPr lang="en-US" sz="1750" dirty="0"/>
          </a:p>
        </p:txBody>
      </p:sp>
      <p:sp>
        <p:nvSpPr>
          <p:cNvPr id="13" name="Shape 7"/>
          <p:cNvSpPr/>
          <p:nvPr/>
        </p:nvSpPr>
        <p:spPr>
          <a:xfrm>
            <a:off x="9640133" y="2871668"/>
            <a:ext cx="4196358" cy="3648670"/>
          </a:xfrm>
          <a:prstGeom prst="roundRect">
            <a:avLst>
              <a:gd name="adj" fmla="val 933"/>
            </a:avLst>
          </a:prstGeom>
          <a:solidFill>
            <a:srgbClr val="EAE8F3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948" y="3098483"/>
            <a:ext cx="680442" cy="680442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4114" y="3247311"/>
            <a:ext cx="306110" cy="382667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66948" y="4005739"/>
            <a:ext cx="37427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Для управління технологічними процесами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9866948" y="5204817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Автоматизація та оптимізація виробничих процесів.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4076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68479" y="1363682"/>
            <a:ext cx="4219099" cy="365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40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Способи Комплектування ІВС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741992" y="3457926"/>
            <a:ext cx="1462802" cy="182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6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Агрегатні ІВС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8197489" y="3415152"/>
            <a:ext cx="1462802" cy="182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6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Неагрегатні ІВС</a:t>
            </a:r>
            <a:endParaRPr lang="en-US" sz="36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1335592" y="3983698"/>
            <a:ext cx="5529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зазвичай мають універсальне ядро, на основі якого з допомогою різних датчиків можна створювати системи для різного призначення.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8040914" y="4122197"/>
            <a:ext cx="5297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 з компонентів, спеціально розроблених для конкретних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39727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5288"/>
            <a:ext cx="61970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Структурні Ознаки ІВС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467695"/>
            <a:ext cx="6407944" cy="2456617"/>
          </a:xfrm>
          <a:prstGeom prst="roundRect">
            <a:avLst>
              <a:gd name="adj" fmla="val 1385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67695"/>
            <a:ext cx="121920" cy="245661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73004" y="3724989"/>
            <a:ext cx="577143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Системи паралельно-послідовної структури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73004" y="4569738"/>
            <a:ext cx="57714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 циклічно комутованим інформаційним каналом та багатьма давачами.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548" y="3467695"/>
            <a:ext cx="6408063" cy="2456617"/>
          </a:xfrm>
          <a:prstGeom prst="roundRect">
            <a:avLst>
              <a:gd name="adj" fmla="val 1385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3467695"/>
            <a:ext cx="121920" cy="245661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807762" y="3724989"/>
            <a:ext cx="44331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Системи паралельної структури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807762" y="4215408"/>
            <a:ext cx="577155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 одночасно працюючими каналами, вихідні сигнали яких перетворюються єдиним функціональним перетворювачем і обробляються в одному обчислювальному пристрої.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4231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1723" y="1669698"/>
            <a:ext cx="7160062" cy="439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Типи Вхідних Сигналів та Режими Роботи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935179" y="3040585"/>
            <a:ext cx="1756529" cy="219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Вхідні Сигнали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935179" y="3400511"/>
            <a:ext cx="6652022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Безперервні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935179" y="3674473"/>
            <a:ext cx="6652022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Дискретні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935179" y="3948436"/>
            <a:ext cx="6652022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Детерміновані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935179" y="4222399"/>
            <a:ext cx="6652022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Випадкові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1935179" y="4692043"/>
            <a:ext cx="1756529" cy="219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Режими Роботи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935179" y="5051969"/>
            <a:ext cx="6652022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Визначаються співвідношенням швидкості зміни сигналів і інерційних властивостей системи: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1935179" y="5403203"/>
            <a:ext cx="6652022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Статичний режим — інерційні властивості не впливають на вимір;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1935179" y="5781142"/>
            <a:ext cx="5685121" cy="1222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Динамічний режим — інерційні властивості системи впливають на результат вимірювання.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3733" y="161151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Компоненти ІВС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243733" y="277391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Компонент ІВС — це технічний пристрій, що виконує одну з функцій процесу вимірювань та перетворення інформації. Компоненти поділяють на: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733" y="3754874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43733" y="46053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Вимірювальні</a:t>
            </a:r>
            <a:endParaRPr lang="en-US" sz="2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27" y="375487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06827" y="46053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Сполучні</a:t>
            </a:r>
            <a:endParaRPr lang="en-US" sz="2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733" y="5413296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43733" y="62637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Обчислювальні</a:t>
            </a:r>
            <a:endParaRPr lang="en-US" sz="2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827" y="541329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06827" y="62637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Інформаційні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74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612"/>
            <a:ext cx="77427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Вимірювальний Компонент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45625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Вимірювальний компонент — засіб для безпосередніх вимірювань: прилади, перетворювачі, міри, вимірювальні комутатори.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075503"/>
            <a:ext cx="760428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 точки зору інформаційної теорії вимірювань, процес вимірювання, що виконується будь-яким вимірювальним приладом (включно з діями оператора), складається з послідовних перетворень інформації про вимірювану величину до того моменту, поки вона не буде представлена у вигляді, необхідному для отримання результату.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96" y="2196703"/>
            <a:ext cx="4885015" cy="48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14166" y="1170622"/>
            <a:ext cx="8768715" cy="434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Компонент Зв'язку та Обчислювальний Компонент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332827" y="2480919"/>
            <a:ext cx="1905238" cy="217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Компонент зв’язку ІВС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332827" y="2837392"/>
            <a:ext cx="6658570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Це технічний пристрій або елемент навколишнього середовища, призначений для передачі сигналів, що містять інформацію про вимірювані величини, від одного компонента ІВС до іншого з мінімальними спотвореннями.</a:t>
            </a:r>
            <a:endParaRPr lang="en-US" sz="1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6" y="2345888"/>
            <a:ext cx="6658570" cy="66585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332827" y="4024341"/>
            <a:ext cx="2814757" cy="217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Обчислювальний компонент ІВС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7332827" y="4380814"/>
            <a:ext cx="6658570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Цифровий обчислювальний пристрій або його частина, разом із програмним забезпеченням виконує обробку результатів спостережень для отримання числового або кодового представлення результатів вимірювань.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332827" y="5396536"/>
            <a:ext cx="6658570" cy="222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Обчислювальні компоненти поділяють на: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332827" y="5744318"/>
            <a:ext cx="6658570" cy="445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Аналогово-обчислювальні — аналогові пристрої, вихідний сигнал яких залежить від двох або більше сигналів;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332827" y="6238308"/>
            <a:ext cx="6658570" cy="445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Цифрові обчислювальні — цифрові пристрої, вихідний сигнал яких є функцією двох або більше вхідних сигналів.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54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27619" y="892612"/>
            <a:ext cx="75407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Інформаційний</a:t>
            </a: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Компонент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19" y="2196703"/>
            <a:ext cx="4885015" cy="48850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573657" y="2145625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Інформаційний компонент ІВС — технічний засіб, призначений для отримання, зберігання, перетворення та передачі інформації.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573657" y="3075503"/>
            <a:ext cx="760428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Таким чином, вимірювальна система можна розглядати як канал прийому та передачі інформації, а вимірювальний компонент ІВС є різновидом інформаційного компонента.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4651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64431" y="3545026"/>
            <a:ext cx="83481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 smtClean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Коректність</a:t>
            </a:r>
            <a:r>
              <a:rPr lang="en-US" sz="4450" dirty="0" smtClean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ІВС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504592" y="4849118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Будь-яка інформаційно-вимірювальна система (ІВС) повинна бути метрологічно коректною та відповідати вимогам єдності вимірювань згідно із державними та міжнародними стандартами (ISO, OIML тощо).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1164431" y="4593967"/>
            <a:ext cx="30480" cy="1236107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6" name="Text 3"/>
          <p:cNvSpPr/>
          <p:nvPr/>
        </p:nvSpPr>
        <p:spPr>
          <a:xfrm>
            <a:off x="1164431" y="608522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Виділення ІВС як окремого різновиду вимірювальних систем обумовлено їхніми особливостями, які визначають специфіку метрологічного забезпечення (МЗ).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2167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30428" y="2528530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dirty="0" err="1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План</a:t>
            </a:r>
            <a:r>
              <a:rPr lang="en-US" sz="31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uk-UA" sz="3100" dirty="0" smtClean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лекції</a:t>
            </a:r>
          </a:p>
          <a:p>
            <a:pPr marL="0" indent="0" algn="ctr">
              <a:lnSpc>
                <a:spcPts val="3900"/>
              </a:lnSpc>
              <a:buNone/>
            </a:pP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3421499"/>
            <a:ext cx="446484" cy="44648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4" name="Text 2"/>
          <p:cNvSpPr/>
          <p:nvPr/>
        </p:nvSpPr>
        <p:spPr>
          <a:xfrm>
            <a:off x="868204" y="3458706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438632" y="3458647"/>
            <a:ext cx="3537347" cy="1116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Визначення поняття інформаційно-вимірювальна система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438632" y="4693920"/>
            <a:ext cx="35373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Глибоке занурення у фундаментальні аспекти ІВС та їхню еволюцію.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23986" y="3421499"/>
            <a:ext cx="446484" cy="44648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8" name="Text 6"/>
          <p:cNvSpPr/>
          <p:nvPr/>
        </p:nvSpPr>
        <p:spPr>
          <a:xfrm>
            <a:off x="5298400" y="3458706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5868829" y="3458647"/>
            <a:ext cx="3537466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Призначення, особливості та проблеми, які вирішує ІВС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5868829" y="5065990"/>
            <a:ext cx="353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Аналіз ключових функцій, переваг та викликів, що стоять перед ІВС.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54302" y="3421499"/>
            <a:ext cx="446484" cy="44648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2" name="Text 10"/>
          <p:cNvSpPr/>
          <p:nvPr/>
        </p:nvSpPr>
        <p:spPr>
          <a:xfrm>
            <a:off x="9728716" y="3458706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10299144" y="345864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Python в ІВС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10299144" y="3949779"/>
            <a:ext cx="353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Дослідження потенціалу та практичного застосування Python для розробки та оптимізації ІВС.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61855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Актуальні завдання та проблеми метрологічного забезпечення інтелектуальних вимірювальних систем (ІВС)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504182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uk-UA" sz="1750" dirty="0" smtClean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Ключові </a:t>
            </a:r>
            <a:r>
              <a:rPr lang="en-US" sz="1750" dirty="0" err="1" smtClean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аспекти</a:t>
            </a:r>
            <a:r>
              <a:rPr lang="en-US" sz="1750" dirty="0" smtClean="0"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метрологічного забезпечення сучасних інтелектуальних вимірювальних систем, виклики, що постають перед ними, та нові підходи до їх опису та оцінки.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1470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8793"/>
            <a:ext cx="597967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Актуальні завдання МЗ ІВС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789396"/>
            <a:ext cx="6407944" cy="1722239"/>
          </a:xfrm>
          <a:prstGeom prst="roundRect">
            <a:avLst>
              <a:gd name="adj" fmla="val 197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89396"/>
            <a:ext cx="121920" cy="172223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73004" y="3046690"/>
            <a:ext cx="577143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Регламентація метрологічних характеристик (МХ)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73004" y="3891439"/>
            <a:ext cx="57714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Вимірювальних комплексів.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548" y="2789396"/>
            <a:ext cx="6408063" cy="1722239"/>
          </a:xfrm>
          <a:prstGeom prst="roundRect">
            <a:avLst>
              <a:gd name="adj" fmla="val 197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2789396"/>
            <a:ext cx="121920" cy="172223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807762" y="3046690"/>
            <a:ext cx="577155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Експериментальне визначення та контроль МХ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793790" y="4738449"/>
            <a:ext cx="6407944" cy="1722239"/>
          </a:xfrm>
          <a:prstGeom prst="roundRect">
            <a:avLst>
              <a:gd name="adj" fmla="val 197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738449"/>
            <a:ext cx="121920" cy="172223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73004" y="4995743"/>
            <a:ext cx="577143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Прогнозування та оцінка невизначеності вимірювань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1173004" y="5840492"/>
            <a:ext cx="57714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Згідно з нормативними документами.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7428548" y="4738449"/>
            <a:ext cx="6408063" cy="1722239"/>
          </a:xfrm>
          <a:prstGeom prst="roundRect">
            <a:avLst>
              <a:gd name="adj" fmla="val 197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4738449"/>
            <a:ext cx="121920" cy="1722239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807762" y="4995743"/>
            <a:ext cx="56304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Оцінка точності програм обробки даних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93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22621"/>
            <a:ext cx="110035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Нові підходи до опису властивостей сучасних ІВС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94322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Сучасні ІВС, особливо в складі автоматизованих систем управління технологічними процесами (АСУ ТП), вимагають нових підходів до опису їх властивостей: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9241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3"/>
          <p:cNvSpPr/>
          <p:nvPr/>
        </p:nvSpPr>
        <p:spPr>
          <a:xfrm>
            <a:off x="1530906" y="4002048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Традиційні прилади з нормованими МХ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4846796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самостійного використання непридатні для комплексних ІВС.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35893" y="39241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8" name="Text 6"/>
          <p:cNvSpPr/>
          <p:nvPr/>
        </p:nvSpPr>
        <p:spPr>
          <a:xfrm>
            <a:off x="5973008" y="4002048"/>
            <a:ext cx="34214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МХ повинні визначатися для сукупності компонентів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973008" y="5201126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Включаючи обчислювальні пристрої.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77995" y="39241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1" name="Text 9"/>
          <p:cNvSpPr/>
          <p:nvPr/>
        </p:nvSpPr>
        <p:spPr>
          <a:xfrm>
            <a:off x="10415111" y="4002048"/>
            <a:ext cx="29075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Інтелектуалізація ІВС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0415111" y="4492466"/>
            <a:ext cx="342149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Використання мікропроцесорів і ЕОМ, обробка даних on-line підвищує роль метрології алгоритмів і програм.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1636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90476" y="721015"/>
            <a:ext cx="821233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Основні </a:t>
            </a:r>
            <a:r>
              <a:rPr lang="en-US" sz="3550" dirty="0" err="1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проблеми</a:t>
            </a:r>
            <a:r>
              <a:rPr lang="en-US" sz="35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3550" dirty="0" smtClean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ІВС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490476" y="1769955"/>
            <a:ext cx="36400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1. Багатофункціональність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490476" y="235109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Одночасне вимірювання багатьох величин, побудова узагальнених оцінок та обчислення комплексних параметрів.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8296207" y="17699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2. Наявність ЕОМ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296207" y="23510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Потреба оцінки якості алгоритмів обробки даних.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490476" y="3666621"/>
            <a:ext cx="29023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3. Багатоканальність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490476" y="424776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Необхідність зменшення взаємного впливу каналів.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296207" y="3666621"/>
            <a:ext cx="47990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4. Нерозривний зв’язок з об’єктом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296207" y="424776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Складність метрологічного обслуговування без переміщення системи до еталона.</a:t>
            </a:r>
            <a:endParaRPr lang="en-US" sz="1750" dirty="0"/>
          </a:p>
        </p:txBody>
      </p:sp>
      <p:sp>
        <p:nvSpPr>
          <p:cNvPr id="22" name="Text 2"/>
          <p:cNvSpPr/>
          <p:nvPr/>
        </p:nvSpPr>
        <p:spPr>
          <a:xfrm>
            <a:off x="1490476" y="4974301"/>
            <a:ext cx="384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5. Складність опису об’єктів</a:t>
            </a:r>
            <a:endParaRPr lang="en-US" sz="2200" dirty="0"/>
          </a:p>
        </p:txBody>
      </p:sp>
      <p:sp>
        <p:nvSpPr>
          <p:cNvPr id="23" name="Text 3"/>
          <p:cNvSpPr/>
          <p:nvPr/>
        </p:nvSpPr>
        <p:spPr>
          <a:xfrm>
            <a:off x="1490476" y="5464719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Труднощі врахування впливу об’єктів на точність при обмеженій апріорній інформації.</a:t>
            </a:r>
            <a:endParaRPr lang="en-US" sz="1750" dirty="0"/>
          </a:p>
        </p:txBody>
      </p:sp>
      <p:sp>
        <p:nvSpPr>
          <p:cNvPr id="25" name="Text 5"/>
          <p:cNvSpPr/>
          <p:nvPr/>
        </p:nvSpPr>
        <p:spPr>
          <a:xfrm>
            <a:off x="8125234" y="5424244"/>
            <a:ext cx="31406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6. Агрегатна структура</a:t>
            </a:r>
            <a:endParaRPr lang="en-US" sz="2200" dirty="0"/>
          </a:p>
        </p:txBody>
      </p:sp>
      <p:sp>
        <p:nvSpPr>
          <p:cNvPr id="26" name="Text 6"/>
          <p:cNvSpPr/>
          <p:nvPr/>
        </p:nvSpPr>
        <p:spPr>
          <a:xfrm>
            <a:off x="8125234" y="5914662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Дослідження ІВС як цілісного засобу можливо тільки на об’єкті.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721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55495"/>
            <a:ext cx="828948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Основні проблеми МЗ ІВС: 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3416260"/>
            <a:ext cx="4196358" cy="2757726"/>
          </a:xfrm>
          <a:prstGeom prst="roundRect">
            <a:avLst>
              <a:gd name="adj" fmla="val 5305"/>
            </a:avLst>
          </a:prstGeom>
          <a:solidFill>
            <a:srgbClr val="FBFAFF"/>
          </a:solidFill>
          <a:ln/>
        </p:spPr>
      </p:sp>
      <p:sp>
        <p:nvSpPr>
          <p:cNvPr id="6" name="Text 2"/>
          <p:cNvSpPr/>
          <p:nvPr/>
        </p:nvSpPr>
        <p:spPr>
          <a:xfrm>
            <a:off x="2755761" y="3246239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1051084" y="3983236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7. Розподіленість компонентів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051084" y="4827984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Необхідність враховувати різні умови експлуатації.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16962" y="3416260"/>
            <a:ext cx="4196358" cy="2757726"/>
          </a:xfrm>
          <a:prstGeom prst="roundRect">
            <a:avLst>
              <a:gd name="adj" fmla="val 5305"/>
            </a:avLst>
          </a:prstGeom>
          <a:solidFill>
            <a:srgbClr val="FBFAFF"/>
          </a:solidFill>
          <a:ln/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860" y="3076099"/>
            <a:ext cx="680442" cy="68044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178933" y="3246239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5474256" y="3983236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8. Зміна складу ІВС в процесі експлуатації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5474256" y="4827984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Ускладнює регламентацію вимог на момент випуску.</a:t>
            </a:r>
            <a:endParaRPr lang="en-US" sz="1750" dirty="0"/>
          </a:p>
        </p:txBody>
      </p:sp>
      <p:sp>
        <p:nvSpPr>
          <p:cNvPr id="15" name="Shape 9"/>
          <p:cNvSpPr/>
          <p:nvPr/>
        </p:nvSpPr>
        <p:spPr>
          <a:xfrm>
            <a:off x="9640133" y="3416260"/>
            <a:ext cx="4196358" cy="2757726"/>
          </a:xfrm>
          <a:prstGeom prst="roundRect">
            <a:avLst>
              <a:gd name="adj" fmla="val 5305"/>
            </a:avLst>
          </a:prstGeom>
          <a:solidFill>
            <a:srgbClr val="FBFAFF"/>
          </a:solidFill>
          <a:ln/>
        </p:spPr>
      </p:sp>
      <p:sp>
        <p:nvSpPr>
          <p:cNvPr id="18" name="Text 10"/>
          <p:cNvSpPr/>
          <p:nvPr/>
        </p:nvSpPr>
        <p:spPr>
          <a:xfrm>
            <a:off x="11602105" y="3246239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100" dirty="0"/>
          </a:p>
        </p:txBody>
      </p:sp>
      <p:sp>
        <p:nvSpPr>
          <p:cNvPr id="19" name="Text 11"/>
          <p:cNvSpPr/>
          <p:nvPr/>
        </p:nvSpPr>
        <p:spPr>
          <a:xfrm>
            <a:off x="9897427" y="3983236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9. Динамічні режими вимірювання</a:t>
            </a:r>
            <a:endParaRPr lang="en-US" sz="2200" dirty="0"/>
          </a:p>
        </p:txBody>
      </p:sp>
      <p:sp>
        <p:nvSpPr>
          <p:cNvPr id="20" name="Text 12"/>
          <p:cNvSpPr/>
          <p:nvPr/>
        </p:nvSpPr>
        <p:spPr>
          <a:xfrm>
            <a:off x="9897427" y="4827984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Потрібно враховувати динамічні властивості системи та їх узгодження з об’єктом.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6473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82954"/>
            <a:ext cx="130428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F7F5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Проблеми Метрологічного Забезпечення ІВС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793790" y="5093018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Комплексний огляд фундаментальних, прикладних та організаційно-правових викликів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13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725" y="773787"/>
            <a:ext cx="6261616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Фундаментальні Проблеми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654725" y="1732478"/>
            <a:ext cx="4315539" cy="3210997"/>
          </a:xfrm>
          <a:prstGeom prst="roundRect">
            <a:avLst>
              <a:gd name="adj" fmla="val 874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5" y="1732478"/>
            <a:ext cx="91440" cy="321099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56072" y="1942386"/>
            <a:ext cx="3441263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Регламентація методів оцінки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956072" y="2346841"/>
            <a:ext cx="3804285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Регламентацію методів оцінки метрологічних характеристик ІВС протягом усього їх життєвого циклу.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157311" y="1732478"/>
            <a:ext cx="4315658" cy="3210997"/>
          </a:xfrm>
          <a:prstGeom prst="roundRect">
            <a:avLst>
              <a:gd name="adj" fmla="val 874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11" y="1732478"/>
            <a:ext cx="91440" cy="321099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58658" y="1942386"/>
            <a:ext cx="3804404" cy="584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Розробка методик для комплексного дослідження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5458658" y="2639139"/>
            <a:ext cx="3804404" cy="2094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Розробку методик для комплексного дослідження метрологічних характеристик ІВС, що охоплюють первинні випробування, повірку та калібрування на об’єкті. Це дозволяє оптимізувати процедури та підвищити достовірність оцінки характеристик ІВС.</a:t>
            </a:r>
            <a:endParaRPr lang="en-US" sz="1450" dirty="0"/>
          </a:p>
        </p:txBody>
      </p:sp>
      <p:sp>
        <p:nvSpPr>
          <p:cNvPr id="11" name="Shape 7"/>
          <p:cNvSpPr/>
          <p:nvPr/>
        </p:nvSpPr>
        <p:spPr>
          <a:xfrm>
            <a:off x="9660017" y="1732478"/>
            <a:ext cx="4315539" cy="3210997"/>
          </a:xfrm>
          <a:prstGeom prst="roundRect">
            <a:avLst>
              <a:gd name="adj" fmla="val 874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017" y="1732478"/>
            <a:ext cx="91440" cy="321099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961364" y="1942386"/>
            <a:ext cx="3804285" cy="584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Забезпечення метрологічних критеріїв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9961364" y="2639139"/>
            <a:ext cx="3804285" cy="1795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Забезпечення метрологічних критеріїв та оптимальних показників точності і достовірності вимірювальних компонентів ІВС, що дає змогу здійснювати синтез систем відповідно до заданих норм.</a:t>
            </a:r>
            <a:endParaRPr lang="en-US" sz="1450" dirty="0"/>
          </a:p>
        </p:txBody>
      </p:sp>
      <p:sp>
        <p:nvSpPr>
          <p:cNvPr id="15" name="Text 10"/>
          <p:cNvSpPr/>
          <p:nvPr/>
        </p:nvSpPr>
        <p:spPr>
          <a:xfrm>
            <a:off x="654725" y="5224105"/>
            <a:ext cx="4866799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Прикладні Проблеми</a:t>
            </a:r>
            <a:endParaRPr lang="en-US" sz="3650" dirty="0"/>
          </a:p>
        </p:txBody>
      </p:sp>
      <p:sp>
        <p:nvSpPr>
          <p:cNvPr id="16" name="Shape 11"/>
          <p:cNvSpPr/>
          <p:nvPr/>
        </p:nvSpPr>
        <p:spPr>
          <a:xfrm>
            <a:off x="654725" y="6089333"/>
            <a:ext cx="420886" cy="42088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7" name="Text 12"/>
          <p:cNvSpPr/>
          <p:nvPr/>
        </p:nvSpPr>
        <p:spPr>
          <a:xfrm>
            <a:off x="724793" y="6124337"/>
            <a:ext cx="28063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Text 13"/>
          <p:cNvSpPr/>
          <p:nvPr/>
        </p:nvSpPr>
        <p:spPr>
          <a:xfrm>
            <a:off x="2002886" y="6864192"/>
            <a:ext cx="4479727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Розробка, стандартизація та апробація</a:t>
            </a:r>
            <a:endParaRPr lang="en-US" sz="1800" dirty="0"/>
          </a:p>
        </p:txBody>
      </p:sp>
      <p:sp>
        <p:nvSpPr>
          <p:cNvPr id="19" name="Text 14"/>
          <p:cNvSpPr/>
          <p:nvPr/>
        </p:nvSpPr>
        <p:spPr>
          <a:xfrm>
            <a:off x="1262658" y="6558082"/>
            <a:ext cx="5935623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Розробку, стандартизацію та апробацію автоматизованих методів проведення випробувань, поточного контролю та калібрування ІВС.</a:t>
            </a:r>
            <a:endParaRPr lang="en-US" sz="1450" dirty="0"/>
          </a:p>
        </p:txBody>
      </p:sp>
      <p:sp>
        <p:nvSpPr>
          <p:cNvPr id="20" name="Shape 15"/>
          <p:cNvSpPr/>
          <p:nvPr/>
        </p:nvSpPr>
        <p:spPr>
          <a:xfrm>
            <a:off x="7432119" y="6089333"/>
            <a:ext cx="420886" cy="42088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21" name="Text 16"/>
          <p:cNvSpPr/>
          <p:nvPr/>
        </p:nvSpPr>
        <p:spPr>
          <a:xfrm>
            <a:off x="7502188" y="6124337"/>
            <a:ext cx="28063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" name="Text 17"/>
          <p:cNvSpPr/>
          <p:nvPr/>
        </p:nvSpPr>
        <p:spPr>
          <a:xfrm>
            <a:off x="8040053" y="6153626"/>
            <a:ext cx="5714643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Використання засобів із програмним керуванням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8040053" y="6558082"/>
            <a:ext cx="5935623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Використання засобів із програмним керуванням у процедурах випробувань метрологічних характеристик ІВС.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5394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9445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3" name="Text 1"/>
          <p:cNvSpPr/>
          <p:nvPr/>
        </p:nvSpPr>
        <p:spPr>
          <a:xfrm>
            <a:off x="878860" y="98702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1530906" y="1022390"/>
            <a:ext cx="564249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Розробка, впровадження та стандартизація алгоритмів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530906" y="1867138"/>
            <a:ext cx="56424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Розробку, впровадження та стандартизацію алгоритмів програмно керованих засобів для обраних процедур повірки ІВС.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56884" y="9445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7" name="Text 5"/>
          <p:cNvSpPr/>
          <p:nvPr/>
        </p:nvSpPr>
        <p:spPr>
          <a:xfrm>
            <a:off x="7541955" y="98702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194000" y="1022390"/>
            <a:ext cx="3421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Оснащення лабораторій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8194000" y="1512808"/>
            <a:ext cx="56426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Оснащення лабораторій державної та галузевої метрологічної служби відповідними засобами повірки ІВС.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3296007"/>
            <a:ext cx="94891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Організаційно-Правові Проблеми</a:t>
            </a:r>
            <a:endParaRPr lang="en-US" sz="4450" dirty="0"/>
          </a:p>
        </p:txBody>
      </p:sp>
      <p:sp>
        <p:nvSpPr>
          <p:cNvPr id="11" name="Shape 9"/>
          <p:cNvSpPr/>
          <p:nvPr/>
        </p:nvSpPr>
        <p:spPr>
          <a:xfrm>
            <a:off x="793790" y="4344948"/>
            <a:ext cx="6407944" cy="2940010"/>
          </a:xfrm>
          <a:prstGeom prst="roundRect">
            <a:avLst>
              <a:gd name="adj" fmla="val 1157"/>
            </a:avLst>
          </a:prstGeom>
          <a:solidFill>
            <a:srgbClr val="EAE8F3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571762"/>
            <a:ext cx="680442" cy="680442"/>
          </a:xfrm>
          <a:prstGeom prst="rect">
            <a:avLst/>
          </a:prstGeom>
        </p:spPr>
      </p:pic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770" y="4720590"/>
            <a:ext cx="306110" cy="38266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020604" y="5479018"/>
            <a:ext cx="59543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Розробка спеціалізованої нормативної документації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1020604" y="6323767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Розробку спеціалізованої нормативної документації, яка регламентує метрологічне забезпечення ІВС.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7428548" y="4344948"/>
            <a:ext cx="6408063" cy="2940010"/>
          </a:xfrm>
          <a:prstGeom prst="roundRect">
            <a:avLst>
              <a:gd name="adj" fmla="val 1157"/>
            </a:avLst>
          </a:prstGeom>
          <a:solidFill>
            <a:srgbClr val="EAE8F3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362" y="4571762"/>
            <a:ext cx="680442" cy="680442"/>
          </a:xfrm>
          <a:prstGeom prst="rect">
            <a:avLst/>
          </a:prstGeom>
        </p:spPr>
      </p:pic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528" y="4720590"/>
            <a:ext cx="306110" cy="38266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7655362" y="54790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Координація робіт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655362" y="5969437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Координацію робіт з метрологічного забезпечення ІВС як на етапах розробки та проектування, так і під час їх експлуатації.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141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949601" y="397626"/>
            <a:ext cx="5007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Python 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ІВС</a:t>
            </a:r>
            <a:endParaRPr lang="uk-UA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111" y="1105512"/>
            <a:ext cx="6336408" cy="4428672"/>
          </a:xfrm>
          <a:prstGeom prst="rect">
            <a:avLst/>
          </a:prstGeom>
        </p:spPr>
      </p:pic>
      <p:sp>
        <p:nvSpPr>
          <p:cNvPr id="11" name="AutoShape 4" descr="Стрелка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656908" cy="36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Стрелка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656908" cy="36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1264343" y="4114799"/>
            <a:ext cx="12087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hlinkClick r:id="rId3"/>
              </a:rPr>
              <a:t>Colab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07414" y="2603270"/>
            <a:ext cx="2757054" cy="18346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8997" flipH="1" flipV="1">
            <a:off x="6154387" y="2004332"/>
            <a:ext cx="2757054" cy="18346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1657" flipH="1" flipV="1">
            <a:off x="4438565" y="2516184"/>
            <a:ext cx="2757054" cy="18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29218" y="1688783"/>
            <a:ext cx="1152917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Визначення поняття інформаційно-вимірювальна система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258175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Основним напрямом розвитку вимірювань в автоматизованому виробництві є перехід до машинного контролю на основі адаптивних моделей і застосування більш складних систем керування в інформаційно-вимірювальних системах (ІВС).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091446" y="3663315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Сучасні інформаційні технології, що підтримують вимірювальні процеси, відзначаються використанням спеціалізованих процедур обробки вимірювальної інформації.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440073"/>
            <a:ext cx="22860" cy="1081564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474487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Отримання даних про досліджуваний об’єкт від первинних вимірювальних перетворювачів, які безпосередньо взаємодіють з об’єктом;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44937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Первинна обробка інформації з необхідною точністю та достовірністю;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83632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Зіставлення отриманих сигналів вимірювальної інформації з прийнятими одиницями виміру;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622327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Визначення та оцінювання невизначеності вимірюваних величин.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4418" y="1397216"/>
            <a:ext cx="542210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Еволюція та можливості ІВС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924418" y="2290185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Завдяки використанню сучасних апаратних та програмних засобів інформаційні вимірювальні технології отримали додаткові можливості. Основними напрямами їх розвитку є розширення діапазону вимірюваних параметрів та забезпечення високої точності й достовірності результатів у динамічно змінних умовах навколишнього середовища.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924418" y="3664404"/>
            <a:ext cx="450342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Виклики сучасних вимірювань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924418" y="4234833"/>
            <a:ext cx="627935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Розв’язання цих завдань потребує ускладнення структури вимірювальних засобів (ВЗ), створення комплексів взаємопов’язаних пристроїв та технічних рішень, необхідних для їх ефективного функціонування.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924418" y="5683585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Сучасні об’єкти дослідження характеризуються великою кількістю параметрів, що швидко змінюються у часі, що додатково ускладнює процес вимірювань.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695502" y="366440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Комплексний підхід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7695502" y="4234833"/>
            <a:ext cx="627935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отримання повної інформації про об’єкт часто необхідний комплексний підхід, коли значення шуканої величини визначається через функціональні залежності між безпосередньо виміряними та розрахунковими параметрами.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95502" y="5683585"/>
            <a:ext cx="612209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Подібні завдання ефективно розв’язуються за допомогою інформаційно-вимірювальних систем (ІВС), які сьогодні знайшли широке застосування.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1881"/>
            <a:ext cx="961834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Вимірювальна система (ВС): Структура та Функції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260484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Вимірювальна система (ВС) — це сукупність функціонально об’єднаних вимірювальних процесів і приладів, що забезпечують їх реалізацію.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463171"/>
            <a:ext cx="6422231" cy="3054548"/>
          </a:xfrm>
          <a:prstGeom prst="roundRect">
            <a:avLst>
              <a:gd name="adj" fmla="val 975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63171"/>
            <a:ext cx="91440" cy="30545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6448" y="368438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Компоненти ВС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106448" y="4113609"/>
            <a:ext cx="588835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Первинні вимірювальні перетворювачі (ПВП)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106448" y="4500563"/>
            <a:ext cx="58883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Аналого-цифрові (АЦП) та цифро-аналогові (ЦАП) перетворювачі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106448" y="5205055"/>
            <a:ext cx="588835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Канали передавання даних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106448" y="5592008"/>
            <a:ext cx="588835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Електронно-обчислювальні машини (ЕОМ)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1106448" y="5978962"/>
            <a:ext cx="588835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Периферійні пристрої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7414379" y="3463171"/>
            <a:ext cx="6422231" cy="3054548"/>
          </a:xfrm>
          <a:prstGeom prst="roundRect">
            <a:avLst>
              <a:gd name="adj" fmla="val 975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3463171"/>
            <a:ext cx="91440" cy="305454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727037" y="368438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Призначення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7727037" y="4113609"/>
            <a:ext cx="588835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Така структура дозволяє виконувати визначення властивостей об’єкта вимірювань і відображати їх у вигляді сигналів вимірювальної інформації.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47849" y="2516148"/>
            <a:ext cx="713470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Класифікація вимірювальних систем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3409117"/>
            <a:ext cx="6422231" cy="2304336"/>
          </a:xfrm>
          <a:prstGeom prst="roundRect">
            <a:avLst>
              <a:gd name="adj" fmla="val 1292"/>
            </a:avLst>
          </a:prstGeom>
          <a:solidFill>
            <a:srgbClr val="403CCF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3607475"/>
            <a:ext cx="42587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 функціональним призначенням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2148" y="4036695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Вимірювальні інформаційні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992148" y="4423648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Вимірювальні контролюючі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92148" y="4810601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Вимірювальні керуючі системи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92148" y="5197554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 інші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414379" y="3409117"/>
            <a:ext cx="6422231" cy="2304336"/>
          </a:xfrm>
          <a:prstGeom prst="roundRect">
            <a:avLst>
              <a:gd name="adj" fmla="val 1292"/>
            </a:avLst>
          </a:prstGeom>
          <a:solidFill>
            <a:srgbClr val="403CCF"/>
          </a:solidFill>
          <a:ln/>
        </p:spPr>
      </p:sp>
      <p:sp>
        <p:nvSpPr>
          <p:cNvPr id="10" name="Text 8"/>
          <p:cNvSpPr/>
          <p:nvPr/>
        </p:nvSpPr>
        <p:spPr>
          <a:xfrm>
            <a:off x="7612737" y="3607475"/>
            <a:ext cx="42557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Гнучкі вимірювальні системи (ГВС)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612737" y="4036695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Якщо вимірювальна система здатна перебудовуватись відповідно до зміни вимірювального завдання, її називають гнучкою вимірювальною системою (ГВС).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77221"/>
            <a:ext cx="1129629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Інформаційно-вимірювальна система (ІВС) за стандартом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247019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Будь-яка інформаційна система (ІС) може слугувати базою для побудови складнішої структури — інформаційно-вимірювальної системи (ІВС).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091446" y="3551753"/>
            <a:ext cx="1274516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Відповідно до стандарту, інформаційно-вимірювальна система (ІВС) — це сукупність функціонально інтегрованих вимірювальних, обчислювальних та інших допоміжних технічних засобів, призначених для отримання вимірюваної інформації, її перетворення та обробки, з метою подання результатів оператору у зручній формі для подальшого аналізу та прийняття рішень.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328511"/>
            <a:ext cx="22860" cy="1399103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495085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ІВС виконує такі функції: вимірювальну (класифікація, розпізнавання, контроль), інформаційну, логічну, діагностичну тощо.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93790" y="5491639"/>
            <a:ext cx="13042821" cy="1160740"/>
          </a:xfrm>
          <a:prstGeom prst="roundRect">
            <a:avLst>
              <a:gd name="adj" fmla="val 2565"/>
            </a:avLst>
          </a:prstGeom>
          <a:solidFill>
            <a:srgbClr val="B6D6F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794534"/>
            <a:ext cx="248007" cy="19835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38513" y="5739527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Варто підкреслити, що ІС і ІВС розглядаються як різновид вимірювальних засобів (ВЗ). Для ефективної роботи складних ІВС необхідно розподіляти вимірювальні канали, формуючи з них окремі підсистеми.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534"/>
            <a:ext cx="8041600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Виклики інтеграції та масштабування ІВС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307050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Окремі компоненти ІВС можуть виготовлятися різними виробниками, мати відмінну комплектацію та технічну документацію, у якій визначаються метрологічні вимоги.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4127183"/>
            <a:ext cx="339232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Труднощі випробувань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469761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Це може створювати труднощі під час випробувань для затвердження типу ІВС.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564874" y="4127183"/>
            <a:ext cx="426839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Ускладнення масштабування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7564874" y="469761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Також ускладнювати масштабування системи або заміну її елементів залежно від поставлених завдань.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73452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Особливо це актуально у випадку використання ІВС як завершеного виробу безпосередньо на об’єкті вимірювань.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52080" y="2469832"/>
            <a:ext cx="992624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Дві підгрупи інформаційно-вимірювальних систем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3660458"/>
            <a:ext cx="6422231" cy="2099191"/>
          </a:xfrm>
          <a:prstGeom prst="roundRect">
            <a:avLst>
              <a:gd name="adj" fmla="val 5227"/>
            </a:avLst>
          </a:prstGeom>
          <a:solidFill>
            <a:srgbClr val="F7F5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37598"/>
            <a:ext cx="6422231" cy="9144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249" y="3362801"/>
            <a:ext cx="595313" cy="5953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85843" y="351162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1015008" y="4156591"/>
            <a:ext cx="453961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Перша група: Чітко узгоджені функції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1015008" y="4585811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таких системах основною є вимірювальна функція, тоді як інформаційні функції, що забезпечують відображення результатів вимірювань, виконують допоміжну роль.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7414379" y="3660458"/>
            <a:ext cx="6422231" cy="2099191"/>
          </a:xfrm>
          <a:prstGeom prst="roundRect">
            <a:avLst>
              <a:gd name="adj" fmla="val 5227"/>
            </a:avLst>
          </a:prstGeom>
          <a:solidFill>
            <a:srgbClr val="F7F5FF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3637598"/>
            <a:ext cx="6422231" cy="9144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838" y="3362801"/>
            <a:ext cx="595313" cy="59531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506432" y="351162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850" dirty="0"/>
          </a:p>
        </p:txBody>
      </p:sp>
      <p:sp>
        <p:nvSpPr>
          <p:cNvPr id="13" name="Text 7"/>
          <p:cNvSpPr/>
          <p:nvPr/>
        </p:nvSpPr>
        <p:spPr>
          <a:xfrm>
            <a:off x="7635597" y="4156591"/>
            <a:ext cx="41605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Друга група: ІВС у широкому сенсі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635597" y="4585811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Вони дозволяють реалізовувати не лише вимірювальні функції, а й додаткові контролюючі, інформаційні та керуючі функції, забезпечуючи більш комплексну роботу системи.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323</TotalTime>
  <Words>1658</Words>
  <Application>Microsoft Office PowerPoint</Application>
  <PresentationFormat>Довільний</PresentationFormat>
  <Paragraphs>210</Paragraphs>
  <Slides>29</Slides>
  <Notes>29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8" baseType="lpstr">
      <vt:lpstr>Libre Baskerville</vt:lpstr>
      <vt:lpstr>Times New Roman</vt:lpstr>
      <vt:lpstr>Arial</vt:lpstr>
      <vt:lpstr>Symbol</vt:lpstr>
      <vt:lpstr>Trebuchet MS</vt:lpstr>
      <vt:lpstr>Tw Cen MT</vt:lpstr>
      <vt:lpstr>Calibri</vt:lpstr>
      <vt:lpstr>Open Sans</vt:lpstr>
      <vt:lpstr>Схема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Andrii</dc:creator>
  <cp:lastModifiedBy>Andrii</cp:lastModifiedBy>
  <cp:revision>16</cp:revision>
  <dcterms:created xsi:type="dcterms:W3CDTF">2025-09-02T13:21:20Z</dcterms:created>
  <dcterms:modified xsi:type="dcterms:W3CDTF">2025-09-03T12:06:43Z</dcterms:modified>
</cp:coreProperties>
</file>