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5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286" r:id="rId16"/>
    <p:sldId id="287" r:id="rId17"/>
    <p:sldId id="289" r:id="rId18"/>
    <p:sldId id="301" r:id="rId19"/>
    <p:sldId id="274" r:id="rId2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036" y="1601948"/>
            <a:ext cx="10843491" cy="3190553"/>
          </a:xfrm>
        </p:spPr>
        <p:txBody>
          <a:bodyPr>
            <a:normAutofit/>
          </a:bodyPr>
          <a:lstStyle/>
          <a:p>
            <a:pPr marL="2327275" indent="-2327275" algn="l"/>
            <a:r>
              <a:rPr lang="ru-RU" sz="4400" b="1" dirty="0"/>
              <a:t>ТЕМА </a:t>
            </a:r>
            <a:r>
              <a:rPr lang="ru-RU" sz="4400" b="1" dirty="0" smtClean="0"/>
              <a:t>4</a:t>
            </a:r>
            <a:r>
              <a:rPr lang="ru-RU" sz="4400" b="1" dirty="0"/>
              <a:t>. </a:t>
            </a:r>
            <a:r>
              <a:rPr lang="ru-RU" sz="4400" b="1" dirty="0" smtClean="0"/>
              <a:t>ТЕОРЕТИЧНІ ОСНОВИ ЯКОСТІ</a:t>
            </a:r>
            <a:endParaRPr lang="uk-U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517236" y="170681"/>
                <a:ext cx="11259128" cy="5353425"/>
              </a:xfrm>
            </p:spPr>
            <p:txBody>
              <a:bodyPr/>
              <a:lstStyle/>
              <a:p>
                <a:pPr marL="0" indent="0" algn="ctr">
                  <a:lnSpc>
                    <a:spcPct val="100000"/>
                  </a:lnSpc>
                  <a:spcAft>
                    <a:spcPts val="1200"/>
                  </a:spcAft>
                  <a:buNone/>
                </a:pPr>
                <a:r>
                  <a:rPr lang="uk-UA" sz="3200" dirty="0"/>
                  <a:t>Якість товарів / послуг: </a:t>
                </a:r>
                <a:r>
                  <a:rPr lang="uk-UA" sz="3200" dirty="0" smtClean="0"/>
                  <a:t>сутність, змістове наповнення</a:t>
                </a:r>
              </a:p>
              <a:p>
                <a:pPr marL="0" indent="0" algn="just">
                  <a:lnSpc>
                    <a:spcPct val="100000"/>
                  </a:lnSpc>
                  <a:spcAft>
                    <a:spcPts val="0"/>
                  </a:spcAft>
                  <a:buNone/>
                </a:pPr>
                <a:r>
                  <a:rPr lang="uk-UA" sz="240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Сутність </a:t>
                </a:r>
                <a:r>
                  <a:rPr lang="uk-UA" sz="24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поняття «якість продукції» </a:t>
                </a:r>
                <a:r>
                  <a:rPr lang="uk-UA" sz="2400" b="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можна відобразити за допомогою наступної формули:</a:t>
                </a:r>
              </a:p>
              <a:p>
                <a:pPr marL="0" indent="0" algn="just">
                  <a:lnSpc>
                    <a:spcPct val="100000"/>
                  </a:lnSpc>
                  <a:spcAft>
                    <a:spcPts val="0"/>
                  </a:spcAft>
                  <a:buNone/>
                </a:pPr>
                <a:endParaRPr lang="uk-UA" sz="2400" b="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Якість продукції= </m:t>
                      </m:r>
                      <m:f>
                        <m:fPr>
                          <m:ctrlP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Власні характеристики продукції </m:t>
                          </m:r>
                        </m:num>
                        <m:den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Вимоги споживачів та інших ключових стейкхолдерів</m:t>
                          </m:r>
                        </m:den>
                      </m:f>
                    </m:oMath>
                  </m:oMathPara>
                </a14:m>
                <a:endParaRPr lang="uk-UA" sz="2400" b="0" dirty="0" smtClean="0"/>
              </a:p>
              <a:p>
                <a:pPr marL="0" indent="0">
                  <a:buNone/>
                </a:pPr>
                <a:r>
                  <a:rPr lang="uk-UA" sz="2400" b="0" dirty="0" smtClean="0"/>
                  <a:t> </a:t>
                </a:r>
                <a:endParaRPr lang="uk-UA" sz="2400" b="0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517236" y="170681"/>
                <a:ext cx="11259128" cy="5353425"/>
              </a:xfrm>
              <a:blipFill>
                <a:blip r:embed="rId2"/>
                <a:stretch>
                  <a:fillRect l="-1245" t="-1481" r="-113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980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35710" y="170681"/>
            <a:ext cx="11314546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Якість товарів / послуг: </a:t>
            </a:r>
            <a:r>
              <a:rPr lang="uk-UA" sz="3200" dirty="0" smtClean="0"/>
              <a:t>сутність, змістове наповнення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Під власними характеристиками продукції 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слід розуміти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наявні у продукції властивості, якими можуть бути наступні:</a:t>
            </a:r>
          </a:p>
          <a:p>
            <a:pPr marL="360363" indent="-360363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функціональне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призначення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– характеризує набір функцій продукції відповідно до її призначення;</a:t>
            </a:r>
          </a:p>
          <a:p>
            <a:pPr marL="360363" indent="-360363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надійність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– спроможність продукції протягом тривалого часу зберігати у заданих межах функціональну придатність до використання;</a:t>
            </a:r>
          </a:p>
          <a:p>
            <a:pPr marL="360363" indent="-360363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здатність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до ремонту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– характеризує придатність продукції до технічного обслуговування і ремонту з метою попередження причин зменшення або втрати її функціональної цінності;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uk-UA" sz="2400" b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152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17236" y="170681"/>
            <a:ext cx="11240655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Якість товарів / послуг: </a:t>
            </a:r>
            <a:r>
              <a:rPr lang="uk-UA" sz="3200" dirty="0" smtClean="0"/>
              <a:t>сутність, змістове наповнення</a:t>
            </a:r>
          </a:p>
          <a:p>
            <a:pPr marL="360363" indent="-360363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здатність до транспортування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– характеризує можливість продукції до транспортування без втрати її функціональної цінності;</a:t>
            </a:r>
          </a:p>
          <a:p>
            <a:pPr marL="360363" indent="-360363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безпечність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– характеризує спроможність продукції бути використаною за функціональним призначенням без заподіяння шкоди здоров'ю людини чи іншим об’єктам;</a:t>
            </a:r>
          </a:p>
          <a:p>
            <a:pPr marL="360363" indent="-360363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стійкість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до впливу зовнішнього середовища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– характеризує спроможність продукції зберігати функціональну придатність до використання під дією зовнішніх факторів (температури, атмосферного тиску, вологи, вібрацій, шумів, магнітних полів тощо);</a:t>
            </a:r>
          </a:p>
          <a:p>
            <a:pPr marL="360363" indent="-360363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вплив </a:t>
            </a: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на навколишнє середовище (екологічність)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– характеризує спроможність продукції бути використаною за функціональним призначенням без заподіяння шкоди довкіллю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uk-UA" sz="2400" b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4465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89528" y="170681"/>
            <a:ext cx="11342254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Якість товарів / послуг: </a:t>
            </a:r>
            <a:r>
              <a:rPr lang="uk-UA" sz="3200" dirty="0" smtClean="0"/>
              <a:t>сутність, змістове наповнення</a:t>
            </a:r>
          </a:p>
          <a:p>
            <a:pPr marL="360363" indent="-360363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економічність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– характеризує обсяг необхідних витрат ресурсів для використання продукції за функціональним призначенням, її транспортування чи зберігання;</a:t>
            </a:r>
          </a:p>
          <a:p>
            <a:pPr marL="360363" indent="-360363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ергономічність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– характеризує спроможність продукції під час використання за функціональним призначенням відповідати фізіологічним потребам людини (користувача);</a:t>
            </a:r>
          </a:p>
          <a:p>
            <a:pPr marL="360363" indent="-360363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естетичність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– характеризує розміри, кольорову гаму, форму продукції;</a:t>
            </a:r>
          </a:p>
          <a:p>
            <a:pPr marL="360363" indent="-360363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інші властивості.</a:t>
            </a:r>
            <a:endParaRPr lang="uk-UA" sz="24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00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43345" y="170681"/>
            <a:ext cx="11379199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Якість товарів / послуг: </a:t>
            </a:r>
            <a:r>
              <a:rPr lang="uk-UA" sz="3200" dirty="0" smtClean="0"/>
              <a:t>сутність, змістове наповнення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Під вимогами до продукції 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слід</a:t>
            </a: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розуміти,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в першу чергу, сформульовані потреби та очікування, які є загальнозрозумілими чи обов’язковими. </a:t>
            </a:r>
            <a:endParaRPr lang="uk-UA" sz="2400" b="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Загальнозрозумілими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є такі вимоги, вживання яких є звичайною або загальноприйнятою практикою для </a:t>
            </a:r>
            <a:r>
              <a:rPr lang="uk-UA" sz="24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стейкхолдерів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 (зацікавлених сторін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Обов’язковими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є установлені вимоги тобто такі, що сформульовані у задокументованій інформації. 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обов’язкових вимог 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належать законодавчі </a:t>
            </a:r>
            <a:r>
              <a:rPr lang="uk-UA" sz="2400" b="0" dirty="0"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uk-UA" sz="2400" b="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регламентувальні</a:t>
            </a:r>
            <a:r>
              <a:rPr lang="uk-UA" sz="24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вимоги.</a:t>
            </a:r>
          </a:p>
        </p:txBody>
      </p:sp>
    </p:spTree>
    <p:extLst>
      <p:ext uri="{BB962C8B-B14F-4D97-AF65-F5344CB8AC3E}">
        <p14:creationId xmlns:p14="http://schemas.microsoft.com/office/powerpoint/2010/main" val="177797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Питання для самоперевірки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1.  Роль якості в житті людини та бізнесі</a:t>
            </a:r>
            <a:r>
              <a:rPr lang="ru-RU" sz="2000" b="0" dirty="0" smtClean="0"/>
              <a:t> </a:t>
            </a:r>
            <a:r>
              <a:rPr lang="uk-UA" sz="2000" b="0" dirty="0" smtClean="0"/>
              <a:t> 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2.  Сутність якості з філософської позиції 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3.  Сутність якості з соціальної позиції</a:t>
            </a:r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uk-UA" sz="2000" b="0" dirty="0" smtClean="0"/>
              <a:t>Сутність </a:t>
            </a:r>
            <a:r>
              <a:rPr lang="uk-UA" sz="2000" b="0" dirty="0"/>
              <a:t>якості з екологічної </a:t>
            </a:r>
            <a:r>
              <a:rPr lang="uk-UA" sz="2000" b="0" dirty="0" smtClean="0"/>
              <a:t>позиції</a:t>
            </a:r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uk-UA" sz="2000" b="0" dirty="0"/>
              <a:t>Сутність якості з технічної позиції</a:t>
            </a:r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ru-RU" sz="2000" b="0" dirty="0" err="1"/>
              <a:t>Сутність</a:t>
            </a:r>
            <a:r>
              <a:rPr lang="ru-RU" sz="2000" b="0" dirty="0"/>
              <a:t> </a:t>
            </a:r>
            <a:r>
              <a:rPr lang="ru-RU" sz="2000" b="0" dirty="0" err="1"/>
              <a:t>якості</a:t>
            </a:r>
            <a:r>
              <a:rPr lang="ru-RU" sz="2000" b="0" dirty="0"/>
              <a:t> з </a:t>
            </a:r>
            <a:r>
              <a:rPr lang="uk-UA" sz="2000" b="0" dirty="0"/>
              <a:t>економічної</a:t>
            </a:r>
            <a:r>
              <a:rPr lang="ru-RU" sz="2000" b="0" dirty="0" smtClean="0"/>
              <a:t> </a:t>
            </a:r>
            <a:r>
              <a:rPr lang="ru-RU" sz="2000" b="0" dirty="0" err="1"/>
              <a:t>позиці</a:t>
            </a:r>
            <a:r>
              <a:rPr lang="uk-UA" sz="2000" b="0" dirty="0" smtClean="0"/>
              <a:t>ї </a:t>
            </a:r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ru-RU" sz="2000" b="0" dirty="0" err="1"/>
              <a:t>Сутність</a:t>
            </a:r>
            <a:r>
              <a:rPr lang="ru-RU" sz="2000" b="0" dirty="0"/>
              <a:t> </a:t>
            </a:r>
            <a:r>
              <a:rPr lang="ru-RU" sz="2000" b="0" dirty="0" err="1"/>
              <a:t>якості</a:t>
            </a:r>
            <a:r>
              <a:rPr lang="ru-RU" sz="2000" b="0" dirty="0"/>
              <a:t> з </a:t>
            </a:r>
            <a:r>
              <a:rPr lang="uk-UA" sz="2000" b="0" dirty="0" err="1"/>
              <a:t>правово</a:t>
            </a:r>
            <a:r>
              <a:rPr lang="ru-RU" sz="2000" b="0" dirty="0" smtClean="0"/>
              <a:t>ї </a:t>
            </a:r>
            <a:r>
              <a:rPr lang="ru-RU" sz="2000" b="0" dirty="0" err="1"/>
              <a:t>позиці</a:t>
            </a:r>
            <a:r>
              <a:rPr lang="uk-UA" sz="2000" b="0" dirty="0" smtClean="0"/>
              <a:t>ї </a:t>
            </a:r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ru-RU" sz="2000" b="0" dirty="0" err="1"/>
              <a:t>Сутність</a:t>
            </a:r>
            <a:r>
              <a:rPr lang="ru-RU" sz="2000" b="0" dirty="0"/>
              <a:t> </a:t>
            </a:r>
            <a:r>
              <a:rPr lang="ru-RU" sz="2000" b="0" dirty="0" err="1"/>
              <a:t>якості</a:t>
            </a:r>
            <a:r>
              <a:rPr lang="ru-RU" sz="2000" b="0" dirty="0"/>
              <a:t> з </a:t>
            </a:r>
            <a:r>
              <a:rPr lang="ru-RU" sz="2000" b="0" dirty="0" err="1" smtClean="0"/>
              <a:t>позиції</a:t>
            </a:r>
            <a:r>
              <a:rPr lang="ru-RU" sz="2000" b="0" dirty="0" smtClean="0"/>
              <a:t> </a:t>
            </a:r>
            <a:r>
              <a:rPr lang="uk-UA" sz="2000" b="0" dirty="0"/>
              <a:t>ДСТУ ISO 9000:2015 (ISO 9000:2015, IDT)</a:t>
            </a:r>
            <a:endParaRPr lang="uk-UA" sz="2000" b="0" dirty="0" smtClean="0"/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ru-RU" sz="2000" b="0" dirty="0" err="1"/>
              <a:t>Сутність</a:t>
            </a:r>
            <a:r>
              <a:rPr lang="ru-RU" sz="2000" b="0" dirty="0"/>
              <a:t> </a:t>
            </a:r>
            <a:r>
              <a:rPr lang="ru-RU" sz="2000" b="0" dirty="0" err="1"/>
              <a:t>якості</a:t>
            </a:r>
            <a:r>
              <a:rPr lang="ru-RU" sz="2000" b="0" dirty="0"/>
              <a:t> </a:t>
            </a:r>
            <a:r>
              <a:rPr lang="ru-RU" sz="2000" b="0" dirty="0" err="1" smtClean="0"/>
              <a:t>товарів</a:t>
            </a:r>
            <a:r>
              <a:rPr lang="ru-RU" sz="2000" b="0" dirty="0" smtClean="0"/>
              <a:t> / </a:t>
            </a:r>
            <a:r>
              <a:rPr lang="ru-RU" sz="2000" b="0" dirty="0" err="1" smtClean="0"/>
              <a:t>послуг</a:t>
            </a:r>
            <a:endParaRPr lang="ru-RU" sz="2000" b="0" dirty="0" smtClean="0"/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ru-RU" sz="2000" b="0" dirty="0" err="1" smtClean="0"/>
              <a:t>Змістове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наповнення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якості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окремого</a:t>
            </a:r>
            <a:r>
              <a:rPr lang="ru-RU" sz="2000" b="0" dirty="0" smtClean="0"/>
              <a:t> виду товару</a:t>
            </a:r>
            <a:endParaRPr lang="uk-UA" sz="2000" b="0" dirty="0" smtClean="0"/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endParaRPr lang="uk-UA" sz="2000" b="0" dirty="0" smtClean="0"/>
          </a:p>
          <a:p>
            <a:pPr marL="0" indent="0" defTabSz="536575">
              <a:spcBef>
                <a:spcPts val="1200"/>
              </a:spcBef>
              <a:buNone/>
            </a:pPr>
            <a:endParaRPr lang="uk-UA" sz="2000" b="0" dirty="0"/>
          </a:p>
          <a:p>
            <a:pPr marL="358775" indent="-358775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413820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Питання для самоперевірки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11.	</a:t>
            </a:r>
            <a:r>
              <a:rPr lang="ru-RU" sz="2000" b="0" dirty="0" err="1"/>
              <a:t>Змістове</a:t>
            </a:r>
            <a:r>
              <a:rPr lang="ru-RU" sz="2000" b="0" dirty="0"/>
              <a:t> </a:t>
            </a:r>
            <a:r>
              <a:rPr lang="ru-RU" sz="2000" b="0" dirty="0" err="1"/>
              <a:t>наповнення</a:t>
            </a:r>
            <a:r>
              <a:rPr lang="ru-RU" sz="2000" b="0" dirty="0"/>
              <a:t> </a:t>
            </a:r>
            <a:r>
              <a:rPr lang="ru-RU" sz="2000" b="0" dirty="0" err="1"/>
              <a:t>якості</a:t>
            </a:r>
            <a:r>
              <a:rPr lang="ru-RU" sz="2000" b="0" dirty="0"/>
              <a:t> </a:t>
            </a:r>
            <a:r>
              <a:rPr lang="ru-RU" sz="2000" b="0" dirty="0" err="1"/>
              <a:t>окремого</a:t>
            </a:r>
            <a:r>
              <a:rPr lang="ru-RU" sz="2000" b="0" dirty="0"/>
              <a:t> виду </a:t>
            </a:r>
            <a:r>
              <a:rPr lang="ru-RU" sz="2000" b="0" dirty="0" err="1" smtClean="0"/>
              <a:t>послуг</a:t>
            </a:r>
            <a:endParaRPr lang="uk-UA" sz="2000" b="0" dirty="0" smtClean="0"/>
          </a:p>
          <a:p>
            <a:pPr marL="457200" indent="-457200" defTabSz="536575">
              <a:spcBef>
                <a:spcPts val="1200"/>
              </a:spcBef>
              <a:buAutoNum type="arabicPeriod" startAt="12"/>
            </a:pPr>
            <a:r>
              <a:rPr lang="uk-UA" sz="2000" b="0" dirty="0" err="1" smtClean="0"/>
              <a:t>Cутність</a:t>
            </a:r>
            <a:r>
              <a:rPr lang="uk-UA" sz="2000" b="0" dirty="0" smtClean="0"/>
              <a:t> та види вимог до продукції (товарів, послуг)</a:t>
            </a:r>
          </a:p>
          <a:p>
            <a:pPr marL="457200" indent="-457200" defTabSz="536575">
              <a:spcBef>
                <a:spcPts val="1200"/>
              </a:spcBef>
              <a:buAutoNum type="arabicPeriod" startAt="12"/>
            </a:pPr>
            <a:r>
              <a:rPr lang="uk-UA" sz="2000" b="0" dirty="0" smtClean="0"/>
              <a:t>Роль </a:t>
            </a:r>
            <a:r>
              <a:rPr lang="uk-UA" sz="2000" b="0" dirty="0" err="1" smtClean="0"/>
              <a:t>стейкхолдерів</a:t>
            </a:r>
            <a:r>
              <a:rPr lang="uk-UA" sz="2000" b="0" dirty="0" smtClean="0"/>
              <a:t> у формуванні та забезпеченні якості </a:t>
            </a:r>
            <a:r>
              <a:rPr lang="uk-UA" sz="2000" b="0" dirty="0"/>
              <a:t>продукції (товарів, послуг)</a:t>
            </a:r>
            <a:endParaRPr lang="uk-UA" sz="2000" b="0" dirty="0" smtClean="0"/>
          </a:p>
          <a:p>
            <a:pPr marL="0" indent="0" defTabSz="536575">
              <a:spcBef>
                <a:spcPts val="1200"/>
              </a:spcBef>
              <a:buNone/>
            </a:pPr>
            <a:endParaRPr lang="ru-RU" sz="2000" b="0" dirty="0" smtClean="0"/>
          </a:p>
          <a:p>
            <a:pPr marL="0" indent="0" defTabSz="536575">
              <a:spcBef>
                <a:spcPts val="1200"/>
              </a:spcBef>
              <a:buNone/>
            </a:pPr>
            <a:endParaRPr lang="ru-RU" sz="2000" b="0" dirty="0" smtClean="0"/>
          </a:p>
          <a:p>
            <a:pPr marL="0" indent="0" defTabSz="5365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43792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Рекомендована література та інформаційні ресурси в Інтернеті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dirty="0" smtClean="0"/>
              <a:t>1</a:t>
            </a:r>
            <a:r>
              <a:rPr lang="uk-UA" sz="1800" b="0" dirty="0"/>
              <a:t>. </a:t>
            </a:r>
            <a:r>
              <a:rPr lang="uk-UA" sz="1800" b="0" dirty="0" smtClean="0"/>
              <a:t> </a:t>
            </a:r>
            <a:r>
              <a:rPr lang="uk-UA" sz="1800" b="0" dirty="0" err="1" smtClean="0"/>
              <a:t>Леськів</a:t>
            </a:r>
            <a:r>
              <a:rPr lang="uk-UA" sz="1800" b="0" dirty="0" smtClean="0"/>
              <a:t> </a:t>
            </a:r>
            <a:r>
              <a:rPr lang="uk-UA" sz="1800" b="0" dirty="0"/>
              <a:t>Г., </a:t>
            </a:r>
            <a:r>
              <a:rPr lang="uk-UA" sz="1800" b="0" dirty="0" err="1"/>
              <a:t>Гобела</a:t>
            </a:r>
            <a:r>
              <a:rPr lang="uk-UA" sz="1800" b="0" dirty="0"/>
              <a:t> В. Управління якістю : навчальний посібник. Львів : Львівський державний університет внутрішніх справ, 2024. 256 с. </a:t>
            </a:r>
            <a:r>
              <a:rPr lang="en-US" sz="1800" b="0" dirty="0"/>
              <a:t>URL: https://dspace.lvduvs.edu.ua/handle/1234567890/8617</a:t>
            </a:r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uk-UA" sz="1800" b="0" dirty="0" err="1" smtClean="0"/>
              <a:t>Лялюк</a:t>
            </a:r>
            <a:r>
              <a:rPr lang="uk-UA" sz="1800" b="0" dirty="0" smtClean="0"/>
              <a:t> </a:t>
            </a:r>
            <a:r>
              <a:rPr lang="uk-UA" sz="1800" b="0" dirty="0"/>
              <a:t>А. М. Управління якістю товарів і послуг в торгівлі: конспект лекцій. Луцьк : Вид-во КП ІА «</a:t>
            </a:r>
            <a:r>
              <a:rPr lang="uk-UA" sz="1800" b="0" dirty="0" err="1"/>
              <a:t>Волиньенергософт</a:t>
            </a:r>
            <a:r>
              <a:rPr lang="uk-UA" sz="1800" b="0" dirty="0"/>
              <a:t>», 2023. 95 с. </a:t>
            </a:r>
            <a:r>
              <a:rPr lang="en-US" sz="1800" b="0" dirty="0"/>
              <a:t>URL: https://</a:t>
            </a:r>
            <a:r>
              <a:rPr lang="en-US" sz="1800" b="0" dirty="0" smtClean="0"/>
              <a:t>evnuir.vnu.edu.ua/bitstream/123456789/22306/1/upr_KL.pdf</a:t>
            </a:r>
            <a:endParaRPr lang="uk-UA" sz="1800" b="0" dirty="0" smtClean="0"/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uk-UA" sz="1800" b="0" dirty="0" err="1" smtClean="0"/>
              <a:t>Воробець</a:t>
            </a:r>
            <a:r>
              <a:rPr lang="uk-UA" sz="1800" b="0" dirty="0" smtClean="0"/>
              <a:t> </a:t>
            </a:r>
            <a:r>
              <a:rPr lang="uk-UA" sz="1800" b="0" dirty="0"/>
              <a:t>М.М., </a:t>
            </a:r>
            <a:r>
              <a:rPr lang="uk-UA" sz="1800" b="0" dirty="0" err="1"/>
              <a:t>Кондрачук</a:t>
            </a:r>
            <a:r>
              <a:rPr lang="uk-UA" sz="1800" b="0" dirty="0"/>
              <a:t> І.В. Стандартизація, сертифікація, метрологія та управління якістю : навчальний посібник. Чернівці : </a:t>
            </a:r>
            <a:r>
              <a:rPr lang="uk-UA" sz="1800" b="0" dirty="0" err="1"/>
              <a:t>Чернівец</a:t>
            </a:r>
            <a:r>
              <a:rPr lang="uk-UA" sz="1800" b="0" dirty="0"/>
              <a:t>. </a:t>
            </a:r>
            <a:r>
              <a:rPr lang="uk-UA" sz="1800" b="0" dirty="0" err="1"/>
              <a:t>нац</a:t>
            </a:r>
            <a:r>
              <a:rPr lang="uk-UA" sz="1800" b="0" dirty="0"/>
              <a:t>. ун-т ім. Юрія </a:t>
            </a:r>
            <a:r>
              <a:rPr lang="uk-UA" sz="1800" b="0" dirty="0" err="1"/>
              <a:t>Федьковича</a:t>
            </a:r>
            <a:r>
              <a:rPr lang="uk-UA" sz="1800" b="0" dirty="0"/>
              <a:t>, 2022. 104 с. </a:t>
            </a:r>
            <a:r>
              <a:rPr lang="en-US" sz="1800" b="0" dirty="0"/>
              <a:t>URL: https://archer.chnu.edu.ua/xmlui/bitstream/handle/123456789/3880/%d0%9f%d0%be%d1%81%d1%96%d0%b1%d0%bd%d0%b8%d0%ba%20%d0%a1%d0%a1%d0%9c%d1%82%d0%b0%d0%a3%d0%af.pdf?sequence=1&amp;isAllowed=y</a:t>
            </a:r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uk-UA" sz="1800" b="0" dirty="0" smtClean="0"/>
              <a:t>ДСТУ </a:t>
            </a:r>
            <a:r>
              <a:rPr lang="en-US" sz="1800" b="0" dirty="0"/>
              <a:t>ISO 9000:2015 </a:t>
            </a:r>
            <a:r>
              <a:rPr lang="uk-UA" sz="1800" b="0" dirty="0"/>
              <a:t>Системи управління якістю. Основні положення та словник термінів (</a:t>
            </a:r>
            <a:r>
              <a:rPr lang="en-US" sz="1800" b="0" dirty="0"/>
              <a:t>ISO 9000:2015, IDT). URL: https://khoda.gov.ua/image/catalog/files/%</a:t>
            </a:r>
            <a:r>
              <a:rPr lang="en-US" sz="1800" b="0" dirty="0" smtClean="0"/>
              <a:t>209000.pdf</a:t>
            </a:r>
            <a:endParaRPr lang="uk-UA" sz="1800" b="0" dirty="0" smtClean="0"/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uk-UA" sz="1800" b="0" dirty="0" err="1" smtClean="0"/>
              <a:t>Лойко</a:t>
            </a:r>
            <a:r>
              <a:rPr lang="uk-UA" sz="1800" b="0" dirty="0" smtClean="0"/>
              <a:t> </a:t>
            </a:r>
            <a:r>
              <a:rPr lang="uk-UA" sz="1800" b="0" dirty="0"/>
              <a:t>Д.П., </a:t>
            </a:r>
            <a:r>
              <a:rPr lang="uk-UA" sz="1800" b="0" dirty="0" err="1"/>
              <a:t>Вотченікова</a:t>
            </a:r>
            <a:r>
              <a:rPr lang="uk-UA" sz="1800" b="0" dirty="0"/>
              <a:t> О.В., </a:t>
            </a:r>
            <a:r>
              <a:rPr lang="uk-UA" sz="1800" b="0" dirty="0" err="1"/>
              <a:t>Удовіченко</a:t>
            </a:r>
            <a:r>
              <a:rPr lang="uk-UA" sz="1800" b="0" dirty="0"/>
              <a:t> О.П. Управління якістю : </a:t>
            </a:r>
            <a:r>
              <a:rPr lang="uk-UA" sz="1800" b="0" dirty="0" err="1"/>
              <a:t>навч</a:t>
            </a:r>
            <a:r>
              <a:rPr lang="uk-UA" sz="1800" b="0" dirty="0"/>
              <a:t>. посібник. Львів : Магнолія 2006, 2018. 336 с.</a:t>
            </a: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None/>
            </a:pPr>
            <a:endParaRPr lang="en-US" sz="1400" b="0" dirty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1400" b="0" dirty="0" smtClean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2000" b="0" dirty="0"/>
          </a:p>
          <a:p>
            <a:pPr marL="0" indent="0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74851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Рекомендована література та інформаційні ресурси в Інтернеті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dirty="0" smtClean="0"/>
              <a:t>6</a:t>
            </a:r>
            <a:r>
              <a:rPr lang="uk-UA" sz="1800" b="0" dirty="0"/>
              <a:t>. </a:t>
            </a:r>
            <a:r>
              <a:rPr lang="uk-UA" sz="1800" b="0" dirty="0" smtClean="0"/>
              <a:t>  Панченко </a:t>
            </a:r>
            <a:r>
              <a:rPr lang="uk-UA" sz="1800" b="0" dirty="0"/>
              <a:t>М.О. Управління якістю: теорія та практика: навчальний посібник. К. : Центр учбової літератури, 2018. 228 с.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dirty="0" smtClean="0"/>
              <a:t>7</a:t>
            </a:r>
            <a:r>
              <a:rPr lang="uk-UA" sz="1800" b="0" dirty="0"/>
              <a:t>.	Світлишин І.І., </a:t>
            </a:r>
            <a:r>
              <a:rPr lang="uk-UA" sz="1800" b="0" dirty="0" err="1"/>
              <a:t>Світлишина</a:t>
            </a:r>
            <a:r>
              <a:rPr lang="uk-UA" sz="1800" b="0" dirty="0"/>
              <a:t> І.А. Теоретичні аспекти якості продукції. Актуальні проблеми економіки. 2022. № 9. С. 89-97. </a:t>
            </a:r>
            <a:r>
              <a:rPr lang="en-US" sz="1800" b="0" dirty="0"/>
              <a:t>URL: https://eco-science.net/wp-content/uploads/2022/09/09.22._topic_-Ihor-I.-Svitlyshyn-Iryna-A.-Svitlyshina-89-97.pdf</a:t>
            </a:r>
          </a:p>
          <a:p>
            <a:pPr marL="358775" indent="-358775" defTabSz="536575">
              <a:spcBef>
                <a:spcPts val="1200"/>
              </a:spcBef>
              <a:buAutoNum type="arabicPeriod" startAt="8"/>
            </a:pPr>
            <a:r>
              <a:rPr lang="uk-UA" sz="1800" b="0" dirty="0" smtClean="0"/>
              <a:t>Світлишин </a:t>
            </a:r>
            <a:r>
              <a:rPr lang="uk-UA" sz="1800" b="0" dirty="0"/>
              <a:t>І.І., </a:t>
            </a:r>
            <a:r>
              <a:rPr lang="uk-UA" sz="1800" b="0" dirty="0" err="1"/>
              <a:t>Світлишина</a:t>
            </a:r>
            <a:r>
              <a:rPr lang="uk-UA" sz="1800" b="0" dirty="0"/>
              <a:t> І.А. Уточнення сутності категорії «якість» Актуальні проблеми економіки. 2022. № 10-11. </a:t>
            </a:r>
            <a:r>
              <a:rPr lang="en-US" sz="1800" b="0" dirty="0"/>
              <a:t>C. 96-104. URL: https://eco-science.net/wp-content/uploads/2022/10/10.22._topic_Ihor-I.-Svitlyshyn-Iryna-A.-</a:t>
            </a:r>
            <a:r>
              <a:rPr lang="en-US" sz="1800" b="0" dirty="0" smtClean="0"/>
              <a:t>Svitlyshina-96-104.pdf</a:t>
            </a:r>
            <a:endParaRPr lang="uk-UA" sz="1800" b="0" dirty="0" smtClean="0"/>
          </a:p>
          <a:p>
            <a:pPr marL="358775" indent="-358775" defTabSz="536575">
              <a:spcBef>
                <a:spcPts val="1200"/>
              </a:spcBef>
              <a:buAutoNum type="arabicPeriod" startAt="8"/>
            </a:pPr>
            <a:r>
              <a:rPr lang="uk-UA" sz="1800" b="0" dirty="0" smtClean="0"/>
              <a:t>Інформаційні </a:t>
            </a:r>
            <a:r>
              <a:rPr lang="uk-UA" sz="1800" b="0" dirty="0"/>
              <a:t>ресурси Національної бібліотеки України імені В.І. Вернадського. </a:t>
            </a:r>
            <a:r>
              <a:rPr lang="en-US" sz="1800" b="0" dirty="0"/>
              <a:t>URL: http://</a:t>
            </a:r>
            <a:r>
              <a:rPr lang="en-US" sz="1800" b="0" dirty="0" smtClean="0"/>
              <a:t>www.nbuv.gov.ua</a:t>
            </a:r>
            <a:endParaRPr lang="uk-UA" sz="1800" b="0" dirty="0" smtClean="0"/>
          </a:p>
          <a:p>
            <a:pPr marL="358775" indent="-358775" defTabSz="536575">
              <a:spcBef>
                <a:spcPts val="1200"/>
              </a:spcBef>
              <a:buAutoNum type="arabicPeriod" startAt="8"/>
            </a:pPr>
            <a:r>
              <a:rPr lang="ru-RU" sz="1800" b="0" smtClean="0"/>
              <a:t>Сайт </a:t>
            </a:r>
            <a:r>
              <a:rPr lang="ru-RU" sz="1800" b="0" dirty="0" err="1"/>
              <a:t>бібліотеки</a:t>
            </a:r>
            <a:r>
              <a:rPr lang="ru-RU" sz="1800" b="0" dirty="0"/>
              <a:t> Державного </a:t>
            </a:r>
            <a:r>
              <a:rPr lang="ru-RU" sz="1800" b="0" dirty="0" err="1"/>
              <a:t>університету</a:t>
            </a:r>
            <a:r>
              <a:rPr lang="ru-RU" sz="1800" b="0" dirty="0"/>
              <a:t> «</a:t>
            </a:r>
            <a:r>
              <a:rPr lang="ru-RU" sz="1800" b="0" dirty="0" err="1"/>
              <a:t>Житомирська</a:t>
            </a:r>
            <a:r>
              <a:rPr lang="ru-RU" sz="1800" b="0" dirty="0"/>
              <a:t> </a:t>
            </a:r>
            <a:r>
              <a:rPr lang="ru-RU" sz="1800" b="0" dirty="0" err="1"/>
              <a:t>політехніка</a:t>
            </a:r>
            <a:r>
              <a:rPr lang="ru-RU" sz="1800" b="0" dirty="0"/>
              <a:t>». URL: http://lib.ztu.edu.ua</a:t>
            </a: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None/>
            </a:pP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None/>
            </a:pPr>
            <a:endParaRPr lang="en-US" sz="1400" b="0" dirty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1400" b="0" dirty="0" smtClean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2000" b="0" dirty="0"/>
          </a:p>
          <a:p>
            <a:pPr marL="0" indent="0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231501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44488" y="1879601"/>
            <a:ext cx="11522075" cy="1835150"/>
          </a:xfrm>
        </p:spPr>
        <p:txBody>
          <a:bodyPr/>
          <a:lstStyle/>
          <a:p>
            <a:pPr algn="ctr">
              <a:buNone/>
            </a:pPr>
            <a:r>
              <a:rPr lang="uk-UA" sz="4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Дякую за увагу!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59" y="447546"/>
            <a:ext cx="11522075" cy="702526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Зміст теми</a:t>
            </a:r>
            <a:endParaRPr lang="uk-UA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59" y="1409032"/>
            <a:ext cx="11522075" cy="2696770"/>
          </a:xfrm>
        </p:spPr>
        <p:txBody>
          <a:bodyPr/>
          <a:lstStyle/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Сутність і роль якості</a:t>
            </a:r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Якість товарів: сутність, змістове наповнення</a:t>
            </a:r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Якість послуг: сутність, змістове наповнення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77664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Сутність і роль якості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/>
              <a:t>Поглиблення інтеграції економіки України до світового господарства зумовлює необхідність підвищення конкурентоспроможності вітчизняних підприємств, покращення якості їх продукції та послуг, а також безпосередньо процесу функціонування.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/>
              <a:t>Наразі якість є не лише способом задоволення потреб людини, громади, суб’єкта господарювання, вона є джерелом нових потреб і формує відповідний рівень світосприйняття, свідомості. </a:t>
            </a: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 smtClean="0"/>
              <a:t>Якість </a:t>
            </a:r>
            <a:r>
              <a:rPr lang="uk-UA" sz="2400" b="0" dirty="0"/>
              <a:t>визначає спосіб життя, формує економічну, соціальну та екологічну основу для сталого розвитку особистості та суспільства, є вирішальним фактором розвитку </a:t>
            </a:r>
            <a:r>
              <a:rPr lang="uk-UA" sz="2400" b="0" dirty="0" smtClean="0"/>
              <a:t>цивілізації.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150360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Сутність і роль якості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/>
              <a:t>Результати опрацювання </a:t>
            </a:r>
            <a:r>
              <a:rPr lang="uk-UA" sz="2400" b="0" dirty="0" smtClean="0"/>
              <a:t>навчальної, наукової</a:t>
            </a:r>
            <a:r>
              <a:rPr lang="uk-UA" sz="2400" b="0" dirty="0"/>
              <a:t>, нормативної та довідникової літератури свідчать, що категорію «якість» можна розглядати щонайменше з шести позицій: філософської, соціальної, екологічної, технічної, економічної, правової</a:t>
            </a:r>
            <a:r>
              <a:rPr lang="uk-UA" sz="2400" b="0" dirty="0" smtClean="0"/>
              <a:t>.</a:t>
            </a:r>
            <a:endParaRPr lang="uk-UA" sz="2400" b="0" dirty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dirty="0" smtClean="0"/>
              <a:t>З </a:t>
            </a:r>
            <a:r>
              <a:rPr lang="uk-UA" sz="2400" dirty="0"/>
              <a:t>філософської </a:t>
            </a:r>
            <a:r>
              <a:rPr lang="uk-UA" sz="2400" dirty="0" smtClean="0"/>
              <a:t>позиції </a:t>
            </a:r>
            <a:r>
              <a:rPr lang="uk-UA" sz="2400" b="0" dirty="0" smtClean="0"/>
              <a:t>якість </a:t>
            </a:r>
            <a:r>
              <a:rPr lang="uk-UA" sz="2400" b="0" dirty="0"/>
              <a:t>відображає внутрішній стан об’єкта, що розкривається через такі поняття, як: структура, система, впорядкованість, властивість, специфічність, динамічність, цілісність, </a:t>
            </a:r>
            <a:r>
              <a:rPr lang="uk-UA" sz="2400" b="0" dirty="0" smtClean="0"/>
              <a:t>визначеність.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dirty="0"/>
              <a:t>З соціальної позиції </a:t>
            </a:r>
            <a:r>
              <a:rPr lang="uk-UA" sz="2400" b="0" dirty="0"/>
              <a:t>якість відображає здатність об’єкта через наявні у ньому властивості задовольняти потреби та очікування людини (соціуму) у соціальних ефектах (безпечність харчування, модність одягу, комфортність житла, рівень охорони здоров'я, освіти тощо</a:t>
            </a:r>
            <a:r>
              <a:rPr lang="uk-UA" sz="2400" b="0" dirty="0" smtClean="0"/>
              <a:t>).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15182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Сутність і роль якості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dirty="0"/>
              <a:t>З екологічної позиції </a:t>
            </a:r>
            <a:r>
              <a:rPr lang="uk-UA" sz="2400" b="0" dirty="0"/>
              <a:t>сутність якості виявляється у збереженні та/або покращенні навколишнього природного середовища під час створення та/або споживання (використання) об’єкта. Це проявляється у зменшенні викидів парникових газів, зниженні забруднення довкілля, зменшенні обсягу відходів, попередженні виснаження природних ресурсів у процесі функціонування підприємства та/або використання продукції</a:t>
            </a:r>
            <a:r>
              <a:rPr lang="uk-UA" sz="2400" b="0" dirty="0" smtClean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dirty="0"/>
              <a:t>В контексті технічної позиції </a:t>
            </a:r>
            <a:r>
              <a:rPr lang="uk-UA" sz="2400" b="0" dirty="0"/>
              <a:t>якість характеризує параметричні, експлуатаційні, споживчі, технологічні, дизайнерські властивості об’єкта, рівень його стандартизації та уніфікації, надійність та довговічність </a:t>
            </a:r>
            <a:r>
              <a:rPr lang="uk-UA" sz="2400" b="0" dirty="0" smtClean="0"/>
              <a:t>використання.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271853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Сутність і роль якості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dirty="0" smtClean="0"/>
              <a:t>Якість </a:t>
            </a:r>
            <a:r>
              <a:rPr lang="uk-UA" sz="2400" dirty="0"/>
              <a:t>як економічна категорія </a:t>
            </a:r>
            <a:r>
              <a:rPr lang="uk-UA" sz="2400" b="0" dirty="0"/>
              <a:t>має наступні концептуальні особливості: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 smtClean="0"/>
              <a:t>‒ є </a:t>
            </a:r>
            <a:r>
              <a:rPr lang="uk-UA" sz="2400" b="0" dirty="0"/>
              <a:t>результатом оцінки властивостей об’єкта споживачем (зацікавленими сторонами) тобто формується у процесі споживання (використання) об’єкта і має суб’єктивний характер;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 smtClean="0"/>
              <a:t>‒ є </a:t>
            </a:r>
            <a:r>
              <a:rPr lang="uk-UA" sz="2400" b="0" dirty="0"/>
              <a:t>наслідком наявності в об’єкті певних властивостей, які здатні задовольняти вимоги, запити, очікування споживачів (зацікавлених сторін), а також відповідати специфічному призначенню. Тобто якість формується у процесі створення об’єкта і носить об’єктивний характер</a:t>
            </a:r>
            <a:r>
              <a:rPr lang="uk-UA" sz="2400" b="0" dirty="0" smtClean="0"/>
              <a:t>.</a:t>
            </a: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32667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Сутність і роль якості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dirty="0" smtClean="0"/>
              <a:t>З позиції права </a:t>
            </a:r>
            <a:r>
              <a:rPr lang="uk-UA" sz="2400" b="0" dirty="0" smtClean="0"/>
              <a:t>якість – це відповідність об’єкта вимогам, встановленим законодавством, нормативними документами та умовами договору.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dirty="0" smtClean="0"/>
              <a:t>У ДСТУ ISO 9000:2015 (ISO 9000:2015, IDT) </a:t>
            </a:r>
            <a:r>
              <a:rPr lang="uk-UA" sz="2400" b="0" dirty="0" smtClean="0"/>
              <a:t>«Системи управління якістю. Основні положення та словник термінів» зазначено, що якість визначають здатністю задовольняти замовників, а також передбаченим і непередбаченим впливом на відповідні зацікавлені сторони. Якість об’єкта охоплює не тільки його передбачені функції та характеристики, але також його сприймані цінність і користь для замовника.</a:t>
            </a: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360995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525084" y="170681"/>
                <a:ext cx="11334407" cy="5353425"/>
              </a:xfrm>
            </p:spPr>
            <p:txBody>
              <a:bodyPr/>
              <a:lstStyle/>
              <a:p>
                <a:pPr marL="0" indent="0" algn="ctr">
                  <a:lnSpc>
                    <a:spcPct val="100000"/>
                  </a:lnSpc>
                  <a:spcAft>
                    <a:spcPts val="1200"/>
                  </a:spcAft>
                  <a:buNone/>
                </a:pPr>
                <a:r>
                  <a:rPr lang="uk-UA" sz="3200" dirty="0"/>
                  <a:t>Сутність і роль якості</a:t>
                </a:r>
              </a:p>
              <a:p>
                <a:pPr marL="0" indent="0" algn="just">
                  <a:lnSpc>
                    <a:spcPct val="100000"/>
                  </a:lnSpc>
                  <a:spcAft>
                    <a:spcPts val="1200"/>
                  </a:spcAft>
                  <a:buNone/>
                </a:pPr>
                <a:r>
                  <a:rPr lang="uk-UA" sz="2400" b="0" dirty="0" smtClean="0"/>
                  <a:t>Отже,</a:t>
                </a:r>
                <a:r>
                  <a:rPr lang="uk-UA" sz="2400" dirty="0"/>
                  <a:t> </a:t>
                </a:r>
                <a:r>
                  <a:rPr lang="uk-UA" sz="2400" dirty="0" smtClean="0"/>
                  <a:t>якість </a:t>
                </a:r>
                <a:r>
                  <a:rPr lang="uk-UA" sz="2400" dirty="0"/>
                  <a:t>– </a:t>
                </a:r>
                <a:r>
                  <a:rPr lang="uk-UA" sz="2400" b="0" dirty="0"/>
                  <a:t>це результат відповідності власних характеристик об’єкта вимогам, які постійно прогресують і формують ці власні характеристики. Причинами зміни вимог до об’єкта можуть бути не лише вплив на них факторів середовища, а й вплив власних характеристик </a:t>
                </a:r>
                <a:r>
                  <a:rPr lang="uk-UA" sz="2400" b="0" dirty="0" smtClean="0"/>
                  <a:t>об’єкта.</a:t>
                </a:r>
              </a:p>
              <a:p>
                <a:pPr marL="0" indent="0" algn="just">
                  <a:lnSpc>
                    <a:spcPct val="100000"/>
                  </a:lnSpc>
                  <a:spcAft>
                    <a:spcPts val="0"/>
                  </a:spcAft>
                  <a:buNone/>
                </a:pPr>
                <a:r>
                  <a:rPr lang="uk-UA" sz="2400" dirty="0" smtClean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Сутність якості </a:t>
                </a:r>
                <a:r>
                  <a:rPr lang="uk-UA" sz="2400" b="0" dirty="0" smtClean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можна відобразити у вигляді наступної формули</a:t>
                </a:r>
                <a:r>
                  <a:rPr lang="uk-UA" sz="2400" dirty="0" smtClean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:r>
                  <a:rPr lang="uk-UA" sz="1400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uk-UA" sz="1400" dirty="0" smtClean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spcAft>
                    <a:spcPts val="0"/>
                  </a:spcAft>
                  <a:buNone/>
                </a:pPr>
                <a:endParaRPr lang="uk-UA" sz="24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Якість= </m:t>
                      </m:r>
                      <m:f>
                        <m:fPr>
                          <m:ctrlP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Власні характеристики об′єкта </m:t>
                          </m:r>
                        </m:num>
                        <m:den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Вимоги</m:t>
                          </m:r>
                        </m:den>
                      </m:f>
                    </m:oMath>
                  </m:oMathPara>
                </a14:m>
                <a:endParaRPr lang="uk-UA" sz="2400" b="0" dirty="0" smtClean="0">
                  <a:latin typeface="+mj-lt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endParaRPr lang="uk-UA" sz="2400" b="0" dirty="0">
                  <a:latin typeface="+mj-lt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uk-UA" sz="2400" b="0" dirty="0">
                    <a:latin typeface="+mj-lt"/>
                  </a:rPr>
                  <a:t>Сутність якості залишається </a:t>
                </a:r>
                <a:r>
                  <a:rPr lang="uk-UA" sz="2400" b="0" dirty="0" smtClean="0">
                    <a:latin typeface="+mj-lt"/>
                  </a:rPr>
                  <a:t>незмінною </a:t>
                </a:r>
                <a:r>
                  <a:rPr lang="uk-UA" sz="2400" b="0" dirty="0">
                    <a:latin typeface="+mj-lt"/>
                  </a:rPr>
                  <a:t>порівнюючи з її змістом  і формою, які постійно змінюються (прогресують</a:t>
                </a:r>
                <a:r>
                  <a:rPr lang="uk-UA" sz="2400" b="0" dirty="0" smtClean="0">
                    <a:latin typeface="+mj-lt"/>
                  </a:rPr>
                  <a:t>).</a:t>
                </a:r>
                <a:endParaRPr lang="uk-UA" sz="2400" b="0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525084" y="170681"/>
                <a:ext cx="11334407" cy="5353425"/>
              </a:xfrm>
              <a:blipFill>
                <a:blip r:embed="rId2"/>
                <a:stretch>
                  <a:fillRect l="-807" t="-1481" r="-968" b="-125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45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Якість товарів / послуг: сутність, змістове наповнення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dirty="0" smtClean="0"/>
              <a:t>Якість продукції (товарів, послуг) </a:t>
            </a:r>
            <a:r>
              <a:rPr lang="uk-UA" sz="2400" b="0" dirty="0" smtClean="0"/>
              <a:t>– це результат відповідності власних характеристик продукції вимогам (потребам та очікуванням) споживача та інших ключових </a:t>
            </a:r>
            <a:r>
              <a:rPr lang="uk-UA" sz="2400" b="0" dirty="0" err="1" smtClean="0"/>
              <a:t>стейкхолдерів</a:t>
            </a:r>
            <a:r>
              <a:rPr lang="uk-UA" sz="2400" b="0" dirty="0" smtClean="0"/>
              <a:t> (зацікавлених сторін), які (вимоги) можуть бути сформульованими, загальнозрозумілими, обов’язковими, а також не сформульованими, не загальнозрозумілими та не обов'язковими. 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 smtClean="0"/>
              <a:t>При цьому вимоги постійно прогресують і формують власні характеристики продукції. Причиною змін (прогресу) вимог є не лише вплив на них факторів середовища, а й вплив власних характеристик продукції. </a:t>
            </a:r>
            <a:endParaRPr lang="uk-UA" sz="2400" b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2210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1234</Words>
  <Application>Microsoft Office PowerPoint</Application>
  <PresentationFormat>Широкий екран</PresentationFormat>
  <Paragraphs>95</Paragraphs>
  <Slides>19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8" baseType="lpstr">
      <vt:lpstr>Arial</vt:lpstr>
      <vt:lpstr>Bookman Old Style</vt:lpstr>
      <vt:lpstr>Calibri</vt:lpstr>
      <vt:lpstr>Cambria Math</vt:lpstr>
      <vt:lpstr>Montserrat</vt:lpstr>
      <vt:lpstr>Montserrat ExtraBold</vt:lpstr>
      <vt:lpstr>Times New Roman</vt:lpstr>
      <vt:lpstr>Wingdings</vt:lpstr>
      <vt:lpstr>Тема Office</vt:lpstr>
      <vt:lpstr>ТЕМА 4. ТЕОРЕТИЧНІ ОСНОВИ ЯКОСТІ</vt:lpstr>
      <vt:lpstr>Зміст теми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Світлишин Ігор Іванович</cp:lastModifiedBy>
  <cp:revision>148</cp:revision>
  <dcterms:created xsi:type="dcterms:W3CDTF">2023-01-12T09:20:21Z</dcterms:created>
  <dcterms:modified xsi:type="dcterms:W3CDTF">2025-10-21T08:31:57Z</dcterms:modified>
</cp:coreProperties>
</file>