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75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BE2B4-CFB7-4CEC-9647-B5BB68F5B7B4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ED82-AADD-4496-94F4-0CC6A9EA7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0ED82-AADD-4496-94F4-0CC6A9EA7FB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6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80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47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5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6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1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6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1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0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1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4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80FD-B330-4078-B9FC-8A6B68425EC9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456-17#n37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of.gov.ua/uk/news/minfin_uriad_skhvaliv_biudzhetnu_deklaratsiiu_na_2022-2024_roki-289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5279" y="504967"/>
            <a:ext cx="9539334" cy="5650173"/>
          </a:xfrm>
        </p:spPr>
        <p:txBody>
          <a:bodyPr/>
          <a:lstStyle/>
          <a:p>
            <a:r>
              <a:rPr lang="uk-UA" b="1" dirty="0"/>
              <a:t>Тема 7. </a:t>
            </a:r>
            <a:r>
              <a:rPr lang="ru-RU" b="1" dirty="0" err="1"/>
              <a:t>Бюджетний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endParaRPr lang="ru-RU" dirty="0"/>
          </a:p>
          <a:p>
            <a:r>
              <a:rPr lang="uk-UA" dirty="0"/>
              <a:t>1.	Загальна характеристика бюджетного процесу</a:t>
            </a:r>
            <a:endParaRPr lang="ru-RU" dirty="0"/>
          </a:p>
          <a:p>
            <a:r>
              <a:rPr lang="uk-UA" dirty="0"/>
              <a:t>2.	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бюджетне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endParaRPr lang="ru-RU" dirty="0"/>
          </a:p>
          <a:p>
            <a:r>
              <a:rPr lang="uk-UA" dirty="0"/>
              <a:t>3.	Стадії бюджетного процесу в Україні, його учасники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0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166" y="152599"/>
            <a:ext cx="7055893" cy="64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1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698" y="214460"/>
            <a:ext cx="8154205" cy="61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574" y="387031"/>
            <a:ext cx="8447963" cy="59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79" y="341193"/>
            <a:ext cx="8652254" cy="62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9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39934"/>
            <a:ext cx="8986806" cy="59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3.	Стадії бюджетного процесу в Україні, його учасники</a:t>
            </a:r>
            <a:endParaRPr lang="ru-RU" b="1" dirty="0"/>
          </a:p>
          <a:p>
            <a:endParaRPr lang="uk-UA" dirty="0" smtClean="0"/>
          </a:p>
          <a:p>
            <a:r>
              <a:rPr lang="uk-UA" dirty="0" smtClean="0"/>
              <a:t>Відповідно до ст.19 Бюджетного кодексу України</a:t>
            </a:r>
            <a:endParaRPr lang="uk-UA" dirty="0"/>
          </a:p>
          <a:p>
            <a:pPr marL="0" indent="0">
              <a:buNone/>
            </a:pPr>
            <a:r>
              <a:rPr lang="ru-RU" b="1" u="sng" dirty="0" err="1">
                <a:solidFill>
                  <a:schemeClr val="tx1"/>
                </a:solidFill>
              </a:rPr>
              <a:t>Стадіями</a:t>
            </a:r>
            <a:r>
              <a:rPr lang="ru-RU" b="1" u="sng" dirty="0">
                <a:solidFill>
                  <a:schemeClr val="tx1"/>
                </a:solidFill>
              </a:rPr>
              <a:t> бюджетного </a:t>
            </a:r>
            <a:r>
              <a:rPr lang="ru-RU" b="1" u="sng" dirty="0" err="1" smtClean="0">
                <a:solidFill>
                  <a:schemeClr val="tx1"/>
                </a:solidFill>
              </a:rPr>
              <a:t>процесу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визнаються</a:t>
            </a:r>
            <a:r>
              <a:rPr lang="ru-RU" b="1" u="sng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складання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них;</a:t>
            </a:r>
          </a:p>
          <a:p>
            <a:r>
              <a:rPr lang="ru-RU" dirty="0"/>
              <a:t>2)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розгляд</a:t>
            </a:r>
            <a:r>
              <a:rPr lang="ru-RU" dirty="0"/>
              <a:t> проекту та </a:t>
            </a:r>
            <a:r>
              <a:rPr lang="ru-RU" dirty="0" err="1"/>
              <a:t>прийняття</a:t>
            </a:r>
            <a:r>
              <a:rPr lang="ru-RU" dirty="0"/>
              <a:t>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бюджет);</a:t>
            </a:r>
          </a:p>
          <a:p>
            <a:r>
              <a:rPr lang="ru-RU" dirty="0"/>
              <a:t>4) </a:t>
            </a:r>
            <a:r>
              <a:rPr lang="ru-RU" dirty="0" err="1"/>
              <a:t>виконання</a:t>
            </a:r>
            <a:r>
              <a:rPr lang="ru-RU" dirty="0"/>
              <a:t> бюджету,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бюджет);</a:t>
            </a:r>
          </a:p>
          <a:p>
            <a:r>
              <a:rPr lang="ru-RU" dirty="0"/>
              <a:t>5) </a:t>
            </a:r>
            <a:r>
              <a:rPr lang="ru-RU" dirty="0" err="1"/>
              <a:t>підготовка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бюджету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контроль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, аудит та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2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/>
              <a:t>бюджетного </a:t>
            </a:r>
            <a:r>
              <a:rPr lang="ru-RU" dirty="0" err="1"/>
              <a:t>процесу</a:t>
            </a:r>
            <a:r>
              <a:rPr lang="ru-RU" dirty="0"/>
              <a:t> є </a:t>
            </a:r>
            <a:r>
              <a:rPr lang="ru-RU" dirty="0" err="1"/>
              <a:t>органи</a:t>
            </a:r>
            <a:r>
              <a:rPr lang="ru-RU" dirty="0"/>
              <a:t>, установи та </a:t>
            </a:r>
            <a:r>
              <a:rPr lang="ru-RU" dirty="0" err="1"/>
              <a:t>посадові</a:t>
            </a:r>
            <a:r>
              <a:rPr lang="ru-RU" dirty="0"/>
              <a:t> особи, </a:t>
            </a:r>
            <a:r>
              <a:rPr lang="ru-RU" dirty="0" err="1"/>
              <a:t>наділені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повноваженнями</a:t>
            </a:r>
            <a:r>
              <a:rPr lang="ru-RU" dirty="0"/>
              <a:t> (правами та </a:t>
            </a:r>
            <a:r>
              <a:rPr lang="ru-RU" dirty="0" err="1"/>
              <a:t>обов'язками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коштами).</a:t>
            </a:r>
          </a:p>
          <a:p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програмно-цільового</a:t>
            </a:r>
            <a:r>
              <a:rPr lang="ru-RU" b="1" dirty="0"/>
              <a:t> методу у бюджетному </a:t>
            </a:r>
            <a:r>
              <a:rPr lang="ru-RU" b="1" dirty="0" err="1"/>
              <a:t>процесі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бюджетному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програмно-цільовий</a:t>
            </a:r>
            <a:r>
              <a:rPr lang="ru-RU" dirty="0"/>
              <a:t> метод </a:t>
            </a:r>
            <a:r>
              <a:rPr lang="ru-RU" dirty="0" err="1"/>
              <a:t>застосовується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державного бюджету та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програмно-цільового</a:t>
            </a:r>
            <a:r>
              <a:rPr lang="ru-RU" dirty="0"/>
              <a:t> методу у бюджетному </a:t>
            </a:r>
            <a:r>
              <a:rPr lang="ru-RU" dirty="0" err="1"/>
              <a:t>процесі</a:t>
            </a:r>
            <a:r>
              <a:rPr lang="ru-RU" dirty="0"/>
              <a:t> є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паспорти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  <a:p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 та </a:t>
            </a:r>
            <a:r>
              <a:rPr lang="ru-RU" dirty="0" err="1"/>
              <a:t>складання</a:t>
            </a:r>
            <a:r>
              <a:rPr lang="ru-RU" dirty="0"/>
              <a:t> бюджетного </a:t>
            </a:r>
            <a:r>
              <a:rPr lang="ru-RU" dirty="0" err="1"/>
              <a:t>запиту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прогнозних</a:t>
            </a:r>
            <a:r>
              <a:rPr lang="ru-RU" dirty="0"/>
              <a:t> та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6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 err="1"/>
              <a:t>Відповідальний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розпорядником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органом). </a:t>
            </a:r>
            <a:r>
              <a:rPr lang="ru-RU" dirty="0" err="1"/>
              <a:t>Відповідальним</a:t>
            </a:r>
            <a:r>
              <a:rPr lang="ru-RU" dirty="0"/>
              <a:t> </a:t>
            </a:r>
            <a:r>
              <a:rPr lang="ru-RU" dirty="0" err="1"/>
              <a:t>виконавцем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,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головного </a:t>
            </a:r>
            <a:r>
              <a:rPr lang="ru-RU" dirty="0" err="1"/>
              <a:t>розпорядника</a:t>
            </a:r>
            <a:r>
              <a:rPr lang="ru-RU" dirty="0" smtClean="0"/>
              <a:t>.</a:t>
            </a:r>
          </a:p>
          <a:p>
            <a:r>
              <a:rPr lang="ru-RU" dirty="0" err="1"/>
              <a:t>Відповідальний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цільове</a:t>
            </a:r>
            <a:r>
              <a:rPr lang="ru-RU" dirty="0"/>
              <a:t> та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строку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межах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 smtClean="0"/>
              <a:t>.</a:t>
            </a:r>
          </a:p>
          <a:p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за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і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результат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досягнення</a:t>
            </a:r>
            <a:r>
              <a:rPr lang="ru-RU" dirty="0"/>
              <a:t> мети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висвітлюють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29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нормативно-</a:t>
            </a:r>
            <a:r>
              <a:rPr lang="ru-RU" dirty="0" err="1"/>
              <a:t>правовим</a:t>
            </a:r>
            <a:r>
              <a:rPr lang="ru-RU" dirty="0"/>
              <a:t> актом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підтверджуватися</a:t>
            </a:r>
            <a:r>
              <a:rPr lang="ru-RU" dirty="0"/>
              <a:t> </a:t>
            </a:r>
            <a:r>
              <a:rPr lang="ru-RU" dirty="0" err="1"/>
              <a:t>офіційною</a:t>
            </a:r>
            <a:r>
              <a:rPr lang="ru-RU" dirty="0"/>
              <a:t> державною </a:t>
            </a:r>
            <a:r>
              <a:rPr lang="ru-RU" dirty="0" err="1"/>
              <a:t>статистичною</a:t>
            </a:r>
            <a:r>
              <a:rPr lang="ru-RU" dirty="0"/>
              <a:t>, </a:t>
            </a:r>
            <a:r>
              <a:rPr lang="ru-RU" dirty="0" err="1"/>
              <a:t>фінансовою</a:t>
            </a:r>
            <a:r>
              <a:rPr lang="ru-RU" dirty="0"/>
              <a:t> та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звітністю</a:t>
            </a:r>
            <a:r>
              <a:rPr lang="ru-RU" dirty="0"/>
              <a:t>,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, </a:t>
            </a:r>
            <a:r>
              <a:rPr lang="ru-RU" dirty="0" err="1"/>
              <a:t>статистичного</a:t>
            </a:r>
            <a:r>
              <a:rPr lang="ru-RU" dirty="0"/>
              <a:t> та </a:t>
            </a:r>
            <a:r>
              <a:rPr lang="ru-RU" dirty="0" err="1"/>
              <a:t>внутрішньогосподарського</a:t>
            </a:r>
            <a:r>
              <a:rPr lang="ru-RU" dirty="0"/>
              <a:t> (</a:t>
            </a:r>
            <a:r>
              <a:rPr lang="ru-RU" dirty="0" err="1"/>
              <a:t>управлінського</a:t>
            </a:r>
            <a:r>
              <a:rPr lang="ru-RU" dirty="0"/>
              <a:t>) </a:t>
            </a:r>
            <a:r>
              <a:rPr lang="ru-RU" dirty="0" err="1"/>
              <a:t>обліку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в межах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заходи з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та контролю за </a:t>
            </a:r>
            <a:r>
              <a:rPr lang="ru-RU" dirty="0" err="1"/>
              <a:t>цільовим</a:t>
            </a:r>
            <a:r>
              <a:rPr lang="ru-RU" dirty="0"/>
              <a:t> та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запитах</a:t>
            </a:r>
            <a:r>
              <a:rPr lang="ru-RU" dirty="0"/>
              <a:t>, </a:t>
            </a:r>
            <a:r>
              <a:rPr lang="ru-RU" dirty="0" err="1"/>
              <a:t>кошторисах</a:t>
            </a:r>
            <a:r>
              <a:rPr lang="ru-RU" dirty="0"/>
              <a:t>, паспортах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звітах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кошторисів</a:t>
            </a:r>
            <a:r>
              <a:rPr lang="ru-RU" dirty="0"/>
              <a:t> та </a:t>
            </a:r>
            <a:r>
              <a:rPr lang="ru-RU" dirty="0" err="1"/>
              <a:t>звітах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r>
              <a:rPr lang="ru-RU" dirty="0" err="1"/>
              <a:t>Організаційно-методологічні</a:t>
            </a:r>
            <a:r>
              <a:rPr lang="ru-RU" dirty="0"/>
              <a:t> засади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12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(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уповноважених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контролю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, та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Рахункової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) є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про </a:t>
            </a:r>
            <a:r>
              <a:rPr lang="ru-RU" dirty="0" err="1"/>
              <a:t>внесення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порядку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/>
              <a:t> поточного бюджетного </a:t>
            </a:r>
            <a:r>
              <a:rPr lang="ru-RU" dirty="0" err="1"/>
              <a:t>періоду</a:t>
            </a:r>
            <a:r>
              <a:rPr lang="ru-RU" dirty="0"/>
              <a:t>,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проекту бюджету на </a:t>
            </a:r>
            <a:r>
              <a:rPr lang="ru-RU" dirty="0" err="1"/>
              <a:t>плановий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зупинення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 smtClean="0"/>
              <a:t>.</a:t>
            </a:r>
          </a:p>
          <a:p>
            <a:r>
              <a:rPr lang="ru-RU" dirty="0"/>
              <a:t> 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нормативно-правового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розпорядники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порядків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(в тому </a:t>
            </a:r>
            <a:r>
              <a:rPr lang="ru-RU" dirty="0" err="1"/>
              <a:t>числі</a:t>
            </a:r>
            <a:r>
              <a:rPr lang="ru-RU" dirty="0"/>
              <a:t> 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) та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30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.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(у </a:t>
            </a:r>
            <a:r>
              <a:rPr lang="ru-RU" dirty="0" err="1"/>
              <a:t>формі</a:t>
            </a:r>
            <a:r>
              <a:rPr lang="ru-RU" dirty="0"/>
              <a:t> протокольного </a:t>
            </a:r>
            <a:r>
              <a:rPr lang="ru-RU" dirty="0" err="1"/>
              <a:t>рішення</a:t>
            </a:r>
            <a:r>
              <a:rPr lang="ru-RU" dirty="0"/>
              <a:t>) </a:t>
            </a:r>
            <a:r>
              <a:rPr lang="ru-RU" u="sng" dirty="0">
                <a:hlinkClick r:id="rId2"/>
              </a:rPr>
              <a:t>порядки</a:t>
            </a:r>
            <a:r>
              <a:rPr lang="ru-RU" dirty="0"/>
              <a:t> 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</a:t>
            </a:r>
            <a:r>
              <a:rPr lang="ru-RU" dirty="0" err="1"/>
              <a:t>затверджуються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розпорядником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Про </a:t>
            </a:r>
            <a:r>
              <a:rPr lang="ru-RU" dirty="0" err="1"/>
              <a:t>затвердження</a:t>
            </a:r>
            <a:r>
              <a:rPr lang="ru-RU" dirty="0"/>
              <a:t> таких </a:t>
            </a:r>
            <a:r>
              <a:rPr lang="ru-RU" dirty="0" err="1"/>
              <a:t>порядків</a:t>
            </a:r>
            <a:r>
              <a:rPr lang="ru-RU" dirty="0"/>
              <a:t> </a:t>
            </a:r>
            <a:r>
              <a:rPr lang="ru-RU" dirty="0" err="1"/>
              <a:t>інформується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бюджету</a:t>
            </a:r>
            <a:r>
              <a:rPr lang="ru-RU" dirty="0" smtClean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у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періодах</a:t>
            </a:r>
            <a:r>
              <a:rPr lang="ru-RU" dirty="0"/>
              <a:t>, </a:t>
            </a:r>
            <a:r>
              <a:rPr lang="ru-RU" dirty="0" err="1"/>
              <a:t>дія</a:t>
            </a:r>
            <a:r>
              <a:rPr lang="ru-RU" dirty="0"/>
              <a:t> порядку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такою бюджетною </a:t>
            </a:r>
            <a:r>
              <a:rPr lang="ru-RU" dirty="0" err="1"/>
              <a:t>програмою</a:t>
            </a:r>
            <a:r>
              <a:rPr lang="ru-RU" dirty="0"/>
              <a:t> (з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порядку, </a:t>
            </a:r>
            <a:r>
              <a:rPr lang="ru-RU" dirty="0" err="1"/>
              <a:t>внесених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) </a:t>
            </a:r>
            <a:r>
              <a:rPr lang="ru-RU" dirty="0" err="1"/>
              <a:t>продовжується</a:t>
            </a:r>
            <a:r>
              <a:rPr lang="ru-RU" dirty="0"/>
              <a:t> до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96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1.	Загальна характеристика бюджетного процесу</a:t>
            </a:r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uk-UA" dirty="0" err="1" smtClean="0"/>
              <a:t>ідповідно</a:t>
            </a:r>
            <a:r>
              <a:rPr lang="uk-UA" dirty="0" smtClean="0"/>
              <a:t> до Бюджетного кодексу України:</a:t>
            </a:r>
          </a:p>
          <a:p>
            <a:r>
              <a:rPr lang="ru-RU" b="1" u="sng" dirty="0" err="1" smtClean="0"/>
              <a:t>Бюджетний</a:t>
            </a:r>
            <a:r>
              <a:rPr lang="ru-RU" b="1" u="sng" dirty="0" smtClean="0"/>
              <a:t> </a:t>
            </a:r>
            <a:r>
              <a:rPr lang="ru-RU" b="1" u="sng" dirty="0" err="1"/>
              <a:t>процес</a:t>
            </a:r>
            <a:r>
              <a:rPr lang="ru-RU" b="1" u="sng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регламентований</a:t>
            </a:r>
            <a:r>
              <a:rPr lang="ru-RU" dirty="0" smtClean="0"/>
              <a:t> </a:t>
            </a:r>
            <a:r>
              <a:rPr lang="ru-RU" dirty="0" err="1"/>
              <a:t>бюджетним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, 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затвердження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звітування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контролю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фінансуванні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Мінфін</a:t>
            </a:r>
            <a:r>
              <a:rPr lang="ru-RU" dirty="0"/>
              <a:t> </a:t>
            </a:r>
            <a:r>
              <a:rPr lang="ru-RU" dirty="0" err="1"/>
              <a:t>ініціює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 та наука,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та </a:t>
            </a:r>
            <a:r>
              <a:rPr lang="ru-RU" dirty="0" err="1"/>
              <a:t>соціальна</a:t>
            </a:r>
            <a:r>
              <a:rPr lang="ru-RU" dirty="0"/>
              <a:t> сфера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u="sng" dirty="0"/>
              <a:t>При </a:t>
            </a:r>
            <a:r>
              <a:rPr lang="ru-RU" u="sng" dirty="0" err="1"/>
              <a:t>розробці</a:t>
            </a:r>
            <a:r>
              <a:rPr lang="ru-RU" u="sng" dirty="0"/>
              <a:t> проекту </a:t>
            </a:r>
            <a:r>
              <a:rPr lang="ru-RU" u="sng" dirty="0" err="1"/>
              <a:t>держбюджету</a:t>
            </a:r>
            <a:r>
              <a:rPr lang="ru-RU" u="sng" dirty="0"/>
              <a:t> </a:t>
            </a:r>
            <a:r>
              <a:rPr lang="ru-RU" dirty="0" err="1"/>
              <a:t>Мінфін</a:t>
            </a:r>
            <a:r>
              <a:rPr lang="ru-RU" dirty="0"/>
              <a:t> </a:t>
            </a:r>
            <a:r>
              <a:rPr lang="ru-RU" dirty="0" err="1"/>
              <a:t>керується</a:t>
            </a:r>
            <a:r>
              <a:rPr lang="ru-RU" dirty="0"/>
              <a:t> </a:t>
            </a:r>
            <a:r>
              <a:rPr lang="ru-RU" u="sng" dirty="0"/>
              <a:t>такими </a:t>
            </a:r>
            <a:r>
              <a:rPr lang="ru-RU" b="1" u="sng" dirty="0"/>
              <a:t>принципами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 err="1" smtClean="0"/>
              <a:t>Реалістичний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Уряд </a:t>
            </a:r>
            <a:r>
              <a:rPr lang="ru-RU" dirty="0"/>
              <a:t>не </a:t>
            </a:r>
            <a:r>
              <a:rPr lang="ru-RU" dirty="0" err="1"/>
              <a:t>надуває</a:t>
            </a:r>
            <a:r>
              <a:rPr lang="ru-RU" dirty="0"/>
              <a:t> і не </a:t>
            </a:r>
            <a:r>
              <a:rPr lang="ru-RU" dirty="0" err="1"/>
              <a:t>приховує</a:t>
            </a:r>
            <a:r>
              <a:rPr lang="ru-RU" dirty="0"/>
              <a:t> доходи.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видатки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підтверджені</a:t>
            </a:r>
            <a:r>
              <a:rPr lang="ru-RU" dirty="0"/>
              <a:t> доходами.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збалансованості</a:t>
            </a:r>
            <a:r>
              <a:rPr lang="ru-RU" dirty="0"/>
              <a:t> бюджету.</a:t>
            </a:r>
          </a:p>
          <a:p>
            <a:pPr marL="0" indent="0">
              <a:buNone/>
            </a:pPr>
            <a:r>
              <a:rPr lang="ru-RU" dirty="0" err="1"/>
              <a:t>Бюджетні</a:t>
            </a:r>
            <a:r>
              <a:rPr lang="ru-RU" dirty="0"/>
              <a:t> доходи </a:t>
            </a:r>
            <a:r>
              <a:rPr lang="ru-RU" dirty="0" err="1"/>
              <a:t>відображають</a:t>
            </a:r>
            <a:r>
              <a:rPr lang="ru-RU" dirty="0"/>
              <a:t> те,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реально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економіка</a:t>
            </a:r>
            <a:r>
              <a:rPr lang="ru-RU" dirty="0"/>
              <a:t> без тотального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..</a:t>
            </a:r>
          </a:p>
          <a:p>
            <a:pPr marL="0" indent="0">
              <a:buNone/>
            </a:pP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дозволить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хибну</a:t>
            </a:r>
            <a:r>
              <a:rPr lang="ru-RU" dirty="0"/>
              <a:t> практику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податківців</a:t>
            </a:r>
            <a:r>
              <a:rPr lang="ru-RU" dirty="0"/>
              <a:t> на </a:t>
            </a:r>
            <a:r>
              <a:rPr lang="ru-RU" dirty="0" err="1"/>
              <a:t>бізнес</a:t>
            </a:r>
            <a:r>
              <a:rPr lang="ru-RU" dirty="0"/>
              <a:t> через </a:t>
            </a:r>
            <a:r>
              <a:rPr lang="ru-RU" dirty="0" err="1"/>
              <a:t>завищені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та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друкувати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завищених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714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675" y="341193"/>
            <a:ext cx="9825937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Порядок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:</a:t>
            </a:r>
          </a:p>
          <a:p>
            <a:r>
              <a:rPr lang="ru-RU" dirty="0" err="1"/>
              <a:t>цілі</a:t>
            </a:r>
            <a:r>
              <a:rPr lang="ru-RU" dirty="0"/>
              <a:t> та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dirty="0" err="1"/>
              <a:t>відповідального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підстави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;</a:t>
            </a:r>
          </a:p>
          <a:p>
            <a:r>
              <a:rPr lang="ru-RU" dirty="0" err="1"/>
              <a:t>завдання</a:t>
            </a:r>
            <a:r>
              <a:rPr lang="ru-RU" dirty="0"/>
              <a:t> головного </a:t>
            </a:r>
            <a:r>
              <a:rPr lang="ru-RU" dirty="0" err="1"/>
              <a:t>розпорядника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розпорядників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(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з </a:t>
            </a:r>
            <a:r>
              <a:rPr lang="ru-RU" dirty="0" err="1"/>
              <a:t>визначенням</a:t>
            </a:r>
            <a:r>
              <a:rPr lang="ru-RU" dirty="0"/>
              <a:t> порядку </a:t>
            </a:r>
            <a:r>
              <a:rPr lang="ru-RU" dirty="0" err="1"/>
              <a:t>звітування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) та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;</a:t>
            </a:r>
          </a:p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потреби порядок, </a:t>
            </a:r>
            <a:r>
              <a:rPr lang="ru-RU" dirty="0" err="1"/>
              <a:t>терміни</a:t>
            </a:r>
            <a:r>
              <a:rPr lang="ru-RU" dirty="0"/>
              <a:t> та </a:t>
            </a:r>
            <a:r>
              <a:rPr lang="ru-RU" dirty="0" err="1"/>
              <a:t>підстави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(</a:t>
            </a:r>
            <a:r>
              <a:rPr lang="ru-RU" dirty="0" err="1"/>
              <a:t>перерозподілу</a:t>
            </a:r>
            <a:r>
              <a:rPr lang="ru-RU" dirty="0"/>
              <a:t>)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адміністративно-територіальними</a:t>
            </a:r>
            <a:r>
              <a:rPr lang="ru-RU" dirty="0"/>
              <a:t> </a:t>
            </a:r>
            <a:r>
              <a:rPr lang="ru-RU" dirty="0" err="1"/>
              <a:t>одиницями</a:t>
            </a:r>
            <a:r>
              <a:rPr lang="ru-RU" dirty="0"/>
              <a:t> 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розпорядників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та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;</a:t>
            </a:r>
          </a:p>
          <a:p>
            <a:r>
              <a:rPr lang="ru-RU" dirty="0" err="1"/>
              <a:t>конкурсні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порядок та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 таких </a:t>
            </a:r>
            <a:r>
              <a:rPr lang="ru-RU" dirty="0" err="1"/>
              <a:t>проектів</a:t>
            </a:r>
            <a:r>
              <a:rPr lang="ru-RU" dirty="0"/>
              <a:t>;</a:t>
            </a:r>
          </a:p>
          <a:p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з бюджету,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;</a:t>
            </a:r>
          </a:p>
          <a:p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критерії</a:t>
            </a:r>
            <a:r>
              <a:rPr lang="ru-RU" dirty="0"/>
              <a:t> конкурсного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позичальників</a:t>
            </a:r>
            <a:r>
              <a:rPr lang="ru-RU" dirty="0"/>
              <a:t> та </a:t>
            </a:r>
            <a:r>
              <a:rPr lang="ru-RU" dirty="0" err="1"/>
              <a:t>проектів</a:t>
            </a:r>
            <a:r>
              <a:rPr lang="ru-RU" dirty="0"/>
              <a:t> (</a:t>
            </a:r>
            <a:r>
              <a:rPr lang="ru-RU" dirty="0" err="1"/>
              <a:t>програм</a:t>
            </a:r>
            <a:r>
              <a:rPr lang="ru-RU" dirty="0"/>
              <a:t>),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з бюджету;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з бюджету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контролю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поверненням</a:t>
            </a:r>
            <a:r>
              <a:rPr lang="ru-RU" dirty="0" smtClean="0"/>
              <a:t>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59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та </a:t>
            </a:r>
            <a:r>
              <a:rPr lang="ru-RU" dirty="0" err="1"/>
              <a:t>протягом</a:t>
            </a:r>
            <a:r>
              <a:rPr lang="ru-RU" dirty="0"/>
              <a:t> 45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рішенням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 </a:t>
            </a:r>
            <a:r>
              <a:rPr lang="ru-RU" dirty="0" err="1"/>
              <a:t>затверджує</a:t>
            </a:r>
            <a:r>
              <a:rPr lang="ru-RU" dirty="0"/>
              <a:t>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органом) паспорт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 smtClean="0"/>
              <a:t>.</a:t>
            </a:r>
          </a:p>
          <a:p>
            <a:r>
              <a:rPr lang="ru-RU" dirty="0" err="1"/>
              <a:t>Програмно-цільовий</a:t>
            </a:r>
            <a:r>
              <a:rPr lang="ru-RU" dirty="0"/>
              <a:t> метод у бюджетному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в рамках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 err="1"/>
              <a:t>Розпорядники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розпорядники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b="1" dirty="0" err="1"/>
              <a:t>головних</a:t>
            </a:r>
            <a:r>
              <a:rPr lang="ru-RU" b="1" dirty="0"/>
              <a:t> </a:t>
            </a:r>
            <a:r>
              <a:rPr lang="ru-RU" b="1" dirty="0" err="1"/>
              <a:t>розпорядників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b="1" dirty="0" err="1"/>
              <a:t>розпорядників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b="1" dirty="0" err="1"/>
              <a:t>нижчого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45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Головними</a:t>
            </a:r>
            <a:r>
              <a:rPr lang="ru-RU" b="1" dirty="0"/>
              <a:t> </a:t>
            </a:r>
            <a:r>
              <a:rPr lang="ru-RU" b="1" dirty="0" err="1"/>
              <a:t>розпорядниками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виключно</a:t>
            </a:r>
            <a:r>
              <a:rPr lang="ru-RU" dirty="0"/>
              <a:t>:</a:t>
            </a:r>
          </a:p>
          <a:p>
            <a:r>
              <a:rPr lang="ru-RU" u="sng" dirty="0"/>
              <a:t>1)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законом про </a:t>
            </a:r>
            <a:r>
              <a:rPr lang="ru-RU" u="sng" dirty="0" err="1"/>
              <a:t>Державний</a:t>
            </a:r>
            <a:r>
              <a:rPr lang="ru-RU" u="sng" dirty="0"/>
              <a:t> бюджет </a:t>
            </a:r>
            <a:r>
              <a:rPr lang="ru-RU" u="sng" dirty="0" err="1"/>
              <a:t>України</a:t>
            </a:r>
            <a:r>
              <a:rPr lang="ru-RU" u="sng" dirty="0"/>
              <a:t>,</a:t>
            </a:r>
            <a:r>
              <a:rPr lang="ru-RU" dirty="0"/>
              <a:t> - установи,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, Президента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 </a:t>
            </a:r>
            <a:r>
              <a:rPr lang="ru-RU" dirty="0" err="1"/>
              <a:t>міністерства</a:t>
            </a:r>
            <a:r>
              <a:rPr lang="ru-RU" dirty="0"/>
              <a:t>,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антикорупційне</a:t>
            </a:r>
            <a:r>
              <a:rPr lang="ru-RU" dirty="0"/>
              <a:t> бюро </a:t>
            </a:r>
            <a:r>
              <a:rPr lang="ru-RU" dirty="0" err="1"/>
              <a:t>України</a:t>
            </a:r>
            <a:r>
              <a:rPr lang="ru-RU" dirty="0"/>
              <a:t>, Служба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Конституційний</a:t>
            </a:r>
            <a:r>
              <a:rPr lang="ru-RU" dirty="0"/>
              <a:t> Суд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Верховний</a:t>
            </a:r>
            <a:r>
              <a:rPr lang="ru-RU" dirty="0"/>
              <a:t> Суд,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суди, </a:t>
            </a:r>
            <a:r>
              <a:rPr lang="ru-RU" dirty="0" err="1"/>
              <a:t>Вища</a:t>
            </a:r>
            <a:r>
              <a:rPr lang="ru-RU" dirty="0"/>
              <a:t> рада </a:t>
            </a:r>
            <a:r>
              <a:rPr lang="ru-RU" dirty="0" err="1"/>
              <a:t>правосуддя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судова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аграрних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установи, </a:t>
            </a:r>
            <a:r>
              <a:rPr lang="ru-RU" dirty="0" err="1"/>
              <a:t>уповноважені</a:t>
            </a:r>
            <a:r>
              <a:rPr lang="ru-RU" dirty="0"/>
              <a:t> законом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</a:t>
            </a:r>
          </a:p>
          <a:p>
            <a:r>
              <a:rPr lang="ru-RU" u="sng" dirty="0"/>
              <a:t>2)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</a:t>
            </a:r>
            <a:r>
              <a:rPr lang="ru-RU" u="sng" dirty="0" err="1"/>
              <a:t>рішенням</a:t>
            </a:r>
            <a:r>
              <a:rPr lang="ru-RU" u="sng" dirty="0"/>
              <a:t> про бюджет </a:t>
            </a:r>
            <a:r>
              <a:rPr lang="ru-RU" u="sng" dirty="0" err="1"/>
              <a:t>Автономної</a:t>
            </a:r>
            <a:r>
              <a:rPr lang="ru-RU" u="sng" dirty="0"/>
              <a:t> </a:t>
            </a:r>
            <a:r>
              <a:rPr lang="ru-RU" u="sng" dirty="0" err="1"/>
              <a:t>Республіки</a:t>
            </a:r>
            <a:r>
              <a:rPr lang="ru-RU" u="sng" dirty="0"/>
              <a:t> </a:t>
            </a:r>
            <a:r>
              <a:rPr lang="ru-RU" u="sng" dirty="0" err="1"/>
              <a:t>Крим</a:t>
            </a:r>
            <a:r>
              <a:rPr lang="ru-RU" u="sng" dirty="0"/>
              <a:t>,</a:t>
            </a:r>
            <a:r>
              <a:rPr lang="ru-RU" dirty="0"/>
              <a:t> -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 (</a:t>
            </a:r>
            <a:r>
              <a:rPr lang="ru-RU" dirty="0" err="1"/>
              <a:t>бюджетні</a:t>
            </a:r>
            <a:r>
              <a:rPr lang="ru-RU" dirty="0"/>
              <a:t> установи),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Ради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</a:t>
            </a:r>
          </a:p>
          <a:p>
            <a:r>
              <a:rPr lang="ru-RU" u="sng" dirty="0"/>
              <a:t>3)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</a:t>
            </a:r>
            <a:r>
              <a:rPr lang="ru-RU" u="sng" dirty="0" err="1"/>
              <a:t>іншими</a:t>
            </a:r>
            <a:r>
              <a:rPr lang="ru-RU" u="sng" dirty="0"/>
              <a:t> </a:t>
            </a:r>
            <a:r>
              <a:rPr lang="ru-RU" u="sng" dirty="0" err="1"/>
              <a:t>рішеннями</a:t>
            </a:r>
            <a:r>
              <a:rPr lang="ru-RU" u="sng" dirty="0"/>
              <a:t> про </a:t>
            </a:r>
            <a:r>
              <a:rPr lang="ru-RU" u="sng" dirty="0" err="1"/>
              <a:t>місцеві</a:t>
            </a:r>
            <a:r>
              <a:rPr lang="ru-RU" u="sng" dirty="0"/>
              <a:t> </a:t>
            </a:r>
            <a:r>
              <a:rPr lang="ru-RU" u="sng" dirty="0" err="1"/>
              <a:t>бюджети</a:t>
            </a:r>
            <a:r>
              <a:rPr lang="ru-RU" u="sng" dirty="0"/>
              <a:t>, </a:t>
            </a:r>
            <a:r>
              <a:rPr lang="ru-RU" dirty="0"/>
              <a:t>-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, </a:t>
            </a:r>
            <a:r>
              <a:rPr lang="ru-RU" dirty="0" err="1"/>
              <a:t>виконавчі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та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(</a:t>
            </a:r>
            <a:r>
              <a:rPr lang="ru-RU" dirty="0" err="1"/>
              <a:t>секретаріат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ради),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, </a:t>
            </a:r>
            <a:r>
              <a:rPr lang="ru-RU" dirty="0" err="1"/>
              <a:t>виконавчих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059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31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було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схвалено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Бюджетну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декларацію</a:t>
            </a:r>
            <a:r>
              <a:rPr lang="ru-RU" dirty="0">
                <a:hlinkClick r:id="rId2"/>
              </a:rPr>
              <a:t> на 2022-2024 роки</a:t>
            </a:r>
            <a:r>
              <a:rPr lang="ru-RU" dirty="0"/>
              <a:t>, а </a:t>
            </a:r>
            <a:r>
              <a:rPr lang="ru-RU" dirty="0" err="1"/>
              <a:t>вже</a:t>
            </a:r>
            <a:r>
              <a:rPr lang="ru-RU" dirty="0"/>
              <a:t> 2 </a:t>
            </a:r>
            <a:r>
              <a:rPr lang="ru-RU" dirty="0" err="1"/>
              <a:t>червня</a:t>
            </a:r>
            <a:r>
              <a:rPr lang="ru-RU" dirty="0"/>
              <a:t> документ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фінансово-економічним</a:t>
            </a:r>
            <a:r>
              <a:rPr lang="ru-RU" dirty="0"/>
              <a:t> </a:t>
            </a:r>
            <a:r>
              <a:rPr lang="ru-RU" dirty="0" err="1"/>
              <a:t>обґрунтуванням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переданий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до </a:t>
            </a:r>
            <a:r>
              <a:rPr lang="ru-RU" dirty="0" err="1"/>
              <a:t>Верховної</a:t>
            </a:r>
            <a:r>
              <a:rPr lang="ru-RU" dirty="0"/>
              <a:t> Ради.</a:t>
            </a:r>
          </a:p>
          <a:p>
            <a:pPr fontAlgn="base"/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у </a:t>
            </a:r>
            <a:r>
              <a:rPr lang="ru-RU" dirty="0" err="1"/>
              <a:t>Верховній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поданого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закону про </a:t>
            </a:r>
            <a:r>
              <a:rPr lang="ru-RU" dirty="0" err="1"/>
              <a:t>Держбюджет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До моменту 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не </a:t>
            </a:r>
            <a:r>
              <a:rPr lang="ru-RU" dirty="0" err="1"/>
              <a:t>пізніше</a:t>
            </a:r>
            <a:r>
              <a:rPr lang="ru-RU" dirty="0"/>
              <a:t> 15 </a:t>
            </a:r>
            <a:r>
              <a:rPr lang="ru-RU" dirty="0" err="1"/>
              <a:t>липня</a:t>
            </a:r>
            <a:r>
              <a:rPr lang="ru-RU" dirty="0"/>
              <a:t> поточного року,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 </a:t>
            </a:r>
            <a:r>
              <a:rPr lang="ru-RU" dirty="0" err="1"/>
              <a:t>профільний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 та </a:t>
            </a:r>
            <a:r>
              <a:rPr lang="ru-RU" dirty="0" err="1"/>
              <a:t>подає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Верховній</a:t>
            </a:r>
            <a:r>
              <a:rPr lang="ru-RU" dirty="0"/>
              <a:t> </a:t>
            </a:r>
            <a:r>
              <a:rPr lang="ru-RU" dirty="0" err="1"/>
              <a:t>Раді</a:t>
            </a:r>
            <a:r>
              <a:rPr lang="ru-RU" dirty="0"/>
              <a:t> </a:t>
            </a:r>
            <a:r>
              <a:rPr lang="ru-RU" dirty="0" err="1"/>
              <a:t>відповідний</a:t>
            </a:r>
            <a:r>
              <a:rPr lang="ru-RU" dirty="0"/>
              <a:t> проект постанови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визначених</a:t>
            </a:r>
            <a:r>
              <a:rPr lang="ru-RU" dirty="0"/>
              <a:t> Бюджетною </a:t>
            </a:r>
            <a:r>
              <a:rPr lang="ru-RU" dirty="0" err="1"/>
              <a:t>декларацією</a:t>
            </a:r>
            <a:r>
              <a:rPr lang="ru-RU" dirty="0"/>
              <a:t>, є:</a:t>
            </a:r>
          </a:p>
          <a:p>
            <a:pPr fontAlgn="base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обороноздатності</a:t>
            </a:r>
            <a:r>
              <a:rPr lang="ru-RU" dirty="0"/>
              <a:t> і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агропромислового</a:t>
            </a:r>
            <a:r>
              <a:rPr lang="ru-RU" dirty="0"/>
              <a:t> комплексу;</a:t>
            </a:r>
          </a:p>
          <a:p>
            <a:pPr fontAlgn="base"/>
            <a:r>
              <a:rPr lang="ru-RU" dirty="0" err="1"/>
              <a:t>формування</a:t>
            </a:r>
            <a:r>
              <a:rPr lang="ru-RU" dirty="0"/>
              <a:t> чистого та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цифровізація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енергонезалежності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та </a:t>
            </a:r>
            <a:r>
              <a:rPr lang="ru-RU" dirty="0" err="1"/>
              <a:t>досконалої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, </a:t>
            </a:r>
            <a:r>
              <a:rPr lang="ru-RU" dirty="0" err="1"/>
              <a:t>сучасної</a:t>
            </a:r>
            <a:r>
              <a:rPr lang="ru-RU" dirty="0"/>
              <a:t>, </a:t>
            </a:r>
            <a:r>
              <a:rPr lang="ru-RU" dirty="0" err="1"/>
              <a:t>доступної</a:t>
            </a:r>
            <a:r>
              <a:rPr lang="ru-RU" dirty="0"/>
              <a:t> й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фінансами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/>
              <a:t>У </a:t>
            </a:r>
            <a:r>
              <a:rPr lang="ru-RU" dirty="0" err="1"/>
              <a:t>схваленій</a:t>
            </a:r>
            <a:r>
              <a:rPr lang="ru-RU" dirty="0"/>
              <a:t> Урядом </a:t>
            </a:r>
            <a:r>
              <a:rPr lang="ru-RU" dirty="0" err="1"/>
              <a:t>Бюджетній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Податкового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ресурсною базою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держбюджету</a:t>
            </a:r>
            <a:r>
              <a:rPr lang="ru-RU" dirty="0"/>
              <a:t> в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9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958" y="418633"/>
            <a:ext cx="10030655" cy="59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8" y="382137"/>
            <a:ext cx="10822224" cy="55290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245294"/>
            <a:ext cx="11781250" cy="6469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 err="1"/>
              <a:t>Прозорий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Прогноз </a:t>
            </a:r>
            <a:r>
              <a:rPr lang="ru-RU" dirty="0" err="1"/>
              <a:t>доходів</a:t>
            </a:r>
            <a:r>
              <a:rPr lang="ru-RU" dirty="0"/>
              <a:t> бюджету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перевірений</a:t>
            </a:r>
            <a:r>
              <a:rPr lang="ru-RU" dirty="0"/>
              <a:t> та </a:t>
            </a:r>
            <a:r>
              <a:rPr lang="ru-RU" dirty="0" err="1"/>
              <a:t>підтверджений</a:t>
            </a:r>
            <a:r>
              <a:rPr lang="ru-RU" dirty="0"/>
              <a:t> </a:t>
            </a:r>
            <a:r>
              <a:rPr lang="ru-RU" dirty="0" err="1"/>
              <a:t>незалежними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 та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бюджетування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прозорим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b="1" dirty="0"/>
              <a:t>З </a:t>
            </a:r>
            <a:r>
              <a:rPr lang="ru-RU" b="1" dirty="0" err="1"/>
              <a:t>чітко</a:t>
            </a:r>
            <a:r>
              <a:rPr lang="ru-RU" b="1" dirty="0"/>
              <a:t> </a:t>
            </a:r>
            <a:r>
              <a:rPr lang="ru-RU" b="1" dirty="0" err="1"/>
              <a:t>визначеними</a:t>
            </a:r>
            <a:r>
              <a:rPr lang="ru-RU" b="1" dirty="0"/>
              <a:t> </a:t>
            </a:r>
            <a:r>
              <a:rPr lang="ru-RU" b="1" dirty="0" err="1"/>
              <a:t>пріоритетами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Уряд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хибної</a:t>
            </a:r>
            <a:r>
              <a:rPr lang="ru-RU" dirty="0"/>
              <a:t> практики </a:t>
            </a:r>
            <a:r>
              <a:rPr lang="ru-RU" dirty="0" err="1"/>
              <a:t>розпорошування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коли </a:t>
            </a:r>
            <a:r>
              <a:rPr lang="ru-RU" dirty="0" err="1"/>
              <a:t>жодна</a:t>
            </a:r>
            <a:r>
              <a:rPr lang="ru-RU" dirty="0"/>
              <a:t> не </a:t>
            </a:r>
            <a:r>
              <a:rPr lang="ru-RU" dirty="0" err="1"/>
              <a:t>отримувала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не </a:t>
            </a:r>
            <a:r>
              <a:rPr lang="ru-RU" dirty="0" err="1"/>
              <a:t>виконувалася</a:t>
            </a:r>
            <a:r>
              <a:rPr lang="ru-RU" dirty="0"/>
              <a:t> і не приносила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суспільству</a:t>
            </a:r>
            <a:r>
              <a:rPr lang="ru-RU" dirty="0"/>
              <a:t> і </a:t>
            </a:r>
            <a:r>
              <a:rPr lang="ru-RU" dirty="0" err="1"/>
              <a:t>економіці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пріоритетну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та </a:t>
            </a:r>
            <a:r>
              <a:rPr lang="ru-RU" dirty="0" err="1"/>
              <a:t>фінансування</a:t>
            </a:r>
            <a:r>
              <a:rPr lang="ru-RU" dirty="0"/>
              <a:t> - </a:t>
            </a:r>
            <a:r>
              <a:rPr lang="ru-RU" dirty="0" err="1"/>
              <a:t>обороноздатність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дипломатія</a:t>
            </a:r>
            <a:r>
              <a:rPr lang="ru-RU" dirty="0"/>
              <a:t>, АПК,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фонду, </a:t>
            </a:r>
            <a:r>
              <a:rPr lang="ru-RU" dirty="0" err="1"/>
              <a:t>енергоефективність</a:t>
            </a:r>
            <a:r>
              <a:rPr lang="ru-RU" dirty="0"/>
              <a:t>, культура і </a:t>
            </a:r>
            <a:r>
              <a:rPr lang="ru-RU" dirty="0" err="1"/>
              <a:t>децентралізація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b="1" dirty="0" err="1"/>
              <a:t>Розрахований</a:t>
            </a:r>
            <a:r>
              <a:rPr lang="ru-RU" b="1" dirty="0"/>
              <a:t> на </a:t>
            </a:r>
            <a:r>
              <a:rPr lang="ru-RU" b="1" dirty="0" err="1"/>
              <a:t>майбутнє</a:t>
            </a:r>
            <a:r>
              <a:rPr lang="ru-RU" b="1" dirty="0"/>
              <a:t> </a:t>
            </a:r>
            <a:r>
              <a:rPr lang="ru-RU" b="1" dirty="0" err="1"/>
              <a:t>зростання</a:t>
            </a:r>
            <a:endParaRPr lang="ru-RU" dirty="0"/>
          </a:p>
          <a:p>
            <a:pPr fontAlgn="base"/>
            <a:r>
              <a:rPr lang="ru-RU" dirty="0"/>
              <a:t>Уряд </a:t>
            </a:r>
            <a:r>
              <a:rPr lang="ru-RU" dirty="0" err="1"/>
              <a:t>перейшов</a:t>
            </a:r>
            <a:r>
              <a:rPr lang="ru-RU" dirty="0"/>
              <a:t> на 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публічне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бюджету.</a:t>
            </a:r>
          </a:p>
          <a:p>
            <a:pPr fontAlgn="base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найближчі</a:t>
            </a:r>
            <a:r>
              <a:rPr lang="ru-RU" dirty="0"/>
              <a:t> три роки з прогнозом на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і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Передбачуваність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прогнозування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вперед дозволить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,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інвестиційну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r>
              <a:rPr lang="ru-RU" dirty="0"/>
              <a:t> та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бізнес-клімат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92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Бюджетну</a:t>
            </a:r>
            <a:r>
              <a:rPr lang="ru-RU" dirty="0"/>
              <a:t> </a:t>
            </a:r>
            <a:r>
              <a:rPr lang="ru-RU" dirty="0" err="1"/>
              <a:t>декларацію</a:t>
            </a:r>
            <a:r>
              <a:rPr lang="ru-RU" dirty="0"/>
              <a:t>, проект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контроль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 на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як </a:t>
            </a:r>
            <a:r>
              <a:rPr lang="ru-RU" dirty="0" err="1"/>
              <a:t>стосовно</a:t>
            </a:r>
            <a:r>
              <a:rPr lang="ru-RU" dirty="0"/>
              <a:t> державного бюджету, так і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u="sng" dirty="0" err="1"/>
              <a:t>Бюджетний</a:t>
            </a:r>
            <a:r>
              <a:rPr lang="ru-RU" b="1" u="sng" dirty="0"/>
              <a:t> </a:t>
            </a:r>
            <a:r>
              <a:rPr lang="ru-RU" b="1" u="sng" dirty="0" err="1"/>
              <a:t>період</a:t>
            </a:r>
            <a:r>
              <a:rPr lang="ru-RU" b="1" u="sng" dirty="0"/>
              <a:t> </a:t>
            </a:r>
            <a:r>
              <a:rPr lang="ru-RU" dirty="0"/>
              <a:t>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бюджетну</a:t>
            </a:r>
            <a:r>
              <a:rPr lang="ru-RU" dirty="0"/>
              <a:t> систему </a:t>
            </a:r>
            <a:r>
              <a:rPr lang="ru-RU" dirty="0" err="1"/>
              <a:t>України</a:t>
            </a:r>
            <a:r>
              <a:rPr lang="ru-RU" dirty="0"/>
              <a:t>, становить один </a:t>
            </a:r>
            <a:r>
              <a:rPr lang="ru-RU" dirty="0" err="1"/>
              <a:t>календарний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1 </a:t>
            </a:r>
            <a:r>
              <a:rPr lang="ru-RU" dirty="0" err="1"/>
              <a:t>січня</a:t>
            </a:r>
            <a:r>
              <a:rPr lang="ru-RU" dirty="0"/>
              <a:t> кожного року і </a:t>
            </a:r>
            <a:r>
              <a:rPr lang="ru-RU" dirty="0" err="1"/>
              <a:t>закінчується</a:t>
            </a:r>
            <a:r>
              <a:rPr lang="ru-RU" dirty="0"/>
              <a:t> 31 </a:t>
            </a:r>
            <a:r>
              <a:rPr lang="ru-RU" dirty="0" err="1"/>
              <a:t>грудня</a:t>
            </a:r>
            <a:r>
              <a:rPr lang="ru-RU" dirty="0"/>
              <a:t> того ж року. </a:t>
            </a:r>
            <a:r>
              <a:rPr lang="ru-RU" dirty="0" err="1"/>
              <a:t>Неприйняття</a:t>
            </a:r>
            <a:r>
              <a:rPr lang="ru-RU" dirty="0"/>
              <a:t> Верховною Радою </a:t>
            </a:r>
            <a:r>
              <a:rPr lang="ru-RU" dirty="0" err="1"/>
              <a:t>України</a:t>
            </a:r>
            <a:r>
              <a:rPr lang="ru-RU" dirty="0"/>
              <a:t>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до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року не є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бюджетного </a:t>
            </a:r>
            <a:r>
              <a:rPr lang="ru-RU" dirty="0" err="1"/>
              <a:t>періоду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для Державного бюджету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іншим</a:t>
            </a:r>
            <a:r>
              <a:rPr lang="ru-RU" dirty="0" smtClean="0"/>
              <a:t>,. </a:t>
            </a:r>
            <a:r>
              <a:rPr lang="ru-RU" b="1" u="sng" dirty="0" err="1" smtClean="0"/>
              <a:t>Особливими</a:t>
            </a:r>
            <a:r>
              <a:rPr lang="ru-RU" b="1" u="sng" dirty="0" smtClean="0"/>
              <a:t> </a:t>
            </a:r>
            <a:r>
              <a:rPr lang="ru-RU" b="1" u="sng" dirty="0" err="1"/>
              <a:t>обставинами</a:t>
            </a:r>
            <a:r>
              <a:rPr lang="ru-RU" b="1" u="sng" dirty="0"/>
              <a:t>, за </a:t>
            </a:r>
            <a:r>
              <a:rPr lang="ru-RU" b="1" u="sng" dirty="0" err="1"/>
              <a:t>яких</a:t>
            </a:r>
            <a:r>
              <a:rPr lang="ru-RU" b="1" u="sng" dirty="0"/>
              <a:t> </a:t>
            </a:r>
            <a:r>
              <a:rPr lang="ru-RU" b="1" u="sng" dirty="0" err="1"/>
              <a:t>Державний</a:t>
            </a:r>
            <a:r>
              <a:rPr lang="ru-RU" b="1" u="sng" dirty="0"/>
              <a:t> бюджет </a:t>
            </a:r>
            <a:r>
              <a:rPr lang="ru-RU" b="1" u="sng" dirty="0" err="1"/>
              <a:t>України</a:t>
            </a:r>
            <a:r>
              <a:rPr lang="ru-RU" b="1" u="sng" dirty="0"/>
              <a:t> </a:t>
            </a:r>
            <a:r>
              <a:rPr lang="ru-RU" b="1" u="sng" dirty="0" err="1"/>
              <a:t>може</a:t>
            </a:r>
            <a:r>
              <a:rPr lang="ru-RU" b="1" u="sng" dirty="0"/>
              <a:t> бути </a:t>
            </a:r>
            <a:r>
              <a:rPr lang="ru-RU" b="1" u="sng" dirty="0" err="1"/>
              <a:t>затверджено</a:t>
            </a:r>
            <a:r>
              <a:rPr lang="ru-RU" b="1" u="sng" dirty="0"/>
              <a:t> на </a:t>
            </a:r>
            <a:r>
              <a:rPr lang="ru-RU" b="1" u="sng" dirty="0" err="1" smtClean="0"/>
              <a:t>інший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бюджетний</a:t>
            </a:r>
            <a:r>
              <a:rPr lang="ru-RU" b="1" u="sng" dirty="0" smtClean="0"/>
              <a:t> </a:t>
            </a:r>
            <a:r>
              <a:rPr lang="ru-RU" b="1" u="sng" dirty="0" err="1"/>
              <a:t>період</a:t>
            </a:r>
            <a:r>
              <a:rPr lang="ru-RU" b="1" u="sng" dirty="0"/>
              <a:t>, є: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стану;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надзвичайного</a:t>
            </a:r>
            <a:r>
              <a:rPr lang="ru-RU" dirty="0"/>
              <a:t> стану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 smtClean="0"/>
              <a:t>передбачено</a:t>
            </a:r>
            <a:r>
              <a:rPr lang="ru-RU" dirty="0" smtClean="0"/>
              <a:t>,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бюджети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затверджені</a:t>
            </a:r>
            <a:r>
              <a:rPr lang="ru-RU" dirty="0"/>
              <a:t> на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та </a:t>
            </a:r>
            <a:r>
              <a:rPr lang="ru-RU" dirty="0" err="1"/>
              <a:t>наступні</a:t>
            </a:r>
            <a:r>
              <a:rPr lang="ru-RU" dirty="0"/>
              <a:t> за </a:t>
            </a:r>
            <a:r>
              <a:rPr lang="ru-RU" dirty="0" err="1"/>
              <a:t>плановим</a:t>
            </a:r>
            <a:r>
              <a:rPr lang="ru-RU" dirty="0"/>
              <a:t> два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8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2.	</a:t>
            </a:r>
            <a:r>
              <a:rPr lang="ru-RU" b="1" dirty="0" err="1"/>
              <a:t>Середньострокове</a:t>
            </a:r>
            <a:r>
              <a:rPr lang="ru-RU" b="1" dirty="0"/>
              <a:t> </a:t>
            </a:r>
            <a:r>
              <a:rPr lang="ru-RU" b="1" dirty="0" err="1"/>
              <a:t>бюджетне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endParaRPr lang="ru-RU" b="1" dirty="0"/>
          </a:p>
          <a:p>
            <a:r>
              <a:rPr lang="ru-RU" b="1" dirty="0" err="1" smtClean="0"/>
              <a:t>Середньострокове</a:t>
            </a:r>
            <a:r>
              <a:rPr lang="ru-RU" b="1" dirty="0" smtClean="0"/>
              <a:t> </a:t>
            </a:r>
            <a:r>
              <a:rPr lang="ru-RU" b="1" dirty="0" err="1"/>
              <a:t>бюджетне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(ССБП)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 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плану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 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</a:t>
            </a:r>
            <a:r>
              <a:rPr lang="ru-RU" dirty="0" err="1"/>
              <a:t>цілей</a:t>
            </a:r>
            <a:r>
              <a:rPr lang="ru-RU" dirty="0"/>
              <a:t> у </a:t>
            </a:r>
            <a:r>
              <a:rPr lang="ru-RU" dirty="0" err="1"/>
              <a:t>середньостроковій</a:t>
            </a:r>
            <a:r>
              <a:rPr lang="ru-RU" dirty="0"/>
              <a:t> </a:t>
            </a:r>
            <a:r>
              <a:rPr lang="ru-RU" dirty="0" err="1" smtClean="0"/>
              <a:t>перспективі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84" y="1984759"/>
            <a:ext cx="7488995" cy="46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02" y="382137"/>
            <a:ext cx="9262234" cy="60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/>
              <a:t>Є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b="1" dirty="0" err="1"/>
              <a:t>недоліки</a:t>
            </a:r>
            <a:r>
              <a:rPr lang="ru-RU" b="1" dirty="0"/>
              <a:t> та </a:t>
            </a:r>
            <a:r>
              <a:rPr lang="ru-RU" b="1" dirty="0" err="1"/>
              <a:t>складнощі</a:t>
            </a:r>
            <a:r>
              <a:rPr lang="ru-RU" b="1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євроінтеграції</a:t>
            </a:r>
            <a:r>
              <a:rPr lang="ru-RU" dirty="0"/>
              <a:t>, як </a:t>
            </a:r>
            <a:r>
              <a:rPr lang="ru-RU" dirty="0" err="1"/>
              <a:t>ключового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та </a:t>
            </a:r>
            <a:r>
              <a:rPr lang="ru-RU" dirty="0" err="1"/>
              <a:t>економічного</a:t>
            </a:r>
            <a:r>
              <a:rPr lang="ru-RU" dirty="0"/>
              <a:t> курсу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i="1" dirty="0" err="1"/>
              <a:t>зовнішніх</a:t>
            </a:r>
            <a:r>
              <a:rPr lang="ru-RU" i="1" dirty="0"/>
              <a:t> і </a:t>
            </a:r>
            <a:r>
              <a:rPr lang="ru-RU" i="1" dirty="0" err="1"/>
              <a:t>внутрішніх</a:t>
            </a:r>
            <a:r>
              <a:rPr lang="ru-RU" i="1" dirty="0"/>
              <a:t> </a:t>
            </a:r>
            <a:r>
              <a:rPr lang="ru-RU" i="1" dirty="0" err="1"/>
              <a:t>невизначеностей</a:t>
            </a:r>
            <a:r>
              <a:rPr lang="ru-RU" dirty="0"/>
              <a:t>. До того ж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часу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в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завершується</a:t>
            </a:r>
            <a:r>
              <a:rPr lang="ru-RU" dirty="0"/>
              <a:t>, та </a:t>
            </a:r>
            <a:r>
              <a:rPr lang="ru-RU" dirty="0" err="1"/>
              <a:t>анексії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достеменно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досконалих</a:t>
            </a:r>
            <a:r>
              <a:rPr lang="ru-RU" dirty="0"/>
              <a:t> методик </a:t>
            </a:r>
            <a:r>
              <a:rPr lang="ru-RU" dirty="0" err="1"/>
              <a:t>стратегічного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гнучкості</a:t>
            </a:r>
            <a:r>
              <a:rPr lang="ru-RU" dirty="0"/>
              <a:t> </a:t>
            </a:r>
            <a:r>
              <a:rPr lang="ru-RU" dirty="0" err="1"/>
              <a:t>застосовуваного</a:t>
            </a:r>
            <a:r>
              <a:rPr lang="ru-RU" dirty="0"/>
              <a:t> </a:t>
            </a:r>
            <a:r>
              <a:rPr lang="ru-RU" dirty="0" err="1"/>
              <a:t>інструментарію</a:t>
            </a:r>
            <a:r>
              <a:rPr lang="ru-RU" dirty="0"/>
              <a:t>, та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, </a:t>
            </a:r>
            <a:r>
              <a:rPr lang="ru-RU" dirty="0" err="1"/>
              <a:t>орієнтованих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та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252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ФУНКЦІЇ БЮДЖЕТНОГО ПЛАНУВАННЯ </a:t>
            </a:r>
            <a:endParaRPr lang="ru-RU" dirty="0"/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</a:p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раціональних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бюджетного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</a:p>
          <a:p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перерозподілу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і </a:t>
            </a:r>
            <a:r>
              <a:rPr lang="ru-RU" dirty="0" err="1"/>
              <a:t>пропорцій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</a:p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раціональних</a:t>
            </a:r>
            <a:r>
              <a:rPr lang="ru-RU" dirty="0"/>
              <a:t> форм </a:t>
            </a:r>
            <a:r>
              <a:rPr lang="ru-RU" dirty="0" err="1"/>
              <a:t>мобілізації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Бюджетного кодексу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6 </a:t>
            </a:r>
            <a:r>
              <a:rPr lang="ru-RU" dirty="0" err="1"/>
              <a:t>грудня</a:t>
            </a:r>
            <a:r>
              <a:rPr lang="ru-RU" dirty="0"/>
              <a:t> 2018 року № 2646-</a:t>
            </a:r>
            <a:r>
              <a:rPr lang="en-US" dirty="0"/>
              <a:t>VIII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новації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є </a:t>
            </a:r>
            <a:r>
              <a:rPr lang="ru-RU" b="1" dirty="0" err="1"/>
              <a:t>обов’язковими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: </a:t>
            </a:r>
          </a:p>
          <a:p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і бюджетного </a:t>
            </a:r>
            <a:r>
              <a:rPr lang="ru-RU" dirty="0" err="1"/>
              <a:t>планування</a:t>
            </a:r>
            <a:r>
              <a:rPr lang="ru-RU" dirty="0"/>
              <a:t>; </a:t>
            </a:r>
          </a:p>
          <a:p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, яка по факту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документом бюджетного </a:t>
            </a:r>
            <a:r>
              <a:rPr lang="ru-RU" dirty="0" err="1"/>
              <a:t>процесу</a:t>
            </a:r>
            <a:r>
              <a:rPr lang="ru-RU" dirty="0"/>
              <a:t>; </a:t>
            </a:r>
          </a:p>
          <a:p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; </a:t>
            </a:r>
          </a:p>
          <a:p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правил. </a:t>
            </a:r>
          </a:p>
          <a:p>
            <a:pPr marL="0" indent="0">
              <a:buNone/>
            </a:pPr>
            <a:r>
              <a:rPr lang="ru-RU" dirty="0" smtClean="0"/>
              <a:t>Кодексом </a:t>
            </a:r>
            <a:r>
              <a:rPr lang="ru-RU" dirty="0" err="1"/>
              <a:t>визначено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бюджетне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b="1" dirty="0" err="1"/>
              <a:t>середньостроковий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та </a:t>
            </a:r>
            <a:r>
              <a:rPr lang="ru-RU" dirty="0" err="1"/>
              <a:t>наступні</a:t>
            </a:r>
            <a:r>
              <a:rPr lang="ru-RU" dirty="0"/>
              <a:t> за </a:t>
            </a:r>
            <a:r>
              <a:rPr lang="ru-RU" dirty="0" err="1"/>
              <a:t>плановим</a:t>
            </a:r>
            <a:r>
              <a:rPr lang="ru-RU" dirty="0"/>
              <a:t> два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96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  <a:p>
            <a:r>
              <a:rPr lang="ru-RU" b="1" dirty="0" err="1"/>
              <a:t>Бюджетна</a:t>
            </a:r>
            <a:r>
              <a:rPr lang="ru-RU" b="1" dirty="0"/>
              <a:t> </a:t>
            </a:r>
            <a:r>
              <a:rPr lang="ru-RU" b="1" dirty="0" err="1"/>
              <a:t>декларація</a:t>
            </a:r>
            <a:r>
              <a:rPr lang="ru-RU" b="1" dirty="0"/>
              <a:t> </a:t>
            </a:r>
            <a:r>
              <a:rPr lang="ru-RU" dirty="0"/>
              <a:t>— документ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засади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і </a:t>
            </a:r>
            <a:r>
              <a:rPr lang="ru-RU" dirty="0" err="1"/>
              <a:t>показники</a:t>
            </a:r>
            <a:r>
              <a:rPr lang="ru-RU" dirty="0"/>
              <a:t> державного бюджету на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 є </a:t>
            </a:r>
            <a:r>
              <a:rPr lang="ru-RU" dirty="0" err="1"/>
              <a:t>оновою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проекту Державного бюджету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прогнозів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. </a:t>
            </a:r>
          </a:p>
          <a:p>
            <a:r>
              <a:rPr lang="ru-RU" b="1" dirty="0" err="1"/>
              <a:t>Бюджетна</a:t>
            </a:r>
            <a:r>
              <a:rPr lang="ru-RU" b="1" dirty="0"/>
              <a:t> </a:t>
            </a:r>
            <a:r>
              <a:rPr lang="ru-RU" b="1" dirty="0" err="1"/>
              <a:t>декларація</a:t>
            </a:r>
            <a:r>
              <a:rPr lang="ru-RU" b="1" dirty="0"/>
              <a:t> і </a:t>
            </a:r>
            <a:r>
              <a:rPr lang="ru-RU" b="1" dirty="0" err="1"/>
              <a:t>макропоказники</a:t>
            </a:r>
            <a:r>
              <a:rPr lang="ru-RU" b="1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схвалюватимуться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b="1" dirty="0" err="1"/>
              <a:t>одночасно</a:t>
            </a:r>
            <a:r>
              <a:rPr lang="ru-RU" b="1" dirty="0"/>
              <a:t> </a:t>
            </a:r>
            <a:r>
              <a:rPr lang="ru-RU" dirty="0"/>
              <a:t>—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b="1" dirty="0"/>
              <a:t>1 </a:t>
            </a:r>
            <a:r>
              <a:rPr lang="ru-RU" b="1" dirty="0" err="1"/>
              <a:t>червня</a:t>
            </a:r>
            <a:r>
              <a:rPr lang="ru-RU" b="1" dirty="0"/>
              <a:t> року</a:t>
            </a:r>
            <a:r>
              <a:rPr lang="ru-RU" dirty="0"/>
              <a:t>¸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передує</a:t>
            </a:r>
            <a:r>
              <a:rPr lang="ru-RU" dirty="0"/>
              <a:t> плановому. </a:t>
            </a:r>
          </a:p>
        </p:txBody>
      </p:sp>
    </p:spTree>
    <p:extLst>
      <p:ext uri="{BB962C8B-B14F-4D97-AF65-F5344CB8AC3E}">
        <p14:creationId xmlns:p14="http://schemas.microsoft.com/office/powerpoint/2010/main" val="21673841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492</TotalTime>
  <Words>1583</Words>
  <Application>Microsoft Office PowerPoint</Application>
  <PresentationFormat>Широкоэкранный</PresentationFormat>
  <Paragraphs>106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20</cp:revision>
  <dcterms:created xsi:type="dcterms:W3CDTF">2021-10-25T05:20:04Z</dcterms:created>
  <dcterms:modified xsi:type="dcterms:W3CDTF">2025-10-18T12:04:48Z</dcterms:modified>
</cp:coreProperties>
</file>