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78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62" r:id="rId22"/>
    <p:sldId id="258" r:id="rId23"/>
    <p:sldId id="259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94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28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3811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387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9741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634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073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600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4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5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89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03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61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00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11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35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71F3E-361B-4990-9748-725A11F5DF3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79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50377"/>
            <a:ext cx="7766936" cy="4697356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chemeClr val="tx1"/>
                </a:solidFill>
              </a:rPr>
              <a:t>Тема 5. Бюджетна система</a:t>
            </a:r>
            <a:r>
              <a:rPr lang="ru-RU" sz="2000" b="1" dirty="0">
                <a:solidFill>
                  <a:schemeClr val="tx1"/>
                </a:solidFill>
              </a:rPr>
              <a:t>. </a:t>
            </a:r>
            <a:r>
              <a:rPr lang="uk-UA" sz="2000" b="1" dirty="0">
                <a:solidFill>
                  <a:schemeClr val="tx1"/>
                </a:solidFill>
              </a:rPr>
              <a:t>Бюджетний устрій України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lang="uk-UA" sz="20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1</a:t>
            </a:r>
            <a:r>
              <a:rPr lang="uk-UA" sz="2000" dirty="0">
                <a:solidFill>
                  <a:schemeClr val="tx1"/>
                </a:solidFill>
              </a:rPr>
              <a:t>.	Поняття бюджетної системи держави та бюджетного устрою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</a:rPr>
              <a:t>2.	Бюджетний устрій унітарної та федеративної держави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</a:rPr>
              <a:t>3.	Складові бюджетної системи України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493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rmAutofit fontScale="92500"/>
          </a:bodyPr>
          <a:lstStyle/>
          <a:p>
            <a:r>
              <a:rPr lang="uk-UA" i="1" dirty="0"/>
              <a:t>По-перше</a:t>
            </a:r>
            <a:r>
              <a:rPr lang="uk-UA" dirty="0"/>
              <a:t>, наявність власних податків необхідних для утримання органів влади – це сільськогосподарські податки (</a:t>
            </a:r>
            <a:r>
              <a:rPr lang="uk-UA" dirty="0" err="1"/>
              <a:t>agricultural</a:t>
            </a:r>
            <a:r>
              <a:rPr lang="uk-UA" dirty="0"/>
              <a:t> </a:t>
            </a:r>
            <a:r>
              <a:rPr lang="uk-UA" dirty="0" err="1"/>
              <a:t>duties</a:t>
            </a:r>
            <a:r>
              <a:rPr lang="uk-UA" dirty="0"/>
              <a:t>), митні збори (</a:t>
            </a:r>
            <a:r>
              <a:rPr lang="uk-UA" dirty="0" err="1"/>
              <a:t>customs</a:t>
            </a:r>
            <a:r>
              <a:rPr lang="uk-UA" dirty="0"/>
              <a:t> </a:t>
            </a:r>
            <a:r>
              <a:rPr lang="uk-UA" dirty="0" err="1"/>
              <a:t>duties</a:t>
            </a:r>
            <a:r>
              <a:rPr lang="uk-UA" dirty="0"/>
              <a:t>), збір з продукції, що містить цукро та глюкозу (</a:t>
            </a:r>
            <a:r>
              <a:rPr lang="uk-UA" dirty="0" err="1"/>
              <a:t>sugar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isoglucose</a:t>
            </a:r>
            <a:r>
              <a:rPr lang="uk-UA" dirty="0"/>
              <a:t> </a:t>
            </a:r>
            <a:r>
              <a:rPr lang="uk-UA" dirty="0" err="1"/>
              <a:t>levies</a:t>
            </a:r>
            <a:r>
              <a:rPr lang="uk-UA" dirty="0"/>
              <a:t>);</a:t>
            </a:r>
            <a:endParaRPr lang="ru-RU" dirty="0"/>
          </a:p>
          <a:p>
            <a:r>
              <a:rPr lang="uk-UA" i="1" dirty="0"/>
              <a:t>По-друге</a:t>
            </a:r>
            <a:r>
              <a:rPr lang="uk-UA" dirty="0"/>
              <a:t>, наявність власного бюджету </a:t>
            </a:r>
            <a:r>
              <a:rPr lang="uk-UA" dirty="0" smtClean="0"/>
              <a:t>Європейського </a:t>
            </a:r>
            <a:r>
              <a:rPr lang="uk-UA" dirty="0"/>
              <a:t>Союзу, що відрізняється від бюджетів міжнародних організацій (відсутні фіксовані членські внески), а від державних бюджетів (бюджет завжди має бути збалансованим, </a:t>
            </a:r>
            <a:r>
              <a:rPr lang="uk-UA" dirty="0" err="1"/>
              <a:t>нежливим</a:t>
            </a:r>
            <a:r>
              <a:rPr lang="uk-UA" dirty="0"/>
              <a:t> є вилучення коштів з приватного сектору для вирішення соціальних та економічних проблем). </a:t>
            </a:r>
            <a:endParaRPr lang="uk-UA" dirty="0" smtClean="0"/>
          </a:p>
          <a:p>
            <a:r>
              <a:rPr lang="uk-UA" i="1" dirty="0"/>
              <a:t>По-третє</a:t>
            </a:r>
            <a:r>
              <a:rPr lang="uk-UA" dirty="0"/>
              <a:t>, наявність власної вільноконвертованої валюти – євро (</a:t>
            </a:r>
            <a:r>
              <a:rPr lang="uk-UA" dirty="0" err="1"/>
              <a:t>euro</a:t>
            </a:r>
            <a:r>
              <a:rPr lang="uk-UA" dirty="0"/>
              <a:t>), та центрального банку ЄС – Європейського центрального банку (</a:t>
            </a:r>
            <a:r>
              <a:rPr lang="uk-UA" dirty="0" err="1"/>
              <a:t>European</a:t>
            </a:r>
            <a:r>
              <a:rPr lang="uk-UA" dirty="0"/>
              <a:t> </a:t>
            </a:r>
            <a:r>
              <a:rPr lang="uk-UA" dirty="0" err="1"/>
              <a:t>Central</a:t>
            </a:r>
            <a:r>
              <a:rPr lang="uk-UA" dirty="0"/>
              <a:t> </a:t>
            </a:r>
            <a:r>
              <a:rPr lang="uk-UA" dirty="0" err="1"/>
              <a:t>Bank</a:t>
            </a:r>
            <a:r>
              <a:rPr lang="uk-UA" dirty="0"/>
              <a:t>), що проводить монетарну (грошово-кредитну) політики та виконує відповідні функції  незалежно від національних центральних банків країн-учасниць ЄС.</a:t>
            </a:r>
            <a:endParaRPr lang="ru-RU" dirty="0"/>
          </a:p>
          <a:p>
            <a:r>
              <a:rPr lang="uk-UA" dirty="0"/>
              <a:t>Таким чином, складається наступна ситуація. Наприклад, Федеративна Республіка Німеччина, що має </a:t>
            </a:r>
            <a:r>
              <a:rPr lang="uk-UA" dirty="0" err="1"/>
              <a:t>трирівневу</a:t>
            </a:r>
            <a:r>
              <a:rPr lang="uk-UA" dirty="0"/>
              <a:t> бюджетну систему, входить до складу Європейського Союзу. Відповідно до цього бюджетна система ЄС є вже </a:t>
            </a:r>
            <a:r>
              <a:rPr lang="uk-UA" b="1" dirty="0" err="1" smtClean="0"/>
              <a:t>чотирирівненою</a:t>
            </a:r>
            <a:endParaRPr lang="uk-UA" b="1" dirty="0" smtClean="0"/>
          </a:p>
          <a:p>
            <a:r>
              <a:rPr lang="ru-RU" dirty="0" err="1"/>
              <a:t>Децентралізована</a:t>
            </a:r>
            <a:r>
              <a:rPr lang="ru-RU" dirty="0"/>
              <a:t> </a:t>
            </a:r>
            <a:r>
              <a:rPr lang="ru-RU" dirty="0" err="1"/>
              <a:t>бюджетна</a:t>
            </a:r>
            <a:r>
              <a:rPr lang="ru-RU" dirty="0"/>
              <a:t> система, яку </a:t>
            </a:r>
            <a:r>
              <a:rPr lang="ru-RU" dirty="0" err="1"/>
              <a:t>декларує</a:t>
            </a:r>
            <a:r>
              <a:rPr lang="ru-RU" dirty="0"/>
              <a:t> </a:t>
            </a:r>
            <a:r>
              <a:rPr lang="ru-RU" dirty="0" err="1"/>
              <a:t>сучасне</a:t>
            </a:r>
            <a:r>
              <a:rPr lang="ru-RU" dirty="0"/>
              <a:t> </a:t>
            </a:r>
            <a:r>
              <a:rPr lang="ru-RU" dirty="0" err="1" smtClean="0"/>
              <a:t>бюджетне</a:t>
            </a:r>
            <a:r>
              <a:rPr lang="ru-RU" dirty="0"/>
              <a:t> </a:t>
            </a:r>
            <a:r>
              <a:rPr lang="ru-RU" dirty="0" err="1" smtClean="0"/>
              <a:t>законодавство</a:t>
            </a:r>
            <a:r>
              <a:rPr lang="ru-RU" dirty="0" smtClean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держава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 smtClean="0"/>
              <a:t>місцевим</a:t>
            </a:r>
            <a:r>
              <a:rPr lang="ru-RU" dirty="0" smtClean="0"/>
              <a:t> </a:t>
            </a:r>
            <a:r>
              <a:rPr lang="ru-RU" dirty="0"/>
              <a:t>бюджетам </a:t>
            </a:r>
            <a:r>
              <a:rPr lang="ru-RU" dirty="0" err="1"/>
              <a:t>достатню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базу для </a:t>
            </a:r>
            <a:r>
              <a:rPr lang="ru-RU" dirty="0" err="1"/>
              <a:t>виконання</a:t>
            </a:r>
            <a:r>
              <a:rPr lang="ru-RU" dirty="0"/>
              <a:t> як </a:t>
            </a:r>
            <a:r>
              <a:rPr lang="ru-RU" dirty="0" err="1" smtClean="0"/>
              <a:t>делегованих</a:t>
            </a:r>
            <a:r>
              <a:rPr lang="ru-RU" dirty="0"/>
              <a:t> </a:t>
            </a:r>
            <a:r>
              <a:rPr lang="ru-RU" dirty="0" smtClean="0"/>
              <a:t>нею</a:t>
            </a:r>
            <a:r>
              <a:rPr lang="ru-RU" dirty="0"/>
              <a:t>, так і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, доходи бюджету,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регулюються</a:t>
            </a:r>
            <a:r>
              <a:rPr lang="ru-RU" dirty="0" smtClean="0"/>
              <a:t> </a:t>
            </a:r>
            <a:r>
              <a:rPr lang="ru-RU" dirty="0"/>
              <a:t>державою,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місцевими</a:t>
            </a:r>
            <a:r>
              <a:rPr lang="ru-RU" dirty="0"/>
              <a:t> бюджетами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 smtClean="0"/>
              <a:t>меншою</a:t>
            </a:r>
            <a:r>
              <a:rPr lang="ru-RU" dirty="0"/>
              <a:t> </a:t>
            </a:r>
            <a:r>
              <a:rPr lang="ru-RU" dirty="0" err="1" smtClean="0"/>
              <a:t>мірою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доходи, </a:t>
            </a:r>
            <a:r>
              <a:rPr lang="ru-RU" dirty="0" err="1"/>
              <a:t>закріплені</a:t>
            </a:r>
            <a:r>
              <a:rPr lang="ru-RU" dirty="0"/>
              <a:t> за такими бюджетами.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3520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4262" y="477672"/>
            <a:ext cx="8166090" cy="571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940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b="1" dirty="0"/>
              <a:t>3.	Складові бюджетної системи України</a:t>
            </a:r>
            <a:endParaRPr lang="ru-RU" dirty="0"/>
          </a:p>
          <a:p>
            <a:endParaRPr lang="uk-UA" dirty="0" smtClean="0"/>
          </a:p>
          <a:p>
            <a:r>
              <a:rPr lang="uk-UA" dirty="0"/>
              <a:t>Відповідно до Бюджетного кодексу України </a:t>
            </a:r>
            <a:r>
              <a:rPr lang="uk-UA" b="1" dirty="0"/>
              <a:t>бюджетна система України</a:t>
            </a:r>
            <a:r>
              <a:rPr lang="uk-UA" dirty="0"/>
              <a:t> є сукупністю державного бюджету та місцевих бюджетів, побудована з урахуванням економічних відносин, державного і адміністративно-територіальних </a:t>
            </a:r>
            <a:r>
              <a:rPr lang="uk-UA" dirty="0" err="1"/>
              <a:t>устроїв</a:t>
            </a:r>
            <a:r>
              <a:rPr lang="uk-UA" dirty="0"/>
              <a:t> і врегульована нормами </a:t>
            </a:r>
            <a:r>
              <a:rPr lang="uk-UA" dirty="0" smtClean="0"/>
              <a:t>права.</a:t>
            </a: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Структура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Бюджетна</a:t>
            </a:r>
            <a:r>
              <a:rPr lang="ru-RU" dirty="0"/>
              <a:t> система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з:</a:t>
            </a:r>
          </a:p>
          <a:p>
            <a:r>
              <a:rPr lang="ru-RU" dirty="0"/>
              <a:t>1) державного бюджету;</a:t>
            </a:r>
          </a:p>
          <a:p>
            <a:r>
              <a:rPr lang="ru-RU" dirty="0"/>
              <a:t>2)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:</a:t>
            </a:r>
          </a:p>
          <a:p>
            <a:r>
              <a:rPr lang="ru-RU" dirty="0"/>
              <a:t>а) бюджету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;</a:t>
            </a:r>
          </a:p>
          <a:p>
            <a:r>
              <a:rPr lang="ru-RU" dirty="0"/>
              <a:t>б) </a:t>
            </a:r>
            <a:r>
              <a:rPr lang="ru-RU" dirty="0" err="1"/>
              <a:t>обласних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/>
              <a:t>в) </a:t>
            </a:r>
            <a:r>
              <a:rPr lang="ru-RU" dirty="0" err="1"/>
              <a:t>районних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/>
              <a:t>г)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48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8850" y="655093"/>
            <a:ext cx="9073449" cy="543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425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dirty="0"/>
              <a:t>Для аналізу та прогнозування економічного і соціального розвитку держави використовується </a:t>
            </a:r>
            <a:r>
              <a:rPr lang="uk-UA" b="1" dirty="0"/>
              <a:t>зведений бюджет</a:t>
            </a:r>
            <a:r>
              <a:rPr lang="uk-UA" dirty="0"/>
              <a:t>, що включають показники відповідних бюджетів. Наприклад, </a:t>
            </a:r>
            <a:r>
              <a:rPr lang="uk-UA" i="1" dirty="0"/>
              <a:t>зведений бюджет України</a:t>
            </a:r>
            <a:r>
              <a:rPr lang="uk-UA" dirty="0"/>
              <a:t> включає показники Державного бюджету України, зведеного бюджету Автономної Республіки Крим та зведених бюджетів областей, міст Києва та Севастополя, а </a:t>
            </a:r>
            <a:r>
              <a:rPr lang="uk-UA" i="1" dirty="0"/>
              <a:t>зведений бюджет Автономної Республіки Крим</a:t>
            </a:r>
            <a:r>
              <a:rPr lang="uk-UA" dirty="0"/>
              <a:t> включає показники бюджету Автономної Республіки Крим, зведених бюджетів її районів та бюджетів міст республіканського Автономної Республіки Крим значення і т. д.</a:t>
            </a:r>
            <a:endParaRPr lang="ru-RU" dirty="0"/>
          </a:p>
          <a:p>
            <a:r>
              <a:rPr lang="uk-UA" dirty="0"/>
              <a:t>Зведені бюджети не затверджуються у формі закону, проте мають важливе значення для управління бюджетною системою України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ru-RU" b="1" u="sng" dirty="0" err="1" smtClean="0"/>
              <a:t>Бюджетна</a:t>
            </a:r>
            <a:r>
              <a:rPr lang="ru-RU" b="1" u="sng" dirty="0" smtClean="0"/>
              <a:t> </a:t>
            </a:r>
            <a:r>
              <a:rPr lang="ru-RU" b="1" u="sng" dirty="0"/>
              <a:t>система </a:t>
            </a:r>
            <a:r>
              <a:rPr lang="ru-RU" b="1" u="sng" dirty="0" err="1"/>
              <a:t>України</a:t>
            </a:r>
            <a:r>
              <a:rPr lang="ru-RU" b="1" u="sng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таких </a:t>
            </a:r>
            <a:r>
              <a:rPr lang="ru-RU" b="1" u="sng" dirty="0"/>
              <a:t>принципах</a:t>
            </a:r>
            <a:r>
              <a:rPr lang="ru-RU" dirty="0"/>
              <a:t>:</a:t>
            </a:r>
          </a:p>
          <a:p>
            <a:r>
              <a:rPr lang="ru-RU" u="sng" dirty="0"/>
              <a:t>1) принцип </a:t>
            </a:r>
            <a:r>
              <a:rPr lang="ru-RU" u="sng" dirty="0" err="1"/>
              <a:t>єдності</a:t>
            </a:r>
            <a:r>
              <a:rPr lang="ru-RU" u="sng" dirty="0"/>
              <a:t> </a:t>
            </a:r>
            <a:r>
              <a:rPr lang="ru-RU" u="sng" dirty="0" err="1"/>
              <a:t>бюджетної</a:t>
            </a:r>
            <a:r>
              <a:rPr lang="ru-RU" u="sng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 </a:t>
            </a:r>
            <a:r>
              <a:rPr lang="ru-RU" u="sng" dirty="0" err="1"/>
              <a:t>України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єдиною</a:t>
            </a:r>
            <a:r>
              <a:rPr lang="ru-RU" dirty="0"/>
              <a:t> правовою базою, </a:t>
            </a:r>
            <a:r>
              <a:rPr lang="ru-RU" dirty="0" err="1"/>
              <a:t>єдиною</a:t>
            </a:r>
            <a:r>
              <a:rPr lang="ru-RU" dirty="0"/>
              <a:t> грошовою системою,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регулюванням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єдиною</a:t>
            </a:r>
            <a:r>
              <a:rPr lang="ru-RU" dirty="0"/>
              <a:t> бюджетною </a:t>
            </a:r>
            <a:r>
              <a:rPr lang="ru-RU" dirty="0" err="1"/>
              <a:t>класифікацією</a:t>
            </a:r>
            <a:r>
              <a:rPr lang="ru-RU" dirty="0"/>
              <a:t>, </a:t>
            </a:r>
            <a:r>
              <a:rPr lang="ru-RU" dirty="0" err="1"/>
              <a:t>єдністю</a:t>
            </a:r>
            <a:r>
              <a:rPr lang="ru-RU" dirty="0"/>
              <a:t> порядку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та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і </a:t>
            </a:r>
            <a:r>
              <a:rPr lang="ru-RU" dirty="0" err="1"/>
              <a:t>звітності</a:t>
            </a:r>
            <a:r>
              <a:rPr lang="ru-RU" dirty="0"/>
              <a:t>;</a:t>
            </a:r>
          </a:p>
          <a:p>
            <a:r>
              <a:rPr lang="ru-RU" u="sng" dirty="0"/>
              <a:t>2) принцип </a:t>
            </a:r>
            <a:r>
              <a:rPr lang="ru-RU" u="sng" dirty="0" err="1"/>
              <a:t>збалансованості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повноваження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бюджету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на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бюджетний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;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161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ru-RU" u="sng" dirty="0"/>
              <a:t>3) принцип </a:t>
            </a:r>
            <a:r>
              <a:rPr lang="ru-RU" u="sng" dirty="0" err="1"/>
              <a:t>самостійності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є </a:t>
            </a:r>
            <a:r>
              <a:rPr lang="ru-RU" dirty="0" err="1"/>
              <a:t>самостійними</a:t>
            </a:r>
            <a:r>
              <a:rPr lang="ru-RU" dirty="0"/>
              <a:t>. Держава коштами державного бюджету не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коштами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не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одного, а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r>
              <a:rPr lang="ru-RU" dirty="0" err="1"/>
              <a:t>Самостійність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закріпленням</a:t>
            </a:r>
            <a:r>
              <a:rPr lang="ru-RU" dirty="0"/>
              <a:t> за ними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бюджету, правом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правом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рад </a:t>
            </a:r>
            <a:r>
              <a:rPr lang="ru-RU" dirty="0" err="1"/>
              <a:t>самостійно</a:t>
            </a:r>
            <a:r>
              <a:rPr lang="ru-RU" dirty="0"/>
              <a:t> і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</a:t>
            </a:r>
            <a:r>
              <a:rPr lang="ru-RU" dirty="0" err="1"/>
              <a:t>розглядати</a:t>
            </a:r>
            <a:r>
              <a:rPr lang="ru-RU" dirty="0"/>
              <a:t> та </a:t>
            </a:r>
            <a:r>
              <a:rPr lang="ru-RU" dirty="0" err="1"/>
              <a:t>затверджувати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;</a:t>
            </a:r>
          </a:p>
          <a:p>
            <a:r>
              <a:rPr lang="ru-RU" u="sng" dirty="0"/>
              <a:t>4) принцип </a:t>
            </a:r>
            <a:r>
              <a:rPr lang="ru-RU" u="sng" dirty="0" err="1"/>
              <a:t>повноти</a:t>
            </a:r>
            <a:r>
              <a:rPr lang="ru-RU" u="sng" dirty="0"/>
              <a:t> </a:t>
            </a:r>
            <a:r>
              <a:rPr lang="ru-RU" dirty="0"/>
              <a:t>- до складу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включенню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та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</a:t>
            </a:r>
          </a:p>
          <a:p>
            <a:r>
              <a:rPr lang="ru-RU" u="sng" dirty="0"/>
              <a:t>5) принцип </a:t>
            </a:r>
            <a:r>
              <a:rPr lang="ru-RU" u="sng" dirty="0" err="1"/>
              <a:t>обґрунтованості</a:t>
            </a:r>
            <a:r>
              <a:rPr lang="ru-RU" u="sng" dirty="0"/>
              <a:t> </a:t>
            </a:r>
            <a:r>
              <a:rPr lang="ru-RU" dirty="0"/>
              <a:t>- бюджет </a:t>
            </a:r>
            <a:r>
              <a:rPr lang="ru-RU" dirty="0" err="1"/>
              <a:t>формується</a:t>
            </a:r>
            <a:r>
              <a:rPr lang="ru-RU" dirty="0"/>
              <a:t> на </a:t>
            </a:r>
            <a:r>
              <a:rPr lang="ru-RU" dirty="0" err="1"/>
              <a:t>реалістичних</a:t>
            </a:r>
            <a:r>
              <a:rPr lang="ru-RU" dirty="0"/>
              <a:t> </a:t>
            </a:r>
            <a:r>
              <a:rPr lang="ru-RU" dirty="0" err="1"/>
              <a:t>макропоказниках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розрахунках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і </a:t>
            </a:r>
            <a:r>
              <a:rPr lang="ru-RU" dirty="0" err="1"/>
              <a:t>витрат</a:t>
            </a:r>
            <a:r>
              <a:rPr lang="ru-RU" dirty="0"/>
              <a:t> бюджету,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затверджених</a:t>
            </a:r>
            <a:r>
              <a:rPr lang="ru-RU" dirty="0"/>
              <a:t> методик та правил;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230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rmAutofit/>
          </a:bodyPr>
          <a:lstStyle/>
          <a:p>
            <a:r>
              <a:rPr lang="ru-RU" u="sng" dirty="0"/>
              <a:t>6) принцип </a:t>
            </a:r>
            <a:r>
              <a:rPr lang="ru-RU" u="sng" dirty="0" err="1"/>
              <a:t>ефективності</a:t>
            </a:r>
            <a:r>
              <a:rPr lang="ru-RU" u="sng" dirty="0"/>
              <a:t> та </a:t>
            </a:r>
            <a:r>
              <a:rPr lang="ru-RU" u="sng" dirty="0" err="1"/>
              <a:t>результативності</a:t>
            </a:r>
            <a:r>
              <a:rPr lang="ru-RU" u="sng" dirty="0"/>
              <a:t> </a:t>
            </a:r>
            <a:r>
              <a:rPr lang="ru-RU" dirty="0"/>
              <a:t>- при </a:t>
            </a:r>
            <a:r>
              <a:rPr lang="ru-RU" dirty="0" err="1"/>
              <a:t>складанні</a:t>
            </a:r>
            <a:r>
              <a:rPr lang="ru-RU" dirty="0"/>
              <a:t> та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бюджетного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прагнути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запланованих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інноваційного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шляхом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якісного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при </a:t>
            </a:r>
            <a:r>
              <a:rPr lang="ru-RU" dirty="0" err="1"/>
              <a:t>залученні</a:t>
            </a:r>
            <a:r>
              <a:rPr lang="ru-RU" dirty="0"/>
              <a:t> </a:t>
            </a:r>
            <a:r>
              <a:rPr lang="ru-RU" dirty="0" err="1"/>
              <a:t>мінімального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досягнення</a:t>
            </a:r>
            <a:r>
              <a:rPr lang="ru-RU" dirty="0"/>
              <a:t> максимального результату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бюджетом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u="sng" dirty="0" smtClean="0"/>
              <a:t>7</a:t>
            </a:r>
            <a:r>
              <a:rPr lang="ru-RU" u="sng" dirty="0"/>
              <a:t>) принцип </a:t>
            </a:r>
            <a:r>
              <a:rPr lang="ru-RU" u="sng" dirty="0" err="1"/>
              <a:t>субсидіарності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бюджетом та </a:t>
            </a:r>
            <a:r>
              <a:rPr lang="ru-RU" dirty="0" err="1"/>
              <a:t>місцевими</a:t>
            </a:r>
            <a:r>
              <a:rPr lang="ru-RU" dirty="0"/>
              <a:t> бюджетами,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місцевими</a:t>
            </a:r>
            <a:r>
              <a:rPr lang="ru-RU" dirty="0"/>
              <a:t> бюджетами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необхідності</a:t>
            </a:r>
            <a:r>
              <a:rPr lang="ru-RU" dirty="0"/>
              <a:t> максимально </a:t>
            </a:r>
            <a:r>
              <a:rPr lang="ru-RU" dirty="0" err="1"/>
              <a:t>можливого</a:t>
            </a:r>
            <a:r>
              <a:rPr lang="ru-RU" dirty="0"/>
              <a:t> </a:t>
            </a:r>
            <a:r>
              <a:rPr lang="ru-RU" dirty="0" err="1"/>
              <a:t>наближення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;</a:t>
            </a:r>
          </a:p>
          <a:p>
            <a:r>
              <a:rPr lang="ru-RU" u="sng" dirty="0" smtClean="0"/>
              <a:t>8</a:t>
            </a:r>
            <a:r>
              <a:rPr lang="ru-RU" u="sng" dirty="0"/>
              <a:t>) принцип </a:t>
            </a:r>
            <a:r>
              <a:rPr lang="ru-RU" u="sng" dirty="0" err="1"/>
              <a:t>цільового</a:t>
            </a:r>
            <a:r>
              <a:rPr lang="ru-RU" u="sng" dirty="0"/>
              <a:t> </a:t>
            </a:r>
            <a:r>
              <a:rPr lang="ru-RU" u="sng" dirty="0" err="1"/>
              <a:t>використання</a:t>
            </a:r>
            <a:r>
              <a:rPr lang="ru-RU" u="sng" dirty="0"/>
              <a:t> </a:t>
            </a:r>
            <a:r>
              <a:rPr lang="ru-RU" u="sng" dirty="0" err="1"/>
              <a:t>бюджетних</a:t>
            </a:r>
            <a:r>
              <a:rPr lang="ru-RU" u="sng" dirty="0"/>
              <a:t> </a:t>
            </a:r>
            <a:r>
              <a:rPr lang="ru-RU" u="sng" dirty="0" err="1"/>
              <a:t>коштів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призначеннями</a:t>
            </a:r>
            <a:r>
              <a:rPr lang="ru-RU" dirty="0"/>
              <a:t> та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асигнуваннями</a:t>
            </a:r>
            <a:r>
              <a:rPr lang="ru-RU" dirty="0"/>
              <a:t>;</a:t>
            </a:r>
          </a:p>
          <a:p>
            <a:r>
              <a:rPr lang="ru-RU" u="sng" dirty="0"/>
              <a:t>9) принцип </a:t>
            </a:r>
            <a:r>
              <a:rPr lang="ru-RU" u="sng" dirty="0" err="1"/>
              <a:t>справедливості</a:t>
            </a:r>
            <a:r>
              <a:rPr lang="ru-RU" u="sng" dirty="0"/>
              <a:t> і </a:t>
            </a:r>
            <a:r>
              <a:rPr lang="ru-RU" u="sng" dirty="0" err="1"/>
              <a:t>неупередженості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бюджетна</a:t>
            </a:r>
            <a:r>
              <a:rPr lang="ru-RU" dirty="0"/>
              <a:t> система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будується</a:t>
            </a:r>
            <a:r>
              <a:rPr lang="ru-RU" dirty="0"/>
              <a:t> на засадах справедливого і </a:t>
            </a:r>
            <a:r>
              <a:rPr lang="ru-RU" dirty="0" err="1"/>
              <a:t>неупередженого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багатства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 і </a:t>
            </a:r>
            <a:r>
              <a:rPr lang="ru-RU" dirty="0" err="1"/>
              <a:t>територіальними</a:t>
            </a:r>
            <a:r>
              <a:rPr lang="ru-RU" dirty="0"/>
              <a:t> громадами;</a:t>
            </a:r>
          </a:p>
          <a:p>
            <a:r>
              <a:rPr lang="ru-RU" u="sng" dirty="0"/>
              <a:t>10) принцип </a:t>
            </a:r>
            <a:r>
              <a:rPr lang="ru-RU" u="sng" dirty="0" err="1"/>
              <a:t>публічності</a:t>
            </a:r>
            <a:r>
              <a:rPr lang="ru-RU" u="sng" dirty="0"/>
              <a:t> та </a:t>
            </a:r>
            <a:r>
              <a:rPr lang="ru-RU" u="sng" dirty="0" err="1"/>
              <a:t>прозорості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складання</a:t>
            </a:r>
            <a:r>
              <a:rPr lang="ru-RU" dirty="0"/>
              <a:t>, </a:t>
            </a:r>
            <a:r>
              <a:rPr lang="ru-RU" dirty="0" err="1"/>
              <a:t>розгляду</a:t>
            </a:r>
            <a:r>
              <a:rPr lang="ru-RU" dirty="0"/>
              <a:t>, </a:t>
            </a:r>
            <a:r>
              <a:rPr lang="ru-RU" dirty="0" err="1"/>
              <a:t>затвердження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та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контролю за </a:t>
            </a:r>
            <a:r>
              <a:rPr lang="ru-RU" dirty="0" err="1"/>
              <a:t>виконанням</a:t>
            </a:r>
            <a:r>
              <a:rPr lang="ru-RU" dirty="0"/>
              <a:t> державного бюджету та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892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1294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030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92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1.	Поняття бюджетної системи держави та бюджетного устрою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r>
              <a:rPr lang="uk-UA" b="1" u="sng" dirty="0" smtClean="0"/>
              <a:t>Бюджетна система </a:t>
            </a:r>
            <a:r>
              <a:rPr lang="uk-UA" dirty="0" smtClean="0"/>
              <a:t>- </a:t>
            </a:r>
            <a:r>
              <a:rPr lang="uk-UA" dirty="0"/>
              <a:t>це сукупність загальнодержавного бюджету, бюджетів нижчих рівнів та відносин між ними, утворена відповідно до державного та адміністративно-територіального устрою держави і врегульована нормами </a:t>
            </a:r>
            <a:r>
              <a:rPr lang="uk-UA" dirty="0" smtClean="0"/>
              <a:t>права.</a:t>
            </a:r>
          </a:p>
          <a:p>
            <a:r>
              <a:rPr lang="ru-RU" b="1" u="sng" dirty="0" err="1"/>
              <a:t>Бюджетний</a:t>
            </a:r>
            <a:r>
              <a:rPr lang="ru-RU" b="1" u="sng" dirty="0"/>
              <a:t> </a:t>
            </a:r>
            <a:r>
              <a:rPr lang="ru-RU" b="1" u="sng" dirty="0" err="1"/>
              <a:t>устрій</a:t>
            </a:r>
            <a:r>
              <a:rPr lang="ru-RU" b="1" u="sng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, </a:t>
            </a:r>
            <a:r>
              <a:rPr lang="ru-RU" dirty="0" err="1" smtClean="0"/>
              <a:t>взаємовідносини</a:t>
            </a:r>
            <a:r>
              <a:rPr lang="ru-RU" dirty="0" smtClean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ланками,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 smtClean="0"/>
              <a:t>функціонування</a:t>
            </a:r>
            <a:r>
              <a:rPr lang="ru-RU" dirty="0"/>
              <a:t> </a:t>
            </a:r>
            <a:r>
              <a:rPr lang="ru-RU" dirty="0" err="1" smtClean="0"/>
              <a:t>бюджетів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склад і структуру </a:t>
            </a:r>
            <a:r>
              <a:rPr lang="ru-RU" dirty="0" err="1" smtClean="0"/>
              <a:t>бюджетів</a:t>
            </a:r>
            <a:r>
              <a:rPr lang="ru-RU" dirty="0" smtClean="0"/>
              <a:t>, </a:t>
            </a:r>
            <a:r>
              <a:rPr lang="ru-RU" dirty="0" err="1" smtClean="0"/>
              <a:t>процедурні</a:t>
            </a:r>
            <a:r>
              <a:rPr lang="ru-RU" dirty="0" smtClean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Основи</a:t>
            </a:r>
            <a:r>
              <a:rPr lang="ru-RU" dirty="0"/>
              <a:t> бюджетного устрою </a:t>
            </a:r>
            <a:r>
              <a:rPr lang="ru-RU" dirty="0" err="1"/>
              <a:t>визначаються</a:t>
            </a:r>
            <a:r>
              <a:rPr lang="ru-RU" dirty="0"/>
              <a:t> формою державного </a:t>
            </a:r>
            <a:r>
              <a:rPr lang="ru-RU" dirty="0" smtClean="0"/>
              <a:t>устрою </a:t>
            </a:r>
            <a:r>
              <a:rPr lang="ru-RU" dirty="0" err="1" smtClean="0"/>
              <a:t>країни</a:t>
            </a:r>
            <a:r>
              <a:rPr lang="ru-RU" dirty="0"/>
              <a:t>, </a:t>
            </a:r>
            <a:r>
              <a:rPr lang="ru-RU" dirty="0" err="1"/>
              <a:t>чинними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законодавчими</a:t>
            </a:r>
            <a:r>
              <a:rPr lang="ru-RU" dirty="0"/>
              <a:t> актами,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роллю</a:t>
            </a:r>
            <a:r>
              <a:rPr lang="ru-RU" dirty="0"/>
              <a:t> </a:t>
            </a:r>
            <a:r>
              <a:rPr lang="ru-RU" dirty="0" smtClean="0"/>
              <a:t>бюджету у </a:t>
            </a:r>
            <a:r>
              <a:rPr lang="ru-RU" dirty="0" err="1"/>
              <a:t>суспільному</a:t>
            </a:r>
            <a:r>
              <a:rPr lang="ru-RU" dirty="0"/>
              <a:t> </a:t>
            </a:r>
            <a:r>
              <a:rPr lang="ru-RU" dirty="0" err="1"/>
              <a:t>відтворенні</a:t>
            </a:r>
            <a:r>
              <a:rPr lang="ru-RU" dirty="0"/>
              <a:t> та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.</a:t>
            </a:r>
            <a:endParaRPr lang="ru-RU" dirty="0"/>
          </a:p>
          <a:p>
            <a:r>
              <a:rPr lang="ru-RU" dirty="0" err="1"/>
              <a:t>Бюджетний</a:t>
            </a:r>
            <a:r>
              <a:rPr lang="ru-RU" dirty="0"/>
              <a:t> </a:t>
            </a:r>
            <a:r>
              <a:rPr lang="ru-RU" dirty="0" err="1"/>
              <a:t>устрій</a:t>
            </a:r>
            <a:r>
              <a:rPr lang="ru-RU" dirty="0"/>
              <a:t>, як правило, </a:t>
            </a:r>
            <a:r>
              <a:rPr lang="ru-RU" dirty="0" err="1"/>
              <a:t>будується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 smtClean="0"/>
              <a:t>адміністративно-територіального</a:t>
            </a:r>
            <a:r>
              <a:rPr lang="ru-RU" dirty="0" smtClean="0"/>
              <a:t> </a:t>
            </a:r>
            <a:r>
              <a:rPr lang="ru-RU" dirty="0"/>
              <a:t>устрою </a:t>
            </a:r>
            <a:r>
              <a:rPr lang="ru-RU" dirty="0" err="1"/>
              <a:t>країни</a:t>
            </a:r>
            <a:r>
              <a:rPr lang="ru-RU" dirty="0" smtClean="0"/>
              <a:t>.</a:t>
            </a:r>
          </a:p>
          <a:p>
            <a:r>
              <a:rPr lang="uk-UA" dirty="0"/>
              <a:t>Елементи бюджетного устрою представлені на рисунку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084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00391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848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23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90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2197" y="602595"/>
            <a:ext cx="7383439" cy="574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49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rmAutofit/>
          </a:bodyPr>
          <a:lstStyle/>
          <a:p>
            <a:r>
              <a:rPr lang="uk-UA" dirty="0"/>
              <a:t>Правовою основою бюджетного устрою є </a:t>
            </a:r>
            <a:r>
              <a:rPr lang="uk-UA" b="1" dirty="0"/>
              <a:t>бюджетне законодавство</a:t>
            </a:r>
            <a:r>
              <a:rPr lang="uk-UA" dirty="0"/>
              <a:t>, основними складовими якого є:</a:t>
            </a:r>
            <a:endParaRPr lang="ru-RU" dirty="0"/>
          </a:p>
          <a:p>
            <a:r>
              <a:rPr lang="ru-RU" dirty="0"/>
              <a:t>1) </a:t>
            </a:r>
            <a:r>
              <a:rPr lang="ru-RU" u="sng" dirty="0" err="1" smtClean="0">
                <a:hlinkClick r:id="rId2"/>
              </a:rPr>
              <a:t>Конституція</a:t>
            </a:r>
            <a:r>
              <a:rPr lang="ru-RU" u="sng" dirty="0" smtClean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 smtClean="0"/>
              <a:t>Бюджетний</a:t>
            </a:r>
            <a:r>
              <a:rPr lang="ru-RU" dirty="0" smtClean="0"/>
              <a:t> Кодекс </a:t>
            </a:r>
            <a:r>
              <a:rPr lang="ru-RU" dirty="0" err="1" smtClean="0"/>
              <a:t>Укра</a:t>
            </a:r>
            <a:r>
              <a:rPr lang="uk-UA" dirty="0" err="1" smtClean="0"/>
              <a:t>їни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2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 smtClean="0"/>
              <a:t>Бюджетна</a:t>
            </a:r>
            <a:r>
              <a:rPr lang="ru-RU" dirty="0" smtClean="0"/>
              <a:t> </a:t>
            </a:r>
            <a:r>
              <a:rPr lang="ru-RU" dirty="0" err="1" smtClean="0"/>
              <a:t>декларація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3</a:t>
            </a:r>
            <a:r>
              <a:rPr lang="ru-RU" dirty="0"/>
              <a:t>) закону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5)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6</a:t>
            </a:r>
            <a:r>
              <a:rPr lang="ru-RU" dirty="0"/>
              <a:t>)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6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прогнозів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 smtClean="0"/>
              <a:t>7</a:t>
            </a:r>
            <a:r>
              <a:rPr lang="ru-RU" dirty="0"/>
              <a:t>) </a:t>
            </a:r>
            <a:r>
              <a:rPr lang="ru-RU" dirty="0" err="1"/>
              <a:t>рішень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бюджет;</a:t>
            </a:r>
          </a:p>
          <a:p>
            <a:r>
              <a:rPr lang="ru-RU" dirty="0"/>
              <a:t>8)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адміністрацій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76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Autofit/>
          </a:bodyPr>
          <a:lstStyle/>
          <a:p>
            <a:r>
              <a:rPr lang="ru-RU" sz="1900" b="1" u="sng" dirty="0" err="1"/>
              <a:t>Бюджетним</a:t>
            </a:r>
            <a:r>
              <a:rPr lang="ru-RU" sz="1900" b="1" u="sng" dirty="0"/>
              <a:t> кодексом </a:t>
            </a:r>
            <a:r>
              <a:rPr lang="ru-RU" sz="1900" b="1" u="sng" dirty="0" err="1"/>
              <a:t>України</a:t>
            </a:r>
            <a:r>
              <a:rPr lang="ru-RU" sz="1900" b="1" u="sng" dirty="0"/>
              <a:t> </a:t>
            </a:r>
            <a:r>
              <a:rPr lang="ru-RU" sz="1900" dirty="0" err="1"/>
              <a:t>регулюються</a:t>
            </a:r>
            <a:r>
              <a:rPr lang="ru-RU" sz="1900" dirty="0"/>
              <a:t> </a:t>
            </a:r>
            <a:r>
              <a:rPr lang="ru-RU" sz="1900" dirty="0" err="1"/>
              <a:t>відносини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/>
              <a:t>виникають</a:t>
            </a:r>
            <a:r>
              <a:rPr lang="ru-RU" sz="1900" dirty="0"/>
              <a:t> у </a:t>
            </a:r>
            <a:r>
              <a:rPr lang="ru-RU" sz="1900" dirty="0" err="1"/>
              <a:t>процесі</a:t>
            </a:r>
            <a:r>
              <a:rPr lang="ru-RU" sz="1900" dirty="0"/>
              <a:t> </a:t>
            </a:r>
            <a:r>
              <a:rPr lang="ru-RU" sz="1900" dirty="0" err="1"/>
              <a:t>складання</a:t>
            </a:r>
            <a:r>
              <a:rPr lang="ru-RU" sz="1900" dirty="0"/>
              <a:t>, </a:t>
            </a:r>
            <a:r>
              <a:rPr lang="ru-RU" sz="1900" dirty="0" err="1"/>
              <a:t>розгляду</a:t>
            </a:r>
            <a:r>
              <a:rPr lang="ru-RU" sz="1900" dirty="0"/>
              <a:t>, </a:t>
            </a:r>
            <a:r>
              <a:rPr lang="ru-RU" sz="1900" dirty="0" err="1"/>
              <a:t>затвердження</a:t>
            </a:r>
            <a:r>
              <a:rPr lang="ru-RU" sz="1900" dirty="0"/>
              <a:t>, </a:t>
            </a:r>
            <a:r>
              <a:rPr lang="ru-RU" sz="1900" dirty="0" err="1"/>
              <a:t>виконання</a:t>
            </a:r>
            <a:r>
              <a:rPr lang="ru-RU" sz="1900" dirty="0"/>
              <a:t> </a:t>
            </a:r>
            <a:r>
              <a:rPr lang="ru-RU" sz="1900" dirty="0" err="1"/>
              <a:t>бюджетів</a:t>
            </a:r>
            <a:r>
              <a:rPr lang="ru-RU" sz="1900" dirty="0"/>
              <a:t>, </a:t>
            </a:r>
            <a:r>
              <a:rPr lang="ru-RU" sz="1900" dirty="0" err="1"/>
              <a:t>звітування</a:t>
            </a:r>
            <a:r>
              <a:rPr lang="ru-RU" sz="1900" dirty="0"/>
              <a:t> про </a:t>
            </a:r>
            <a:r>
              <a:rPr lang="ru-RU" sz="1900" dirty="0" err="1"/>
              <a:t>їх</a:t>
            </a:r>
            <a:r>
              <a:rPr lang="ru-RU" sz="1900" dirty="0"/>
              <a:t> </a:t>
            </a:r>
            <a:r>
              <a:rPr lang="ru-RU" sz="1900" dirty="0" err="1"/>
              <a:t>виконання</a:t>
            </a:r>
            <a:r>
              <a:rPr lang="ru-RU" sz="1900" dirty="0"/>
              <a:t> та контролю за </a:t>
            </a:r>
            <a:r>
              <a:rPr lang="ru-RU" sz="1900" dirty="0" err="1"/>
              <a:t>дотриманням</a:t>
            </a:r>
            <a:r>
              <a:rPr lang="ru-RU" sz="1900" dirty="0"/>
              <a:t> бюджетного </a:t>
            </a:r>
            <a:r>
              <a:rPr lang="ru-RU" sz="1900" dirty="0" err="1"/>
              <a:t>законодавства</a:t>
            </a:r>
            <a:r>
              <a:rPr lang="ru-RU" sz="1900" dirty="0"/>
              <a:t>, і </a:t>
            </a:r>
            <a:r>
              <a:rPr lang="ru-RU" sz="1900" dirty="0" err="1"/>
              <a:t>питання</a:t>
            </a:r>
            <a:r>
              <a:rPr lang="ru-RU" sz="1900" dirty="0"/>
              <a:t> </a:t>
            </a:r>
            <a:r>
              <a:rPr lang="ru-RU" sz="1900" dirty="0" err="1"/>
              <a:t>відповідальності</a:t>
            </a:r>
            <a:r>
              <a:rPr lang="ru-RU" sz="1900" dirty="0"/>
              <a:t> за </a:t>
            </a:r>
            <a:r>
              <a:rPr lang="ru-RU" sz="1900" dirty="0" err="1"/>
              <a:t>порушення</a:t>
            </a:r>
            <a:r>
              <a:rPr lang="ru-RU" sz="1900" dirty="0"/>
              <a:t> бюджетного </a:t>
            </a:r>
            <a:r>
              <a:rPr lang="ru-RU" sz="1900" dirty="0" err="1"/>
              <a:t>законодавства</a:t>
            </a:r>
            <a:r>
              <a:rPr lang="ru-RU" sz="1900" dirty="0"/>
              <a:t>, а </a:t>
            </a:r>
            <a:r>
              <a:rPr lang="ru-RU" sz="1900" dirty="0" err="1"/>
              <a:t>також</a:t>
            </a:r>
            <a:r>
              <a:rPr lang="ru-RU" sz="1900" dirty="0"/>
              <a:t> </a:t>
            </a:r>
            <a:r>
              <a:rPr lang="ru-RU" sz="1900" dirty="0" err="1"/>
              <a:t>визначаються</a:t>
            </a:r>
            <a:r>
              <a:rPr lang="ru-RU" sz="1900" dirty="0"/>
              <a:t> </a:t>
            </a:r>
            <a:r>
              <a:rPr lang="ru-RU" sz="1900" dirty="0" err="1"/>
              <a:t>правові</a:t>
            </a:r>
            <a:r>
              <a:rPr lang="ru-RU" sz="1900" dirty="0"/>
              <a:t> засади </a:t>
            </a:r>
            <a:r>
              <a:rPr lang="ru-RU" sz="1900" dirty="0" err="1"/>
              <a:t>утворення</a:t>
            </a:r>
            <a:r>
              <a:rPr lang="ru-RU" sz="1900" dirty="0"/>
              <a:t> та </a:t>
            </a:r>
            <a:r>
              <a:rPr lang="ru-RU" sz="1900" dirty="0" err="1"/>
              <a:t>погашення</a:t>
            </a:r>
            <a:r>
              <a:rPr lang="ru-RU" sz="1900" dirty="0"/>
              <a:t> державного і </a:t>
            </a:r>
            <a:r>
              <a:rPr lang="ru-RU" sz="1900" dirty="0" err="1"/>
              <a:t>місцевого</a:t>
            </a:r>
            <a:r>
              <a:rPr lang="ru-RU" sz="1900" dirty="0"/>
              <a:t> боргу</a:t>
            </a:r>
            <a:r>
              <a:rPr lang="ru-RU" sz="1900" dirty="0" smtClean="0"/>
              <a:t>.</a:t>
            </a:r>
          </a:p>
          <a:p>
            <a:r>
              <a:rPr lang="ru-RU" sz="1900" b="1" u="sng" dirty="0" err="1"/>
              <a:t>Бюджетна</a:t>
            </a:r>
            <a:r>
              <a:rPr lang="ru-RU" sz="1900" b="1" u="sng" dirty="0"/>
              <a:t> </a:t>
            </a:r>
            <a:r>
              <a:rPr lang="ru-RU" sz="1900" b="1" u="sng" dirty="0" err="1"/>
              <a:t>декларація</a:t>
            </a:r>
            <a:r>
              <a:rPr lang="ru-RU" sz="1900" dirty="0"/>
              <a:t> – </a:t>
            </a:r>
            <a:r>
              <a:rPr lang="ru-RU" sz="1900" dirty="0" err="1"/>
              <a:t>це</a:t>
            </a:r>
            <a:r>
              <a:rPr lang="ru-RU" sz="1900" dirty="0"/>
              <a:t> </a:t>
            </a:r>
            <a:r>
              <a:rPr lang="ru-RU" sz="1900" dirty="0" err="1"/>
              <a:t>стратегічний</a:t>
            </a:r>
            <a:r>
              <a:rPr lang="ru-RU" sz="1900" dirty="0"/>
              <a:t> документ, </a:t>
            </a:r>
            <a:r>
              <a:rPr lang="ru-RU" sz="1900" dirty="0" err="1"/>
              <a:t>який</a:t>
            </a:r>
            <a:r>
              <a:rPr lang="ru-RU" sz="1900" dirty="0"/>
              <a:t> </a:t>
            </a:r>
            <a:r>
              <a:rPr lang="ru-RU" sz="1900" dirty="0" err="1"/>
              <a:t>окреслює</a:t>
            </a:r>
            <a:r>
              <a:rPr lang="ru-RU" sz="1900" dirty="0"/>
              <a:t> </a:t>
            </a:r>
            <a:r>
              <a:rPr lang="ru-RU" sz="1900" dirty="0" err="1"/>
              <a:t>консолідований</a:t>
            </a:r>
            <a:r>
              <a:rPr lang="ru-RU" sz="1900" dirty="0"/>
              <a:t> </a:t>
            </a:r>
            <a:r>
              <a:rPr lang="ru-RU" sz="1900" dirty="0" err="1"/>
              <a:t>підхід</a:t>
            </a:r>
            <a:r>
              <a:rPr lang="ru-RU" sz="1900" dirty="0"/>
              <a:t> Уряду до </a:t>
            </a:r>
            <a:r>
              <a:rPr lang="ru-RU" sz="1900" dirty="0" err="1"/>
              <a:t>фіскальної</a:t>
            </a:r>
            <a:r>
              <a:rPr lang="ru-RU" sz="1900" dirty="0"/>
              <a:t> </a:t>
            </a:r>
            <a:r>
              <a:rPr lang="ru-RU" sz="1900" dirty="0" err="1"/>
              <a:t>політики</a:t>
            </a:r>
            <a:r>
              <a:rPr lang="ru-RU" sz="1900" dirty="0"/>
              <a:t> на </a:t>
            </a:r>
            <a:r>
              <a:rPr lang="ru-RU" sz="1900" dirty="0" err="1"/>
              <a:t>наступні</a:t>
            </a:r>
            <a:r>
              <a:rPr lang="ru-RU" sz="1900" dirty="0"/>
              <a:t> 3 (в </a:t>
            </a:r>
            <a:r>
              <a:rPr lang="ru-RU" sz="1900" dirty="0" err="1"/>
              <a:t>деяких</a:t>
            </a:r>
            <a:r>
              <a:rPr lang="ru-RU" sz="1900" dirty="0"/>
              <a:t> </a:t>
            </a:r>
            <a:r>
              <a:rPr lang="ru-RU" sz="1900" dirty="0" err="1"/>
              <a:t>країнах</a:t>
            </a:r>
            <a:r>
              <a:rPr lang="ru-RU" sz="1900" dirty="0"/>
              <a:t> – 5) </a:t>
            </a:r>
            <a:r>
              <a:rPr lang="ru-RU" sz="1900" dirty="0" err="1"/>
              <a:t>років</a:t>
            </a:r>
            <a:r>
              <a:rPr lang="ru-RU" sz="1900" dirty="0"/>
              <a:t>. Документ </a:t>
            </a:r>
            <a:r>
              <a:rPr lang="ru-RU" sz="1900" dirty="0" err="1"/>
              <a:t>має</a:t>
            </a:r>
            <a:r>
              <a:rPr lang="ru-RU" sz="1900" dirty="0"/>
              <a:t> </a:t>
            </a:r>
            <a:r>
              <a:rPr lang="ru-RU" sz="1900" dirty="0" err="1"/>
              <a:t>визначати</a:t>
            </a:r>
            <a:r>
              <a:rPr lang="ru-RU" sz="1900" dirty="0"/>
              <a:t>, </a:t>
            </a:r>
            <a:r>
              <a:rPr lang="ru-RU" sz="1900" dirty="0" err="1"/>
              <a:t>якою</a:t>
            </a:r>
            <a:r>
              <a:rPr lang="ru-RU" sz="1900" dirty="0"/>
              <a:t> буде </a:t>
            </a:r>
            <a:r>
              <a:rPr lang="ru-RU" sz="1900" dirty="0" err="1"/>
              <a:t>фіскальна</a:t>
            </a:r>
            <a:r>
              <a:rPr lang="ru-RU" sz="1900" dirty="0"/>
              <a:t> </a:t>
            </a:r>
            <a:r>
              <a:rPr lang="ru-RU" sz="1900" dirty="0" err="1"/>
              <a:t>політика</a:t>
            </a:r>
            <a:r>
              <a:rPr lang="ru-RU" sz="1900" dirty="0"/>
              <a:t> як з боку </a:t>
            </a:r>
            <a:r>
              <a:rPr lang="ru-RU" sz="1900" dirty="0" err="1"/>
              <a:t>доходів</a:t>
            </a:r>
            <a:r>
              <a:rPr lang="ru-RU" sz="1900" dirty="0"/>
              <a:t>, так і з боку </a:t>
            </a:r>
            <a:r>
              <a:rPr lang="ru-RU" sz="1900" dirty="0" err="1"/>
              <a:t>видатків</a:t>
            </a:r>
            <a:r>
              <a:rPr lang="ru-RU" sz="1900" dirty="0" smtClean="0"/>
              <a:t>.</a:t>
            </a:r>
          </a:p>
          <a:p>
            <a:r>
              <a:rPr lang="uk-UA" sz="1900" b="1" u="sng" dirty="0"/>
              <a:t>Розмежування доходів і видатків</a:t>
            </a:r>
            <a:r>
              <a:rPr lang="uk-UA" sz="1900" u="sng" dirty="0"/>
              <a:t> </a:t>
            </a:r>
            <a:r>
              <a:rPr lang="uk-UA" sz="1900" dirty="0"/>
              <a:t>передбачає визначення доходів та видатків для кожного виду бюджетів.</a:t>
            </a:r>
            <a:endParaRPr lang="ru-RU" sz="1900" dirty="0"/>
          </a:p>
          <a:p>
            <a:r>
              <a:rPr lang="uk-UA" sz="1900" b="1" u="sng" dirty="0"/>
              <a:t>Організація бюджетної системи</a:t>
            </a:r>
            <a:r>
              <a:rPr lang="uk-UA" sz="1900" u="sng" dirty="0"/>
              <a:t> </a:t>
            </a:r>
            <a:r>
              <a:rPr lang="uk-UA" sz="1900" dirty="0"/>
              <a:t>визначає співвідношення між бюджетами.</a:t>
            </a:r>
            <a:endParaRPr lang="ru-RU" sz="1900" dirty="0"/>
          </a:p>
          <a:p>
            <a:r>
              <a:rPr lang="uk-UA" sz="1900" b="1" u="sng" dirty="0"/>
              <a:t>Міжбюджетні відносини</a:t>
            </a:r>
            <a:r>
              <a:rPr lang="uk-UA" sz="1900" u="sng" dirty="0"/>
              <a:t> </a:t>
            </a:r>
            <a:r>
              <a:rPr lang="uk-UA" sz="1900" dirty="0"/>
              <a:t>(взаємовідносини між бюджетам) – це відносини між державою, членами федерації (для федеративних держав) та територіальними громадами щодо забезпечення відповідних бюджетів фінансовими ресурсами, необхідними для виконання функцій, передбачених законодавством.</a:t>
            </a:r>
            <a:endParaRPr lang="ru-RU" sz="1900" dirty="0"/>
          </a:p>
          <a:p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901545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dirty="0"/>
              <a:t>Основною </a:t>
            </a:r>
            <a:r>
              <a:rPr lang="uk-UA" u="sng" dirty="0"/>
              <a:t>формою реалізації міжбюджетних відносин є </a:t>
            </a:r>
            <a:r>
              <a:rPr lang="uk-UA" b="1" u="sng" dirty="0"/>
              <a:t>міжбюджетні трансферти</a:t>
            </a:r>
            <a:r>
              <a:rPr lang="uk-UA" dirty="0"/>
              <a:t>, що спрямовані та збалансування фінансової спроможності бюджетів.</a:t>
            </a:r>
            <a:endParaRPr lang="ru-RU" dirty="0"/>
          </a:p>
          <a:p>
            <a:pPr marL="0" indent="0">
              <a:buNone/>
            </a:pPr>
            <a:r>
              <a:rPr lang="ru-RU" u="sng" dirty="0" err="1"/>
              <a:t>М</a:t>
            </a:r>
            <a:r>
              <a:rPr lang="ru-RU" u="sng" dirty="0" err="1" smtClean="0"/>
              <a:t>іжбюджетні</a:t>
            </a:r>
            <a:r>
              <a:rPr lang="ru-RU" u="sng" dirty="0" smtClean="0"/>
              <a:t> </a:t>
            </a:r>
            <a:r>
              <a:rPr lang="ru-RU" u="sng" dirty="0" err="1"/>
              <a:t>трансферти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безоплатно</a:t>
            </a:r>
            <a:r>
              <a:rPr lang="ru-RU" dirty="0"/>
              <a:t> і </a:t>
            </a:r>
            <a:r>
              <a:rPr lang="ru-RU" dirty="0" err="1"/>
              <a:t>безповоротно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з одного бюджету до </a:t>
            </a:r>
            <a:r>
              <a:rPr lang="ru-RU" dirty="0" err="1"/>
              <a:t>іншого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Міжбюджетні </a:t>
            </a:r>
            <a:r>
              <a:rPr lang="uk-UA" dirty="0"/>
              <a:t>трансферти поділяються на</a:t>
            </a:r>
            <a:r>
              <a:rPr lang="uk-UA" dirty="0" smtClean="0"/>
              <a:t>:</a:t>
            </a:r>
          </a:p>
          <a:p>
            <a:r>
              <a:rPr lang="uk-UA" dirty="0"/>
              <a:t>1)	</a:t>
            </a:r>
            <a:r>
              <a:rPr lang="uk-UA" i="1" dirty="0"/>
              <a:t>дотацію вирівнювання</a:t>
            </a:r>
            <a:r>
              <a:rPr lang="uk-UA" dirty="0"/>
              <a:t> (міжбюджетний трансферт на вирівнювання дохідної спроможності бюджету, який його отримує);</a:t>
            </a:r>
            <a:endParaRPr lang="ru-RU" dirty="0"/>
          </a:p>
          <a:p>
            <a:r>
              <a:rPr lang="uk-UA" dirty="0"/>
              <a:t>2)	</a:t>
            </a:r>
            <a:r>
              <a:rPr lang="uk-UA" i="1" dirty="0"/>
              <a:t>субвенції</a:t>
            </a:r>
            <a:r>
              <a:rPr lang="uk-UA" dirty="0"/>
              <a:t> (міжбюджетні  трансферти для використання на певну мету в порядку,  визначеному органом,  який прийняв  рішення про надання субвенції);</a:t>
            </a:r>
            <a:endParaRPr lang="ru-RU" dirty="0"/>
          </a:p>
          <a:p>
            <a:r>
              <a:rPr lang="uk-UA" dirty="0"/>
              <a:t>3)	</a:t>
            </a:r>
            <a:r>
              <a:rPr lang="uk-UA" i="1" dirty="0"/>
              <a:t>кошти, що передаються до державного бюджету та місцевих бюджетів з інших місцевих бюджетів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/>
              <a:t>4)	</a:t>
            </a:r>
            <a:r>
              <a:rPr lang="uk-UA" i="1" dirty="0"/>
              <a:t>додаткові дотації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b="1" dirty="0"/>
              <a:t>Принципи побудови бюджетної</a:t>
            </a:r>
            <a:r>
              <a:rPr lang="uk-UA" dirty="0"/>
              <a:t> системи відображають вихідні положення побудови бюджетної системи певної країни. Виділяють принципи структурної будови та взаємозв’язку різних видів бюджетів, що є проявом сутності бюджетної системи за формою прояву та економічним змістом відповідно (рис. 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383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8550" y="358169"/>
            <a:ext cx="7184686" cy="555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52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endParaRPr lang="ru-RU" dirty="0"/>
          </a:p>
          <a:p>
            <a:r>
              <a:rPr lang="uk-UA" i="1" dirty="0"/>
              <a:t>Принципи структурної будови</a:t>
            </a:r>
            <a:r>
              <a:rPr lang="uk-UA" dirty="0"/>
              <a:t> включають принципи створення єдиного бюджету і регіонального бюджету, що є взаємопов’язаними і взаємовиключними, та принцип поєднання централізованих та децентралізованих ланок бюджетної системи. </a:t>
            </a:r>
            <a:endParaRPr lang="ru-RU" dirty="0"/>
          </a:p>
          <a:p>
            <a:r>
              <a:rPr lang="uk-UA" dirty="0"/>
              <a:t>Використання</a:t>
            </a:r>
            <a:r>
              <a:rPr lang="uk-UA" i="1" dirty="0"/>
              <a:t> принципів взаємозв’язку різних видів бюджетів</a:t>
            </a:r>
            <a:r>
              <a:rPr lang="uk-UA" dirty="0"/>
              <a:t>: єдності та автономності бюджетів, що виключають один одного, дає змогу визначити оптимальний варіант взаємодії бюджетів.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978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b="1" dirty="0"/>
              <a:t>2.	Бюджетний устрій унітарної та федеративної держави</a:t>
            </a:r>
            <a:endParaRPr lang="ru-RU" dirty="0"/>
          </a:p>
          <a:p>
            <a:endParaRPr lang="ru-RU" dirty="0"/>
          </a:p>
          <a:p>
            <a:r>
              <a:rPr lang="uk-UA" dirty="0"/>
              <a:t>Розвиток суспільства визначив такі основні форми державного </a:t>
            </a:r>
            <a:r>
              <a:rPr lang="uk-UA" dirty="0" err="1"/>
              <a:t>устою</a:t>
            </a:r>
            <a:r>
              <a:rPr lang="uk-UA" dirty="0"/>
              <a:t> – унітарну та федеративну державу. Відповідно бюджетна система унітарної держави (України, Польща, Республіка Білорусь) складається з </a:t>
            </a:r>
            <a:r>
              <a:rPr lang="uk-UA" b="1" dirty="0"/>
              <a:t>двох рівнів</a:t>
            </a:r>
            <a:r>
              <a:rPr lang="uk-UA" dirty="0"/>
              <a:t>: державного та місцевого бюджету, а у федеративній державні (США, Російська Федерація, Федеративна Республіка Німеччина) бюджетна система включає федеральний бюджет, бюджет членів федерації та місцеві бюджети, тобто є </a:t>
            </a:r>
            <a:r>
              <a:rPr lang="uk-UA" b="1" dirty="0" err="1"/>
              <a:t>трирівневою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Світовий досвід бюджетного устрою дозволяє виділити </a:t>
            </a:r>
            <a:r>
              <a:rPr lang="uk-UA" dirty="0" err="1"/>
              <a:t>однорівневі</a:t>
            </a:r>
            <a:r>
              <a:rPr lang="uk-UA" dirty="0"/>
              <a:t> бюджетні системи. Історичними прикладами держав з </a:t>
            </a:r>
            <a:r>
              <a:rPr lang="uk-UA" b="1" dirty="0" err="1"/>
              <a:t>однорівневою</a:t>
            </a:r>
            <a:r>
              <a:rPr lang="uk-UA" dirty="0"/>
              <a:t> бюджетною системою є давньогрецькі міста-поліси. Розмежування державного та місцевого бюджету було недоцільним. На сьогодні </a:t>
            </a:r>
            <a:r>
              <a:rPr lang="uk-UA" dirty="0" err="1"/>
              <a:t>однорівнева</a:t>
            </a:r>
            <a:r>
              <a:rPr lang="uk-UA" dirty="0"/>
              <a:t> бюджетна система використовується карликовими країни.</a:t>
            </a:r>
            <a:endParaRPr lang="ru-RU" dirty="0"/>
          </a:p>
          <a:p>
            <a:r>
              <a:rPr lang="uk-UA" dirty="0"/>
              <a:t>Поглиблення глобалізаційних процесів призвело до появи могутніх інтеграційних об’єднань на кшталт Європейського Союзу. Європейський союз має низку ознак, що частково дає можливість класифікувати його як державу, принаймні з фінансової точки зору.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18161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1028</Words>
  <Application>Microsoft Office PowerPoint</Application>
  <PresentationFormat>Широкоэкранный</PresentationFormat>
  <Paragraphs>73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7</cp:revision>
  <dcterms:created xsi:type="dcterms:W3CDTF">2021-10-11T09:10:22Z</dcterms:created>
  <dcterms:modified xsi:type="dcterms:W3CDTF">2021-10-11T10:17:49Z</dcterms:modified>
</cp:coreProperties>
</file>