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6" r:id="rId11"/>
    <p:sldId id="278" r:id="rId12"/>
    <p:sldId id="279" r:id="rId13"/>
    <p:sldId id="280" r:id="rId14"/>
    <p:sldId id="267" r:id="rId15"/>
    <p:sldId id="277" r:id="rId16"/>
    <p:sldId id="268" r:id="rId17"/>
    <p:sldId id="269" r:id="rId18"/>
    <p:sldId id="270" r:id="rId19"/>
    <p:sldId id="274" r:id="rId20"/>
    <p:sldId id="275" r:id="rId21"/>
    <p:sldId id="276"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473271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1664239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4094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1455218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769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4268965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2008763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2366154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4117872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CE6F23-59D3-43EC-A0F3-AEE615BF236D}" type="datetimeFigureOut">
              <a:rPr lang="ru-RU" smtClean="0"/>
              <a:t>13.12.2021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713979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0CE6F23-59D3-43EC-A0F3-AEE615BF236D}" type="datetimeFigureOut">
              <a:rPr lang="ru-RU" smtClean="0"/>
              <a:t>13.12.2021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259331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0CE6F23-59D3-43EC-A0F3-AEE615BF236D}" type="datetimeFigureOut">
              <a:rPr lang="ru-RU" smtClean="0"/>
              <a:t>13.12.2021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2675513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0CE6F23-59D3-43EC-A0F3-AEE615BF236D}" type="datetimeFigureOut">
              <a:rPr lang="ru-RU" smtClean="0"/>
              <a:t>13.12.2021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1412271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E6F23-59D3-43EC-A0F3-AEE615BF236D}" type="datetimeFigureOut">
              <a:rPr lang="ru-RU" smtClean="0"/>
              <a:t>13.12.2021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224124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0CE6F23-59D3-43EC-A0F3-AEE615BF236D}" type="datetimeFigureOut">
              <a:rPr lang="ru-RU" smtClean="0"/>
              <a:t>13.12.2021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F4D071-8A9E-415A-B8A3-75DBDA67A017}" type="slidenum">
              <a:rPr lang="ru-RU" smtClean="0"/>
              <a:t>‹#›</a:t>
            </a:fld>
            <a:endParaRPr lang="ru-RU"/>
          </a:p>
        </p:txBody>
      </p:sp>
    </p:spTree>
    <p:extLst>
      <p:ext uri="{BB962C8B-B14F-4D97-AF65-F5344CB8AC3E}">
        <p14:creationId xmlns:p14="http://schemas.microsoft.com/office/powerpoint/2010/main" val="168446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F4D071-8A9E-415A-B8A3-75DBDA67A017}" type="slidenum">
              <a:rPr lang="ru-RU" smtClean="0"/>
              <a:t>‹#›</a:t>
            </a:fld>
            <a:endParaRPr lang="ru-RU"/>
          </a:p>
        </p:txBody>
      </p:sp>
      <p:sp>
        <p:nvSpPr>
          <p:cNvPr id="5" name="Date Placeholder 4"/>
          <p:cNvSpPr>
            <a:spLocks noGrp="1"/>
          </p:cNvSpPr>
          <p:nvPr>
            <p:ph type="dt" sz="half" idx="10"/>
          </p:nvPr>
        </p:nvSpPr>
        <p:spPr/>
        <p:txBody>
          <a:bodyPr/>
          <a:lstStyle/>
          <a:p>
            <a:fld id="{30CE6F23-59D3-43EC-A0F3-AEE615BF236D}" type="datetimeFigureOut">
              <a:rPr lang="ru-RU" smtClean="0"/>
              <a:t>13.12.2021</a:t>
            </a:fld>
            <a:endParaRPr lang="ru-RU"/>
          </a:p>
        </p:txBody>
      </p:sp>
    </p:spTree>
    <p:extLst>
      <p:ext uri="{BB962C8B-B14F-4D97-AF65-F5344CB8AC3E}">
        <p14:creationId xmlns:p14="http://schemas.microsoft.com/office/powerpoint/2010/main" val="2399386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0CE6F23-59D3-43EC-A0F3-AEE615BF236D}" type="datetimeFigureOut">
              <a:rPr lang="ru-RU" smtClean="0"/>
              <a:t>13.12.2021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F4D071-8A9E-415A-B8A3-75DBDA67A017}" type="slidenum">
              <a:rPr lang="ru-RU" smtClean="0"/>
              <a:t>‹#›</a:t>
            </a:fld>
            <a:endParaRPr lang="ru-RU"/>
          </a:p>
        </p:txBody>
      </p:sp>
    </p:spTree>
    <p:extLst>
      <p:ext uri="{BB962C8B-B14F-4D97-AF65-F5344CB8AC3E}">
        <p14:creationId xmlns:p14="http://schemas.microsoft.com/office/powerpoint/2010/main" val="35822087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ank.gov.ua/ua/about/structure#orgchar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73457" y="532263"/>
            <a:ext cx="8775510" cy="5650173"/>
          </a:xfrm>
        </p:spPr>
        <p:txBody>
          <a:bodyPr/>
          <a:lstStyle/>
          <a:p>
            <a:pPr algn="l"/>
            <a:r>
              <a:rPr lang="ru-RU" b="1"/>
              <a:t>Тема </a:t>
            </a:r>
            <a:r>
              <a:rPr lang="ru-RU" b="1" smtClean="0"/>
              <a:t>8. </a:t>
            </a:r>
            <a:r>
              <a:rPr lang="ru-RU" b="1" dirty="0" err="1"/>
              <a:t>Центральний</a:t>
            </a:r>
            <a:r>
              <a:rPr lang="ru-RU" b="1" dirty="0"/>
              <a:t> банк та </a:t>
            </a:r>
            <a:r>
              <a:rPr lang="ru-RU" b="1" dirty="0" err="1"/>
              <a:t>грошово-кредитна</a:t>
            </a:r>
            <a:r>
              <a:rPr lang="ru-RU" b="1" dirty="0"/>
              <a:t> </a:t>
            </a:r>
            <a:r>
              <a:rPr lang="ru-RU" b="1" dirty="0" err="1" smtClean="0"/>
              <a:t>політика</a:t>
            </a:r>
            <a:endParaRPr lang="ru-RU" b="1" dirty="0" smtClean="0"/>
          </a:p>
          <a:p>
            <a:pPr algn="l"/>
            <a:endParaRPr lang="ru-RU" dirty="0"/>
          </a:p>
          <a:p>
            <a:pPr algn="l"/>
            <a:r>
              <a:rPr lang="ru-RU" dirty="0"/>
              <a:t>1. </a:t>
            </a:r>
            <a:r>
              <a:rPr lang="ru-RU" dirty="0" err="1"/>
              <a:t>Походження</a:t>
            </a:r>
            <a:r>
              <a:rPr lang="ru-RU" dirty="0"/>
              <a:t>, </a:t>
            </a:r>
            <a:r>
              <a:rPr lang="ru-RU" dirty="0" err="1"/>
              <a:t>основна</a:t>
            </a:r>
            <a:r>
              <a:rPr lang="ru-RU" dirty="0"/>
              <a:t> мета та </a:t>
            </a:r>
            <a:r>
              <a:rPr lang="ru-RU" dirty="0" err="1"/>
              <a:t>функції</a:t>
            </a:r>
            <a:r>
              <a:rPr lang="ru-RU" dirty="0"/>
              <a:t> центрального банку.</a:t>
            </a:r>
          </a:p>
          <a:p>
            <a:pPr algn="l"/>
            <a:r>
              <a:rPr lang="ru-RU" dirty="0"/>
              <a:t>2. </a:t>
            </a:r>
            <a:r>
              <a:rPr lang="ru-RU" dirty="0" err="1"/>
              <a:t>Національний</a:t>
            </a:r>
            <a:r>
              <a:rPr lang="ru-RU" dirty="0"/>
              <a:t> банк </a:t>
            </a:r>
            <a:r>
              <a:rPr lang="ru-RU" dirty="0" err="1"/>
              <a:t>України</a:t>
            </a:r>
            <a:r>
              <a:rPr lang="ru-RU" dirty="0"/>
              <a:t>: статус, </a:t>
            </a:r>
            <a:r>
              <a:rPr lang="ru-RU" dirty="0" err="1"/>
              <a:t>принципи</a:t>
            </a:r>
            <a:r>
              <a:rPr lang="ru-RU" dirty="0"/>
              <a:t> </a:t>
            </a:r>
            <a:r>
              <a:rPr lang="ru-RU" dirty="0" err="1"/>
              <a:t>організації</a:t>
            </a:r>
            <a:r>
              <a:rPr lang="ru-RU" dirty="0"/>
              <a:t> та </a:t>
            </a:r>
            <a:r>
              <a:rPr lang="ru-RU" dirty="0" err="1"/>
              <a:t>функціонування</a:t>
            </a:r>
            <a:r>
              <a:rPr lang="ru-RU" dirty="0"/>
              <a:t>.</a:t>
            </a:r>
          </a:p>
          <a:p>
            <a:pPr algn="l"/>
            <a:r>
              <a:rPr lang="ru-RU" dirty="0"/>
              <a:t>3. </a:t>
            </a:r>
            <a:r>
              <a:rPr lang="ru-RU" dirty="0" err="1"/>
              <a:t>Сутність</a:t>
            </a:r>
            <a:r>
              <a:rPr lang="ru-RU" dirty="0"/>
              <a:t> та </a:t>
            </a:r>
            <a:r>
              <a:rPr lang="ru-RU" dirty="0" err="1"/>
              <a:t>типи</a:t>
            </a:r>
            <a:r>
              <a:rPr lang="ru-RU" dirty="0"/>
              <a:t> </a:t>
            </a:r>
            <a:r>
              <a:rPr lang="ru-RU" dirty="0" err="1"/>
              <a:t>грошово-кредитної</a:t>
            </a:r>
            <a:r>
              <a:rPr lang="ru-RU" dirty="0"/>
              <a:t> </a:t>
            </a:r>
            <a:r>
              <a:rPr lang="ru-RU" dirty="0" err="1"/>
              <a:t>політики</a:t>
            </a:r>
            <a:r>
              <a:rPr lang="ru-RU" dirty="0"/>
              <a:t>.</a:t>
            </a:r>
          </a:p>
          <a:p>
            <a:pPr algn="l"/>
            <a:r>
              <a:rPr lang="ru-RU" dirty="0"/>
              <a:t>4. </a:t>
            </a:r>
            <a:r>
              <a:rPr lang="ru-RU" dirty="0" err="1"/>
              <a:t>Політика</a:t>
            </a:r>
            <a:r>
              <a:rPr lang="ru-RU" dirty="0"/>
              <a:t> </a:t>
            </a:r>
            <a:r>
              <a:rPr lang="ru-RU" dirty="0" err="1"/>
              <a:t>обов’язкових</a:t>
            </a:r>
            <a:r>
              <a:rPr lang="ru-RU" dirty="0"/>
              <a:t> </a:t>
            </a:r>
            <a:r>
              <a:rPr lang="ru-RU" dirty="0" err="1"/>
              <a:t>резервних</a:t>
            </a:r>
            <a:r>
              <a:rPr lang="ru-RU" dirty="0"/>
              <a:t> </a:t>
            </a:r>
            <a:r>
              <a:rPr lang="ru-RU" dirty="0" err="1"/>
              <a:t>вимог</a:t>
            </a:r>
            <a:r>
              <a:rPr lang="ru-RU" dirty="0"/>
              <a:t>.</a:t>
            </a:r>
          </a:p>
          <a:p>
            <a:pPr algn="l"/>
            <a:r>
              <a:rPr lang="ru-RU" dirty="0"/>
              <a:t>5. </a:t>
            </a:r>
            <a:r>
              <a:rPr lang="ru-RU" dirty="0" err="1"/>
              <a:t>Політика</a:t>
            </a:r>
            <a:r>
              <a:rPr lang="ru-RU" dirty="0"/>
              <a:t> </a:t>
            </a:r>
            <a:r>
              <a:rPr lang="ru-RU" dirty="0" err="1"/>
              <a:t>рефінансування</a:t>
            </a:r>
            <a:r>
              <a:rPr lang="ru-RU" dirty="0"/>
              <a:t>.</a:t>
            </a:r>
          </a:p>
          <a:p>
            <a:pPr algn="l"/>
            <a:r>
              <a:rPr lang="ru-RU" dirty="0"/>
              <a:t>6. </a:t>
            </a:r>
            <a:r>
              <a:rPr lang="ru-RU" dirty="0" err="1"/>
              <a:t>Процентна</a:t>
            </a:r>
            <a:r>
              <a:rPr lang="ru-RU" dirty="0"/>
              <a:t> </a:t>
            </a:r>
            <a:r>
              <a:rPr lang="ru-RU" dirty="0" err="1"/>
              <a:t>політика</a:t>
            </a:r>
            <a:r>
              <a:rPr lang="ru-RU" dirty="0"/>
              <a:t>.</a:t>
            </a:r>
          </a:p>
          <a:p>
            <a:pPr algn="l"/>
            <a:r>
              <a:rPr lang="ru-RU" dirty="0"/>
              <a:t>7. </a:t>
            </a:r>
            <a:r>
              <a:rPr lang="ru-RU" dirty="0" err="1"/>
              <a:t>Політика</a:t>
            </a:r>
            <a:r>
              <a:rPr lang="ru-RU" dirty="0"/>
              <a:t> </a:t>
            </a:r>
            <a:r>
              <a:rPr lang="ru-RU" dirty="0" err="1"/>
              <a:t>операцій</a:t>
            </a:r>
            <a:r>
              <a:rPr lang="ru-RU" dirty="0"/>
              <a:t> на </a:t>
            </a:r>
            <a:r>
              <a:rPr lang="ru-RU" dirty="0" err="1"/>
              <a:t>відкритому</a:t>
            </a:r>
            <a:r>
              <a:rPr lang="ru-RU" dirty="0"/>
              <a:t> ринку.</a:t>
            </a:r>
          </a:p>
          <a:p>
            <a:pPr algn="l"/>
            <a:r>
              <a:rPr lang="ru-RU" dirty="0"/>
              <a:t>8. </a:t>
            </a:r>
            <a:r>
              <a:rPr lang="ru-RU" dirty="0" err="1"/>
              <a:t>Монетарні</a:t>
            </a:r>
            <a:r>
              <a:rPr lang="ru-RU" dirty="0"/>
              <a:t> </a:t>
            </a:r>
            <a:r>
              <a:rPr lang="ru-RU" dirty="0" err="1"/>
              <a:t>інструменти</a:t>
            </a:r>
            <a:r>
              <a:rPr lang="ru-RU" dirty="0"/>
              <a:t> </a:t>
            </a:r>
            <a:r>
              <a:rPr lang="ru-RU" dirty="0" err="1"/>
              <a:t>прямої</a:t>
            </a:r>
            <a:r>
              <a:rPr lang="ru-RU" dirty="0"/>
              <a:t> </a:t>
            </a:r>
            <a:r>
              <a:rPr lang="ru-RU" dirty="0" err="1"/>
              <a:t>дії</a:t>
            </a:r>
            <a:r>
              <a:rPr lang="ru-RU" dirty="0"/>
              <a:t>.</a:t>
            </a:r>
          </a:p>
          <a:p>
            <a:pPr algn="l"/>
            <a:endParaRPr lang="ru-RU" dirty="0"/>
          </a:p>
        </p:txBody>
      </p:sp>
    </p:spTree>
    <p:extLst>
      <p:ext uri="{BB962C8B-B14F-4D97-AF65-F5344CB8AC3E}">
        <p14:creationId xmlns:p14="http://schemas.microsoft.com/office/powerpoint/2010/main" val="1014062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r>
              <a:rPr lang="ru-RU" b="1" dirty="0" err="1"/>
              <a:t>Грошово-кредитна</a:t>
            </a:r>
            <a:r>
              <a:rPr lang="ru-RU" b="1" dirty="0"/>
              <a:t> </a:t>
            </a:r>
            <a:r>
              <a:rPr lang="ru-RU" b="1" dirty="0" err="1"/>
              <a:t>політика</a:t>
            </a:r>
            <a:r>
              <a:rPr lang="ru-RU" dirty="0"/>
              <a:t> – </a:t>
            </a:r>
            <a:r>
              <a:rPr lang="ru-RU" dirty="0" err="1"/>
              <a:t>сукупність</a:t>
            </a:r>
            <a:r>
              <a:rPr lang="ru-RU" dirty="0"/>
              <a:t> </a:t>
            </a:r>
            <a:r>
              <a:rPr lang="ru-RU" dirty="0" err="1"/>
              <a:t>заходів</a:t>
            </a:r>
            <a:r>
              <a:rPr lang="ru-RU" dirty="0"/>
              <a:t> у </a:t>
            </a:r>
            <a:r>
              <a:rPr lang="ru-RU" dirty="0" err="1"/>
              <a:t>сфері</a:t>
            </a:r>
            <a:r>
              <a:rPr lang="ru-RU" dirty="0"/>
              <a:t> грошового </a:t>
            </a:r>
            <a:r>
              <a:rPr lang="ru-RU" dirty="0" err="1"/>
              <a:t>обігу</a:t>
            </a:r>
            <a:r>
              <a:rPr lang="ru-RU" dirty="0"/>
              <a:t> і </a:t>
            </a:r>
            <a:r>
              <a:rPr lang="ru-RU" dirty="0" err="1"/>
              <a:t>кредитних</a:t>
            </a:r>
            <a:r>
              <a:rPr lang="ru-RU" dirty="0"/>
              <a:t> </a:t>
            </a:r>
            <a:r>
              <a:rPr lang="ru-RU" dirty="0" err="1"/>
              <a:t>відносин</a:t>
            </a:r>
            <a:r>
              <a:rPr lang="ru-RU" dirty="0"/>
              <a:t>, </a:t>
            </a:r>
            <a:r>
              <a:rPr lang="ru-RU" dirty="0" err="1"/>
              <a:t>які</a:t>
            </a:r>
            <a:r>
              <a:rPr lang="ru-RU" dirty="0"/>
              <a:t> проводить держава.</a:t>
            </a:r>
          </a:p>
          <a:p>
            <a:r>
              <a:rPr lang="ru-RU" b="1" dirty="0" err="1"/>
              <a:t>Розробка</a:t>
            </a:r>
            <a:r>
              <a:rPr lang="ru-RU" b="1" dirty="0"/>
              <a:t> та </a:t>
            </a:r>
            <a:r>
              <a:rPr lang="ru-RU" b="1" dirty="0" err="1"/>
              <a:t>реалізація</a:t>
            </a:r>
            <a:r>
              <a:rPr lang="ru-RU" b="1" dirty="0"/>
              <a:t> </a:t>
            </a:r>
            <a:r>
              <a:rPr lang="ru-RU" b="1" dirty="0" err="1"/>
              <a:t>грошово-кредитної</a:t>
            </a:r>
            <a:r>
              <a:rPr lang="ru-RU" b="1" dirty="0"/>
              <a:t> </a:t>
            </a:r>
            <a:r>
              <a:rPr lang="ru-RU" b="1" dirty="0" err="1"/>
              <a:t>політики</a:t>
            </a:r>
            <a:r>
              <a:rPr lang="ru-RU" dirty="0"/>
              <a:t> – </a:t>
            </a:r>
            <a:r>
              <a:rPr lang="ru-RU" dirty="0" err="1"/>
              <a:t>це</a:t>
            </a:r>
            <a:r>
              <a:rPr lang="ru-RU" dirty="0"/>
              <a:t> </a:t>
            </a:r>
            <a:r>
              <a:rPr lang="ru-RU" dirty="0" err="1"/>
              <a:t>ключова</a:t>
            </a:r>
            <a:r>
              <a:rPr lang="ru-RU" dirty="0"/>
              <a:t> </a:t>
            </a:r>
            <a:r>
              <a:rPr lang="ru-RU" dirty="0" err="1"/>
              <a:t>функція</a:t>
            </a:r>
            <a:r>
              <a:rPr lang="ru-RU" dirty="0"/>
              <a:t> центрального банку.</a:t>
            </a:r>
          </a:p>
          <a:p>
            <a:r>
              <a:rPr lang="ru-RU" dirty="0" err="1"/>
              <a:t>Цільовою</a:t>
            </a:r>
            <a:r>
              <a:rPr lang="ru-RU" dirty="0"/>
              <a:t> </a:t>
            </a:r>
            <a:r>
              <a:rPr lang="ru-RU" dirty="0" err="1"/>
              <a:t>функцією</a:t>
            </a:r>
            <a:r>
              <a:rPr lang="ru-RU" dirty="0"/>
              <a:t> </a:t>
            </a:r>
            <a:r>
              <a:rPr lang="ru-RU" dirty="0" err="1"/>
              <a:t>грошово-кредитної</a:t>
            </a:r>
            <a:r>
              <a:rPr lang="ru-RU" dirty="0"/>
              <a:t> </a:t>
            </a:r>
            <a:r>
              <a:rPr lang="ru-RU" dirty="0" err="1"/>
              <a:t>політики</a:t>
            </a:r>
            <a:r>
              <a:rPr lang="ru-RU" dirty="0"/>
              <a:t> є </a:t>
            </a:r>
            <a:r>
              <a:rPr lang="ru-RU" dirty="0" err="1"/>
              <a:t>забезпечення</a:t>
            </a:r>
            <a:r>
              <a:rPr lang="ru-RU" dirty="0"/>
              <a:t> </a:t>
            </a:r>
            <a:r>
              <a:rPr lang="ru-RU" dirty="0" err="1"/>
              <a:t>внутрішньої</a:t>
            </a:r>
            <a:r>
              <a:rPr lang="ru-RU" dirty="0"/>
              <a:t> </a:t>
            </a:r>
            <a:r>
              <a:rPr lang="ru-RU" dirty="0" err="1"/>
              <a:t>стабільності</a:t>
            </a:r>
            <a:r>
              <a:rPr lang="ru-RU" dirty="0"/>
              <a:t> грошей. Весь </a:t>
            </a:r>
            <a:r>
              <a:rPr lang="ru-RU" dirty="0" err="1"/>
              <a:t>інструмент</a:t>
            </a:r>
            <a:r>
              <a:rPr lang="ru-RU" dirty="0"/>
              <a:t> </a:t>
            </a:r>
            <a:r>
              <a:rPr lang="ru-RU" dirty="0" err="1"/>
              <a:t>грошово-кредитної</a:t>
            </a:r>
            <a:r>
              <a:rPr lang="ru-RU" dirty="0"/>
              <a:t> </a:t>
            </a:r>
            <a:r>
              <a:rPr lang="ru-RU" dirty="0" err="1"/>
              <a:t>політики</a:t>
            </a:r>
            <a:r>
              <a:rPr lang="ru-RU" dirty="0"/>
              <a:t> повинен бути </a:t>
            </a:r>
            <a:r>
              <a:rPr lang="ru-RU" dirty="0" err="1"/>
              <a:t>спрямований</a:t>
            </a:r>
            <a:r>
              <a:rPr lang="ru-RU" dirty="0"/>
              <a:t> на </a:t>
            </a:r>
            <a:r>
              <a:rPr lang="ru-RU" dirty="0" err="1"/>
              <a:t>досягнення</a:t>
            </a:r>
            <a:r>
              <a:rPr lang="ru-RU" dirty="0"/>
              <a:t> </a:t>
            </a:r>
            <a:r>
              <a:rPr lang="ru-RU" dirty="0" err="1"/>
              <a:t>оптимальної</a:t>
            </a:r>
            <a:r>
              <a:rPr lang="ru-RU" dirty="0"/>
              <a:t> </a:t>
            </a:r>
            <a:r>
              <a:rPr lang="ru-RU" dirty="0" err="1"/>
              <a:t>рівноваги</a:t>
            </a:r>
            <a:r>
              <a:rPr lang="ru-RU" dirty="0"/>
              <a:t> у </a:t>
            </a:r>
            <a:r>
              <a:rPr lang="ru-RU" dirty="0" err="1"/>
              <a:t>співвідношенні</a:t>
            </a:r>
            <a:r>
              <a:rPr lang="ru-RU" dirty="0"/>
              <a:t> </a:t>
            </a:r>
            <a:r>
              <a:rPr lang="ru-RU" dirty="0" err="1"/>
              <a:t>між</a:t>
            </a:r>
            <a:r>
              <a:rPr lang="ru-RU" dirty="0"/>
              <a:t> попитом і </a:t>
            </a:r>
            <a:r>
              <a:rPr lang="ru-RU" dirty="0" err="1"/>
              <a:t>пропозицією</a:t>
            </a:r>
            <a:r>
              <a:rPr lang="ru-RU" dirty="0"/>
              <a:t> грошей </a:t>
            </a:r>
            <a:r>
              <a:rPr lang="uk-UA" dirty="0"/>
              <a:t>для</a:t>
            </a:r>
            <a:r>
              <a:rPr lang="ru-RU" dirty="0"/>
              <a:t> </a:t>
            </a:r>
            <a:r>
              <a:rPr lang="ru-RU" dirty="0" err="1"/>
              <a:t>забезпеч</a:t>
            </a:r>
            <a:r>
              <a:rPr lang="uk-UA" dirty="0" err="1"/>
              <a:t>ення</a:t>
            </a:r>
            <a:r>
              <a:rPr lang="ru-RU" dirty="0"/>
              <a:t> </a:t>
            </a:r>
            <a:r>
              <a:rPr lang="ru-RU" dirty="0" err="1"/>
              <a:t>стабільн</a:t>
            </a:r>
            <a:r>
              <a:rPr lang="uk-UA" dirty="0"/>
              <a:t>ості</a:t>
            </a:r>
            <a:r>
              <a:rPr lang="ru-RU" dirty="0"/>
              <a:t> грошового </a:t>
            </a:r>
            <a:r>
              <a:rPr lang="ru-RU" dirty="0" err="1"/>
              <a:t>обігу</a:t>
            </a:r>
            <a:r>
              <a:rPr lang="ru-RU" dirty="0"/>
              <a:t>.</a:t>
            </a:r>
          </a:p>
          <a:p>
            <a:endParaRPr lang="ru-RU" dirty="0"/>
          </a:p>
        </p:txBody>
      </p:sp>
      <p:pic>
        <p:nvPicPr>
          <p:cNvPr id="2" name="Рисунок 1"/>
          <p:cNvPicPr>
            <a:picLocks noChangeAspect="1"/>
          </p:cNvPicPr>
          <p:nvPr/>
        </p:nvPicPr>
        <p:blipFill>
          <a:blip r:embed="rId2"/>
          <a:stretch>
            <a:fillRect/>
          </a:stretch>
        </p:blipFill>
        <p:spPr>
          <a:xfrm>
            <a:off x="1038377" y="3032008"/>
            <a:ext cx="9101910" cy="3566764"/>
          </a:xfrm>
          <a:prstGeom prst="rect">
            <a:avLst/>
          </a:prstGeom>
        </p:spPr>
      </p:pic>
    </p:spTree>
    <p:extLst>
      <p:ext uri="{BB962C8B-B14F-4D97-AF65-F5344CB8AC3E}">
        <p14:creationId xmlns:p14="http://schemas.microsoft.com/office/powerpoint/2010/main" val="2048541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754835" y="614150"/>
            <a:ext cx="9974730" cy="5178718"/>
          </a:xfrm>
          <a:prstGeom prst="rect">
            <a:avLst/>
          </a:prstGeom>
        </p:spPr>
      </p:pic>
    </p:spTree>
    <p:extLst>
      <p:ext uri="{BB962C8B-B14F-4D97-AF65-F5344CB8AC3E}">
        <p14:creationId xmlns:p14="http://schemas.microsoft.com/office/powerpoint/2010/main" val="3701890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nvPr>
        </p:nvGraphicFramePr>
        <p:xfrm>
          <a:off x="586854" y="290743"/>
          <a:ext cx="8775509" cy="6160982"/>
        </p:xfrm>
        <a:graphic>
          <a:graphicData uri="http://schemas.openxmlformats.org/drawingml/2006/table">
            <a:tbl>
              <a:tblPr firstRow="1" firstCol="1" bandRow="1">
                <a:tableStyleId>{5C22544A-7EE6-4342-B048-85BDC9FD1C3A}</a:tableStyleId>
              </a:tblPr>
              <a:tblGrid>
                <a:gridCol w="458514"/>
                <a:gridCol w="1315353"/>
                <a:gridCol w="7001642"/>
              </a:tblGrid>
              <a:tr h="503132">
                <a:tc>
                  <a:txBody>
                    <a:bodyPr/>
                    <a:lstStyle/>
                    <a:p>
                      <a:pPr algn="ctr">
                        <a:lnSpc>
                          <a:spcPct val="110000"/>
                        </a:lnSpc>
                        <a:spcAft>
                          <a:spcPts val="0"/>
                        </a:spcAft>
                      </a:pPr>
                      <a:r>
                        <a:rPr lang="uk-UA" sz="1350">
                          <a:effectLst/>
                        </a:rPr>
                        <a:t>№ з/п</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uk-UA" sz="1350">
                          <a:effectLst/>
                        </a:rPr>
                        <a:t>Тип грошової політики</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0000"/>
                        </a:lnSpc>
                        <a:spcAft>
                          <a:spcPts val="0"/>
                        </a:spcAft>
                      </a:pPr>
                      <a:r>
                        <a:rPr lang="uk-UA" sz="1350">
                          <a:effectLst/>
                        </a:rPr>
                        <a:t>Характеристика</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1153012">
                <a:tc>
                  <a:txBody>
                    <a:bodyPr/>
                    <a:lstStyle/>
                    <a:p>
                      <a:pPr>
                        <a:lnSpc>
                          <a:spcPct val="110000"/>
                        </a:lnSpc>
                        <a:spcAft>
                          <a:spcPts val="0"/>
                        </a:spcAft>
                      </a:pPr>
                      <a:r>
                        <a:rPr lang="uk-UA" sz="1350">
                          <a:effectLst/>
                        </a:rPr>
                        <a:t>1</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0000"/>
                        </a:lnSpc>
                        <a:spcAft>
                          <a:spcPts val="0"/>
                        </a:spcAft>
                      </a:pPr>
                      <a:r>
                        <a:rPr lang="uk-UA" sz="1350">
                          <a:effectLst/>
                        </a:rPr>
                        <a:t>Експансійна політика</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0000"/>
                        </a:lnSpc>
                        <a:spcAft>
                          <a:spcPts val="0"/>
                        </a:spcAft>
                      </a:pPr>
                      <a:r>
                        <a:rPr lang="uk-UA" sz="1350" spc="-30">
                          <a:effectLst/>
                        </a:rPr>
                        <a:t>полягає в довільному, швидкому зростанні пропозиції грошей, завдяки чому гроші стрімко здешевіють, а інфляція набуває високих темпів. Тому цю політику називають ще політикою інфляції, або політикою “дешевих грошей”. Метою переходу до експансійної політики проголошується посилення стимулювання ділової активності, економічного зростання та скорочення безробіття, тобто ті стратегічні цілі, які перебувають виключно в реальному секторі економіки і не зачіпають рівня цін</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1153012">
                <a:tc>
                  <a:txBody>
                    <a:bodyPr/>
                    <a:lstStyle/>
                    <a:p>
                      <a:pPr>
                        <a:lnSpc>
                          <a:spcPct val="110000"/>
                        </a:lnSpc>
                        <a:spcAft>
                          <a:spcPts val="0"/>
                        </a:spcAft>
                      </a:pPr>
                      <a:r>
                        <a:rPr lang="uk-UA" sz="1350">
                          <a:effectLst/>
                        </a:rPr>
                        <a:t>2</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0000"/>
                        </a:lnSpc>
                        <a:spcAft>
                          <a:spcPts val="0"/>
                        </a:spcAft>
                      </a:pPr>
                      <a:r>
                        <a:rPr lang="uk-UA" sz="1350">
                          <a:effectLst/>
                        </a:rPr>
                        <a:t>Політика рефляції</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0000"/>
                        </a:lnSpc>
                        <a:spcAft>
                          <a:spcPts val="0"/>
                        </a:spcAft>
                      </a:pPr>
                      <a:r>
                        <a:rPr lang="uk-UA" sz="1350" spc="-30">
                          <a:effectLst/>
                        </a:rPr>
                        <a:t>її можна на­звати ще політикою “м’якої” інфляції. Пропозиція грошей за цієї політики нарощується повільно, контрольовано. Рефляція зазвичай проводиться після дефляції (рестрикції), у зв’язку з чим вона, передбачає поступове підвищення цін до рівня, на якому вони були до початку дефляції. Завдяки такій політиці інфляція підтримується на низькому рівні, стає регульованим стимулятором економічного зростання без відчутного негативного впливу на стабільність грошей</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536625">
                <a:tc>
                  <a:txBody>
                    <a:bodyPr/>
                    <a:lstStyle/>
                    <a:p>
                      <a:pPr>
                        <a:lnSpc>
                          <a:spcPct val="110000"/>
                        </a:lnSpc>
                        <a:spcAft>
                          <a:spcPts val="0"/>
                        </a:spcAft>
                      </a:pPr>
                      <a:r>
                        <a:rPr lang="uk-UA" sz="1350">
                          <a:effectLst/>
                        </a:rPr>
                        <a:t>3</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0000"/>
                        </a:lnSpc>
                        <a:spcAft>
                          <a:spcPts val="0"/>
                        </a:spcAft>
                      </a:pPr>
                      <a:r>
                        <a:rPr lang="uk-UA" sz="1350">
                          <a:effectLst/>
                        </a:rPr>
                        <a:t>Політика рестрикції</a:t>
                      </a:r>
                      <a:endParaRPr lang="ru-RU" sz="13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0000"/>
                        </a:lnSpc>
                        <a:spcAft>
                          <a:spcPts val="0"/>
                        </a:spcAft>
                      </a:pPr>
                      <a:r>
                        <a:rPr lang="uk-UA" sz="1350" spc="-30" dirty="0">
                          <a:effectLst/>
                        </a:rPr>
                        <a:t>полягає в різкому скороченні пропозиції грошей, зменшенні маси їх в обороті. Досягається це обмеженням грошово-кредитної емісії </a:t>
                      </a:r>
                      <a:r>
                        <a:rPr lang="uk-UA" sz="1350" spc="-30" dirty="0" err="1">
                          <a:effectLst/>
                        </a:rPr>
                        <a:t>ужорсточенням</a:t>
                      </a:r>
                      <a:r>
                        <a:rPr lang="uk-UA" sz="1350" spc="-30" dirty="0">
                          <a:effectLst/>
                        </a:rPr>
                        <a:t> умов та зниженням обсягів рефінансування центральним банком комерційних банків, зменшенням обсягів кредитування суб’єктів господарювання та населення. Застосовується звичайно в умовах високої інфляції з тим, щоб загальмувати подальше розкручуван­ня інфляційної спіралі. У таких умовах монетарна рестрикція супроводжується </a:t>
                      </a:r>
                      <a:r>
                        <a:rPr lang="uk-UA" sz="1350" spc="-30" dirty="0" err="1">
                          <a:effectLst/>
                        </a:rPr>
                        <a:t>ужорсточенням</a:t>
                      </a:r>
                      <a:r>
                        <a:rPr lang="uk-UA" sz="1350" spc="-30" dirty="0">
                          <a:effectLst/>
                        </a:rPr>
                        <a:t> </a:t>
                      </a:r>
                      <a:r>
                        <a:rPr lang="uk-UA" sz="1350" spc="-30" dirty="0" err="1">
                          <a:effectLst/>
                        </a:rPr>
                        <a:t>фіскально</a:t>
                      </a:r>
                      <a:r>
                        <a:rPr lang="uk-UA" sz="1350" spc="-30" dirty="0">
                          <a:effectLst/>
                        </a:rPr>
                        <a:t>-бюджетних заходів впливу на кон’юнктуру ринку: підвищенням рівня оподаткування, зменшенням податкових пільг, скороченням бюджетних витрат і бюджетного дефіциту тощо. Тому політика рестрикції має протилежний щодо політики інфляції вплив на економіку і її ще називають політикою дефляції, або “дорогих грошей”. Але разом з гальмуванням інфляції політика рестрикції послаблює ділову активність, знижує зайнятість, знижує темпи економічного зростання чи навіть скорочує обсяги виробництва</a:t>
                      </a:r>
                      <a:endParaRPr lang="ru-RU" sz="13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7982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nvPr>
        </p:nvGraphicFramePr>
        <p:xfrm>
          <a:off x="928049" y="996287"/>
          <a:ext cx="8802804" cy="3521121"/>
        </p:xfrm>
        <a:graphic>
          <a:graphicData uri="http://schemas.openxmlformats.org/drawingml/2006/table">
            <a:tbl>
              <a:tblPr firstRow="1" firstCol="1" bandRow="1">
                <a:tableStyleId>{5C22544A-7EE6-4342-B048-85BDC9FD1C3A}</a:tableStyleId>
              </a:tblPr>
              <a:tblGrid>
                <a:gridCol w="185508"/>
                <a:gridCol w="185508"/>
                <a:gridCol w="1333507"/>
                <a:gridCol w="7098281"/>
              </a:tblGrid>
              <a:tr h="361080">
                <a:tc>
                  <a:txBody>
                    <a:bodyPr/>
                    <a:lstStyle/>
                    <a:p>
                      <a:pPr>
                        <a:lnSpc>
                          <a:spcPct val="115000"/>
                        </a:lnSpc>
                        <a:spcAft>
                          <a:spcPts val="1000"/>
                        </a:spcAft>
                      </a:pPr>
                      <a:r>
                        <a:rPr lang="ru-RU"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gridSpan="3">
                  <a:txBody>
                    <a:bodyPr/>
                    <a:lstStyle/>
                    <a:p>
                      <a:pPr algn="r">
                        <a:lnSpc>
                          <a:spcPct val="115000"/>
                        </a:lnSpc>
                        <a:spcAft>
                          <a:spcPts val="0"/>
                        </a:spcAft>
                      </a:pPr>
                      <a:r>
                        <a:rPr lang="uk-UA" sz="1400" dirty="0">
                          <a:effectLst/>
                        </a:rPr>
                        <a:t>Продовження </a:t>
                      </a:r>
                      <a:r>
                        <a:rPr lang="uk-UA" sz="1400" dirty="0" smtClean="0">
                          <a:effectLst/>
                        </a:rPr>
                        <a:t>таблиці</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c hMerge="1">
                  <a:txBody>
                    <a:bodyPr/>
                    <a:lstStyle/>
                    <a:p>
                      <a:endParaRPr lang="ru-RU"/>
                    </a:p>
                  </a:txBody>
                  <a:tcPr/>
                </a:tc>
              </a:tr>
              <a:tr h="3160041">
                <a:tc gridSpan="2">
                  <a:txBody>
                    <a:bodyPr/>
                    <a:lstStyle/>
                    <a:p>
                      <a:pPr>
                        <a:lnSpc>
                          <a:spcPct val="115000"/>
                        </a:lnSpc>
                        <a:spcAft>
                          <a:spcPts val="0"/>
                        </a:spcAft>
                      </a:pPr>
                      <a:r>
                        <a:rPr lang="uk-UA" sz="1400">
                          <a:effectLst/>
                        </a:rPr>
                        <a:t>4</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nSpc>
                          <a:spcPct val="115000"/>
                        </a:lnSpc>
                        <a:spcAft>
                          <a:spcPts val="0"/>
                        </a:spcAft>
                      </a:pPr>
                      <a:r>
                        <a:rPr lang="uk-UA" sz="1400">
                          <a:effectLst/>
                        </a:rPr>
                        <a:t>Політика дезінфляції</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uk-UA" sz="1400" spc="-30" dirty="0">
                          <a:effectLst/>
                        </a:rPr>
                        <a:t>за своєю сутністю вона є “м’якою” формою рестрикції, завдяки чому зниження ділової активності відбувається повільно і не спричинює глибоких економічних спадів. Економічне гальмування в межах цієї політики має обмежуватися лише рамками низьких темпів зростання виробництва.</a:t>
                      </a:r>
                      <a:endParaRPr lang="ru-RU" sz="1400" dirty="0">
                        <a:effectLst/>
                      </a:endParaRPr>
                    </a:p>
                    <a:p>
                      <a:pPr algn="just">
                        <a:lnSpc>
                          <a:spcPct val="115000"/>
                        </a:lnSpc>
                        <a:spcAft>
                          <a:spcPts val="0"/>
                        </a:spcAft>
                      </a:pPr>
                      <a:r>
                        <a:rPr lang="uk-UA" sz="1400" spc="-30" dirty="0">
                          <a:effectLst/>
                        </a:rPr>
                        <a:t>Політика </a:t>
                      </a:r>
                      <a:r>
                        <a:rPr lang="uk-UA" sz="1400" spc="-30" dirty="0" err="1">
                          <a:effectLst/>
                        </a:rPr>
                        <a:t>дезінфляції</a:t>
                      </a:r>
                      <a:r>
                        <a:rPr lang="uk-UA" sz="1400" spc="-30" dirty="0">
                          <a:effectLst/>
                        </a:rPr>
                        <a:t> може проводитися як після політики рестрикції, “</a:t>
                      </a:r>
                      <a:r>
                        <a:rPr lang="uk-UA" sz="1400" spc="-30" dirty="0" err="1">
                          <a:effectLst/>
                        </a:rPr>
                        <a:t>підчищуючи</a:t>
                      </a:r>
                      <a:r>
                        <a:rPr lang="uk-UA" sz="1400" spc="-30" dirty="0">
                          <a:effectLst/>
                        </a:rPr>
                        <a:t>” її наслідки в економіці, так і після політики дефляції, виконуючи подібну ж місію. Така зміна монетарної політики є неминучою через циклічність коливань ділової активності, хоч і вона є досить “незручним” для економіки методом монетарного забезпечення</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26946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837223" y="338684"/>
            <a:ext cx="9412245" cy="2572786"/>
          </a:xfrm>
          <a:prstGeom prst="rect">
            <a:avLst/>
          </a:prstGeom>
        </p:spPr>
      </p:pic>
      <p:sp>
        <p:nvSpPr>
          <p:cNvPr id="6" name="Прямоугольник 5"/>
          <p:cNvSpPr/>
          <p:nvPr/>
        </p:nvSpPr>
        <p:spPr>
          <a:xfrm>
            <a:off x="837223" y="2911470"/>
            <a:ext cx="9194042" cy="3250249"/>
          </a:xfrm>
          <a:prstGeom prst="rect">
            <a:avLst/>
          </a:prstGeom>
        </p:spPr>
        <p:txBody>
          <a:bodyPr wrap="square">
            <a:spAutoFit/>
          </a:bodyPr>
          <a:lstStyle/>
          <a:p>
            <a:pPr algn="just">
              <a:lnSpc>
                <a:spcPct val="114000"/>
              </a:lnSpc>
              <a:spcAft>
                <a:spcPts val="0"/>
              </a:spcAft>
              <a:tabLst>
                <a:tab pos="571500" algn="l"/>
              </a:tabLs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Суб’єкти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грошово-кредитної</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політики</a:t>
            </a:r>
            <a:r>
              <a:rPr lang="ru-RU"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4000"/>
              </a:lnSpc>
              <a:spcAft>
                <a:spcPts val="0"/>
              </a:spcAft>
              <a:buFont typeface="Wingdings" panose="05000000000000000000" pitchFamily="2" charset="2"/>
              <a:buChar char=""/>
              <a:tabLst>
                <a:tab pos="457200" algn="l"/>
                <a:tab pos="540385" algn="l"/>
              </a:tabLs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банківська</a:t>
            </a:r>
            <a:r>
              <a:rPr lang="ru-RU" dirty="0">
                <a:latin typeface="Times New Roman" panose="02020603050405020304" pitchFamily="18" charset="0"/>
                <a:ea typeface="Times New Roman" panose="02020603050405020304" pitchFamily="18" charset="0"/>
                <a:cs typeface="Times New Roman" panose="02020603050405020304" pitchFamily="18" charset="0"/>
              </a:rPr>
              <a:t> система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Центральний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комерційні</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банки;</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4000"/>
              </a:lnSpc>
              <a:spcAft>
                <a:spcPts val="0"/>
              </a:spcAft>
              <a:buFont typeface="Wingdings" panose="05000000000000000000" pitchFamily="2" charset="2"/>
              <a:buChar char=""/>
              <a:tabLst>
                <a:tab pos="457200" algn="l"/>
                <a:tab pos="540385" algn="l"/>
              </a:tabLs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урядові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структури</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Міністерство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фінансів</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чи</a:t>
            </a:r>
            <a:r>
              <a:rPr lang="ru-RU" dirty="0">
                <a:latin typeface="Times New Roman" panose="02020603050405020304" pitchFamily="18" charset="0"/>
                <a:ea typeface="Times New Roman" panose="02020603050405020304" pitchFamily="18" charset="0"/>
                <a:cs typeface="Times New Roman" panose="02020603050405020304" pitchFamily="18" charset="0"/>
              </a:rPr>
              <a:t> казначейство,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органи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нагляду</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діяльністю</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a:t>
            </a:r>
            <a:r>
              <a:rPr lang="ru-RU" dirty="0">
                <a:latin typeface="Times New Roman" panose="02020603050405020304" pitchFamily="18" charset="0"/>
                <a:ea typeface="Times New Roman" panose="02020603050405020304" pitchFamily="18" charset="0"/>
                <a:cs typeface="Times New Roman" panose="02020603050405020304" pitchFamily="18" charset="0"/>
              </a:rPr>
              <a:t> і контролю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грошовим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обігом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інституції</a:t>
            </a:r>
            <a:r>
              <a:rPr lang="ru-RU" dirty="0">
                <a:latin typeface="Times New Roman" panose="02020603050405020304" pitchFamily="18" charset="0"/>
                <a:ea typeface="Times New Roman" panose="02020603050405020304" pitchFamily="18" charset="0"/>
                <a:cs typeface="Times New Roman" panose="02020603050405020304" pitchFamily="18" charset="0"/>
              </a:rPr>
              <a:t>, кредитного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обслуговування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депозитів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інші</a:t>
            </a:r>
            <a:r>
              <a:rPr lang="ru-RU" dirty="0">
                <a:latin typeface="Times New Roman" panose="02020603050405020304" pitchFamily="18" charset="0"/>
                <a:ea typeface="Times New Roman" panose="02020603050405020304" pitchFamily="18" charset="0"/>
                <a:cs typeface="Times New Roman" panose="02020603050405020304" pitchFamily="18" charset="0"/>
              </a:rPr>
              <a:t> установи.</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indent="342900" algn="just">
              <a:lnSpc>
                <a:spcPct val="114000"/>
              </a:lnSpc>
              <a:spcAft>
                <a:spcPts val="0"/>
              </a:spcAft>
              <a:tabLst>
                <a:tab pos="457200" algn="l"/>
              </a:tabLs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Дворівнева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банківська</a:t>
            </a:r>
            <a:r>
              <a:rPr lang="ru-RU" dirty="0">
                <a:latin typeface="Times New Roman" panose="02020603050405020304" pitchFamily="18" charset="0"/>
                <a:ea typeface="Times New Roman" panose="02020603050405020304" pitchFamily="18" charset="0"/>
                <a:cs typeface="Times New Roman" panose="02020603050405020304" pitchFamily="18" charset="0"/>
              </a:rPr>
              <a:t> система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передбачає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забезпечення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стабілізації</a:t>
            </a:r>
            <a:r>
              <a:rPr lang="ru-RU" dirty="0">
                <a:latin typeface="Times New Roman" panose="02020603050405020304" pitchFamily="18" charset="0"/>
                <a:ea typeface="Times New Roman" panose="02020603050405020304" pitchFamily="18" charset="0"/>
                <a:cs typeface="Times New Roman" panose="02020603050405020304" pitchFamily="18" charset="0"/>
              </a:rPr>
              <a:t> грошового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обігу</a:t>
            </a:r>
            <a:r>
              <a:rPr lang="ru-RU"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безпосереднього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всього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комплексу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депозитних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ru-RU" dirty="0">
                <a:latin typeface="Times New Roman" panose="02020603050405020304" pitchFamily="18" charset="0"/>
                <a:ea typeface="Times New Roman" panose="02020603050405020304" pitchFamily="18" charset="0"/>
                <a:cs typeface="Times New Roman" panose="02020603050405020304" pitchFamily="18" charset="0"/>
              </a:rPr>
              <a:t>, кредитного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обслуговування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фізичних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юридичних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осіб</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indent="342900" algn="just">
              <a:lnSpc>
                <a:spcPct val="114000"/>
              </a:lnSpc>
              <a:spcAft>
                <a:spcPts val="0"/>
              </a:spcAft>
              <a:tabLst>
                <a:tab pos="457200" algn="l"/>
              </a:tabLs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Монопольне</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право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управління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грошовим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обігом</a:t>
            </a:r>
            <a:r>
              <a:rPr lang="ru-RU" dirty="0">
                <a:latin typeface="Times New Roman" panose="02020603050405020304" pitchFamily="18" charset="0"/>
                <a:ea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забезпечення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стабільності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надається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центральним</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банкам.</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040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774209" y="241440"/>
            <a:ext cx="7451678" cy="6485719"/>
          </a:xfrm>
          <a:prstGeom prst="rect">
            <a:avLst/>
          </a:prstGeom>
        </p:spPr>
      </p:pic>
    </p:spTree>
    <p:extLst>
      <p:ext uri="{BB962C8B-B14F-4D97-AF65-F5344CB8AC3E}">
        <p14:creationId xmlns:p14="http://schemas.microsoft.com/office/powerpoint/2010/main" val="2212279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normAutofit fontScale="92500" lnSpcReduction="10000"/>
          </a:bodyPr>
          <a:lstStyle/>
          <a:p>
            <a:pPr marL="0" indent="0">
              <a:buNone/>
            </a:pPr>
            <a:r>
              <a:rPr lang="ru-RU" b="1" dirty="0" err="1"/>
              <a:t>Інструменти</a:t>
            </a:r>
            <a:r>
              <a:rPr lang="ru-RU" b="1" dirty="0"/>
              <a:t> </a:t>
            </a:r>
            <a:r>
              <a:rPr lang="ru-RU" b="1" dirty="0" err="1"/>
              <a:t>грошово-кредитної</a:t>
            </a:r>
            <a:r>
              <a:rPr lang="ru-RU" b="1" dirty="0"/>
              <a:t> </a:t>
            </a:r>
            <a:r>
              <a:rPr lang="ru-RU" b="1" dirty="0" err="1"/>
              <a:t>політики</a:t>
            </a:r>
            <a:r>
              <a:rPr lang="ru-RU" b="1" dirty="0"/>
              <a:t>, </a:t>
            </a:r>
            <a:r>
              <a:rPr lang="ru-RU" b="1" dirty="0" err="1"/>
              <a:t>що</a:t>
            </a:r>
            <a:r>
              <a:rPr lang="ru-RU" b="1" dirty="0"/>
              <a:t> </a:t>
            </a:r>
            <a:r>
              <a:rPr lang="ru-RU" b="1" dirty="0" err="1"/>
              <a:t>використовуються</a:t>
            </a:r>
            <a:r>
              <a:rPr lang="ru-RU" b="1" dirty="0"/>
              <a:t> </a:t>
            </a:r>
            <a:r>
              <a:rPr lang="ru-RU" b="1" dirty="0" err="1"/>
              <a:t>центральним</a:t>
            </a:r>
            <a:r>
              <a:rPr lang="ru-RU" b="1" dirty="0"/>
              <a:t> банком з метою </a:t>
            </a:r>
            <a:r>
              <a:rPr lang="ru-RU" b="1" dirty="0" err="1"/>
              <a:t>грошово</a:t>
            </a:r>
            <a:r>
              <a:rPr lang="ru-RU" b="1" dirty="0"/>
              <a:t>-кредитного </a:t>
            </a:r>
            <a:r>
              <a:rPr lang="ru-RU" b="1" dirty="0" err="1"/>
              <a:t>регулювання</a:t>
            </a:r>
            <a:r>
              <a:rPr lang="ru-RU" b="1" dirty="0"/>
              <a:t>:</a:t>
            </a:r>
            <a:endParaRPr lang="ru-RU" dirty="0"/>
          </a:p>
          <a:p>
            <a:pPr lvl="0"/>
            <a:r>
              <a:rPr lang="ru-RU" dirty="0" err="1"/>
              <a:t>здійснення</a:t>
            </a:r>
            <a:r>
              <a:rPr lang="ru-RU" dirty="0"/>
              <a:t> </a:t>
            </a:r>
            <a:r>
              <a:rPr lang="ru-RU" dirty="0" err="1"/>
              <a:t>операцій</a:t>
            </a:r>
            <a:r>
              <a:rPr lang="ru-RU" dirty="0"/>
              <a:t> на </a:t>
            </a:r>
            <a:r>
              <a:rPr lang="ru-RU" dirty="0" err="1"/>
              <a:t>відкритому</a:t>
            </a:r>
            <a:r>
              <a:rPr lang="ru-RU" dirty="0"/>
              <a:t> ринку, де </a:t>
            </a:r>
            <a:r>
              <a:rPr lang="ru-RU" dirty="0" err="1"/>
              <a:t>реалізуються</a:t>
            </a:r>
            <a:r>
              <a:rPr lang="ru-RU" dirty="0"/>
              <a:t> </a:t>
            </a:r>
            <a:r>
              <a:rPr lang="ru-RU" dirty="0" err="1"/>
              <a:t>державні</a:t>
            </a:r>
            <a:r>
              <a:rPr lang="ru-RU" dirty="0"/>
              <a:t> </a:t>
            </a:r>
            <a:r>
              <a:rPr lang="ru-RU" dirty="0" err="1"/>
              <a:t>цінні</a:t>
            </a:r>
            <a:r>
              <a:rPr lang="ru-RU" dirty="0"/>
              <a:t> </a:t>
            </a:r>
            <a:r>
              <a:rPr lang="ru-RU" dirty="0" err="1"/>
              <a:t>папери</a:t>
            </a:r>
            <a:r>
              <a:rPr lang="ru-RU" dirty="0"/>
              <a:t>;</a:t>
            </a:r>
          </a:p>
          <a:p>
            <a:pPr lvl="0"/>
            <a:r>
              <a:rPr lang="ru-RU" dirty="0" err="1"/>
              <a:t>регулювання</a:t>
            </a:r>
            <a:r>
              <a:rPr lang="ru-RU" dirty="0"/>
              <a:t> </a:t>
            </a:r>
            <a:r>
              <a:rPr lang="ru-RU" dirty="0" err="1"/>
              <a:t>резервної</a:t>
            </a:r>
            <a:r>
              <a:rPr lang="ru-RU" dirty="0"/>
              <a:t> </a:t>
            </a:r>
            <a:r>
              <a:rPr lang="ru-RU" dirty="0" err="1"/>
              <a:t>норми</a:t>
            </a:r>
            <a:r>
              <a:rPr lang="ru-RU" dirty="0"/>
              <a:t> </a:t>
            </a:r>
            <a:r>
              <a:rPr lang="ru-RU" dirty="0" err="1"/>
              <a:t>комерційних</a:t>
            </a:r>
            <a:r>
              <a:rPr lang="ru-RU" dirty="0"/>
              <a:t> </a:t>
            </a:r>
            <a:r>
              <a:rPr lang="ru-RU" dirty="0" err="1"/>
              <a:t>банків</a:t>
            </a:r>
            <a:r>
              <a:rPr lang="ru-RU" dirty="0"/>
              <a:t>;</a:t>
            </a:r>
          </a:p>
          <a:p>
            <a:pPr lvl="0"/>
            <a:r>
              <a:rPr lang="ru-RU" dirty="0" err="1"/>
              <a:t>зміна</a:t>
            </a:r>
            <a:r>
              <a:rPr lang="ru-RU" dirty="0"/>
              <a:t> </a:t>
            </a:r>
            <a:r>
              <a:rPr lang="ru-RU" dirty="0" err="1"/>
              <a:t>норми</a:t>
            </a:r>
            <a:r>
              <a:rPr lang="ru-RU" dirty="0"/>
              <a:t> </a:t>
            </a:r>
            <a:r>
              <a:rPr lang="ru-RU" dirty="0" err="1"/>
              <a:t>банківського</a:t>
            </a:r>
            <a:r>
              <a:rPr lang="ru-RU" dirty="0"/>
              <a:t> </a:t>
            </a:r>
            <a:r>
              <a:rPr lang="ru-RU" dirty="0" smtClean="0"/>
              <a:t>процента (</a:t>
            </a:r>
            <a:r>
              <a:rPr lang="ru-RU" dirty="0" err="1" smtClean="0"/>
              <a:t>облікова</a:t>
            </a:r>
            <a:r>
              <a:rPr lang="ru-RU" dirty="0" smtClean="0"/>
              <a:t> </a:t>
            </a:r>
            <a:r>
              <a:rPr lang="ru-RU" dirty="0" err="1" smtClean="0"/>
              <a:t>політика</a:t>
            </a:r>
            <a:r>
              <a:rPr lang="ru-RU" dirty="0" smtClean="0"/>
              <a:t> ).</a:t>
            </a:r>
            <a:endParaRPr lang="ru-RU" dirty="0"/>
          </a:p>
          <a:p>
            <a:pPr marL="0" indent="0">
              <a:buNone/>
            </a:pPr>
            <a:r>
              <a:rPr lang="ru-RU" b="1" dirty="0" err="1"/>
              <a:t>Операції</a:t>
            </a:r>
            <a:r>
              <a:rPr lang="ru-RU" b="1" dirty="0"/>
              <a:t> на </a:t>
            </a:r>
            <a:r>
              <a:rPr lang="ru-RU" b="1" dirty="0" err="1"/>
              <a:t>відкритому</a:t>
            </a:r>
            <a:r>
              <a:rPr lang="ru-RU" b="1" dirty="0"/>
              <a:t> ринку</a:t>
            </a:r>
            <a:r>
              <a:rPr lang="ru-RU" dirty="0"/>
              <a:t> </a:t>
            </a:r>
            <a:r>
              <a:rPr lang="ru-RU" dirty="0" err="1"/>
              <a:t>зводяться</a:t>
            </a:r>
            <a:r>
              <a:rPr lang="ru-RU" dirty="0"/>
              <a:t> до </a:t>
            </a:r>
            <a:r>
              <a:rPr lang="ru-RU" dirty="0" err="1"/>
              <a:t>здійснення</a:t>
            </a:r>
            <a:r>
              <a:rPr lang="ru-RU" dirty="0"/>
              <a:t> </a:t>
            </a:r>
            <a:r>
              <a:rPr lang="ru-RU" dirty="0" err="1"/>
              <a:t>купівлі</a:t>
            </a:r>
            <a:r>
              <a:rPr lang="ru-RU" dirty="0"/>
              <a:t> та продажу </a:t>
            </a:r>
            <a:r>
              <a:rPr lang="ru-RU" dirty="0" err="1"/>
              <a:t>уповноваженими</a:t>
            </a:r>
            <a:r>
              <a:rPr lang="ru-RU" dirty="0"/>
              <a:t> </a:t>
            </a:r>
            <a:r>
              <a:rPr lang="ru-RU" dirty="0" err="1"/>
              <a:t>установами</a:t>
            </a:r>
            <a:r>
              <a:rPr lang="ru-RU" dirty="0"/>
              <a:t> </a:t>
            </a:r>
            <a:r>
              <a:rPr lang="ru-RU" dirty="0" err="1"/>
              <a:t>держави</a:t>
            </a:r>
            <a:r>
              <a:rPr lang="ru-RU" dirty="0"/>
              <a:t> </a:t>
            </a:r>
            <a:r>
              <a:rPr lang="ru-RU" dirty="0" err="1"/>
              <a:t>її</a:t>
            </a:r>
            <a:r>
              <a:rPr lang="ru-RU" dirty="0"/>
              <a:t> </a:t>
            </a:r>
            <a:r>
              <a:rPr lang="ru-RU" dirty="0" err="1"/>
              <a:t>цінних</a:t>
            </a:r>
            <a:r>
              <a:rPr lang="ru-RU" dirty="0"/>
              <a:t> </a:t>
            </a:r>
            <a:r>
              <a:rPr lang="ru-RU" dirty="0" err="1"/>
              <a:t>паперів</a:t>
            </a:r>
            <a:r>
              <a:rPr lang="ru-RU" dirty="0"/>
              <a:t>.</a:t>
            </a:r>
            <a:r>
              <a:rPr lang="uk-UA" dirty="0"/>
              <a:t> До них відносять:</a:t>
            </a:r>
            <a:endParaRPr lang="ru-RU" dirty="0"/>
          </a:p>
          <a:p>
            <a:pPr lvl="0"/>
            <a:r>
              <a:rPr lang="ru-RU" dirty="0" err="1"/>
              <a:t>гнучкий</a:t>
            </a:r>
            <a:r>
              <a:rPr lang="ru-RU" dirty="0"/>
              <a:t> валютно-</a:t>
            </a:r>
            <a:r>
              <a:rPr lang="ru-RU" dirty="0" err="1"/>
              <a:t>платіжний</a:t>
            </a:r>
            <a:r>
              <a:rPr lang="ru-RU" dirty="0"/>
              <a:t> </a:t>
            </a:r>
            <a:r>
              <a:rPr lang="ru-RU" dirty="0" err="1"/>
              <a:t>інструмент</a:t>
            </a:r>
            <a:r>
              <a:rPr lang="ru-RU" dirty="0"/>
              <a:t>, </a:t>
            </a:r>
            <a:r>
              <a:rPr lang="ru-RU" dirty="0" err="1"/>
              <a:t>який</a:t>
            </a:r>
            <a:r>
              <a:rPr lang="ru-RU" dirty="0"/>
              <a:t> </a:t>
            </a:r>
            <a:r>
              <a:rPr lang="ru-RU" dirty="0" err="1"/>
              <a:t>виявляється</a:t>
            </a:r>
            <a:r>
              <a:rPr lang="ru-RU" dirty="0"/>
              <a:t> в продажу </a:t>
            </a:r>
            <a:r>
              <a:rPr lang="ru-RU" dirty="0" err="1"/>
              <a:t>чи</a:t>
            </a:r>
            <a:r>
              <a:rPr lang="ru-RU" dirty="0"/>
              <a:t> </a:t>
            </a:r>
            <a:r>
              <a:rPr lang="ru-RU" dirty="0" err="1"/>
              <a:t>купівлі</a:t>
            </a:r>
            <a:r>
              <a:rPr lang="ru-RU" dirty="0"/>
              <a:t> </a:t>
            </a:r>
            <a:r>
              <a:rPr lang="ru-RU" dirty="0" err="1"/>
              <a:t>центральним</a:t>
            </a:r>
            <a:r>
              <a:rPr lang="ru-RU" dirty="0"/>
              <a:t> банком </a:t>
            </a:r>
            <a:r>
              <a:rPr lang="ru-RU" dirty="0" err="1"/>
              <a:t>цінних</a:t>
            </a:r>
            <a:r>
              <a:rPr lang="ru-RU" dirty="0"/>
              <a:t> </a:t>
            </a:r>
            <a:r>
              <a:rPr lang="ru-RU" dirty="0" err="1"/>
              <a:t>паперів</a:t>
            </a:r>
            <a:r>
              <a:rPr lang="ru-RU" dirty="0"/>
              <a:t> на </a:t>
            </a:r>
            <a:r>
              <a:rPr lang="ru-RU" dirty="0" err="1"/>
              <a:t>відкритому</a:t>
            </a:r>
            <a:r>
              <a:rPr lang="ru-RU" dirty="0"/>
              <a:t> ринку у </a:t>
            </a:r>
            <a:r>
              <a:rPr lang="ru-RU" dirty="0" err="1"/>
              <a:t>комерційних</a:t>
            </a:r>
            <a:r>
              <a:rPr lang="ru-RU" dirty="0"/>
              <a:t> </a:t>
            </a:r>
            <a:r>
              <a:rPr lang="ru-RU" dirty="0" err="1"/>
              <a:t>банків</a:t>
            </a:r>
            <a:r>
              <a:rPr lang="ru-RU" dirty="0"/>
              <a:t>;</a:t>
            </a:r>
          </a:p>
          <a:p>
            <a:pPr lvl="0"/>
            <a:r>
              <a:rPr lang="ru-RU" dirty="0" err="1"/>
              <a:t>застосовується</a:t>
            </a:r>
            <a:r>
              <a:rPr lang="ru-RU" dirty="0"/>
              <a:t> для </a:t>
            </a:r>
            <a:r>
              <a:rPr lang="ru-RU" dirty="0" err="1"/>
              <a:t>проведення</a:t>
            </a:r>
            <a:r>
              <a:rPr lang="ru-RU" dirty="0"/>
              <a:t> </a:t>
            </a:r>
            <a:r>
              <a:rPr lang="ru-RU" dirty="0" err="1"/>
              <a:t>експансивної</a:t>
            </a:r>
            <a:r>
              <a:rPr lang="ru-RU" dirty="0"/>
              <a:t> (</a:t>
            </a:r>
            <a:r>
              <a:rPr lang="ru-RU" dirty="0" err="1"/>
              <a:t>купівля</a:t>
            </a:r>
            <a:r>
              <a:rPr lang="ru-RU" dirty="0"/>
              <a:t> </a:t>
            </a:r>
            <a:r>
              <a:rPr lang="ru-RU" dirty="0" err="1"/>
              <a:t>цінних</a:t>
            </a:r>
            <a:r>
              <a:rPr lang="ru-RU" dirty="0"/>
              <a:t> </a:t>
            </a:r>
            <a:r>
              <a:rPr lang="ru-RU" dirty="0" err="1"/>
              <a:t>паперів</a:t>
            </a:r>
            <a:r>
              <a:rPr lang="ru-RU" dirty="0"/>
              <a:t>) </a:t>
            </a:r>
            <a:r>
              <a:rPr lang="ru-RU" dirty="0" err="1"/>
              <a:t>чи</a:t>
            </a:r>
            <a:r>
              <a:rPr lang="ru-RU" dirty="0"/>
              <a:t> </a:t>
            </a:r>
            <a:r>
              <a:rPr lang="ru-RU" dirty="0" err="1"/>
              <a:t>рестрикційної</a:t>
            </a:r>
            <a:r>
              <a:rPr lang="ru-RU" dirty="0"/>
              <a:t> (продаж </a:t>
            </a:r>
            <a:r>
              <a:rPr lang="ru-RU" dirty="0" err="1"/>
              <a:t>цінних</a:t>
            </a:r>
            <a:r>
              <a:rPr lang="ru-RU" dirty="0"/>
              <a:t> </a:t>
            </a:r>
            <a:r>
              <a:rPr lang="ru-RU" dirty="0" err="1"/>
              <a:t>паперів</a:t>
            </a:r>
            <a:r>
              <a:rPr lang="ru-RU" dirty="0"/>
              <a:t>) </a:t>
            </a:r>
            <a:r>
              <a:rPr lang="ru-RU" dirty="0" err="1"/>
              <a:t>грошово-кредитної</a:t>
            </a:r>
            <a:r>
              <a:rPr lang="ru-RU" dirty="0"/>
              <a:t> </a:t>
            </a:r>
            <a:r>
              <a:rPr lang="ru-RU" dirty="0" err="1"/>
              <a:t>політики</a:t>
            </a:r>
            <a:r>
              <a:rPr lang="ru-RU" dirty="0"/>
              <a:t>.</a:t>
            </a:r>
          </a:p>
          <a:p>
            <a:pPr marL="0" indent="0">
              <a:buNone/>
            </a:pPr>
            <a:r>
              <a:rPr lang="ru-RU" dirty="0"/>
              <a:t>Коли </a:t>
            </a:r>
            <a:r>
              <a:rPr lang="ru-RU" dirty="0" err="1"/>
              <a:t>центральний</a:t>
            </a:r>
            <a:r>
              <a:rPr lang="ru-RU" dirty="0"/>
              <a:t> банк </a:t>
            </a:r>
            <a:r>
              <a:rPr lang="ru-RU" dirty="0" err="1"/>
              <a:t>купує</a:t>
            </a:r>
            <a:r>
              <a:rPr lang="ru-RU" dirty="0"/>
              <a:t> </a:t>
            </a:r>
            <a:r>
              <a:rPr lang="ru-RU" dirty="0" err="1"/>
              <a:t>цінні</a:t>
            </a:r>
            <a:r>
              <a:rPr lang="ru-RU" dirty="0"/>
              <a:t> </a:t>
            </a:r>
            <a:r>
              <a:rPr lang="ru-RU" dirty="0" err="1"/>
              <a:t>папери</a:t>
            </a:r>
            <a:r>
              <a:rPr lang="ru-RU" dirty="0"/>
              <a:t>, </a:t>
            </a:r>
            <a:r>
              <a:rPr lang="ru-RU" dirty="0" err="1"/>
              <a:t>що</a:t>
            </a:r>
            <a:r>
              <a:rPr lang="ru-RU" dirty="0"/>
              <a:t> </a:t>
            </a:r>
            <a:r>
              <a:rPr lang="ru-RU" dirty="0" err="1"/>
              <a:t>перебувають</a:t>
            </a:r>
            <a:r>
              <a:rPr lang="ru-RU" dirty="0"/>
              <a:t> у </a:t>
            </a:r>
            <a:r>
              <a:rPr lang="ru-RU" dirty="0" err="1"/>
              <a:t>володінні</a:t>
            </a:r>
            <a:r>
              <a:rPr lang="ru-RU" dirty="0"/>
              <a:t> </a:t>
            </a:r>
            <a:r>
              <a:rPr lang="ru-RU" dirty="0" err="1"/>
              <a:t>комерційних</a:t>
            </a:r>
            <a:r>
              <a:rPr lang="ru-RU" dirty="0"/>
              <a:t> </a:t>
            </a:r>
            <a:r>
              <a:rPr lang="ru-RU" dirty="0" err="1"/>
              <a:t>банків</a:t>
            </a:r>
            <a:r>
              <a:rPr lang="ru-RU" dirty="0"/>
              <a:t>, </a:t>
            </a:r>
            <a:r>
              <a:rPr lang="ru-RU" dirty="0" err="1"/>
              <a:t>він</a:t>
            </a:r>
            <a:r>
              <a:rPr lang="ru-RU" dirty="0"/>
              <a:t> </a:t>
            </a:r>
            <a:r>
              <a:rPr lang="ru-RU" dirty="0" err="1"/>
              <a:t>здійснює</a:t>
            </a:r>
            <a:r>
              <a:rPr lang="ru-RU" dirty="0"/>
              <a:t> таким способом </a:t>
            </a:r>
            <a:r>
              <a:rPr lang="ru-RU" dirty="0" err="1"/>
              <a:t>додаткову</a:t>
            </a:r>
            <a:r>
              <a:rPr lang="ru-RU" dirty="0"/>
              <a:t> </a:t>
            </a:r>
            <a:r>
              <a:rPr lang="ru-RU" dirty="0" err="1"/>
              <a:t>грошову</a:t>
            </a:r>
            <a:r>
              <a:rPr lang="ru-RU" dirty="0"/>
              <a:t> </a:t>
            </a:r>
            <a:r>
              <a:rPr lang="ru-RU" dirty="0" err="1"/>
              <a:t>емісію</a:t>
            </a:r>
            <a:r>
              <a:rPr lang="ru-RU" dirty="0"/>
              <a:t>. У </a:t>
            </a:r>
            <a:r>
              <a:rPr lang="ru-RU" dirty="0" err="1"/>
              <a:t>цьому</a:t>
            </a:r>
            <a:r>
              <a:rPr lang="ru-RU" dirty="0"/>
              <a:t> </a:t>
            </a:r>
            <a:r>
              <a:rPr lang="ru-RU" dirty="0" err="1"/>
              <a:t>разі</a:t>
            </a:r>
            <a:r>
              <a:rPr lang="ru-RU" dirty="0"/>
              <a:t> у </a:t>
            </a:r>
            <a:r>
              <a:rPr lang="ru-RU" dirty="0" err="1"/>
              <a:t>зв’язку</a:t>
            </a:r>
            <a:r>
              <a:rPr lang="ru-RU" dirty="0"/>
              <a:t> </a:t>
            </a:r>
            <a:r>
              <a:rPr lang="ru-RU" dirty="0" err="1"/>
              <a:t>із</a:t>
            </a:r>
            <a:r>
              <a:rPr lang="ru-RU" dirty="0"/>
              <a:t> </a:t>
            </a:r>
            <a:r>
              <a:rPr lang="ru-RU" dirty="0" err="1"/>
              <a:t>зростанням</a:t>
            </a:r>
            <a:r>
              <a:rPr lang="ru-RU" dirty="0"/>
              <a:t> </a:t>
            </a:r>
            <a:r>
              <a:rPr lang="ru-RU" dirty="0" err="1"/>
              <a:t>резервів</a:t>
            </a:r>
            <a:r>
              <a:rPr lang="ru-RU" dirty="0"/>
              <a:t> </a:t>
            </a:r>
            <a:r>
              <a:rPr lang="ru-RU" dirty="0" err="1"/>
              <a:t>збільшується</a:t>
            </a:r>
            <a:r>
              <a:rPr lang="ru-RU" dirty="0"/>
              <a:t> </a:t>
            </a:r>
            <a:r>
              <a:rPr lang="ru-RU" dirty="0" err="1"/>
              <a:t>кредитний</a:t>
            </a:r>
            <a:r>
              <a:rPr lang="ru-RU" dirty="0"/>
              <a:t> </a:t>
            </a:r>
            <a:r>
              <a:rPr lang="ru-RU" dirty="0" err="1"/>
              <a:t>потенціал</a:t>
            </a:r>
            <a:r>
              <a:rPr lang="ru-RU" dirty="0"/>
              <a:t> </a:t>
            </a:r>
            <a:r>
              <a:rPr lang="ru-RU" dirty="0" err="1"/>
              <a:t>комерційних</a:t>
            </a:r>
            <a:r>
              <a:rPr lang="ru-RU" dirty="0"/>
              <a:t> </a:t>
            </a:r>
            <a:r>
              <a:rPr lang="ru-RU" dirty="0" err="1"/>
              <a:t>банків</a:t>
            </a:r>
            <a:r>
              <a:rPr lang="ru-RU" dirty="0"/>
              <a:t>.</a:t>
            </a:r>
          </a:p>
          <a:p>
            <a:r>
              <a:rPr lang="ru-RU" dirty="0"/>
              <a:t>Продаж </a:t>
            </a:r>
            <a:r>
              <a:rPr lang="ru-RU" dirty="0" err="1"/>
              <a:t>цінних</a:t>
            </a:r>
            <a:r>
              <a:rPr lang="ru-RU" dirty="0"/>
              <a:t> </a:t>
            </a:r>
            <a:r>
              <a:rPr lang="ru-RU" dirty="0" err="1"/>
              <a:t>паперів</a:t>
            </a:r>
            <a:r>
              <a:rPr lang="ru-RU" dirty="0"/>
              <a:t> </a:t>
            </a:r>
            <a:r>
              <a:rPr lang="ru-RU" dirty="0" err="1"/>
              <a:t>держави</a:t>
            </a:r>
            <a:r>
              <a:rPr lang="ru-RU" dirty="0"/>
              <a:t> </a:t>
            </a:r>
            <a:r>
              <a:rPr lang="ru-RU" dirty="0" err="1"/>
              <a:t>комерційним</a:t>
            </a:r>
            <a:r>
              <a:rPr lang="ru-RU" dirty="0"/>
              <a:t> банкам </a:t>
            </a:r>
            <a:r>
              <a:rPr lang="ru-RU" dirty="0" err="1"/>
              <a:t>дає</a:t>
            </a:r>
            <a:r>
              <a:rPr lang="ru-RU" dirty="0"/>
              <a:t> </a:t>
            </a:r>
            <a:r>
              <a:rPr lang="ru-RU" dirty="0" err="1"/>
              <a:t>інший</a:t>
            </a:r>
            <a:r>
              <a:rPr lang="ru-RU" dirty="0"/>
              <a:t> результат. У </a:t>
            </a:r>
            <a:r>
              <a:rPr lang="ru-RU" dirty="0" err="1"/>
              <a:t>разі</a:t>
            </a:r>
            <a:r>
              <a:rPr lang="ru-RU" dirty="0"/>
              <a:t> </a:t>
            </a:r>
            <a:r>
              <a:rPr lang="ru-RU" dirty="0" err="1"/>
              <a:t>купівлі</a:t>
            </a:r>
            <a:r>
              <a:rPr lang="ru-RU" dirty="0"/>
              <a:t> на </a:t>
            </a:r>
            <a:r>
              <a:rPr lang="ru-RU" dirty="0" err="1"/>
              <a:t>відкритому</a:t>
            </a:r>
            <a:r>
              <a:rPr lang="ru-RU" dirty="0"/>
              <a:t> ринку </a:t>
            </a:r>
            <a:r>
              <a:rPr lang="ru-RU" dirty="0" err="1"/>
              <a:t>цінних</a:t>
            </a:r>
            <a:r>
              <a:rPr lang="ru-RU" dirty="0"/>
              <a:t> </a:t>
            </a:r>
            <a:r>
              <a:rPr lang="ru-RU" dirty="0" err="1"/>
              <a:t>паперів</a:t>
            </a:r>
            <a:r>
              <a:rPr lang="ru-RU" dirty="0"/>
              <a:t> </a:t>
            </a:r>
            <a:r>
              <a:rPr lang="ru-RU" dirty="0" err="1"/>
              <a:t>резерви</a:t>
            </a:r>
            <a:r>
              <a:rPr lang="ru-RU" dirty="0"/>
              <a:t>, </a:t>
            </a:r>
            <a:br>
              <a:rPr lang="ru-RU" dirty="0"/>
            </a:br>
            <a:r>
              <a:rPr lang="ru-RU" dirty="0"/>
              <a:t>а </a:t>
            </a:r>
            <a:r>
              <a:rPr lang="ru-RU" dirty="0" err="1"/>
              <a:t>відповідно</a:t>
            </a:r>
            <a:r>
              <a:rPr lang="ru-RU" dirty="0"/>
              <a:t> і </a:t>
            </a:r>
            <a:r>
              <a:rPr lang="ru-RU" dirty="0" err="1"/>
              <a:t>кредитоспроможність</a:t>
            </a:r>
            <a:r>
              <a:rPr lang="ru-RU" dirty="0"/>
              <a:t> </a:t>
            </a:r>
            <a:r>
              <a:rPr lang="ru-RU" dirty="0" err="1"/>
              <a:t>комерційного</a:t>
            </a:r>
            <a:r>
              <a:rPr lang="ru-RU" dirty="0"/>
              <a:t> банку, </a:t>
            </a:r>
            <a:r>
              <a:rPr lang="ru-RU" dirty="0" err="1"/>
              <a:t>падають</a:t>
            </a:r>
            <a:r>
              <a:rPr lang="ru-RU" dirty="0"/>
              <a:t>. </a:t>
            </a:r>
            <a:br>
              <a:rPr lang="ru-RU" dirty="0"/>
            </a:br>
            <a:r>
              <a:rPr lang="ru-RU" dirty="0"/>
              <a:t>Як </a:t>
            </a:r>
            <a:r>
              <a:rPr lang="ru-RU" dirty="0" err="1"/>
              <a:t>наслідок</a:t>
            </a:r>
            <a:r>
              <a:rPr lang="ru-RU" dirty="0"/>
              <a:t>, </a:t>
            </a:r>
            <a:r>
              <a:rPr lang="ru-RU" dirty="0" err="1"/>
              <a:t>загальна</a:t>
            </a:r>
            <a:r>
              <a:rPr lang="ru-RU" dirty="0"/>
              <a:t> </a:t>
            </a:r>
            <a:r>
              <a:rPr lang="ru-RU" dirty="0" err="1"/>
              <a:t>маса</a:t>
            </a:r>
            <a:r>
              <a:rPr lang="ru-RU" dirty="0"/>
              <a:t> грошей, </a:t>
            </a:r>
            <a:r>
              <a:rPr lang="ru-RU" dirty="0" err="1"/>
              <a:t>що</a:t>
            </a:r>
            <a:r>
              <a:rPr lang="ru-RU" dirty="0"/>
              <a:t> </a:t>
            </a:r>
            <a:r>
              <a:rPr lang="ru-RU" dirty="0" err="1"/>
              <a:t>перебувають</a:t>
            </a:r>
            <a:r>
              <a:rPr lang="ru-RU" dirty="0"/>
              <a:t> в </a:t>
            </a:r>
            <a:r>
              <a:rPr lang="ru-RU" dirty="0" err="1"/>
              <a:t>обігу</a:t>
            </a:r>
            <a:r>
              <a:rPr lang="ru-RU" dirty="0"/>
              <a:t> а </a:t>
            </a:r>
            <a:r>
              <a:rPr lang="ru-RU" dirty="0" err="1"/>
              <a:t>також</a:t>
            </a:r>
            <a:r>
              <a:rPr lang="ru-RU" dirty="0"/>
              <a:t> </a:t>
            </a:r>
            <a:r>
              <a:rPr lang="ru-RU" dirty="0" err="1"/>
              <a:t>ліквідність</a:t>
            </a:r>
            <a:r>
              <a:rPr lang="ru-RU" dirty="0"/>
              <a:t> </a:t>
            </a:r>
            <a:r>
              <a:rPr lang="ru-RU" dirty="0" err="1"/>
              <a:t>фізичних</a:t>
            </a:r>
            <a:r>
              <a:rPr lang="ru-RU" dirty="0"/>
              <a:t> та </a:t>
            </a:r>
            <a:r>
              <a:rPr lang="ru-RU" dirty="0" err="1"/>
              <a:t>юридичних</a:t>
            </a:r>
            <a:r>
              <a:rPr lang="ru-RU" dirty="0"/>
              <a:t> </a:t>
            </a:r>
            <a:r>
              <a:rPr lang="ru-RU" dirty="0" err="1"/>
              <a:t>осіб</a:t>
            </a:r>
            <a:r>
              <a:rPr lang="ru-RU" dirty="0"/>
              <a:t> </a:t>
            </a:r>
            <a:r>
              <a:rPr lang="ru-RU" dirty="0" err="1"/>
              <a:t>знижується</a:t>
            </a:r>
            <a:r>
              <a:rPr lang="ru-RU" dirty="0" smtClean="0"/>
              <a:t>.</a:t>
            </a:r>
            <a:endParaRPr lang="ru-RU" dirty="0"/>
          </a:p>
        </p:txBody>
      </p:sp>
    </p:spTree>
    <p:extLst>
      <p:ext uri="{BB962C8B-B14F-4D97-AF65-F5344CB8AC3E}">
        <p14:creationId xmlns:p14="http://schemas.microsoft.com/office/powerpoint/2010/main" val="3777197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27546"/>
            <a:ext cx="10486536" cy="5827593"/>
          </a:xfrm>
        </p:spPr>
        <p:txBody>
          <a:bodyPr>
            <a:noAutofit/>
          </a:bodyPr>
          <a:lstStyle/>
          <a:p>
            <a:r>
              <a:rPr lang="ru-RU" sz="1750" b="1" dirty="0" err="1"/>
              <a:t>Обов’язкові</a:t>
            </a:r>
            <a:r>
              <a:rPr lang="ru-RU" sz="1750" b="1" dirty="0"/>
              <a:t> </a:t>
            </a:r>
            <a:r>
              <a:rPr lang="ru-RU" sz="1750" b="1" dirty="0" err="1"/>
              <a:t>резерви</a:t>
            </a:r>
            <a:r>
              <a:rPr lang="ru-RU" sz="1750" dirty="0"/>
              <a:t> є </a:t>
            </a:r>
            <a:r>
              <a:rPr lang="ru-RU" sz="1750" dirty="0" err="1"/>
              <a:t>частиною</a:t>
            </a:r>
            <a:r>
              <a:rPr lang="ru-RU" sz="1750" dirty="0"/>
              <a:t> (нормою в процентах) </a:t>
            </a:r>
            <a:r>
              <a:rPr lang="ru-RU" sz="1750" dirty="0" err="1"/>
              <a:t>банківських</a:t>
            </a:r>
            <a:r>
              <a:rPr lang="ru-RU" sz="1750" dirty="0"/>
              <a:t> </a:t>
            </a:r>
            <a:r>
              <a:rPr lang="ru-RU" sz="1750" dirty="0" err="1"/>
              <a:t>депозитів</a:t>
            </a:r>
            <a:r>
              <a:rPr lang="ru-RU" sz="1750" dirty="0"/>
              <a:t> та </a:t>
            </a:r>
            <a:r>
              <a:rPr lang="ru-RU" sz="1750" dirty="0" err="1"/>
              <a:t>інших</a:t>
            </a:r>
            <a:r>
              <a:rPr lang="ru-RU" sz="1750" dirty="0"/>
              <a:t> </a:t>
            </a:r>
            <a:r>
              <a:rPr lang="ru-RU" sz="1750" dirty="0" err="1"/>
              <a:t>пасивів</a:t>
            </a:r>
            <a:r>
              <a:rPr lang="ru-RU" sz="1750" dirty="0"/>
              <a:t>, </a:t>
            </a:r>
            <a:r>
              <a:rPr lang="ru-RU" sz="1750" dirty="0" err="1"/>
              <a:t>отриманих</a:t>
            </a:r>
            <a:r>
              <a:rPr lang="ru-RU" sz="1750" dirty="0"/>
              <a:t> банком з </a:t>
            </a:r>
            <a:r>
              <a:rPr lang="ru-RU" sz="1750" dirty="0" err="1"/>
              <a:t>інших</a:t>
            </a:r>
            <a:r>
              <a:rPr lang="ru-RU" sz="1750" dirty="0"/>
              <a:t> </a:t>
            </a:r>
            <a:r>
              <a:rPr lang="ru-RU" sz="1750" dirty="0" err="1"/>
              <a:t>джерел</a:t>
            </a:r>
            <a:r>
              <a:rPr lang="ru-RU" sz="1750" dirty="0"/>
              <a:t>, яка, </a:t>
            </a:r>
            <a:r>
              <a:rPr lang="ru-RU" sz="1750" dirty="0" err="1"/>
              <a:t>згідно</a:t>
            </a:r>
            <a:r>
              <a:rPr lang="ru-RU" sz="1750" dirty="0"/>
              <a:t> з </a:t>
            </a:r>
            <a:r>
              <a:rPr lang="ru-RU" sz="1750" dirty="0" err="1"/>
              <a:t>чинним</a:t>
            </a:r>
            <a:r>
              <a:rPr lang="ru-RU" sz="1750" dirty="0"/>
              <a:t> </a:t>
            </a:r>
            <a:r>
              <a:rPr lang="ru-RU" sz="1750" dirty="0" err="1"/>
              <a:t>законодавством</a:t>
            </a:r>
            <a:r>
              <a:rPr lang="ru-RU" sz="1750" dirty="0"/>
              <a:t> </a:t>
            </a:r>
            <a:r>
              <a:rPr lang="ru-RU" sz="1750" dirty="0" err="1"/>
              <a:t>або</a:t>
            </a:r>
            <a:r>
              <a:rPr lang="ru-RU" sz="1750" dirty="0"/>
              <a:t> </a:t>
            </a:r>
            <a:r>
              <a:rPr lang="ru-RU" sz="1750" dirty="0" err="1"/>
              <a:t>встановленими</a:t>
            </a:r>
            <a:r>
              <a:rPr lang="ru-RU" sz="1750" dirty="0"/>
              <a:t> </a:t>
            </a:r>
            <a:r>
              <a:rPr lang="ru-RU" sz="1750" dirty="0" err="1"/>
              <a:t>нормативними</a:t>
            </a:r>
            <a:r>
              <a:rPr lang="ru-RU" sz="1750" dirty="0"/>
              <a:t> актами, </a:t>
            </a:r>
            <a:r>
              <a:rPr lang="ru-RU" sz="1750" dirty="0" err="1"/>
              <a:t>має</a:t>
            </a:r>
            <a:r>
              <a:rPr lang="ru-RU" sz="1750" dirty="0"/>
              <a:t> </a:t>
            </a:r>
            <a:r>
              <a:rPr lang="ru-RU" sz="1750" dirty="0" err="1"/>
              <a:t>зберігатись</a:t>
            </a:r>
            <a:r>
              <a:rPr lang="ru-RU" sz="1750" dirty="0"/>
              <a:t> у </a:t>
            </a:r>
            <a:r>
              <a:rPr lang="ru-RU" sz="1750" dirty="0" err="1"/>
              <a:t>формі</a:t>
            </a:r>
            <a:r>
              <a:rPr lang="ru-RU" sz="1750" dirty="0"/>
              <a:t> </a:t>
            </a:r>
            <a:r>
              <a:rPr lang="ru-RU" sz="1750" dirty="0" err="1"/>
              <a:t>касової</a:t>
            </a:r>
            <a:r>
              <a:rPr lang="ru-RU" sz="1750" dirty="0"/>
              <a:t> </a:t>
            </a:r>
            <a:r>
              <a:rPr lang="ru-RU" sz="1750" dirty="0" err="1"/>
              <a:t>готівки</a:t>
            </a:r>
            <a:r>
              <a:rPr lang="ru-RU" sz="1750" dirty="0"/>
              <a:t> </a:t>
            </a:r>
            <a:r>
              <a:rPr lang="ru-RU" sz="1750" dirty="0" err="1"/>
              <a:t>комерційних</a:t>
            </a:r>
            <a:r>
              <a:rPr lang="ru-RU" sz="1750" dirty="0"/>
              <a:t> </a:t>
            </a:r>
            <a:r>
              <a:rPr lang="ru-RU" sz="1750" dirty="0" err="1"/>
              <a:t>банків</a:t>
            </a:r>
            <a:r>
              <a:rPr lang="ru-RU" sz="1750" dirty="0"/>
              <a:t> та </a:t>
            </a:r>
            <a:r>
              <a:rPr lang="ru-RU" sz="1750" dirty="0" err="1"/>
              <a:t>їхніх</a:t>
            </a:r>
            <a:r>
              <a:rPr lang="ru-RU" sz="1750" dirty="0"/>
              <a:t> </a:t>
            </a:r>
            <a:r>
              <a:rPr lang="ru-RU" sz="1750" dirty="0" err="1"/>
              <a:t>депозитів</a:t>
            </a:r>
            <a:r>
              <a:rPr lang="ru-RU" sz="1750" dirty="0"/>
              <a:t> у центральному банку. </a:t>
            </a:r>
          </a:p>
          <a:p>
            <a:pPr marL="0" indent="0">
              <a:buNone/>
            </a:pPr>
            <a:r>
              <a:rPr lang="uk-UA" sz="1750" dirty="0" err="1"/>
              <a:t>Обовязкові</a:t>
            </a:r>
            <a:r>
              <a:rPr lang="uk-UA" sz="1750" dirty="0"/>
              <a:t> резерви – </a:t>
            </a:r>
            <a:r>
              <a:rPr lang="ru-RU" sz="1750" dirty="0" err="1"/>
              <a:t>найбільш</a:t>
            </a:r>
            <a:r>
              <a:rPr lang="ru-RU" sz="1750" dirty="0"/>
              <a:t> </a:t>
            </a:r>
            <a:r>
              <a:rPr lang="ru-RU" sz="1750" dirty="0" err="1"/>
              <a:t>жорсткий</a:t>
            </a:r>
            <a:r>
              <a:rPr lang="ru-RU" sz="1750" dirty="0"/>
              <a:t> </a:t>
            </a:r>
            <a:r>
              <a:rPr lang="ru-RU" sz="1750" dirty="0" err="1"/>
              <a:t>інструмент</a:t>
            </a:r>
            <a:r>
              <a:rPr lang="ru-RU" sz="1750" dirty="0"/>
              <a:t> </a:t>
            </a:r>
            <a:r>
              <a:rPr lang="ru-RU" sz="1750" dirty="0" err="1"/>
              <a:t>грошово</a:t>
            </a:r>
            <a:r>
              <a:rPr lang="ru-RU" sz="1750" dirty="0"/>
              <a:t>-кредитного </a:t>
            </a:r>
            <a:r>
              <a:rPr lang="ru-RU" sz="1750" dirty="0" err="1"/>
              <a:t>регулювання</a:t>
            </a:r>
            <a:r>
              <a:rPr lang="uk-UA" sz="1750" dirty="0"/>
              <a:t>, який </a:t>
            </a:r>
            <a:r>
              <a:rPr lang="ru-RU" sz="1750" dirty="0" err="1"/>
              <a:t>виявляється</a:t>
            </a:r>
            <a:r>
              <a:rPr lang="ru-RU" sz="1750" dirty="0"/>
              <a:t> в </a:t>
            </a:r>
            <a:r>
              <a:rPr lang="ru-RU" sz="1750" dirty="0" err="1"/>
              <a:t>маніпуляції</a:t>
            </a:r>
            <a:r>
              <a:rPr lang="ru-RU" sz="1750" dirty="0"/>
              <a:t> нормою </a:t>
            </a:r>
            <a:r>
              <a:rPr lang="ru-RU" sz="1750" dirty="0" err="1"/>
              <a:t>обов’язкових</a:t>
            </a:r>
            <a:r>
              <a:rPr lang="ru-RU" sz="1750" dirty="0"/>
              <a:t> </a:t>
            </a:r>
            <a:r>
              <a:rPr lang="ru-RU" sz="1750" dirty="0" err="1"/>
              <a:t>резервів</a:t>
            </a:r>
            <a:r>
              <a:rPr lang="ru-RU" sz="1750" dirty="0"/>
              <a:t>, </a:t>
            </a:r>
            <a:r>
              <a:rPr lang="ru-RU" sz="1750" dirty="0" err="1"/>
              <a:t>які</a:t>
            </a:r>
            <a:r>
              <a:rPr lang="ru-RU" sz="1750" dirty="0"/>
              <a:t> </a:t>
            </a:r>
            <a:r>
              <a:rPr lang="ru-RU" sz="1750" dirty="0" err="1"/>
              <a:t>комерційні</a:t>
            </a:r>
            <a:r>
              <a:rPr lang="ru-RU" sz="1750" dirty="0"/>
              <a:t> банки </a:t>
            </a:r>
            <a:r>
              <a:rPr lang="ru-RU" sz="1750" dirty="0" err="1"/>
              <a:t>зобов’язані</a:t>
            </a:r>
            <a:r>
              <a:rPr lang="ru-RU" sz="1750" dirty="0"/>
              <a:t> </a:t>
            </a:r>
            <a:r>
              <a:rPr lang="ru-RU" sz="1750" dirty="0" err="1"/>
              <a:t>зберігати</a:t>
            </a:r>
            <a:r>
              <a:rPr lang="ru-RU" sz="1750" dirty="0"/>
              <a:t> на </a:t>
            </a:r>
            <a:r>
              <a:rPr lang="ru-RU" sz="1750" dirty="0" err="1"/>
              <a:t>рахунках</a:t>
            </a:r>
            <a:r>
              <a:rPr lang="ru-RU" sz="1750" dirty="0"/>
              <a:t> у центральному банку</a:t>
            </a:r>
            <a:r>
              <a:rPr lang="uk-UA" sz="1750" dirty="0"/>
              <a:t> та </a:t>
            </a:r>
            <a:r>
              <a:rPr lang="ru-RU" sz="1750" dirty="0" err="1"/>
              <a:t>застосовується</a:t>
            </a:r>
            <a:r>
              <a:rPr lang="ru-RU" sz="1750" dirty="0"/>
              <a:t> як </a:t>
            </a:r>
            <a:r>
              <a:rPr lang="ru-RU" sz="1750" dirty="0" err="1"/>
              <a:t>засіб</a:t>
            </a:r>
            <a:r>
              <a:rPr lang="ru-RU" sz="1750" dirty="0"/>
              <a:t> </a:t>
            </a:r>
            <a:r>
              <a:rPr lang="ru-RU" sz="1750" dirty="0" err="1"/>
              <a:t>швидкого</a:t>
            </a:r>
            <a:r>
              <a:rPr lang="ru-RU" sz="1750" dirty="0"/>
              <a:t> </a:t>
            </a:r>
            <a:r>
              <a:rPr lang="ru-RU" sz="1750" dirty="0" err="1"/>
              <a:t>стиснення</a:t>
            </a:r>
            <a:r>
              <a:rPr lang="ru-RU" sz="1750" dirty="0"/>
              <a:t> </a:t>
            </a:r>
            <a:r>
              <a:rPr lang="ru-RU" sz="1750" dirty="0" err="1"/>
              <a:t>чи</a:t>
            </a:r>
            <a:r>
              <a:rPr lang="ru-RU" sz="1750" dirty="0"/>
              <a:t> </a:t>
            </a:r>
            <a:r>
              <a:rPr lang="ru-RU" sz="1750" dirty="0" err="1"/>
              <a:t>розширення</a:t>
            </a:r>
            <a:r>
              <a:rPr lang="ru-RU" sz="1750" dirty="0"/>
              <a:t> </a:t>
            </a:r>
            <a:r>
              <a:rPr lang="ru-RU" sz="1750" dirty="0" err="1"/>
              <a:t>кредитної</a:t>
            </a:r>
            <a:r>
              <a:rPr lang="ru-RU" sz="1750" dirty="0"/>
              <a:t> </a:t>
            </a:r>
            <a:r>
              <a:rPr lang="ru-RU" sz="1750" dirty="0" err="1"/>
              <a:t>маси</a:t>
            </a:r>
            <a:r>
              <a:rPr lang="ru-RU" sz="1750" dirty="0"/>
              <a:t> в </a:t>
            </a:r>
            <a:r>
              <a:rPr lang="ru-RU" sz="1750" dirty="0" err="1"/>
              <a:t>системі</a:t>
            </a:r>
            <a:r>
              <a:rPr lang="ru-RU" sz="1750" dirty="0"/>
              <a:t>.</a:t>
            </a:r>
          </a:p>
          <a:p>
            <a:r>
              <a:rPr lang="ru-RU" sz="1750" dirty="0" err="1"/>
              <a:t>Центральними</a:t>
            </a:r>
            <a:r>
              <a:rPr lang="ru-RU" sz="1750" dirty="0"/>
              <a:t> банками </a:t>
            </a:r>
            <a:r>
              <a:rPr lang="ru-RU" sz="1750" dirty="0" err="1"/>
              <a:t>багатьох</a:t>
            </a:r>
            <a:r>
              <a:rPr lang="ru-RU" sz="1750" dirty="0"/>
              <a:t> </a:t>
            </a:r>
            <a:r>
              <a:rPr lang="ru-RU" sz="1750" dirty="0" err="1"/>
              <a:t>країн</a:t>
            </a:r>
            <a:r>
              <a:rPr lang="ru-RU" sz="1750" dirty="0"/>
              <a:t> Заходу </a:t>
            </a:r>
            <a:r>
              <a:rPr lang="ru-RU" sz="1750" dirty="0" err="1"/>
              <a:t>здійснюється</a:t>
            </a:r>
            <a:r>
              <a:rPr lang="ru-RU" sz="1750" dirty="0"/>
              <a:t> </a:t>
            </a:r>
            <a:r>
              <a:rPr lang="ru-RU" sz="1750" dirty="0" err="1"/>
              <a:t>диференційоване</a:t>
            </a:r>
            <a:r>
              <a:rPr lang="ru-RU" sz="1750" dirty="0"/>
              <a:t> </a:t>
            </a:r>
            <a:r>
              <a:rPr lang="ru-RU" sz="1750" dirty="0" err="1"/>
              <a:t>визначення</a:t>
            </a:r>
            <a:r>
              <a:rPr lang="ru-RU" sz="1750" dirty="0"/>
              <a:t> </a:t>
            </a:r>
            <a:r>
              <a:rPr lang="ru-RU" sz="1750" dirty="0" err="1"/>
              <a:t>норми</a:t>
            </a:r>
            <a:r>
              <a:rPr lang="ru-RU" sz="1750" dirty="0"/>
              <a:t> резерву за </a:t>
            </a:r>
            <a:r>
              <a:rPr lang="ru-RU" sz="1750" dirty="0" err="1"/>
              <a:t>поточними</a:t>
            </a:r>
            <a:r>
              <a:rPr lang="ru-RU" sz="1750" dirty="0"/>
              <a:t> і </a:t>
            </a:r>
            <a:r>
              <a:rPr lang="ru-RU" sz="1750" dirty="0" err="1"/>
              <a:t>терміновими</a:t>
            </a:r>
            <a:r>
              <a:rPr lang="ru-RU" sz="1750" dirty="0"/>
              <a:t> вкладами. Законом </a:t>
            </a:r>
            <a:r>
              <a:rPr lang="ru-RU" sz="1750" dirty="0" err="1"/>
              <a:t>України</a:t>
            </a:r>
            <a:r>
              <a:rPr lang="ru-RU" sz="1750" dirty="0"/>
              <a:t> “Про банки і </a:t>
            </a:r>
            <a:r>
              <a:rPr lang="ru-RU" sz="1750" dirty="0" err="1"/>
              <a:t>банківську</a:t>
            </a:r>
            <a:r>
              <a:rPr lang="ru-RU" sz="1750" dirty="0"/>
              <a:t> </a:t>
            </a:r>
            <a:r>
              <a:rPr lang="ru-RU" sz="1750" dirty="0" err="1"/>
              <a:t>діяльність</a:t>
            </a:r>
            <a:r>
              <a:rPr lang="ru-RU" sz="1750" dirty="0"/>
              <a:t>” </a:t>
            </a:r>
            <a:r>
              <a:rPr lang="ru-RU" sz="1750" dirty="0" err="1"/>
              <a:t>визначено</a:t>
            </a:r>
            <a:r>
              <a:rPr lang="ru-RU" sz="1750" dirty="0"/>
              <a:t>, </a:t>
            </a:r>
            <a:r>
              <a:rPr lang="ru-RU" sz="1750" dirty="0" err="1"/>
              <a:t>що</a:t>
            </a:r>
            <a:r>
              <a:rPr lang="ru-RU" sz="1750" dirty="0"/>
              <a:t> </a:t>
            </a:r>
            <a:r>
              <a:rPr lang="ru-RU" sz="1750" dirty="0" err="1"/>
              <a:t>встановлення</a:t>
            </a:r>
            <a:r>
              <a:rPr lang="ru-RU" sz="1750" dirty="0"/>
              <a:t> норм </a:t>
            </a:r>
            <a:r>
              <a:rPr lang="ru-RU" sz="1750" dirty="0" err="1"/>
              <a:t>обов’язкових</a:t>
            </a:r>
            <a:r>
              <a:rPr lang="ru-RU" sz="1750" dirty="0"/>
              <a:t> </a:t>
            </a:r>
            <a:r>
              <a:rPr lang="ru-RU" sz="1750" dirty="0" err="1"/>
              <a:t>резервів</a:t>
            </a:r>
            <a:r>
              <a:rPr lang="ru-RU" sz="1750" dirty="0"/>
              <a:t> </a:t>
            </a:r>
            <a:r>
              <a:rPr lang="ru-RU" sz="1750" dirty="0" err="1"/>
              <a:t>комерційних</a:t>
            </a:r>
            <a:r>
              <a:rPr lang="ru-RU" sz="1750" dirty="0"/>
              <a:t> </a:t>
            </a:r>
            <a:r>
              <a:rPr lang="ru-RU" sz="1750" dirty="0" err="1"/>
              <a:t>банків</a:t>
            </a:r>
            <a:r>
              <a:rPr lang="ru-RU" sz="1750" dirty="0"/>
              <a:t> є </a:t>
            </a:r>
            <a:r>
              <a:rPr lang="ru-RU" sz="1750" dirty="0" err="1"/>
              <a:t>компетенцією</a:t>
            </a:r>
            <a:r>
              <a:rPr lang="ru-RU" sz="1750" dirty="0"/>
              <a:t> НБУ.</a:t>
            </a:r>
          </a:p>
          <a:p>
            <a:r>
              <a:rPr lang="ru-RU" sz="1750" dirty="0"/>
              <a:t>Мета нормативного </a:t>
            </a:r>
            <a:r>
              <a:rPr lang="ru-RU" sz="1750" dirty="0" err="1"/>
              <a:t>визначення</a:t>
            </a:r>
            <a:r>
              <a:rPr lang="ru-RU" sz="1750" dirty="0"/>
              <a:t> </a:t>
            </a:r>
            <a:r>
              <a:rPr lang="ru-RU" sz="1750" dirty="0" err="1"/>
              <a:t>обов’язкових</a:t>
            </a:r>
            <a:r>
              <a:rPr lang="ru-RU" sz="1750" dirty="0"/>
              <a:t> </a:t>
            </a:r>
            <a:r>
              <a:rPr lang="ru-RU" sz="1750" dirty="0" err="1"/>
              <a:t>резервів</a:t>
            </a:r>
            <a:r>
              <a:rPr lang="ru-RU" sz="1750" dirty="0"/>
              <a:t> – </a:t>
            </a:r>
            <a:r>
              <a:rPr lang="ru-RU" sz="1750" dirty="0" err="1"/>
              <a:t>забезпечення</a:t>
            </a:r>
            <a:r>
              <a:rPr lang="ru-RU" sz="1750" dirty="0"/>
              <a:t> </a:t>
            </a:r>
            <a:r>
              <a:rPr lang="ru-RU" sz="1750" dirty="0" err="1"/>
              <a:t>захисту</a:t>
            </a:r>
            <a:r>
              <a:rPr lang="ru-RU" sz="1750" dirty="0"/>
              <a:t> </a:t>
            </a:r>
            <a:r>
              <a:rPr lang="ru-RU" sz="1750" dirty="0" err="1"/>
              <a:t>інтересів</a:t>
            </a:r>
            <a:r>
              <a:rPr lang="ru-RU" sz="1750" dirty="0"/>
              <a:t> </a:t>
            </a:r>
            <a:r>
              <a:rPr lang="ru-RU" sz="1750" dirty="0" err="1"/>
              <a:t>клієнтів</a:t>
            </a:r>
            <a:r>
              <a:rPr lang="ru-RU" sz="1750" dirty="0"/>
              <a:t> і </a:t>
            </a:r>
            <a:r>
              <a:rPr lang="ru-RU" sz="1750" dirty="0" err="1"/>
              <a:t>надійності</a:t>
            </a:r>
            <a:r>
              <a:rPr lang="ru-RU" sz="1750" dirty="0"/>
              <a:t> </a:t>
            </a:r>
            <a:r>
              <a:rPr lang="ru-RU" sz="1750" dirty="0" err="1"/>
              <a:t>комерційних</a:t>
            </a:r>
            <a:r>
              <a:rPr lang="ru-RU" sz="1750" dirty="0"/>
              <a:t> </a:t>
            </a:r>
            <a:r>
              <a:rPr lang="ru-RU" sz="1750" dirty="0" err="1"/>
              <a:t>банків</a:t>
            </a:r>
            <a:r>
              <a:rPr lang="ru-RU" sz="1750" dirty="0"/>
              <a:t>, </a:t>
            </a:r>
            <a:r>
              <a:rPr lang="ru-RU" sz="1750" dirty="0" err="1"/>
              <a:t>підтримання</a:t>
            </a:r>
            <a:r>
              <a:rPr lang="ru-RU" sz="1750" dirty="0"/>
              <a:t> </a:t>
            </a:r>
            <a:r>
              <a:rPr lang="ru-RU" sz="1750" dirty="0" err="1"/>
              <a:t>їх</a:t>
            </a:r>
            <a:r>
              <a:rPr lang="ru-RU" sz="1750" dirty="0"/>
              <a:t> </a:t>
            </a:r>
            <a:r>
              <a:rPr lang="ru-RU" sz="1750" dirty="0" err="1"/>
              <a:t>ліквідності</a:t>
            </a:r>
            <a:r>
              <a:rPr lang="ru-RU" sz="1750" dirty="0"/>
              <a:t>.</a:t>
            </a:r>
          </a:p>
          <a:p>
            <a:pPr marL="0" indent="0">
              <a:buNone/>
            </a:pPr>
            <a:r>
              <a:rPr lang="ru-RU" sz="1750" dirty="0" err="1"/>
              <a:t>Змінюючи</a:t>
            </a:r>
            <a:r>
              <a:rPr lang="ru-RU" sz="1750" dirty="0"/>
              <a:t> норму </a:t>
            </a:r>
            <a:r>
              <a:rPr lang="ru-RU" sz="1750" dirty="0" err="1"/>
              <a:t>обов’язкового</a:t>
            </a:r>
            <a:r>
              <a:rPr lang="ru-RU" sz="1750" dirty="0"/>
              <a:t> резерву, </a:t>
            </a:r>
            <a:r>
              <a:rPr lang="ru-RU" sz="1750" dirty="0" err="1"/>
              <a:t>центральний</a:t>
            </a:r>
            <a:r>
              <a:rPr lang="ru-RU" sz="1750" dirty="0"/>
              <a:t> банк </a:t>
            </a:r>
            <a:r>
              <a:rPr lang="ru-RU" sz="1750" dirty="0" err="1"/>
              <a:t>безпосередньо</a:t>
            </a:r>
            <a:r>
              <a:rPr lang="ru-RU" sz="1750" dirty="0"/>
              <a:t> </a:t>
            </a:r>
            <a:r>
              <a:rPr lang="ru-RU" sz="1750" dirty="0" err="1"/>
              <a:t>впливає</a:t>
            </a:r>
            <a:r>
              <a:rPr lang="ru-RU" sz="1750" dirty="0"/>
              <a:t> на </a:t>
            </a:r>
            <a:r>
              <a:rPr lang="ru-RU" sz="1750" dirty="0" err="1"/>
              <a:t>пропозицію</a:t>
            </a:r>
            <a:r>
              <a:rPr lang="ru-RU" sz="1750" dirty="0"/>
              <a:t> грошей та </a:t>
            </a:r>
            <a:r>
              <a:rPr lang="ru-RU" sz="1750" dirty="0" err="1"/>
              <a:t>банківського</a:t>
            </a:r>
            <a:r>
              <a:rPr lang="ru-RU" sz="1750" dirty="0"/>
              <a:t> кредиту. </a:t>
            </a:r>
            <a:r>
              <a:rPr lang="ru-RU" sz="1750" dirty="0" err="1"/>
              <a:t>Якщо</a:t>
            </a:r>
            <a:r>
              <a:rPr lang="ru-RU" sz="1750" dirty="0"/>
              <a:t> </a:t>
            </a:r>
            <a:r>
              <a:rPr lang="ru-RU" sz="1750" dirty="0" err="1"/>
              <a:t>зменшується</a:t>
            </a:r>
            <a:r>
              <a:rPr lang="ru-RU" sz="1750" dirty="0"/>
              <a:t> норма </a:t>
            </a:r>
            <a:r>
              <a:rPr lang="ru-RU" sz="1750" dirty="0" err="1"/>
              <a:t>обов’язкових</a:t>
            </a:r>
            <a:r>
              <a:rPr lang="ru-RU" sz="1750" dirty="0"/>
              <a:t> </a:t>
            </a:r>
            <a:r>
              <a:rPr lang="ru-RU" sz="1750" dirty="0" err="1"/>
              <a:t>резервів</a:t>
            </a:r>
            <a:r>
              <a:rPr lang="ru-RU" sz="1750" dirty="0"/>
              <a:t>, </a:t>
            </a:r>
            <a:r>
              <a:rPr lang="ru-RU" sz="1750" dirty="0" err="1"/>
              <a:t>комерційні</a:t>
            </a:r>
            <a:r>
              <a:rPr lang="ru-RU" sz="1750" dirty="0"/>
              <a:t> банки </a:t>
            </a:r>
            <a:r>
              <a:rPr lang="ru-RU" sz="1750" dirty="0" err="1"/>
              <a:t>мають</a:t>
            </a:r>
            <a:r>
              <a:rPr lang="ru-RU" sz="1750" dirty="0"/>
              <a:t> </a:t>
            </a:r>
            <a:r>
              <a:rPr lang="ru-RU" sz="1750" dirty="0" err="1"/>
              <a:t>можливість</a:t>
            </a:r>
            <a:r>
              <a:rPr lang="ru-RU" sz="1750" dirty="0"/>
              <a:t> </a:t>
            </a:r>
            <a:r>
              <a:rPr lang="ru-RU" sz="1750" dirty="0" err="1"/>
              <a:t>збільшити</a:t>
            </a:r>
            <a:r>
              <a:rPr lang="ru-RU" sz="1750" dirty="0"/>
              <a:t> </a:t>
            </a:r>
            <a:r>
              <a:rPr lang="ru-RU" sz="1750" dirty="0" err="1"/>
              <a:t>ліквідність</a:t>
            </a:r>
            <a:r>
              <a:rPr lang="ru-RU" sz="1750" dirty="0"/>
              <a:t> </a:t>
            </a:r>
            <a:r>
              <a:rPr lang="ru-RU" sz="1750" dirty="0" err="1"/>
              <a:t>своїх</a:t>
            </a:r>
            <a:r>
              <a:rPr lang="ru-RU" sz="1750" dirty="0"/>
              <a:t> </a:t>
            </a:r>
            <a:r>
              <a:rPr lang="ru-RU" sz="1750" dirty="0" err="1"/>
              <a:t>активів</a:t>
            </a:r>
            <a:r>
              <a:rPr lang="ru-RU" sz="1750" dirty="0"/>
              <a:t> і </a:t>
            </a:r>
            <a:r>
              <a:rPr lang="ru-RU" sz="1750" dirty="0" err="1"/>
              <a:t>вдатися</a:t>
            </a:r>
            <a:r>
              <a:rPr lang="ru-RU" sz="1750" dirty="0"/>
              <a:t> через </a:t>
            </a:r>
            <a:r>
              <a:rPr lang="ru-RU" sz="1750" dirty="0" err="1"/>
              <a:t>кредитування</a:t>
            </a:r>
            <a:r>
              <a:rPr lang="ru-RU" sz="1750" dirty="0"/>
              <a:t> до </a:t>
            </a:r>
            <a:r>
              <a:rPr lang="ru-RU" sz="1750" dirty="0" err="1"/>
              <a:t>емісії</a:t>
            </a:r>
            <a:r>
              <a:rPr lang="ru-RU" sz="1750" dirty="0"/>
              <a:t> </a:t>
            </a:r>
            <a:r>
              <a:rPr lang="ru-RU" sz="1750" dirty="0" err="1"/>
              <a:t>нових</a:t>
            </a:r>
            <a:r>
              <a:rPr lang="ru-RU" sz="1750" dirty="0"/>
              <a:t> грошей. Коли норма резерву </a:t>
            </a:r>
            <a:r>
              <a:rPr lang="ru-RU" sz="1750" dirty="0" err="1"/>
              <a:t>підвищується</a:t>
            </a:r>
            <a:r>
              <a:rPr lang="ru-RU" sz="1750" dirty="0"/>
              <a:t>, </a:t>
            </a:r>
            <a:r>
              <a:rPr lang="ru-RU" sz="1750" dirty="0" err="1"/>
              <a:t>ці</a:t>
            </a:r>
            <a:r>
              <a:rPr lang="ru-RU" sz="1750" dirty="0"/>
              <a:t> </a:t>
            </a:r>
            <a:r>
              <a:rPr lang="ru-RU" sz="1750" dirty="0" err="1"/>
              <a:t>можливості</a:t>
            </a:r>
            <a:r>
              <a:rPr lang="ru-RU" sz="1750" dirty="0"/>
              <a:t> </a:t>
            </a:r>
            <a:r>
              <a:rPr lang="ru-RU" sz="1750" dirty="0" err="1"/>
              <a:t>звужуються</a:t>
            </a:r>
            <a:r>
              <a:rPr lang="ru-RU" sz="1750" dirty="0"/>
              <a:t>. </a:t>
            </a:r>
            <a:r>
              <a:rPr lang="ru-RU" sz="1750" dirty="0" err="1"/>
              <a:t>Внаслідок</a:t>
            </a:r>
            <a:r>
              <a:rPr lang="ru-RU" sz="1750" dirty="0"/>
              <a:t> того, </a:t>
            </a:r>
            <a:r>
              <a:rPr lang="ru-RU" sz="1750" dirty="0" err="1"/>
              <a:t>що</a:t>
            </a:r>
            <a:r>
              <a:rPr lang="ru-RU" sz="1750" dirty="0"/>
              <a:t> </a:t>
            </a:r>
            <a:r>
              <a:rPr lang="ru-RU" sz="1750" dirty="0" err="1"/>
              <a:t>лише</a:t>
            </a:r>
            <a:r>
              <a:rPr lang="ru-RU" sz="1750" dirty="0"/>
              <a:t> </a:t>
            </a:r>
            <a:r>
              <a:rPr lang="ru-RU" sz="1750" dirty="0" err="1"/>
              <a:t>незначна</a:t>
            </a:r>
            <a:r>
              <a:rPr lang="ru-RU" sz="1750" dirty="0"/>
              <a:t> </a:t>
            </a:r>
            <a:r>
              <a:rPr lang="ru-RU" sz="1750" dirty="0" err="1"/>
              <a:t>частина</a:t>
            </a:r>
            <a:r>
              <a:rPr lang="ru-RU" sz="1750" dirty="0"/>
              <a:t> </a:t>
            </a:r>
            <a:r>
              <a:rPr lang="ru-RU" sz="1750" dirty="0" err="1"/>
              <a:t>всіх</a:t>
            </a:r>
            <a:r>
              <a:rPr lang="ru-RU" sz="1750" dirty="0"/>
              <a:t> </a:t>
            </a:r>
            <a:r>
              <a:rPr lang="ru-RU" sz="1750" dirty="0" err="1"/>
              <a:t>активів</a:t>
            </a:r>
            <a:r>
              <a:rPr lang="ru-RU" sz="1750" dirty="0"/>
              <a:t> </a:t>
            </a:r>
            <a:r>
              <a:rPr lang="ru-RU" sz="1750" dirty="0" err="1"/>
              <a:t>комерційних</a:t>
            </a:r>
            <a:r>
              <a:rPr lang="ru-RU" sz="1750" dirty="0"/>
              <a:t> </a:t>
            </a:r>
            <a:r>
              <a:rPr lang="ru-RU" sz="1750" dirty="0" err="1"/>
              <a:t>банків</a:t>
            </a:r>
            <a:r>
              <a:rPr lang="ru-RU" sz="1750" dirty="0"/>
              <a:t> </a:t>
            </a:r>
            <a:r>
              <a:rPr lang="ru-RU" sz="1750" dirty="0" err="1"/>
              <a:t>зберігається</a:t>
            </a:r>
            <a:r>
              <a:rPr lang="ru-RU" sz="1750" dirty="0"/>
              <a:t> у </a:t>
            </a:r>
            <a:r>
              <a:rPr lang="ru-RU" sz="1750" dirty="0" err="1"/>
              <a:t>формі</a:t>
            </a:r>
            <a:r>
              <a:rPr lang="ru-RU" sz="1750" dirty="0"/>
              <a:t> </a:t>
            </a:r>
            <a:r>
              <a:rPr lang="ru-RU" sz="1750" dirty="0" err="1"/>
              <a:t>готівки</a:t>
            </a:r>
            <a:r>
              <a:rPr lang="ru-RU" sz="1750" dirty="0"/>
              <a:t>, </a:t>
            </a:r>
            <a:r>
              <a:rPr lang="ru-RU" sz="1750" dirty="0" err="1"/>
              <a:t>зміна</a:t>
            </a:r>
            <a:r>
              <a:rPr lang="ru-RU" sz="1750" dirty="0"/>
              <a:t> </a:t>
            </a:r>
            <a:r>
              <a:rPr lang="ru-RU" sz="1750" dirty="0" err="1"/>
              <a:t>норми</a:t>
            </a:r>
            <a:r>
              <a:rPr lang="ru-RU" sz="1750" dirty="0"/>
              <a:t> резерву на </a:t>
            </a:r>
            <a:r>
              <a:rPr lang="ru-RU" sz="1750" dirty="0" err="1"/>
              <a:t>певну</a:t>
            </a:r>
            <a:r>
              <a:rPr lang="ru-RU" sz="1750" dirty="0"/>
              <a:t> величину </a:t>
            </a:r>
            <a:r>
              <a:rPr lang="ru-RU" sz="1750" dirty="0" err="1"/>
              <a:t>може</a:t>
            </a:r>
            <a:r>
              <a:rPr lang="ru-RU" sz="1750" dirty="0"/>
              <a:t> </a:t>
            </a:r>
            <a:r>
              <a:rPr lang="ru-RU" sz="1750" dirty="0" err="1"/>
              <a:t>призвести</a:t>
            </a:r>
            <a:r>
              <a:rPr lang="ru-RU" sz="1750" dirty="0"/>
              <a:t> до </a:t>
            </a:r>
            <a:r>
              <a:rPr lang="ru-RU" sz="1750" dirty="0" err="1"/>
              <a:t>багаторазового</a:t>
            </a:r>
            <a:r>
              <a:rPr lang="ru-RU" sz="1750" dirty="0"/>
              <a:t> </a:t>
            </a:r>
            <a:r>
              <a:rPr lang="ru-RU" sz="1750" dirty="0" err="1"/>
              <a:t>збільшення</a:t>
            </a:r>
            <a:r>
              <a:rPr lang="ru-RU" sz="1750" dirty="0"/>
              <a:t> </a:t>
            </a:r>
            <a:r>
              <a:rPr lang="ru-RU" sz="1750" dirty="0" err="1"/>
              <a:t>чи</a:t>
            </a:r>
            <a:r>
              <a:rPr lang="ru-RU" sz="1750" dirty="0"/>
              <a:t> </a:t>
            </a:r>
            <a:r>
              <a:rPr lang="ru-RU" sz="1750" dirty="0" err="1"/>
              <a:t>зменшення</a:t>
            </a:r>
            <a:r>
              <a:rPr lang="ru-RU" sz="1750" dirty="0"/>
              <a:t> </a:t>
            </a:r>
            <a:r>
              <a:rPr lang="ru-RU" sz="1750" dirty="0" err="1"/>
              <a:t>пасивів</a:t>
            </a:r>
            <a:r>
              <a:rPr lang="ru-RU" sz="1750" dirty="0"/>
              <a:t> </a:t>
            </a:r>
            <a:r>
              <a:rPr lang="ru-RU" sz="1750" dirty="0" err="1"/>
              <a:t>банківської</a:t>
            </a:r>
            <a:r>
              <a:rPr lang="ru-RU" sz="1750" dirty="0"/>
              <a:t> </a:t>
            </a:r>
            <a:r>
              <a:rPr lang="ru-RU" sz="1750" dirty="0" err="1"/>
              <a:t>системи</a:t>
            </a:r>
            <a:r>
              <a:rPr lang="ru-RU" sz="1750" dirty="0" smtClean="0"/>
              <a:t>.</a:t>
            </a:r>
            <a:endParaRPr lang="ru-RU" sz="1750" dirty="0"/>
          </a:p>
        </p:txBody>
      </p:sp>
    </p:spTree>
    <p:extLst>
      <p:ext uri="{BB962C8B-B14F-4D97-AF65-F5344CB8AC3E}">
        <p14:creationId xmlns:p14="http://schemas.microsoft.com/office/powerpoint/2010/main" val="3565261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r>
              <a:rPr lang="ru-RU" b="1" dirty="0" err="1"/>
              <a:t>Облікова</a:t>
            </a:r>
            <a:r>
              <a:rPr lang="ru-RU" b="1" dirty="0"/>
              <a:t> ставка процента</a:t>
            </a:r>
            <a:r>
              <a:rPr lang="ru-RU" dirty="0"/>
              <a:t> </a:t>
            </a:r>
            <a:r>
              <a:rPr lang="ru-RU" dirty="0" err="1"/>
              <a:t>формується</a:t>
            </a:r>
            <a:r>
              <a:rPr lang="ru-RU" dirty="0"/>
              <a:t> на </a:t>
            </a:r>
            <a:r>
              <a:rPr lang="ru-RU" dirty="0" err="1"/>
              <a:t>базі</a:t>
            </a:r>
            <a:r>
              <a:rPr lang="ru-RU" dirty="0"/>
              <a:t> </a:t>
            </a:r>
            <a:r>
              <a:rPr lang="ru-RU" dirty="0" err="1"/>
              <a:t>надання</a:t>
            </a:r>
            <a:r>
              <a:rPr lang="ru-RU" dirty="0"/>
              <a:t> </a:t>
            </a:r>
            <a:r>
              <a:rPr lang="ru-RU" dirty="0" err="1"/>
              <a:t>центральними</a:t>
            </a:r>
            <a:r>
              <a:rPr lang="ru-RU" dirty="0"/>
              <a:t> банками </a:t>
            </a:r>
            <a:r>
              <a:rPr lang="ru-RU" dirty="0" err="1"/>
              <a:t>позик</a:t>
            </a:r>
            <a:r>
              <a:rPr lang="ru-RU" dirty="0"/>
              <a:t> </a:t>
            </a:r>
            <a:r>
              <a:rPr lang="ru-RU" dirty="0" err="1"/>
              <a:t>комерційним</a:t>
            </a:r>
            <a:r>
              <a:rPr lang="ru-RU" dirty="0"/>
              <a:t> банком. </a:t>
            </a:r>
            <a:r>
              <a:rPr lang="ru-RU" dirty="0" err="1"/>
              <a:t>Такий</a:t>
            </a:r>
            <a:r>
              <a:rPr lang="ru-RU" dirty="0"/>
              <a:t> кредит </a:t>
            </a:r>
            <a:r>
              <a:rPr lang="ru-RU" dirty="0" err="1"/>
              <a:t>надається</a:t>
            </a:r>
            <a:r>
              <a:rPr lang="ru-RU" dirty="0"/>
              <a:t> банкам, </a:t>
            </a:r>
            <a:r>
              <a:rPr lang="ru-RU" dirty="0" err="1"/>
              <a:t>що</a:t>
            </a:r>
            <a:r>
              <a:rPr lang="ru-RU" dirty="0"/>
              <a:t> </a:t>
            </a:r>
            <a:r>
              <a:rPr lang="ru-RU" dirty="0" err="1"/>
              <a:t>зіткнулися</a:t>
            </a:r>
            <a:r>
              <a:rPr lang="ru-RU" dirty="0"/>
              <a:t> з </a:t>
            </a:r>
            <a:r>
              <a:rPr lang="ru-RU" dirty="0" err="1"/>
              <a:t>тимчасовими</a:t>
            </a:r>
            <a:r>
              <a:rPr lang="ru-RU" dirty="0"/>
              <a:t> </a:t>
            </a:r>
            <a:r>
              <a:rPr lang="ru-RU" dirty="0" err="1"/>
              <a:t>фінансовими</a:t>
            </a:r>
            <a:r>
              <a:rPr lang="ru-RU" dirty="0"/>
              <a:t> </a:t>
            </a:r>
            <a:r>
              <a:rPr lang="ru-RU" dirty="0" err="1"/>
              <a:t>труднощами</a:t>
            </a:r>
            <a:r>
              <a:rPr lang="ru-RU" dirty="0"/>
              <a:t>, як правило, на короткий строк і </a:t>
            </a:r>
            <a:r>
              <a:rPr lang="ru-RU" dirty="0" err="1"/>
              <a:t>під</a:t>
            </a:r>
            <a:r>
              <a:rPr lang="ru-RU" dirty="0"/>
              <a:t> заставу </a:t>
            </a:r>
            <a:r>
              <a:rPr lang="ru-RU" dirty="0" err="1"/>
              <a:t>державних</a:t>
            </a:r>
            <a:r>
              <a:rPr lang="ru-RU" dirty="0"/>
              <a:t> </a:t>
            </a:r>
            <a:r>
              <a:rPr lang="ru-RU" dirty="0" err="1"/>
              <a:t>цінних</a:t>
            </a:r>
            <a:r>
              <a:rPr lang="ru-RU" dirty="0"/>
              <a:t> </a:t>
            </a:r>
            <a:r>
              <a:rPr lang="ru-RU" dirty="0" err="1"/>
              <a:t>паперів</a:t>
            </a:r>
            <a:r>
              <a:rPr lang="ru-RU" dirty="0"/>
              <a:t>.</a:t>
            </a:r>
            <a:r>
              <a:rPr lang="uk-UA" dirty="0"/>
              <a:t> Вона </a:t>
            </a:r>
            <a:r>
              <a:rPr lang="ru-RU" dirty="0" err="1"/>
              <a:t>виявляється</a:t>
            </a:r>
            <a:r>
              <a:rPr lang="ru-RU" dirty="0"/>
              <a:t> в </a:t>
            </a:r>
            <a:r>
              <a:rPr lang="ru-RU" dirty="0" err="1"/>
              <a:t>змінах</a:t>
            </a:r>
            <a:r>
              <a:rPr lang="ru-RU" dirty="0"/>
              <a:t> </a:t>
            </a:r>
            <a:r>
              <a:rPr lang="ru-RU" dirty="0" err="1"/>
              <a:t>облікової</a:t>
            </a:r>
            <a:r>
              <a:rPr lang="ru-RU" dirty="0"/>
              <a:t> ставки </a:t>
            </a:r>
            <a:r>
              <a:rPr lang="ru-RU" dirty="0" err="1"/>
              <a:t>відповідно</a:t>
            </a:r>
            <a:r>
              <a:rPr lang="ru-RU" dirty="0"/>
              <a:t> до </a:t>
            </a:r>
            <a:r>
              <a:rPr lang="ru-RU" dirty="0" err="1"/>
              <a:t>кон’юнктурних</a:t>
            </a:r>
            <a:r>
              <a:rPr lang="ru-RU" dirty="0"/>
              <a:t> </a:t>
            </a:r>
            <a:r>
              <a:rPr lang="ru-RU" dirty="0" err="1"/>
              <a:t>коливань</a:t>
            </a:r>
            <a:r>
              <a:rPr lang="ru-RU" dirty="0"/>
              <a:t> </a:t>
            </a:r>
            <a:r>
              <a:rPr lang="ru-RU" dirty="0" err="1"/>
              <a:t>економіки</a:t>
            </a:r>
            <a:r>
              <a:rPr lang="uk-UA" dirty="0"/>
              <a:t> та </a:t>
            </a:r>
            <a:r>
              <a:rPr lang="ru-RU" dirty="0" err="1"/>
              <a:t>застосовується</a:t>
            </a:r>
            <a:r>
              <a:rPr lang="ru-RU" dirty="0"/>
              <a:t> для </a:t>
            </a:r>
            <a:r>
              <a:rPr lang="ru-RU" dirty="0" err="1"/>
              <a:t>управління</a:t>
            </a:r>
            <a:r>
              <a:rPr lang="ru-RU" dirty="0"/>
              <a:t> кредитною </a:t>
            </a:r>
            <a:r>
              <a:rPr lang="ru-RU" dirty="0" err="1"/>
              <a:t>активністю</a:t>
            </a:r>
            <a:r>
              <a:rPr lang="ru-RU" dirty="0"/>
              <a:t>.</a:t>
            </a:r>
          </a:p>
          <a:p>
            <a:pPr marL="0" indent="0">
              <a:buNone/>
            </a:pPr>
            <a:r>
              <a:rPr lang="ru-RU" dirty="0"/>
              <a:t>Коли </a:t>
            </a:r>
            <a:r>
              <a:rPr lang="ru-RU" dirty="0" err="1"/>
              <a:t>комерційний</a:t>
            </a:r>
            <a:r>
              <a:rPr lang="ru-RU" dirty="0"/>
              <a:t> банк </a:t>
            </a:r>
            <a:r>
              <a:rPr lang="ru-RU" dirty="0" err="1"/>
              <a:t>бере</a:t>
            </a:r>
            <a:r>
              <a:rPr lang="ru-RU" dirty="0"/>
              <a:t> в центральному банку </a:t>
            </a:r>
            <a:r>
              <a:rPr lang="ru-RU" dirty="0" err="1"/>
              <a:t>позику</a:t>
            </a:r>
            <a:r>
              <a:rPr lang="ru-RU" dirty="0"/>
              <a:t>, </a:t>
            </a:r>
            <a:r>
              <a:rPr lang="ru-RU" dirty="0" err="1"/>
              <a:t>він</a:t>
            </a:r>
            <a:r>
              <a:rPr lang="ru-RU" dirty="0"/>
              <a:t> </a:t>
            </a:r>
            <a:r>
              <a:rPr lang="ru-RU" dirty="0" err="1"/>
              <a:t>збільшує</a:t>
            </a:r>
            <a:r>
              <a:rPr lang="ru-RU" dirty="0"/>
              <a:t> на </a:t>
            </a:r>
            <a:r>
              <a:rPr lang="ru-RU" dirty="0" err="1"/>
              <a:t>таку</a:t>
            </a:r>
            <a:r>
              <a:rPr lang="ru-RU" dirty="0"/>
              <a:t> суму </a:t>
            </a:r>
            <a:r>
              <a:rPr lang="ru-RU" dirty="0" err="1"/>
              <a:t>вільні</a:t>
            </a:r>
            <a:r>
              <a:rPr lang="ru-RU" dirty="0"/>
              <a:t> </a:t>
            </a:r>
            <a:r>
              <a:rPr lang="ru-RU" dirty="0" err="1"/>
              <a:t>резерви</a:t>
            </a:r>
            <a:r>
              <a:rPr lang="ru-RU" dirty="0"/>
              <a:t> і </a:t>
            </a:r>
            <a:r>
              <a:rPr lang="ru-RU" dirty="0" err="1"/>
              <a:t>кредитний</a:t>
            </a:r>
            <a:r>
              <a:rPr lang="ru-RU" dirty="0"/>
              <a:t> </a:t>
            </a:r>
            <a:r>
              <a:rPr lang="ru-RU" dirty="0" err="1"/>
              <a:t>потенціал</a:t>
            </a:r>
            <a:r>
              <a:rPr lang="ru-RU" dirty="0"/>
              <a:t>. </a:t>
            </a:r>
            <a:r>
              <a:rPr lang="ru-RU" dirty="0" err="1"/>
              <a:t>Це</a:t>
            </a:r>
            <a:r>
              <a:rPr lang="ru-RU" dirty="0"/>
              <a:t> </a:t>
            </a:r>
            <a:r>
              <a:rPr lang="ru-RU" dirty="0" err="1"/>
              <a:t>надає</a:t>
            </a:r>
            <a:r>
              <a:rPr lang="ru-RU" dirty="0"/>
              <a:t> </a:t>
            </a:r>
            <a:r>
              <a:rPr lang="ru-RU" dirty="0" err="1"/>
              <a:t>банкові</a:t>
            </a:r>
            <a:r>
              <a:rPr lang="ru-RU" dirty="0"/>
              <a:t>-начальнику </a:t>
            </a:r>
            <a:r>
              <a:rPr lang="ru-RU" dirty="0" err="1"/>
              <a:t>можливість</a:t>
            </a:r>
            <a:r>
              <a:rPr lang="ru-RU" dirty="0"/>
              <a:t> </a:t>
            </a:r>
            <a:r>
              <a:rPr lang="ru-RU" dirty="0" err="1"/>
              <a:t>видавати</a:t>
            </a:r>
            <a:r>
              <a:rPr lang="ru-RU" dirty="0"/>
              <a:t> </a:t>
            </a:r>
            <a:r>
              <a:rPr lang="ru-RU" dirty="0" err="1"/>
              <a:t>додаткові</a:t>
            </a:r>
            <a:r>
              <a:rPr lang="ru-RU" dirty="0"/>
              <a:t> </a:t>
            </a:r>
            <a:r>
              <a:rPr lang="ru-RU" dirty="0" err="1"/>
              <a:t>кредити</a:t>
            </a:r>
            <a:r>
              <a:rPr lang="ru-RU" dirty="0"/>
              <a:t> </a:t>
            </a:r>
            <a:r>
              <a:rPr lang="ru-RU" dirty="0" err="1"/>
              <a:t>населенню</a:t>
            </a:r>
            <a:r>
              <a:rPr lang="ru-RU" dirty="0"/>
              <a:t> та </a:t>
            </a:r>
            <a:r>
              <a:rPr lang="ru-RU" dirty="0" err="1"/>
              <a:t>юридичним</a:t>
            </a:r>
            <a:r>
              <a:rPr lang="ru-RU" dirty="0"/>
              <a:t> особам.</a:t>
            </a:r>
          </a:p>
          <a:p>
            <a:r>
              <a:rPr lang="ru-RU" dirty="0" err="1"/>
              <a:t>Облікова</a:t>
            </a:r>
            <a:r>
              <a:rPr lang="ru-RU" dirty="0"/>
              <a:t> </a:t>
            </a:r>
            <a:r>
              <a:rPr lang="ru-RU" dirty="0" err="1"/>
              <a:t>політика</a:t>
            </a:r>
            <a:r>
              <a:rPr lang="ru-RU" dirty="0"/>
              <a:t> </a:t>
            </a:r>
            <a:r>
              <a:rPr lang="ru-RU" dirty="0" err="1"/>
              <a:t>відіграє</a:t>
            </a:r>
            <a:r>
              <a:rPr lang="ru-RU" dirty="0"/>
              <a:t> </a:t>
            </a:r>
            <a:r>
              <a:rPr lang="ru-RU" dirty="0" err="1"/>
              <a:t>опосередковану</a:t>
            </a:r>
            <a:r>
              <a:rPr lang="ru-RU" dirty="0"/>
              <a:t> </a:t>
            </a:r>
            <a:r>
              <a:rPr lang="ru-RU" dirty="0" err="1"/>
              <a:t>функцію</a:t>
            </a:r>
            <a:r>
              <a:rPr lang="ru-RU" dirty="0"/>
              <a:t> – </a:t>
            </a:r>
            <a:r>
              <a:rPr lang="ru-RU" dirty="0" err="1"/>
              <a:t>визначає</a:t>
            </a:r>
            <a:r>
              <a:rPr lang="ru-RU" dirty="0"/>
              <a:t> </a:t>
            </a:r>
            <a:r>
              <a:rPr lang="ru-RU" dirty="0" err="1"/>
              <a:t>комерційним</a:t>
            </a:r>
            <a:r>
              <a:rPr lang="ru-RU" dirty="0"/>
              <a:t> банкам </a:t>
            </a:r>
            <a:r>
              <a:rPr lang="ru-RU" dirty="0" err="1"/>
              <a:t>вартість</a:t>
            </a:r>
            <a:r>
              <a:rPr lang="ru-RU" dirty="0"/>
              <a:t> </a:t>
            </a:r>
            <a:r>
              <a:rPr lang="ru-RU" dirty="0" err="1"/>
              <a:t>кредитів</a:t>
            </a:r>
            <a:r>
              <a:rPr lang="ru-RU" dirty="0"/>
              <a:t> центрального банку. </a:t>
            </a:r>
            <a:r>
              <a:rPr lang="ru-RU" dirty="0" err="1"/>
              <a:t>Якщо</a:t>
            </a:r>
            <a:r>
              <a:rPr lang="ru-RU" dirty="0"/>
              <a:t> </a:t>
            </a:r>
            <a:r>
              <a:rPr lang="ru-RU" dirty="0" err="1"/>
              <a:t>облікова</a:t>
            </a:r>
            <a:r>
              <a:rPr lang="ru-RU" dirty="0"/>
              <a:t> ставка процента </a:t>
            </a:r>
            <a:r>
              <a:rPr lang="ru-RU" dirty="0" err="1"/>
              <a:t>знижується</a:t>
            </a:r>
            <a:r>
              <a:rPr lang="ru-RU" dirty="0"/>
              <a:t>, то в </a:t>
            </a:r>
            <a:r>
              <a:rPr lang="ru-RU" dirty="0" err="1"/>
              <a:t>комерційного</a:t>
            </a:r>
            <a:r>
              <a:rPr lang="ru-RU" dirty="0"/>
              <a:t> банку </a:t>
            </a:r>
            <a:r>
              <a:rPr lang="ru-RU" dirty="0" err="1"/>
              <a:t>виникає</a:t>
            </a:r>
            <a:r>
              <a:rPr lang="ru-RU" dirty="0"/>
              <a:t> </a:t>
            </a:r>
            <a:r>
              <a:rPr lang="ru-RU" dirty="0" err="1"/>
              <a:t>зацікавленість</a:t>
            </a:r>
            <a:r>
              <a:rPr lang="ru-RU" dirty="0"/>
              <a:t> в </a:t>
            </a:r>
            <a:r>
              <a:rPr lang="ru-RU" dirty="0" err="1"/>
              <a:t>отриманні</a:t>
            </a:r>
            <a:r>
              <a:rPr lang="ru-RU" dirty="0"/>
              <a:t> </a:t>
            </a:r>
            <a:r>
              <a:rPr lang="ru-RU" dirty="0" err="1"/>
              <a:t>додаткових</a:t>
            </a:r>
            <a:r>
              <a:rPr lang="ru-RU" dirty="0"/>
              <a:t> </a:t>
            </a:r>
            <a:r>
              <a:rPr lang="ru-RU" dirty="0" err="1"/>
              <a:t>сум</a:t>
            </a:r>
            <a:r>
              <a:rPr lang="ru-RU" dirty="0"/>
              <a:t> таких </a:t>
            </a:r>
            <a:r>
              <a:rPr lang="ru-RU" dirty="0" err="1"/>
              <a:t>кредитів</a:t>
            </a:r>
            <a:r>
              <a:rPr lang="ru-RU" dirty="0"/>
              <a:t> і – </a:t>
            </a:r>
            <a:r>
              <a:rPr lang="ru-RU" dirty="0" err="1"/>
              <a:t>навпаки</a:t>
            </a:r>
            <a:r>
              <a:rPr lang="ru-RU" dirty="0"/>
              <a:t>. </a:t>
            </a:r>
            <a:r>
              <a:rPr lang="ru-RU" dirty="0" err="1"/>
              <a:t>Відповідно</a:t>
            </a:r>
            <a:r>
              <a:rPr lang="ru-RU" dirty="0"/>
              <a:t> через </a:t>
            </a:r>
            <a:r>
              <a:rPr lang="ru-RU" dirty="0" err="1"/>
              <a:t>зміну</a:t>
            </a:r>
            <a:r>
              <a:rPr lang="ru-RU" dirty="0"/>
              <a:t> </a:t>
            </a:r>
            <a:r>
              <a:rPr lang="ru-RU" dirty="0" err="1"/>
              <a:t>облікової</a:t>
            </a:r>
            <a:r>
              <a:rPr lang="ru-RU" dirty="0"/>
              <a:t> ставки </a:t>
            </a:r>
            <a:r>
              <a:rPr lang="ru-RU" dirty="0" err="1"/>
              <a:t>збільшується</a:t>
            </a:r>
            <a:r>
              <a:rPr lang="ru-RU" dirty="0"/>
              <a:t> </a:t>
            </a:r>
            <a:r>
              <a:rPr lang="ru-RU" dirty="0" err="1"/>
              <a:t>або</a:t>
            </a:r>
            <a:r>
              <a:rPr lang="ru-RU" dirty="0"/>
              <a:t> </a:t>
            </a:r>
            <a:r>
              <a:rPr lang="ru-RU" dirty="0" err="1"/>
              <a:t>зменшується</a:t>
            </a:r>
            <a:r>
              <a:rPr lang="ru-RU" dirty="0"/>
              <a:t> на грошовому ринку </a:t>
            </a:r>
            <a:r>
              <a:rPr lang="ru-RU" dirty="0" err="1"/>
              <a:t>пропозиція</a:t>
            </a:r>
            <a:r>
              <a:rPr lang="ru-RU" dirty="0"/>
              <a:t> </a:t>
            </a:r>
            <a:r>
              <a:rPr lang="ru-RU" dirty="0" err="1"/>
              <a:t>кредитних</a:t>
            </a:r>
            <a:r>
              <a:rPr lang="ru-RU" dirty="0"/>
              <a:t> </a:t>
            </a:r>
            <a:r>
              <a:rPr lang="ru-RU" dirty="0" err="1"/>
              <a:t>ресурсів</a:t>
            </a:r>
            <a:r>
              <a:rPr lang="ru-RU" dirty="0"/>
              <a:t>. З </a:t>
            </a:r>
            <a:r>
              <a:rPr lang="ru-RU" dirty="0" err="1"/>
              <a:t>урахуванням</a:t>
            </a:r>
            <a:r>
              <a:rPr lang="ru-RU" dirty="0"/>
              <a:t> </a:t>
            </a:r>
            <a:r>
              <a:rPr lang="ru-RU" dirty="0" err="1"/>
              <a:t>змін</a:t>
            </a:r>
            <a:r>
              <a:rPr lang="ru-RU" dirty="0"/>
              <a:t> у </a:t>
            </a:r>
            <a:r>
              <a:rPr lang="ru-RU" dirty="0" err="1"/>
              <a:t>позиції</a:t>
            </a:r>
            <a:r>
              <a:rPr lang="ru-RU" dirty="0"/>
              <a:t> </a:t>
            </a:r>
            <a:r>
              <a:rPr lang="ru-RU" dirty="0" err="1"/>
              <a:t>надлишкового</a:t>
            </a:r>
            <a:r>
              <a:rPr lang="ru-RU" dirty="0"/>
              <a:t> резерву </a:t>
            </a:r>
            <a:r>
              <a:rPr lang="ru-RU" dirty="0" err="1"/>
              <a:t>ця</a:t>
            </a:r>
            <a:r>
              <a:rPr lang="ru-RU" dirty="0"/>
              <a:t> </a:t>
            </a:r>
            <a:r>
              <a:rPr lang="ru-RU" dirty="0" err="1"/>
              <a:t>динаміка</a:t>
            </a:r>
            <a:r>
              <a:rPr lang="ru-RU" dirty="0"/>
              <a:t> </a:t>
            </a:r>
            <a:r>
              <a:rPr lang="ru-RU" dirty="0" err="1"/>
              <a:t>реалізується</a:t>
            </a:r>
            <a:r>
              <a:rPr lang="ru-RU" dirty="0"/>
              <a:t> через </a:t>
            </a:r>
            <a:r>
              <a:rPr lang="ru-RU" dirty="0" err="1"/>
              <a:t>механізм</a:t>
            </a:r>
            <a:r>
              <a:rPr lang="ru-RU" dirty="0"/>
              <a:t> кредитного </a:t>
            </a:r>
            <a:r>
              <a:rPr lang="ru-RU" dirty="0" err="1"/>
              <a:t>мультиплікатора</a:t>
            </a:r>
            <a:r>
              <a:rPr lang="ru-RU" dirty="0"/>
              <a:t>.</a:t>
            </a:r>
          </a:p>
          <a:p>
            <a:r>
              <a:rPr lang="ru-RU" dirty="0" err="1" smtClean="0"/>
              <a:t>Щоб</a:t>
            </a:r>
            <a:r>
              <a:rPr lang="ru-RU" dirty="0" smtClean="0"/>
              <a:t> </a:t>
            </a:r>
            <a:r>
              <a:rPr lang="ru-RU" dirty="0" err="1"/>
              <a:t>грошово-кредитна</a:t>
            </a:r>
            <a:r>
              <a:rPr lang="ru-RU" dirty="0"/>
              <a:t> </a:t>
            </a:r>
            <a:r>
              <a:rPr lang="ru-RU" dirty="0" err="1"/>
              <a:t>політика</a:t>
            </a:r>
            <a:r>
              <a:rPr lang="ru-RU" dirty="0"/>
              <a:t> </a:t>
            </a:r>
            <a:r>
              <a:rPr lang="ru-RU" dirty="0" err="1"/>
              <a:t>була</a:t>
            </a:r>
            <a:r>
              <a:rPr lang="ru-RU" dirty="0"/>
              <a:t> результативною, </a:t>
            </a:r>
            <a:r>
              <a:rPr lang="ru-RU" dirty="0" err="1"/>
              <a:t>її</a:t>
            </a:r>
            <a:r>
              <a:rPr lang="ru-RU" dirty="0"/>
              <a:t> </a:t>
            </a:r>
            <a:r>
              <a:rPr lang="ru-RU" dirty="0" err="1"/>
              <a:t>потрібно</a:t>
            </a:r>
            <a:r>
              <a:rPr lang="ru-RU" dirty="0"/>
              <a:t> </a:t>
            </a:r>
            <a:r>
              <a:rPr lang="ru-RU" dirty="0" err="1"/>
              <a:t>узгоджувати</a:t>
            </a:r>
            <a:r>
              <a:rPr lang="ru-RU" dirty="0"/>
              <a:t> </a:t>
            </a:r>
            <a:r>
              <a:rPr lang="ru-RU" dirty="0" err="1"/>
              <a:t>із</a:t>
            </a:r>
            <a:r>
              <a:rPr lang="ru-RU" dirty="0"/>
              <a:t> </a:t>
            </a:r>
            <a:r>
              <a:rPr lang="ru-RU" dirty="0" err="1"/>
              <a:t>фіскально</a:t>
            </a:r>
            <a:r>
              <a:rPr lang="ru-RU" dirty="0"/>
              <a:t>-бюджетною </a:t>
            </a:r>
            <a:r>
              <a:rPr lang="ru-RU" dirty="0" err="1"/>
              <a:t>політикою</a:t>
            </a:r>
            <a:r>
              <a:rPr lang="ru-RU" dirty="0" smtClean="0"/>
              <a:t>.</a:t>
            </a:r>
            <a:endParaRPr lang="ru-RU" dirty="0"/>
          </a:p>
        </p:txBody>
      </p:sp>
    </p:spTree>
    <p:extLst>
      <p:ext uri="{BB962C8B-B14F-4D97-AF65-F5344CB8AC3E}">
        <p14:creationId xmlns:p14="http://schemas.microsoft.com/office/powerpoint/2010/main" val="2311170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endParaRPr lang="ru-RU" dirty="0"/>
          </a:p>
        </p:txBody>
      </p:sp>
    </p:spTree>
    <p:extLst>
      <p:ext uri="{BB962C8B-B14F-4D97-AF65-F5344CB8AC3E}">
        <p14:creationId xmlns:p14="http://schemas.microsoft.com/office/powerpoint/2010/main" val="397566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r>
              <a:rPr lang="ru-RU" b="1" dirty="0"/>
              <a:t>1. </a:t>
            </a:r>
            <a:r>
              <a:rPr lang="ru-RU" b="1" dirty="0" err="1"/>
              <a:t>Походження</a:t>
            </a:r>
            <a:r>
              <a:rPr lang="ru-RU" b="1" dirty="0"/>
              <a:t>, </a:t>
            </a:r>
            <a:r>
              <a:rPr lang="ru-RU" b="1" dirty="0" err="1"/>
              <a:t>основна</a:t>
            </a:r>
            <a:r>
              <a:rPr lang="ru-RU" b="1" dirty="0"/>
              <a:t> мета та </a:t>
            </a:r>
            <a:r>
              <a:rPr lang="ru-RU" b="1" dirty="0" err="1"/>
              <a:t>функції</a:t>
            </a:r>
            <a:r>
              <a:rPr lang="ru-RU" b="1" dirty="0"/>
              <a:t> центрального банку.</a:t>
            </a:r>
          </a:p>
          <a:p>
            <a:endParaRPr lang="ru-RU" dirty="0" smtClean="0"/>
          </a:p>
          <a:p>
            <a:r>
              <a:rPr lang="ru-RU" dirty="0" err="1" smtClean="0"/>
              <a:t>Поява</a:t>
            </a:r>
            <a:r>
              <a:rPr lang="ru-RU" dirty="0" smtClean="0"/>
              <a:t> </a:t>
            </a:r>
            <a:r>
              <a:rPr lang="ru-RU" dirty="0" err="1"/>
              <a:t>інституту</a:t>
            </a:r>
            <a:r>
              <a:rPr lang="ru-RU" dirty="0"/>
              <a:t> </a:t>
            </a:r>
            <a:r>
              <a:rPr lang="ru-RU" dirty="0" err="1"/>
              <a:t>центральних</a:t>
            </a:r>
            <a:r>
              <a:rPr lang="ru-RU" dirty="0"/>
              <a:t> </a:t>
            </a:r>
            <a:r>
              <a:rPr lang="ru-RU" dirty="0" err="1"/>
              <a:t>банків</a:t>
            </a:r>
            <a:r>
              <a:rPr lang="ru-RU" dirty="0"/>
              <a:t> </a:t>
            </a:r>
            <a:r>
              <a:rPr lang="ru-RU" dirty="0" err="1"/>
              <a:t>має</a:t>
            </a:r>
            <a:r>
              <a:rPr lang="ru-RU" dirty="0"/>
              <a:t> </a:t>
            </a:r>
            <a:r>
              <a:rPr lang="ru-RU" dirty="0" err="1"/>
              <a:t>еволюційний</a:t>
            </a:r>
            <a:r>
              <a:rPr lang="ru-RU" dirty="0"/>
              <a:t> характер, </a:t>
            </a:r>
            <a:r>
              <a:rPr lang="ru-RU" dirty="0" err="1"/>
              <a:t>оскільки</a:t>
            </a:r>
            <a:r>
              <a:rPr lang="ru-RU" dirty="0"/>
              <a:t> </a:t>
            </a:r>
            <a:r>
              <a:rPr lang="ru-RU" dirty="0" err="1"/>
              <a:t>першопричиною</a:t>
            </a:r>
            <a:r>
              <a:rPr lang="ru-RU" dirty="0"/>
              <a:t> є </a:t>
            </a:r>
            <a:r>
              <a:rPr lang="ru-RU" dirty="0" err="1"/>
              <a:t>виникнення</a:t>
            </a:r>
            <a:r>
              <a:rPr lang="ru-RU" dirty="0"/>
              <a:t> грошей у </a:t>
            </a:r>
            <a:r>
              <a:rPr lang="ru-RU" dirty="0" err="1"/>
              <a:t>результаті</a:t>
            </a:r>
            <a:r>
              <a:rPr lang="ru-RU" dirty="0"/>
              <a:t> </a:t>
            </a:r>
            <a:r>
              <a:rPr lang="ru-RU" dirty="0" err="1"/>
              <a:t>обміну</a:t>
            </a:r>
            <a:r>
              <a:rPr lang="ru-RU" dirty="0"/>
              <a:t> </a:t>
            </a:r>
            <a:r>
              <a:rPr lang="ru-RU" dirty="0" err="1"/>
              <a:t>товарів</a:t>
            </a:r>
            <a:r>
              <a:rPr lang="ru-RU" dirty="0"/>
              <a:t> на </a:t>
            </a:r>
            <a:r>
              <a:rPr lang="ru-RU" dirty="0" err="1"/>
              <a:t>інші</a:t>
            </a:r>
            <a:r>
              <a:rPr lang="ru-RU" dirty="0"/>
              <a:t> </a:t>
            </a:r>
            <a:r>
              <a:rPr lang="ru-RU" dirty="0" err="1"/>
              <a:t>товари</a:t>
            </a:r>
            <a:r>
              <a:rPr lang="ru-RU" dirty="0"/>
              <a:t>, але з часом </a:t>
            </a:r>
            <a:r>
              <a:rPr lang="ru-RU" dirty="0" err="1"/>
              <a:t>даний</a:t>
            </a:r>
            <a:r>
              <a:rPr lang="ru-RU" dirty="0"/>
              <a:t> вид </a:t>
            </a:r>
            <a:r>
              <a:rPr lang="ru-RU" dirty="0" err="1"/>
              <a:t>обміну</a:t>
            </a:r>
            <a:r>
              <a:rPr lang="ru-RU" dirty="0"/>
              <a:t> </a:t>
            </a:r>
            <a:r>
              <a:rPr lang="ru-RU" dirty="0" err="1"/>
              <a:t>виявився</a:t>
            </a:r>
            <a:r>
              <a:rPr lang="ru-RU" dirty="0"/>
              <a:t> </a:t>
            </a:r>
            <a:r>
              <a:rPr lang="ru-RU" dirty="0" err="1"/>
              <a:t>малоефективний</a:t>
            </a:r>
            <a:r>
              <a:rPr lang="ru-RU" dirty="0"/>
              <a:t> і на </a:t>
            </a:r>
            <a:r>
              <a:rPr lang="ru-RU" dirty="0" err="1"/>
              <a:t>зміну</a:t>
            </a:r>
            <a:r>
              <a:rPr lang="ru-RU" dirty="0"/>
              <a:t> </a:t>
            </a:r>
            <a:r>
              <a:rPr lang="ru-RU" dirty="0" err="1"/>
              <a:t>йому</a:t>
            </a:r>
            <a:r>
              <a:rPr lang="ru-RU" dirty="0"/>
              <a:t> в </a:t>
            </a:r>
            <a:r>
              <a:rPr lang="ru-RU" dirty="0" err="1"/>
              <a:t>обігу</a:t>
            </a:r>
            <a:r>
              <a:rPr lang="ru-RU" dirty="0"/>
              <a:t> </a:t>
            </a:r>
            <a:r>
              <a:rPr lang="ru-RU" dirty="0" err="1"/>
              <a:t>з’явились</a:t>
            </a:r>
            <a:r>
              <a:rPr lang="ru-RU" dirty="0"/>
              <a:t> </a:t>
            </a:r>
            <a:r>
              <a:rPr lang="ru-RU" dirty="0" err="1"/>
              <a:t>срібні</a:t>
            </a:r>
            <a:r>
              <a:rPr lang="ru-RU" dirty="0"/>
              <a:t> і </a:t>
            </a:r>
            <a:r>
              <a:rPr lang="ru-RU" dirty="0" err="1"/>
              <a:t>золоті</a:t>
            </a:r>
            <a:r>
              <a:rPr lang="ru-RU" dirty="0"/>
              <a:t> </a:t>
            </a:r>
            <a:r>
              <a:rPr lang="ru-RU" dirty="0" err="1"/>
              <a:t>монети</a:t>
            </a:r>
            <a:r>
              <a:rPr lang="ru-RU" dirty="0"/>
              <a:t>, </a:t>
            </a:r>
            <a:r>
              <a:rPr lang="ru-RU" dirty="0" err="1"/>
              <a:t>які</a:t>
            </a:r>
            <a:r>
              <a:rPr lang="ru-RU" dirty="0"/>
              <a:t>, </a:t>
            </a:r>
            <a:r>
              <a:rPr lang="ru-RU" dirty="0" err="1"/>
              <a:t>мали</a:t>
            </a:r>
            <a:r>
              <a:rPr lang="ru-RU" dirty="0"/>
              <a:t> низку </a:t>
            </a:r>
            <a:r>
              <a:rPr lang="ru-RU" dirty="0" err="1"/>
              <a:t>недоліків</a:t>
            </a:r>
            <a:r>
              <a:rPr lang="ru-RU" dirty="0"/>
              <a:t>. </a:t>
            </a:r>
            <a:endParaRPr lang="ru-RU" dirty="0" smtClean="0"/>
          </a:p>
          <a:p>
            <a:r>
              <a:rPr lang="ru-RU" dirty="0"/>
              <a:t>В </a:t>
            </a:r>
            <a:r>
              <a:rPr lang="ru-RU" dirty="0" err="1"/>
              <a:t>умовах</a:t>
            </a:r>
            <a:r>
              <a:rPr lang="ru-RU" dirty="0"/>
              <a:t> </a:t>
            </a:r>
            <a:r>
              <a:rPr lang="ru-RU" dirty="0" err="1"/>
              <a:t>металевих</a:t>
            </a:r>
            <a:r>
              <a:rPr lang="ru-RU" dirty="0"/>
              <a:t> грошей </a:t>
            </a:r>
            <a:r>
              <a:rPr lang="ru-RU" dirty="0" err="1"/>
              <a:t>грошовий</a:t>
            </a:r>
            <a:r>
              <a:rPr lang="ru-RU" dirty="0"/>
              <a:t> оборот та </a:t>
            </a:r>
            <a:r>
              <a:rPr lang="ru-RU" dirty="0" err="1"/>
              <a:t>банківська</a:t>
            </a:r>
            <a:r>
              <a:rPr lang="ru-RU" dirty="0"/>
              <a:t> система </a:t>
            </a:r>
            <a:r>
              <a:rPr lang="ru-RU" dirty="0" err="1"/>
              <a:t>були</a:t>
            </a:r>
            <a:r>
              <a:rPr lang="ru-RU" dirty="0"/>
              <a:t> </a:t>
            </a:r>
            <a:r>
              <a:rPr lang="ru-RU" dirty="0" err="1"/>
              <a:t>саморегульованими</a:t>
            </a:r>
            <a:r>
              <a:rPr lang="ru-RU" dirty="0"/>
              <a:t>, </a:t>
            </a:r>
            <a:r>
              <a:rPr lang="ru-RU" dirty="0" err="1"/>
              <a:t>їм</a:t>
            </a:r>
            <a:r>
              <a:rPr lang="ru-RU" dirty="0"/>
              <a:t> не </a:t>
            </a:r>
            <a:r>
              <a:rPr lang="ru-RU" dirty="0" err="1"/>
              <a:t>потрібно</a:t>
            </a:r>
            <a:r>
              <a:rPr lang="ru-RU" dirty="0"/>
              <a:t> </a:t>
            </a:r>
            <a:r>
              <a:rPr lang="ru-RU" dirty="0" err="1"/>
              <a:t>було</a:t>
            </a:r>
            <a:r>
              <a:rPr lang="ru-RU" dirty="0"/>
              <a:t> </a:t>
            </a:r>
            <a:r>
              <a:rPr lang="ru-RU" dirty="0" err="1"/>
              <a:t>втручання</a:t>
            </a:r>
            <a:r>
              <a:rPr lang="ru-RU" dirty="0"/>
              <a:t> </a:t>
            </a:r>
            <a:r>
              <a:rPr lang="ru-RU" dirty="0" err="1"/>
              <a:t>регулюючих</a:t>
            </a:r>
            <a:r>
              <a:rPr lang="ru-RU" dirty="0"/>
              <a:t> </a:t>
            </a:r>
            <a:r>
              <a:rPr lang="ru-RU" dirty="0" err="1"/>
              <a:t>органів</a:t>
            </a:r>
            <a:r>
              <a:rPr lang="ru-RU" dirty="0"/>
              <a:t>, </a:t>
            </a:r>
            <a:r>
              <a:rPr lang="ru-RU" dirty="0" err="1"/>
              <a:t>однак</a:t>
            </a:r>
            <a:r>
              <a:rPr lang="ru-RU" dirty="0"/>
              <a:t>, </a:t>
            </a:r>
            <a:r>
              <a:rPr lang="ru-RU" dirty="0" err="1"/>
              <a:t>паперові</a:t>
            </a:r>
            <a:r>
              <a:rPr lang="ru-RU" dirty="0"/>
              <a:t> </a:t>
            </a:r>
            <a:r>
              <a:rPr lang="ru-RU" dirty="0" err="1"/>
              <a:t>грошові</a:t>
            </a:r>
            <a:r>
              <a:rPr lang="ru-RU" dirty="0"/>
              <a:t> знаки, </a:t>
            </a:r>
            <a:r>
              <a:rPr lang="ru-RU" dirty="0" err="1"/>
              <a:t>які</a:t>
            </a:r>
            <a:r>
              <a:rPr lang="ru-RU" dirty="0"/>
              <a:t> могли </a:t>
            </a:r>
            <a:r>
              <a:rPr lang="ru-RU" dirty="0" err="1"/>
              <a:t>швидко</a:t>
            </a:r>
            <a:r>
              <a:rPr lang="ru-RU" dirty="0"/>
              <a:t> </a:t>
            </a:r>
            <a:r>
              <a:rPr lang="ru-RU" dirty="0" err="1"/>
              <a:t>знецінюватись</a:t>
            </a:r>
            <a:r>
              <a:rPr lang="ru-RU" dirty="0"/>
              <a:t>, </a:t>
            </a:r>
            <a:r>
              <a:rPr lang="ru-RU" dirty="0" err="1"/>
              <a:t>потребували</a:t>
            </a:r>
            <a:r>
              <a:rPr lang="ru-RU" dirty="0"/>
              <a:t> </a:t>
            </a:r>
            <a:r>
              <a:rPr lang="ru-RU" dirty="0" err="1"/>
              <a:t>втручання</a:t>
            </a:r>
            <a:r>
              <a:rPr lang="ru-RU" dirty="0"/>
              <a:t> </a:t>
            </a:r>
            <a:r>
              <a:rPr lang="ru-RU" dirty="0" err="1"/>
              <a:t>регулюючих</a:t>
            </a:r>
            <a:r>
              <a:rPr lang="ru-RU" dirty="0"/>
              <a:t> </a:t>
            </a:r>
            <a:r>
              <a:rPr lang="ru-RU" dirty="0" err="1"/>
              <a:t>органів</a:t>
            </a:r>
            <a:r>
              <a:rPr lang="ru-RU" dirty="0"/>
              <a:t>. </a:t>
            </a:r>
            <a:r>
              <a:rPr lang="ru-RU" dirty="0" err="1"/>
              <a:t>Створення</a:t>
            </a:r>
            <a:r>
              <a:rPr lang="ru-RU" dirty="0"/>
              <a:t> </a:t>
            </a:r>
            <a:r>
              <a:rPr lang="ru-RU" dirty="0" err="1"/>
              <a:t>центральних</a:t>
            </a:r>
            <a:r>
              <a:rPr lang="ru-RU" dirty="0"/>
              <a:t> </a:t>
            </a:r>
            <a:r>
              <a:rPr lang="ru-RU" dirty="0" err="1"/>
              <a:t>банків</a:t>
            </a:r>
            <a:r>
              <a:rPr lang="ru-RU" dirty="0"/>
              <a:t> </a:t>
            </a:r>
            <a:r>
              <a:rPr lang="ru-RU" dirty="0" err="1"/>
              <a:t>пов’язане</a:t>
            </a:r>
            <a:r>
              <a:rPr lang="ru-RU" dirty="0"/>
              <a:t> </a:t>
            </a:r>
            <a:r>
              <a:rPr lang="ru-RU" dirty="0" err="1"/>
              <a:t>також</a:t>
            </a:r>
            <a:r>
              <a:rPr lang="ru-RU" dirty="0"/>
              <a:t> з </a:t>
            </a:r>
            <a:r>
              <a:rPr lang="ru-RU" dirty="0" err="1"/>
              <a:t>виникненням</a:t>
            </a:r>
            <a:r>
              <a:rPr lang="ru-RU" dirty="0"/>
              <a:t> потреби у </a:t>
            </a:r>
            <a:r>
              <a:rPr lang="ru-RU" dirty="0" err="1"/>
              <a:t>гаранті</a:t>
            </a:r>
            <a:r>
              <a:rPr lang="ru-RU" dirty="0"/>
              <a:t>, </a:t>
            </a:r>
            <a:r>
              <a:rPr lang="ru-RU" dirty="0" err="1"/>
              <a:t>що</a:t>
            </a:r>
            <a:r>
              <a:rPr lang="ru-RU" dirty="0"/>
              <a:t> </a:t>
            </a:r>
            <a:r>
              <a:rPr lang="ru-RU" dirty="0" err="1"/>
              <a:t>забезпечив</a:t>
            </a:r>
            <a:r>
              <a:rPr lang="ru-RU" dirty="0"/>
              <a:t> би </a:t>
            </a:r>
            <a:r>
              <a:rPr lang="ru-RU" dirty="0" err="1"/>
              <a:t>довіру</a:t>
            </a:r>
            <a:r>
              <a:rPr lang="ru-RU" dirty="0"/>
              <a:t> до </a:t>
            </a:r>
            <a:r>
              <a:rPr lang="ru-RU" dirty="0" err="1"/>
              <a:t>паперових</a:t>
            </a:r>
            <a:r>
              <a:rPr lang="ru-RU" dirty="0"/>
              <a:t> грошей з боку </a:t>
            </a:r>
            <a:r>
              <a:rPr lang="ru-RU" dirty="0" err="1"/>
              <a:t>громадян</a:t>
            </a:r>
            <a:r>
              <a:rPr lang="ru-RU" dirty="0"/>
              <a:t>. </a:t>
            </a:r>
            <a:endParaRPr lang="ru-RU" dirty="0" smtClean="0"/>
          </a:p>
          <a:p>
            <a:endParaRPr lang="ru-RU" dirty="0"/>
          </a:p>
        </p:txBody>
      </p:sp>
    </p:spTree>
    <p:extLst>
      <p:ext uri="{BB962C8B-B14F-4D97-AF65-F5344CB8AC3E}">
        <p14:creationId xmlns:p14="http://schemas.microsoft.com/office/powerpoint/2010/main" val="791131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endParaRPr lang="ru-RU" dirty="0"/>
          </a:p>
        </p:txBody>
      </p:sp>
    </p:spTree>
    <p:extLst>
      <p:ext uri="{BB962C8B-B14F-4D97-AF65-F5344CB8AC3E}">
        <p14:creationId xmlns:p14="http://schemas.microsoft.com/office/powerpoint/2010/main" val="643811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endParaRPr lang="ru-RU" dirty="0"/>
          </a:p>
        </p:txBody>
      </p:sp>
    </p:spTree>
    <p:extLst>
      <p:ext uri="{BB962C8B-B14F-4D97-AF65-F5344CB8AC3E}">
        <p14:creationId xmlns:p14="http://schemas.microsoft.com/office/powerpoint/2010/main" val="2314516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endParaRPr lang="ru-RU" dirty="0"/>
          </a:p>
        </p:txBody>
      </p:sp>
      <p:pic>
        <p:nvPicPr>
          <p:cNvPr id="4" name="Рисунок 3"/>
          <p:cNvPicPr>
            <a:picLocks noChangeAspect="1"/>
          </p:cNvPicPr>
          <p:nvPr/>
        </p:nvPicPr>
        <p:blipFill>
          <a:blip r:embed="rId2"/>
          <a:stretch>
            <a:fillRect/>
          </a:stretch>
        </p:blipFill>
        <p:spPr>
          <a:xfrm>
            <a:off x="484791" y="477672"/>
            <a:ext cx="9643322" cy="4421875"/>
          </a:xfrm>
          <a:prstGeom prst="rect">
            <a:avLst/>
          </a:prstGeom>
        </p:spPr>
      </p:pic>
    </p:spTree>
    <p:extLst>
      <p:ext uri="{BB962C8B-B14F-4D97-AF65-F5344CB8AC3E}">
        <p14:creationId xmlns:p14="http://schemas.microsoft.com/office/powerpoint/2010/main" val="85987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pPr marL="0" indent="0">
              <a:buNone/>
            </a:pPr>
            <a:r>
              <a:rPr lang="ru-RU" dirty="0"/>
              <a:t>З </a:t>
            </a:r>
            <a:r>
              <a:rPr lang="ru-RU" dirty="0" err="1"/>
              <a:t>огляду</a:t>
            </a:r>
            <a:r>
              <a:rPr lang="ru-RU" dirty="0"/>
              <a:t> як на </a:t>
            </a:r>
            <a:r>
              <a:rPr lang="ru-RU" dirty="0" err="1"/>
              <a:t>еволюційний</a:t>
            </a:r>
            <a:r>
              <a:rPr lang="ru-RU" dirty="0"/>
              <a:t>, так і на </a:t>
            </a:r>
            <a:r>
              <a:rPr lang="ru-RU" dirty="0" err="1"/>
              <a:t>адміністративний</a:t>
            </a:r>
            <a:r>
              <a:rPr lang="ru-RU" dirty="0"/>
              <a:t> </a:t>
            </a:r>
            <a:r>
              <a:rPr lang="ru-RU" dirty="0" err="1"/>
              <a:t>характери</a:t>
            </a:r>
            <a:r>
              <a:rPr lang="ru-RU" dirty="0"/>
              <a:t> </a:t>
            </a:r>
            <a:r>
              <a:rPr lang="ru-RU" b="1" i="1" dirty="0" err="1"/>
              <a:t>виникнення</a:t>
            </a:r>
            <a:r>
              <a:rPr lang="ru-RU" b="1" i="1" dirty="0"/>
              <a:t> </a:t>
            </a:r>
            <a:r>
              <a:rPr lang="ru-RU" b="1" i="1" dirty="0" err="1"/>
              <a:t>центральних</a:t>
            </a:r>
            <a:r>
              <a:rPr lang="ru-RU" b="1" i="1" dirty="0"/>
              <a:t> </a:t>
            </a:r>
            <a:r>
              <a:rPr lang="ru-RU" b="1" i="1" dirty="0" err="1"/>
              <a:t>банків</a:t>
            </a:r>
            <a:r>
              <a:rPr lang="ru-RU" b="1" i="1" dirty="0"/>
              <a:t> </a:t>
            </a:r>
            <a:r>
              <a:rPr lang="ru-RU" b="1" i="1" dirty="0" err="1"/>
              <a:t>спричинене</a:t>
            </a:r>
            <a:r>
              <a:rPr lang="ru-RU" b="1" i="1" dirty="0"/>
              <a:t> низкою </a:t>
            </a:r>
            <a:r>
              <a:rPr lang="ru-RU" b="1" i="1" dirty="0" err="1" smtClean="0"/>
              <a:t>чинників</a:t>
            </a:r>
            <a:r>
              <a:rPr lang="ru-RU" dirty="0" smtClean="0"/>
              <a:t>: </a:t>
            </a:r>
            <a:endParaRPr lang="ru-RU" dirty="0"/>
          </a:p>
          <a:p>
            <a:r>
              <a:rPr lang="ru-RU" dirty="0" err="1"/>
              <a:t>бажання</a:t>
            </a:r>
            <a:r>
              <a:rPr lang="ru-RU" dirty="0"/>
              <a:t> </a:t>
            </a:r>
            <a:r>
              <a:rPr lang="ru-RU" dirty="0" err="1"/>
              <a:t>держави</a:t>
            </a:r>
            <a:r>
              <a:rPr lang="ru-RU" dirty="0"/>
              <a:t> </a:t>
            </a:r>
            <a:r>
              <a:rPr lang="ru-RU" dirty="0" err="1"/>
              <a:t>централізувати</a:t>
            </a:r>
            <a:r>
              <a:rPr lang="ru-RU" dirty="0"/>
              <a:t> </a:t>
            </a:r>
            <a:r>
              <a:rPr lang="ru-RU" dirty="0" err="1"/>
              <a:t>емісію</a:t>
            </a:r>
            <a:r>
              <a:rPr lang="ru-RU" dirty="0"/>
              <a:t> грошей з метою контролю та </a:t>
            </a:r>
            <a:r>
              <a:rPr lang="ru-RU" dirty="0" err="1"/>
              <a:t>оптимізації</a:t>
            </a:r>
            <a:r>
              <a:rPr lang="ru-RU" dirty="0"/>
              <a:t> </a:t>
            </a:r>
            <a:r>
              <a:rPr lang="ru-RU" dirty="0" err="1"/>
              <a:t>грошової</a:t>
            </a:r>
            <a:r>
              <a:rPr lang="ru-RU" dirty="0"/>
              <a:t> </a:t>
            </a:r>
            <a:r>
              <a:rPr lang="ru-RU" dirty="0" err="1"/>
              <a:t>маси</a:t>
            </a:r>
            <a:r>
              <a:rPr lang="ru-RU" dirty="0"/>
              <a:t>; </a:t>
            </a:r>
          </a:p>
          <a:p>
            <a:r>
              <a:rPr lang="ru-RU" dirty="0" err="1"/>
              <a:t>уніфікація</a:t>
            </a:r>
            <a:r>
              <a:rPr lang="ru-RU" dirty="0"/>
              <a:t> </a:t>
            </a:r>
            <a:r>
              <a:rPr lang="ru-RU" dirty="0" err="1"/>
              <a:t>грошової</a:t>
            </a:r>
            <a:r>
              <a:rPr lang="ru-RU" dirty="0"/>
              <a:t> </a:t>
            </a:r>
            <a:r>
              <a:rPr lang="ru-RU" dirty="0" err="1"/>
              <a:t>одиниці</a:t>
            </a:r>
            <a:r>
              <a:rPr lang="ru-RU" dirty="0"/>
              <a:t>, </a:t>
            </a:r>
            <a:r>
              <a:rPr lang="ru-RU" dirty="0" err="1"/>
              <a:t>що</a:t>
            </a:r>
            <a:r>
              <a:rPr lang="ru-RU" dirty="0"/>
              <a:t> мала б </a:t>
            </a:r>
            <a:r>
              <a:rPr lang="ru-RU" dirty="0" err="1"/>
              <a:t>зменшити</a:t>
            </a:r>
            <a:r>
              <a:rPr lang="ru-RU" dirty="0"/>
              <a:t> </a:t>
            </a:r>
            <a:r>
              <a:rPr lang="ru-RU" dirty="0" err="1"/>
              <a:t>кількість</a:t>
            </a:r>
            <a:r>
              <a:rPr lang="ru-RU" dirty="0"/>
              <a:t> банкнот, </a:t>
            </a:r>
            <a:r>
              <a:rPr lang="ru-RU" dirty="0" err="1"/>
              <a:t>які</a:t>
            </a:r>
            <a:r>
              <a:rPr lang="ru-RU" dirty="0"/>
              <a:t> не </a:t>
            </a:r>
            <a:r>
              <a:rPr lang="ru-RU" dirty="0" err="1"/>
              <a:t>підкріплені</a:t>
            </a:r>
            <a:r>
              <a:rPr lang="ru-RU" dirty="0"/>
              <a:t> золотом; </a:t>
            </a:r>
          </a:p>
          <a:p>
            <a:r>
              <a:rPr lang="ru-RU" dirty="0"/>
              <a:t>за умов </a:t>
            </a:r>
            <a:r>
              <a:rPr lang="ru-RU" dirty="0" err="1"/>
              <a:t>розвитку</a:t>
            </a:r>
            <a:r>
              <a:rPr lang="ru-RU" dirty="0"/>
              <a:t> </a:t>
            </a:r>
            <a:r>
              <a:rPr lang="ru-RU" dirty="0" err="1"/>
              <a:t>торгівлі</a:t>
            </a:r>
            <a:r>
              <a:rPr lang="ru-RU" dirty="0"/>
              <a:t> та </a:t>
            </a:r>
            <a:r>
              <a:rPr lang="ru-RU" dirty="0" err="1"/>
              <a:t>збільшення</a:t>
            </a:r>
            <a:r>
              <a:rPr lang="ru-RU" dirty="0"/>
              <a:t> грошового </a:t>
            </a:r>
            <a:r>
              <a:rPr lang="ru-RU" dirty="0" err="1"/>
              <a:t>обігу</a:t>
            </a:r>
            <a:r>
              <a:rPr lang="ru-RU" dirty="0"/>
              <a:t> потреба у </a:t>
            </a:r>
            <a:r>
              <a:rPr lang="ru-RU" dirty="0" err="1"/>
              <a:t>універсальному</a:t>
            </a:r>
            <a:r>
              <a:rPr lang="ru-RU" dirty="0"/>
              <a:t> </a:t>
            </a:r>
            <a:r>
              <a:rPr lang="ru-RU" dirty="0" err="1"/>
              <a:t>засобі</a:t>
            </a:r>
            <a:r>
              <a:rPr lang="ru-RU" dirty="0"/>
              <a:t> платежу, </a:t>
            </a:r>
            <a:r>
              <a:rPr lang="ru-RU" dirty="0" err="1"/>
              <a:t>який</a:t>
            </a:r>
            <a:r>
              <a:rPr lang="ru-RU" dirty="0"/>
              <a:t> </a:t>
            </a:r>
            <a:r>
              <a:rPr lang="ru-RU" dirty="0" err="1"/>
              <a:t>викликав</a:t>
            </a:r>
            <a:r>
              <a:rPr lang="ru-RU" dirty="0"/>
              <a:t> би </a:t>
            </a:r>
            <a:r>
              <a:rPr lang="ru-RU" dirty="0" err="1"/>
              <a:t>довіру</a:t>
            </a:r>
            <a:r>
              <a:rPr lang="ru-RU" dirty="0"/>
              <a:t> </a:t>
            </a:r>
            <a:r>
              <a:rPr lang="ru-RU" dirty="0" err="1"/>
              <a:t>серед</a:t>
            </a:r>
            <a:r>
              <a:rPr lang="ru-RU" dirty="0"/>
              <a:t> </a:t>
            </a:r>
            <a:r>
              <a:rPr lang="ru-RU" dirty="0" err="1"/>
              <a:t>населення</a:t>
            </a:r>
            <a:r>
              <a:rPr lang="ru-RU" dirty="0"/>
              <a:t> і </a:t>
            </a:r>
            <a:r>
              <a:rPr lang="ru-RU" dirty="0" err="1"/>
              <a:t>перебував</a:t>
            </a:r>
            <a:r>
              <a:rPr lang="ru-RU" dirty="0"/>
              <a:t> в </a:t>
            </a:r>
            <a:r>
              <a:rPr lang="ru-RU" dirty="0" err="1"/>
              <a:t>обігу</a:t>
            </a:r>
            <a:r>
              <a:rPr lang="ru-RU" dirty="0"/>
              <a:t> на </a:t>
            </a:r>
            <a:r>
              <a:rPr lang="ru-RU" dirty="0" err="1"/>
              <a:t>території</a:t>
            </a:r>
            <a:r>
              <a:rPr lang="ru-RU" dirty="0"/>
              <a:t> </a:t>
            </a:r>
            <a:r>
              <a:rPr lang="ru-RU" dirty="0" err="1"/>
              <a:t>всієї</a:t>
            </a:r>
            <a:r>
              <a:rPr lang="ru-RU" dirty="0"/>
              <a:t> </a:t>
            </a:r>
            <a:r>
              <a:rPr lang="ru-RU" dirty="0" err="1"/>
              <a:t>країни</a:t>
            </a:r>
            <a:r>
              <a:rPr lang="ru-RU" dirty="0"/>
              <a:t>. </a:t>
            </a:r>
          </a:p>
          <a:p>
            <a:endParaRPr lang="ru-RU" dirty="0"/>
          </a:p>
        </p:txBody>
      </p:sp>
      <p:pic>
        <p:nvPicPr>
          <p:cNvPr id="4" name="Рисунок 3"/>
          <p:cNvPicPr>
            <a:picLocks noChangeAspect="1"/>
          </p:cNvPicPr>
          <p:nvPr/>
        </p:nvPicPr>
        <p:blipFill>
          <a:blip r:embed="rId2"/>
          <a:stretch>
            <a:fillRect/>
          </a:stretch>
        </p:blipFill>
        <p:spPr>
          <a:xfrm>
            <a:off x="2593076" y="3507475"/>
            <a:ext cx="5850622" cy="3227694"/>
          </a:xfrm>
          <a:prstGeom prst="rect">
            <a:avLst/>
          </a:prstGeom>
        </p:spPr>
      </p:pic>
    </p:spTree>
    <p:extLst>
      <p:ext uri="{BB962C8B-B14F-4D97-AF65-F5344CB8AC3E}">
        <p14:creationId xmlns:p14="http://schemas.microsoft.com/office/powerpoint/2010/main" val="2096709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590275" y="1705971"/>
            <a:ext cx="9934573" cy="3848668"/>
          </a:xfrm>
          <a:prstGeom prst="rect">
            <a:avLst/>
          </a:prstGeom>
        </p:spPr>
      </p:pic>
    </p:spTree>
    <p:extLst>
      <p:ext uri="{BB962C8B-B14F-4D97-AF65-F5344CB8AC3E}">
        <p14:creationId xmlns:p14="http://schemas.microsoft.com/office/powerpoint/2010/main" val="1563371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841241"/>
          </a:xfrm>
        </p:spPr>
        <p:txBody>
          <a:bodyPr>
            <a:normAutofit lnSpcReduction="10000"/>
          </a:bodyPr>
          <a:lstStyle/>
          <a:p>
            <a:r>
              <a:rPr lang="ru-RU" dirty="0"/>
              <a:t>2. </a:t>
            </a:r>
            <a:r>
              <a:rPr lang="ru-RU" dirty="0" err="1"/>
              <a:t>Національний</a:t>
            </a:r>
            <a:r>
              <a:rPr lang="ru-RU" dirty="0"/>
              <a:t> банк </a:t>
            </a:r>
            <a:r>
              <a:rPr lang="ru-RU" dirty="0" err="1"/>
              <a:t>України</a:t>
            </a:r>
            <a:r>
              <a:rPr lang="ru-RU" dirty="0"/>
              <a:t>: статус, </a:t>
            </a:r>
            <a:r>
              <a:rPr lang="ru-RU" dirty="0" err="1"/>
              <a:t>принципи</a:t>
            </a:r>
            <a:r>
              <a:rPr lang="ru-RU" dirty="0"/>
              <a:t> </a:t>
            </a:r>
            <a:r>
              <a:rPr lang="ru-RU" dirty="0" err="1"/>
              <a:t>організації</a:t>
            </a:r>
            <a:r>
              <a:rPr lang="ru-RU" dirty="0"/>
              <a:t> та </a:t>
            </a:r>
            <a:r>
              <a:rPr lang="ru-RU" dirty="0" err="1"/>
              <a:t>функціонування</a:t>
            </a:r>
            <a:r>
              <a:rPr lang="ru-RU" dirty="0"/>
              <a:t>.</a:t>
            </a:r>
          </a:p>
          <a:p>
            <a:r>
              <a:rPr lang="ru-RU" b="1" dirty="0" err="1"/>
              <a:t>Національний</a:t>
            </a:r>
            <a:r>
              <a:rPr lang="ru-RU" b="1" dirty="0"/>
              <a:t> банк </a:t>
            </a:r>
            <a:r>
              <a:rPr lang="ru-RU" b="1" dirty="0" err="1"/>
              <a:t>України</a:t>
            </a:r>
            <a:r>
              <a:rPr lang="uk-UA" b="1" dirty="0"/>
              <a:t> (НБУ)</a:t>
            </a:r>
            <a:r>
              <a:rPr lang="ru-RU" dirty="0"/>
              <a:t> є </a:t>
            </a:r>
            <a:r>
              <a:rPr lang="ru-RU" dirty="0" err="1"/>
              <a:t>центральним</a:t>
            </a:r>
            <a:r>
              <a:rPr lang="ru-RU" dirty="0"/>
              <a:t> банком </a:t>
            </a:r>
            <a:r>
              <a:rPr lang="ru-RU" dirty="0" err="1"/>
              <a:t>України</a:t>
            </a:r>
            <a:r>
              <a:rPr lang="ru-RU" dirty="0"/>
              <a:t>, </a:t>
            </a:r>
            <a:r>
              <a:rPr lang="ru-RU" dirty="0" err="1"/>
              <a:t>особливим</a:t>
            </a:r>
            <a:r>
              <a:rPr lang="ru-RU" dirty="0"/>
              <a:t> </a:t>
            </a:r>
            <a:r>
              <a:rPr lang="ru-RU" dirty="0" err="1"/>
              <a:t>центральним</a:t>
            </a:r>
            <a:r>
              <a:rPr lang="ru-RU" dirty="0"/>
              <a:t> органом державного </a:t>
            </a:r>
            <a:r>
              <a:rPr lang="ru-RU" dirty="0" err="1"/>
              <a:t>управління</a:t>
            </a:r>
            <a:r>
              <a:rPr lang="ru-RU" dirty="0"/>
              <a:t>, </a:t>
            </a:r>
            <a:r>
              <a:rPr lang="ru-RU" dirty="0" err="1"/>
              <a:t>юридичний</a:t>
            </a:r>
            <a:r>
              <a:rPr lang="ru-RU" dirty="0"/>
              <a:t> статус, </a:t>
            </a:r>
            <a:r>
              <a:rPr lang="ru-RU" dirty="0" err="1"/>
              <a:t>завдання</a:t>
            </a:r>
            <a:r>
              <a:rPr lang="ru-RU" dirty="0"/>
              <a:t>, </a:t>
            </a:r>
            <a:r>
              <a:rPr lang="ru-RU" dirty="0" err="1"/>
              <a:t>функції</a:t>
            </a:r>
            <a:r>
              <a:rPr lang="ru-RU" dirty="0"/>
              <a:t>, </a:t>
            </a:r>
            <a:r>
              <a:rPr lang="ru-RU" dirty="0" err="1"/>
              <a:t>повноваження</a:t>
            </a:r>
            <a:r>
              <a:rPr lang="ru-RU" dirty="0"/>
              <a:t> і </a:t>
            </a:r>
            <a:r>
              <a:rPr lang="ru-RU" dirty="0" err="1"/>
              <a:t>принципи</a:t>
            </a:r>
            <a:r>
              <a:rPr lang="ru-RU" dirty="0"/>
              <a:t> </a:t>
            </a:r>
            <a:r>
              <a:rPr lang="ru-RU" dirty="0" err="1"/>
              <a:t>організації</a:t>
            </a:r>
            <a:r>
              <a:rPr lang="ru-RU" dirty="0"/>
              <a:t> </a:t>
            </a:r>
            <a:r>
              <a:rPr lang="ru-RU" dirty="0" err="1"/>
              <a:t>якого</a:t>
            </a:r>
            <a:r>
              <a:rPr lang="ru-RU" dirty="0"/>
              <a:t> </a:t>
            </a:r>
            <a:r>
              <a:rPr lang="ru-RU" dirty="0" err="1"/>
              <a:t>визначаються</a:t>
            </a:r>
            <a:r>
              <a:rPr lang="ru-RU" dirty="0"/>
              <a:t> </a:t>
            </a:r>
            <a:r>
              <a:rPr lang="ru-RU" dirty="0" err="1"/>
              <a:t>Конституцією</a:t>
            </a:r>
            <a:r>
              <a:rPr lang="ru-RU" dirty="0"/>
              <a:t> </a:t>
            </a:r>
            <a:r>
              <a:rPr lang="ru-RU" dirty="0" err="1"/>
              <a:t>України</a:t>
            </a:r>
            <a:r>
              <a:rPr lang="uk-UA" dirty="0"/>
              <a:t> та </a:t>
            </a:r>
            <a:r>
              <a:rPr lang="ru-RU" dirty="0"/>
              <a:t>Законом </a:t>
            </a:r>
            <a:r>
              <a:rPr lang="uk-UA" dirty="0"/>
              <a:t>України “</a:t>
            </a:r>
            <a:r>
              <a:rPr lang="ru-RU" dirty="0"/>
              <a:t>Про </a:t>
            </a:r>
            <a:r>
              <a:rPr lang="ru-RU" dirty="0" err="1"/>
              <a:t>Національний</a:t>
            </a:r>
            <a:r>
              <a:rPr lang="ru-RU" dirty="0"/>
              <a:t> банк </a:t>
            </a:r>
            <a:r>
              <a:rPr lang="ru-RU" dirty="0" err="1"/>
              <a:t>України</a:t>
            </a:r>
            <a:r>
              <a:rPr lang="uk-UA" dirty="0"/>
              <a:t>” </a:t>
            </a:r>
            <a:r>
              <a:rPr lang="ru-RU" dirty="0"/>
              <a:t>та </a:t>
            </a:r>
            <a:r>
              <a:rPr lang="ru-RU" dirty="0" err="1"/>
              <a:t>іншими</a:t>
            </a:r>
            <a:r>
              <a:rPr lang="ru-RU" dirty="0"/>
              <a:t> законами </a:t>
            </a:r>
            <a:r>
              <a:rPr lang="ru-RU" dirty="0" err="1"/>
              <a:t>України</a:t>
            </a:r>
            <a:r>
              <a:rPr lang="ru-RU" dirty="0"/>
              <a:t>.</a:t>
            </a:r>
          </a:p>
          <a:p>
            <a:pPr marL="0" indent="0">
              <a:buNone/>
            </a:pPr>
            <a:r>
              <a:rPr lang="ru-RU" dirty="0" err="1"/>
              <a:t>Місцезнаходження</a:t>
            </a:r>
            <a:r>
              <a:rPr lang="ru-RU" dirty="0"/>
              <a:t> </a:t>
            </a:r>
            <a:r>
              <a:rPr lang="ru-RU" dirty="0" err="1"/>
              <a:t>керівних</a:t>
            </a:r>
            <a:r>
              <a:rPr lang="ru-RU" dirty="0"/>
              <a:t> </a:t>
            </a:r>
            <a:r>
              <a:rPr lang="ru-RU" dirty="0" err="1"/>
              <a:t>органів</a:t>
            </a:r>
            <a:r>
              <a:rPr lang="ru-RU" dirty="0"/>
              <a:t> та центрального </a:t>
            </a:r>
            <a:r>
              <a:rPr lang="ru-RU" dirty="0" err="1"/>
              <a:t>апарату</a:t>
            </a:r>
            <a:r>
              <a:rPr lang="ru-RU" dirty="0"/>
              <a:t> </a:t>
            </a:r>
            <a:r>
              <a:rPr lang="ru-RU" dirty="0" err="1"/>
              <a:t>Національного</a:t>
            </a:r>
            <a:r>
              <a:rPr lang="ru-RU" dirty="0"/>
              <a:t> банку </a:t>
            </a:r>
            <a:r>
              <a:rPr lang="uk-UA" dirty="0"/>
              <a:t>–</a:t>
            </a:r>
            <a:r>
              <a:rPr lang="ru-RU" dirty="0"/>
              <a:t> </a:t>
            </a:r>
            <a:r>
              <a:rPr lang="ru-RU" dirty="0" err="1"/>
              <a:t>місто</a:t>
            </a:r>
            <a:r>
              <a:rPr lang="ru-RU" dirty="0"/>
              <a:t> </a:t>
            </a:r>
            <a:r>
              <a:rPr lang="ru-RU" dirty="0" err="1"/>
              <a:t>Київ</a:t>
            </a:r>
            <a:r>
              <a:rPr lang="ru-RU" dirty="0"/>
              <a:t>.</a:t>
            </a:r>
          </a:p>
          <a:p>
            <a:r>
              <a:rPr lang="ru-RU" dirty="0" err="1"/>
              <a:t>Національний</a:t>
            </a:r>
            <a:r>
              <a:rPr lang="ru-RU" dirty="0"/>
              <a:t> банк </a:t>
            </a:r>
            <a:r>
              <a:rPr lang="ru-RU" dirty="0" err="1"/>
              <a:t>має</a:t>
            </a:r>
            <a:r>
              <a:rPr lang="ru-RU" dirty="0"/>
              <a:t> </a:t>
            </a:r>
            <a:r>
              <a:rPr lang="ru-RU" dirty="0" err="1"/>
              <a:t>статутний</a:t>
            </a:r>
            <a:r>
              <a:rPr lang="ru-RU" dirty="0"/>
              <a:t> </a:t>
            </a:r>
            <a:r>
              <a:rPr lang="ru-RU" dirty="0" err="1"/>
              <a:t>капітал</a:t>
            </a:r>
            <a:r>
              <a:rPr lang="ru-RU" dirty="0"/>
              <a:t>, </a:t>
            </a:r>
            <a:r>
              <a:rPr lang="ru-RU" dirty="0" err="1"/>
              <a:t>що</a:t>
            </a:r>
            <a:r>
              <a:rPr lang="ru-RU" dirty="0"/>
              <a:t> є державною </a:t>
            </a:r>
            <a:r>
              <a:rPr lang="ru-RU" dirty="0" err="1"/>
              <a:t>власністю</a:t>
            </a:r>
            <a:r>
              <a:rPr lang="ru-RU" dirty="0"/>
              <a:t>.</a:t>
            </a:r>
          </a:p>
          <a:p>
            <a:pPr marL="0" indent="0">
              <a:buNone/>
            </a:pPr>
            <a:r>
              <a:rPr lang="ru-RU" dirty="0" err="1"/>
              <a:t>Розмір</a:t>
            </a:r>
            <a:r>
              <a:rPr lang="ru-RU" dirty="0"/>
              <a:t> статутного </a:t>
            </a:r>
            <a:r>
              <a:rPr lang="ru-RU" dirty="0" err="1"/>
              <a:t>капіталу</a:t>
            </a:r>
            <a:r>
              <a:rPr lang="ru-RU" dirty="0"/>
              <a:t> становить 10 м</a:t>
            </a:r>
            <a:r>
              <a:rPr lang="uk-UA" dirty="0" err="1"/>
              <a:t>лн</a:t>
            </a:r>
            <a:r>
              <a:rPr lang="uk-UA" dirty="0"/>
              <a:t>. </a:t>
            </a:r>
            <a:r>
              <a:rPr lang="ru-RU" dirty="0" err="1"/>
              <a:t>грн</a:t>
            </a:r>
            <a:r>
              <a:rPr lang="uk-UA" dirty="0"/>
              <a:t>., д</a:t>
            </a:r>
            <a:r>
              <a:rPr lang="ru-RU" dirty="0" err="1"/>
              <a:t>жерелами</a:t>
            </a:r>
            <a:r>
              <a:rPr lang="ru-RU" dirty="0"/>
              <a:t> </a:t>
            </a:r>
            <a:r>
              <a:rPr lang="ru-RU" dirty="0" err="1"/>
              <a:t>формування</a:t>
            </a:r>
            <a:r>
              <a:rPr lang="ru-RU" dirty="0"/>
              <a:t> </a:t>
            </a:r>
            <a:r>
              <a:rPr lang="uk-UA" dirty="0"/>
              <a:t>якого </a:t>
            </a:r>
            <a:r>
              <a:rPr lang="ru-RU" dirty="0"/>
              <a:t>є доходи </a:t>
            </a:r>
            <a:r>
              <a:rPr lang="ru-RU" dirty="0" err="1"/>
              <a:t>його</a:t>
            </a:r>
            <a:r>
              <a:rPr lang="ru-RU" dirty="0"/>
              <a:t> </a:t>
            </a:r>
            <a:r>
              <a:rPr lang="ru-RU" dirty="0" err="1"/>
              <a:t>кошторису</a:t>
            </a:r>
            <a:r>
              <a:rPr lang="ru-RU" dirty="0"/>
              <a:t>, а при </a:t>
            </a:r>
            <a:r>
              <a:rPr lang="ru-RU" dirty="0" err="1"/>
              <a:t>необхідності</a:t>
            </a:r>
            <a:r>
              <a:rPr lang="ru-RU" dirty="0"/>
              <a:t> </a:t>
            </a:r>
            <a:r>
              <a:rPr lang="uk-UA" dirty="0"/>
              <a:t>–</a:t>
            </a:r>
            <a:r>
              <a:rPr lang="ru-RU" dirty="0"/>
              <a:t> </a:t>
            </a:r>
            <a:r>
              <a:rPr lang="ru-RU" dirty="0" err="1"/>
              <a:t>Державний</a:t>
            </a:r>
            <a:r>
              <a:rPr lang="ru-RU" dirty="0"/>
              <a:t> бюджет </a:t>
            </a:r>
            <a:r>
              <a:rPr lang="ru-RU" dirty="0" err="1"/>
              <a:t>України</a:t>
            </a:r>
            <a:r>
              <a:rPr lang="ru-RU" dirty="0"/>
              <a:t>.</a:t>
            </a:r>
          </a:p>
          <a:p>
            <a:r>
              <a:rPr lang="ru-RU" dirty="0" err="1"/>
              <a:t>Національний</a:t>
            </a:r>
            <a:r>
              <a:rPr lang="ru-RU" dirty="0"/>
              <a:t> банк є </a:t>
            </a:r>
            <a:r>
              <a:rPr lang="ru-RU" dirty="0" err="1"/>
              <a:t>юридичною</a:t>
            </a:r>
            <a:r>
              <a:rPr lang="ru-RU" dirty="0"/>
              <a:t> особою, </a:t>
            </a:r>
            <a:r>
              <a:rPr lang="ru-RU" dirty="0" err="1"/>
              <a:t>має</a:t>
            </a:r>
            <a:r>
              <a:rPr lang="ru-RU" dirty="0"/>
              <a:t> </a:t>
            </a:r>
            <a:r>
              <a:rPr lang="ru-RU" dirty="0" err="1"/>
              <a:t>відокремлене</a:t>
            </a:r>
            <a:r>
              <a:rPr lang="ru-RU" dirty="0"/>
              <a:t> </a:t>
            </a:r>
            <a:r>
              <a:rPr lang="ru-RU" dirty="0" err="1"/>
              <a:t>майно</a:t>
            </a:r>
            <a:r>
              <a:rPr lang="ru-RU" dirty="0"/>
              <a:t>, </a:t>
            </a:r>
            <a:r>
              <a:rPr lang="ru-RU" dirty="0" err="1"/>
              <a:t>що</a:t>
            </a:r>
            <a:r>
              <a:rPr lang="ru-RU" dirty="0"/>
              <a:t> є </a:t>
            </a:r>
            <a:r>
              <a:rPr lang="ru-RU" dirty="0" err="1"/>
              <a:t>об’єктом</a:t>
            </a:r>
            <a:r>
              <a:rPr lang="ru-RU" dirty="0"/>
              <a:t> права </a:t>
            </a:r>
            <a:r>
              <a:rPr lang="ru-RU" dirty="0" err="1"/>
              <a:t>державної</a:t>
            </a:r>
            <a:r>
              <a:rPr lang="ru-RU" dirty="0"/>
              <a:t> </a:t>
            </a:r>
            <a:r>
              <a:rPr lang="ru-RU" dirty="0" err="1"/>
              <a:t>власності</a:t>
            </a:r>
            <a:r>
              <a:rPr lang="ru-RU" dirty="0"/>
              <a:t> і </a:t>
            </a:r>
            <a:r>
              <a:rPr lang="ru-RU" dirty="0" err="1"/>
              <a:t>перебуває</a:t>
            </a:r>
            <a:r>
              <a:rPr lang="ru-RU" dirty="0"/>
              <a:t> у </a:t>
            </a:r>
            <a:r>
              <a:rPr lang="ru-RU" dirty="0" err="1"/>
              <a:t>його</a:t>
            </a:r>
            <a:r>
              <a:rPr lang="ru-RU" dirty="0"/>
              <a:t> </a:t>
            </a:r>
            <a:r>
              <a:rPr lang="ru-RU" dirty="0" err="1"/>
              <a:t>повному</a:t>
            </a:r>
            <a:r>
              <a:rPr lang="ru-RU" dirty="0"/>
              <a:t> </a:t>
            </a:r>
            <a:r>
              <a:rPr lang="ru-RU" dirty="0" err="1"/>
              <a:t>господарському</a:t>
            </a:r>
            <a:r>
              <a:rPr lang="ru-RU" dirty="0"/>
              <a:t> </a:t>
            </a:r>
            <a:r>
              <a:rPr lang="uk-UA" dirty="0"/>
              <a:t>розпорядженні</a:t>
            </a:r>
            <a:r>
              <a:rPr lang="ru-RU" dirty="0"/>
              <a:t>.</a:t>
            </a:r>
          </a:p>
          <a:p>
            <a:pPr marL="0" indent="0">
              <a:buNone/>
            </a:pPr>
            <a:r>
              <a:rPr lang="ru-RU" dirty="0" err="1"/>
              <a:t>Національний</a:t>
            </a:r>
            <a:r>
              <a:rPr lang="ru-RU" dirty="0"/>
              <a:t> банк </a:t>
            </a:r>
            <a:r>
              <a:rPr lang="ru-RU" dirty="0" err="1"/>
              <a:t>може</a:t>
            </a:r>
            <a:r>
              <a:rPr lang="ru-RU" dirty="0"/>
              <a:t> </a:t>
            </a:r>
            <a:r>
              <a:rPr lang="ru-RU" dirty="0" err="1"/>
              <a:t>відкривати</a:t>
            </a:r>
            <a:r>
              <a:rPr lang="ru-RU" dirty="0"/>
              <a:t> </a:t>
            </a:r>
            <a:r>
              <a:rPr lang="ru-RU" dirty="0" err="1"/>
              <a:t>свої</a:t>
            </a:r>
            <a:r>
              <a:rPr lang="ru-RU" dirty="0"/>
              <a:t> установи, </a:t>
            </a:r>
            <a:r>
              <a:rPr lang="ru-RU" dirty="0" err="1"/>
              <a:t>філії</a:t>
            </a:r>
            <a:r>
              <a:rPr lang="ru-RU" dirty="0"/>
              <a:t> та </a:t>
            </a:r>
            <a:r>
              <a:rPr lang="ru-RU" dirty="0" err="1"/>
              <a:t>представництва</a:t>
            </a:r>
            <a:r>
              <a:rPr lang="ru-RU" dirty="0"/>
              <a:t> в </a:t>
            </a:r>
            <a:r>
              <a:rPr lang="ru-RU" dirty="0" err="1"/>
              <a:t>Україні</a:t>
            </a:r>
            <a:r>
              <a:rPr lang="ru-RU" dirty="0"/>
              <a:t>, а </a:t>
            </a:r>
            <a:r>
              <a:rPr lang="ru-RU" dirty="0" err="1"/>
              <a:t>також</a:t>
            </a:r>
            <a:r>
              <a:rPr lang="ru-RU" dirty="0"/>
              <a:t> </a:t>
            </a:r>
            <a:r>
              <a:rPr lang="ru-RU" dirty="0" err="1"/>
              <a:t>представництва</a:t>
            </a:r>
            <a:r>
              <a:rPr lang="ru-RU" dirty="0"/>
              <a:t> за </a:t>
            </a:r>
            <a:r>
              <a:rPr lang="ru-RU" dirty="0" err="1"/>
              <a:t>її</a:t>
            </a:r>
            <a:r>
              <a:rPr lang="ru-RU" dirty="0"/>
              <a:t> межами.</a:t>
            </a:r>
          </a:p>
          <a:p>
            <a:r>
              <a:rPr lang="ru-RU" dirty="0" err="1"/>
              <a:t>Національний</a:t>
            </a:r>
            <a:r>
              <a:rPr lang="ru-RU" dirty="0"/>
              <a:t> банк, </a:t>
            </a:r>
            <a:r>
              <a:rPr lang="ru-RU" dirty="0" err="1"/>
              <a:t>його</a:t>
            </a:r>
            <a:r>
              <a:rPr lang="ru-RU" dirty="0"/>
              <a:t> установи, </a:t>
            </a:r>
            <a:r>
              <a:rPr lang="ru-RU" dirty="0" err="1"/>
              <a:t>філії</a:t>
            </a:r>
            <a:r>
              <a:rPr lang="ru-RU" dirty="0"/>
              <a:t> та </a:t>
            </a:r>
            <a:r>
              <a:rPr lang="ru-RU" dirty="0" err="1"/>
              <a:t>представництва</a:t>
            </a:r>
            <a:r>
              <a:rPr lang="ru-RU" dirty="0"/>
              <a:t> </a:t>
            </a:r>
            <a:r>
              <a:rPr lang="ru-RU" dirty="0" err="1"/>
              <a:t>мають</a:t>
            </a:r>
            <a:r>
              <a:rPr lang="ru-RU" dirty="0"/>
              <a:t> печатку </a:t>
            </a:r>
            <a:r>
              <a:rPr lang="ru-RU" dirty="0" err="1"/>
              <a:t>із</a:t>
            </a:r>
            <a:r>
              <a:rPr lang="ru-RU" dirty="0"/>
              <a:t> </a:t>
            </a:r>
            <a:r>
              <a:rPr lang="ru-RU" dirty="0" err="1"/>
              <a:t>зображенням</a:t>
            </a:r>
            <a:r>
              <a:rPr lang="ru-RU" dirty="0"/>
              <a:t> Державного Герба </a:t>
            </a:r>
            <a:r>
              <a:rPr lang="ru-RU" dirty="0" err="1"/>
              <a:t>України</a:t>
            </a:r>
            <a:r>
              <a:rPr lang="ru-RU" dirty="0"/>
              <a:t> та </a:t>
            </a:r>
            <a:r>
              <a:rPr lang="ru-RU" dirty="0" err="1"/>
              <a:t>своїм</a:t>
            </a:r>
            <a:r>
              <a:rPr lang="ru-RU" dirty="0"/>
              <a:t> </a:t>
            </a:r>
            <a:r>
              <a:rPr lang="ru-RU" dirty="0" err="1"/>
              <a:t>найменуванням</a:t>
            </a:r>
            <a:r>
              <a:rPr lang="ru-RU" dirty="0"/>
              <a:t>.</a:t>
            </a:r>
          </a:p>
          <a:p>
            <a:r>
              <a:rPr lang="ru-RU" dirty="0" err="1"/>
              <a:t>Одержання</a:t>
            </a:r>
            <a:r>
              <a:rPr lang="ru-RU" dirty="0"/>
              <a:t> </a:t>
            </a:r>
            <a:r>
              <a:rPr lang="ru-RU" dirty="0" err="1"/>
              <a:t>прибутку</a:t>
            </a:r>
            <a:r>
              <a:rPr lang="ru-RU" dirty="0"/>
              <a:t> не є метою </a:t>
            </a:r>
            <a:r>
              <a:rPr lang="ru-RU" dirty="0" err="1"/>
              <a:t>діяльності</a:t>
            </a:r>
            <a:r>
              <a:rPr lang="ru-RU" dirty="0"/>
              <a:t> </a:t>
            </a:r>
            <a:r>
              <a:rPr lang="ru-RU" dirty="0" err="1"/>
              <a:t>Національного</a:t>
            </a:r>
            <a:r>
              <a:rPr lang="ru-RU" dirty="0"/>
              <a:t> банку</a:t>
            </a:r>
            <a:r>
              <a:rPr lang="ru-RU" dirty="0" smtClean="0"/>
              <a:t>.</a:t>
            </a:r>
            <a:endParaRPr lang="ru-RU" dirty="0"/>
          </a:p>
        </p:txBody>
      </p:sp>
    </p:spTree>
    <p:extLst>
      <p:ext uri="{BB962C8B-B14F-4D97-AF65-F5344CB8AC3E}">
        <p14:creationId xmlns:p14="http://schemas.microsoft.com/office/powerpoint/2010/main" val="1061388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r>
              <a:rPr lang="ru-RU" dirty="0" err="1"/>
              <a:t>Плановані</a:t>
            </a:r>
            <a:r>
              <a:rPr lang="ru-RU" dirty="0"/>
              <a:t> доходи та </a:t>
            </a:r>
            <a:r>
              <a:rPr lang="ru-RU" dirty="0" err="1"/>
              <a:t>витрати</a:t>
            </a:r>
            <a:r>
              <a:rPr lang="ru-RU" dirty="0"/>
              <a:t> </a:t>
            </a:r>
            <a:r>
              <a:rPr lang="ru-RU" dirty="0" err="1"/>
              <a:t>Національного</a:t>
            </a:r>
            <a:r>
              <a:rPr lang="ru-RU" dirty="0"/>
              <a:t> банку </a:t>
            </a:r>
            <a:r>
              <a:rPr lang="ru-RU" dirty="0" err="1"/>
              <a:t>відображаються</a:t>
            </a:r>
            <a:r>
              <a:rPr lang="ru-RU" dirty="0"/>
              <a:t> в </a:t>
            </a:r>
            <a:r>
              <a:rPr lang="ru-RU" dirty="0" err="1"/>
              <a:t>кошторисі</a:t>
            </a:r>
            <a:r>
              <a:rPr lang="ru-RU" dirty="0"/>
              <a:t> </a:t>
            </a:r>
            <a:r>
              <a:rPr lang="ru-RU" dirty="0" err="1"/>
              <a:t>його</a:t>
            </a:r>
            <a:r>
              <a:rPr lang="ru-RU" dirty="0"/>
              <a:t> </a:t>
            </a:r>
            <a:r>
              <a:rPr lang="ru-RU" dirty="0" err="1"/>
              <a:t>доходів</a:t>
            </a:r>
            <a:r>
              <a:rPr lang="ru-RU" dirty="0"/>
              <a:t> і </a:t>
            </a:r>
            <a:r>
              <a:rPr lang="ru-RU" dirty="0" err="1"/>
              <a:t>витрат</a:t>
            </a:r>
            <a:r>
              <a:rPr lang="ru-RU" dirty="0"/>
              <a:t>. </a:t>
            </a:r>
            <a:r>
              <a:rPr lang="ru-RU" dirty="0" err="1"/>
              <a:t>Кошторис</a:t>
            </a:r>
            <a:r>
              <a:rPr lang="ru-RU" dirty="0"/>
              <a:t> </a:t>
            </a:r>
            <a:r>
              <a:rPr lang="ru-RU" dirty="0" err="1"/>
              <a:t>доходів</a:t>
            </a:r>
            <a:r>
              <a:rPr lang="ru-RU" dirty="0"/>
              <a:t> і </a:t>
            </a:r>
            <a:r>
              <a:rPr lang="ru-RU" dirty="0" err="1"/>
              <a:t>витрат</a:t>
            </a:r>
            <a:r>
              <a:rPr lang="ru-RU" dirty="0"/>
              <a:t> повинен </a:t>
            </a:r>
            <a:r>
              <a:rPr lang="ru-RU" dirty="0" err="1"/>
              <a:t>забезпечувати</a:t>
            </a:r>
            <a:r>
              <a:rPr lang="ru-RU" dirty="0"/>
              <a:t> </a:t>
            </a:r>
            <a:r>
              <a:rPr lang="ru-RU" dirty="0" err="1"/>
              <a:t>можливість</a:t>
            </a:r>
            <a:r>
              <a:rPr lang="ru-RU" dirty="0"/>
              <a:t> </a:t>
            </a:r>
            <a:r>
              <a:rPr lang="ru-RU" dirty="0" err="1"/>
              <a:t>виконання</a:t>
            </a:r>
            <a:r>
              <a:rPr lang="ru-RU" dirty="0"/>
              <a:t> </a:t>
            </a:r>
            <a:r>
              <a:rPr lang="ru-RU" dirty="0" err="1"/>
              <a:t>Національним</a:t>
            </a:r>
            <a:r>
              <a:rPr lang="ru-RU" dirty="0"/>
              <a:t> банком </a:t>
            </a:r>
            <a:r>
              <a:rPr lang="ru-RU" dirty="0" err="1"/>
              <a:t>його</a:t>
            </a:r>
            <a:r>
              <a:rPr lang="ru-RU" dirty="0"/>
              <a:t> </a:t>
            </a:r>
            <a:r>
              <a:rPr lang="ru-RU" dirty="0" err="1"/>
              <a:t>функцій</a:t>
            </a:r>
            <a:r>
              <a:rPr lang="ru-RU" dirty="0"/>
              <a:t>, </a:t>
            </a:r>
            <a:r>
              <a:rPr lang="ru-RU" dirty="0" err="1"/>
              <a:t>встановлених</a:t>
            </a:r>
            <a:r>
              <a:rPr lang="ru-RU" dirty="0"/>
              <a:t> </a:t>
            </a:r>
            <a:r>
              <a:rPr lang="ru-RU" dirty="0" err="1"/>
              <a:t>Конституцією</a:t>
            </a:r>
            <a:r>
              <a:rPr lang="ru-RU" dirty="0"/>
              <a:t> </a:t>
            </a:r>
            <a:r>
              <a:rPr lang="ru-RU" dirty="0" err="1"/>
              <a:t>України</a:t>
            </a:r>
            <a:r>
              <a:rPr lang="ru-RU" dirty="0"/>
              <a:t> та </a:t>
            </a:r>
            <a:r>
              <a:rPr lang="ru-RU" dirty="0" err="1"/>
              <a:t>цим</a:t>
            </a:r>
            <a:r>
              <a:rPr lang="ru-RU" dirty="0"/>
              <a:t> Законом.</a:t>
            </a:r>
          </a:p>
          <a:p>
            <a:pPr marL="0" indent="0">
              <a:buNone/>
            </a:pPr>
            <a:r>
              <a:rPr lang="ru-RU" dirty="0" err="1"/>
              <a:t>Формування</a:t>
            </a:r>
            <a:r>
              <a:rPr lang="ru-RU" dirty="0"/>
              <a:t> </a:t>
            </a:r>
            <a:r>
              <a:rPr lang="ru-RU" dirty="0" err="1"/>
              <a:t>фондів</a:t>
            </a:r>
            <a:r>
              <a:rPr lang="ru-RU" dirty="0"/>
              <a:t> та </a:t>
            </a:r>
            <a:r>
              <a:rPr lang="ru-RU" dirty="0" err="1"/>
              <a:t>резервів</a:t>
            </a:r>
            <a:r>
              <a:rPr lang="ru-RU" dirty="0"/>
              <a:t> </a:t>
            </a:r>
            <a:r>
              <a:rPr lang="ru-RU" dirty="0" err="1"/>
              <a:t>Національного</a:t>
            </a:r>
            <a:r>
              <a:rPr lang="ru-RU" dirty="0"/>
              <a:t> банку на </a:t>
            </a:r>
            <a:r>
              <a:rPr lang="ru-RU" dirty="0" err="1"/>
              <a:t>покриття</a:t>
            </a:r>
            <a:r>
              <a:rPr lang="ru-RU" dirty="0"/>
              <a:t> </a:t>
            </a:r>
            <a:r>
              <a:rPr lang="ru-RU" dirty="0" err="1"/>
              <a:t>фінансових</a:t>
            </a:r>
            <a:r>
              <a:rPr lang="ru-RU" dirty="0"/>
              <a:t> </a:t>
            </a:r>
            <a:r>
              <a:rPr lang="ru-RU" dirty="0" err="1"/>
              <a:t>ризиків</a:t>
            </a:r>
            <a:r>
              <a:rPr lang="ru-RU" dirty="0"/>
              <a:t>, </a:t>
            </a:r>
            <a:r>
              <a:rPr lang="ru-RU" dirty="0" err="1"/>
              <a:t>пов’язаних</a:t>
            </a:r>
            <a:r>
              <a:rPr lang="ru-RU" dirty="0"/>
              <a:t> </a:t>
            </a:r>
            <a:r>
              <a:rPr lang="ru-RU" dirty="0" err="1"/>
              <a:t>із</a:t>
            </a:r>
            <a:r>
              <a:rPr lang="ru-RU" dirty="0"/>
              <a:t> </a:t>
            </a:r>
            <a:r>
              <a:rPr lang="ru-RU" dirty="0" err="1"/>
              <a:t>виконанням</a:t>
            </a:r>
            <a:r>
              <a:rPr lang="ru-RU" dirty="0"/>
              <a:t> </a:t>
            </a:r>
            <a:r>
              <a:rPr lang="ru-RU" dirty="0" err="1"/>
              <a:t>його</a:t>
            </a:r>
            <a:r>
              <a:rPr lang="ru-RU" dirty="0"/>
              <a:t> </a:t>
            </a:r>
            <a:r>
              <a:rPr lang="ru-RU" dirty="0" err="1"/>
              <a:t>функцій</a:t>
            </a:r>
            <a:r>
              <a:rPr lang="ru-RU" dirty="0"/>
              <a:t>, </a:t>
            </a:r>
            <a:r>
              <a:rPr lang="ru-RU" dirty="0" err="1"/>
              <a:t>здійснюється</a:t>
            </a:r>
            <a:r>
              <a:rPr lang="ru-RU" dirty="0"/>
              <a:t> </a:t>
            </a:r>
            <a:r>
              <a:rPr lang="ru-RU" dirty="0" err="1"/>
              <a:t>згідно</a:t>
            </a:r>
            <a:r>
              <a:rPr lang="ru-RU" dirty="0"/>
              <a:t> з </a:t>
            </a:r>
            <a:r>
              <a:rPr lang="ru-RU" dirty="0" err="1"/>
              <a:t>положенням</a:t>
            </a:r>
            <a:r>
              <a:rPr lang="ru-RU" dirty="0"/>
              <a:t>, </a:t>
            </a:r>
            <a:r>
              <a:rPr lang="ru-RU" dirty="0" err="1"/>
              <a:t>що</a:t>
            </a:r>
            <a:r>
              <a:rPr lang="ru-RU" dirty="0"/>
              <a:t> </a:t>
            </a:r>
            <a:r>
              <a:rPr lang="ru-RU" dirty="0" err="1"/>
              <a:t>затверджується</a:t>
            </a:r>
            <a:r>
              <a:rPr lang="ru-RU" dirty="0"/>
              <a:t> Радою </a:t>
            </a:r>
            <a:r>
              <a:rPr lang="ru-RU" dirty="0" err="1"/>
              <a:t>Національного</a:t>
            </a:r>
            <a:r>
              <a:rPr lang="ru-RU" dirty="0"/>
              <a:t> банку </a:t>
            </a:r>
            <a:r>
              <a:rPr lang="ru-RU" dirty="0" err="1"/>
              <a:t>України</a:t>
            </a:r>
            <a:r>
              <a:rPr lang="ru-RU" dirty="0"/>
              <a:t>.</a:t>
            </a:r>
          </a:p>
          <a:p>
            <a:r>
              <a:rPr lang="ru-RU" b="1" u="sng" dirty="0" err="1"/>
              <a:t>Відповідно</a:t>
            </a:r>
            <a:r>
              <a:rPr lang="ru-RU" b="1" u="sng" dirty="0"/>
              <a:t> до </a:t>
            </a:r>
            <a:r>
              <a:rPr lang="ru-RU" b="1" u="sng" dirty="0" err="1"/>
              <a:t>Конституції</a:t>
            </a:r>
            <a:r>
              <a:rPr lang="ru-RU" b="1" u="sng" dirty="0"/>
              <a:t> </a:t>
            </a:r>
            <a:r>
              <a:rPr lang="ru-RU" b="1" u="sng" dirty="0" err="1"/>
              <a:t>України</a:t>
            </a:r>
            <a:r>
              <a:rPr lang="ru-RU" b="1" u="sng" dirty="0"/>
              <a:t> основною </a:t>
            </a:r>
            <a:r>
              <a:rPr lang="ru-RU" b="1" u="sng" dirty="0" err="1"/>
              <a:t>функцією</a:t>
            </a:r>
            <a:r>
              <a:rPr lang="ru-RU" b="1" u="sng" dirty="0"/>
              <a:t> </a:t>
            </a:r>
            <a:r>
              <a:rPr lang="ru-RU" b="1" u="sng" dirty="0" err="1"/>
              <a:t>Національного</a:t>
            </a:r>
            <a:r>
              <a:rPr lang="ru-RU" b="1" u="sng" dirty="0"/>
              <a:t> банку є </a:t>
            </a:r>
            <a:r>
              <a:rPr lang="ru-RU" b="1" u="sng" dirty="0" err="1"/>
              <a:t>забезпечення</a:t>
            </a:r>
            <a:r>
              <a:rPr lang="ru-RU" b="1" u="sng" dirty="0"/>
              <a:t> </a:t>
            </a:r>
            <a:r>
              <a:rPr lang="ru-RU" b="1" u="sng" dirty="0" err="1"/>
              <a:t>стабільності</a:t>
            </a:r>
            <a:r>
              <a:rPr lang="ru-RU" b="1" u="sng" dirty="0"/>
              <a:t> </a:t>
            </a:r>
            <a:r>
              <a:rPr lang="ru-RU" b="1" u="sng" dirty="0" err="1"/>
              <a:t>грошової</a:t>
            </a:r>
            <a:r>
              <a:rPr lang="ru-RU" b="1" u="sng" dirty="0"/>
              <a:t> </a:t>
            </a:r>
            <a:r>
              <a:rPr lang="ru-RU" b="1" u="sng" dirty="0" err="1"/>
              <a:t>одиниці</a:t>
            </a:r>
            <a:r>
              <a:rPr lang="ru-RU" b="1" u="sng" dirty="0"/>
              <a:t> </a:t>
            </a:r>
            <a:r>
              <a:rPr lang="ru-RU" b="1" u="sng" dirty="0" err="1"/>
              <a:t>України</a:t>
            </a:r>
            <a:r>
              <a:rPr lang="ru-RU" b="1" u="sng" dirty="0"/>
              <a:t>.</a:t>
            </a:r>
          </a:p>
          <a:p>
            <a:pPr marL="0" indent="0">
              <a:buNone/>
            </a:pPr>
            <a:r>
              <a:rPr lang="ru-RU" dirty="0"/>
              <a:t>На </a:t>
            </a:r>
            <a:r>
              <a:rPr lang="ru-RU" dirty="0" err="1"/>
              <a:t>виконання</a:t>
            </a:r>
            <a:r>
              <a:rPr lang="ru-RU" dirty="0"/>
              <a:t> </a:t>
            </a:r>
            <a:r>
              <a:rPr lang="ru-RU" dirty="0" err="1"/>
              <a:t>своєї</a:t>
            </a:r>
            <a:r>
              <a:rPr lang="ru-RU" dirty="0"/>
              <a:t> </a:t>
            </a:r>
            <a:r>
              <a:rPr lang="ru-RU" dirty="0" err="1"/>
              <a:t>основної</a:t>
            </a:r>
            <a:r>
              <a:rPr lang="ru-RU" dirty="0"/>
              <a:t> </a:t>
            </a:r>
            <a:r>
              <a:rPr lang="ru-RU" dirty="0" err="1"/>
              <a:t>функції</a:t>
            </a:r>
            <a:r>
              <a:rPr lang="ru-RU" dirty="0"/>
              <a:t> </a:t>
            </a:r>
            <a:r>
              <a:rPr lang="ru-RU" dirty="0" err="1"/>
              <a:t>Національний</a:t>
            </a:r>
            <a:r>
              <a:rPr lang="ru-RU" dirty="0"/>
              <a:t> банк </a:t>
            </a:r>
            <a:r>
              <a:rPr lang="ru-RU" dirty="0" err="1"/>
              <a:t>сприяє</a:t>
            </a:r>
            <a:r>
              <a:rPr lang="ru-RU" dirty="0"/>
              <a:t> </a:t>
            </a:r>
            <a:r>
              <a:rPr lang="ru-RU" dirty="0" err="1"/>
              <a:t>дотриманню</a:t>
            </a:r>
            <a:r>
              <a:rPr lang="ru-RU" dirty="0"/>
              <a:t> </a:t>
            </a:r>
            <a:r>
              <a:rPr lang="ru-RU" dirty="0" err="1"/>
              <a:t>стабільності</a:t>
            </a:r>
            <a:r>
              <a:rPr lang="ru-RU" dirty="0"/>
              <a:t> </a:t>
            </a:r>
            <a:r>
              <a:rPr lang="ru-RU" dirty="0" err="1"/>
              <a:t>банківської</a:t>
            </a:r>
            <a:r>
              <a:rPr lang="ru-RU" dirty="0"/>
              <a:t> </a:t>
            </a:r>
            <a:r>
              <a:rPr lang="ru-RU" dirty="0" err="1"/>
              <a:t>системи</a:t>
            </a:r>
            <a:r>
              <a:rPr lang="ru-RU" dirty="0"/>
              <a:t>, а </a:t>
            </a:r>
            <a:r>
              <a:rPr lang="ru-RU" dirty="0" err="1"/>
              <a:t>також</a:t>
            </a:r>
            <a:r>
              <a:rPr lang="ru-RU" dirty="0"/>
              <a:t>, у межах </a:t>
            </a:r>
            <a:r>
              <a:rPr lang="ru-RU" dirty="0" err="1"/>
              <a:t>своїх</a:t>
            </a:r>
            <a:r>
              <a:rPr lang="ru-RU" dirty="0"/>
              <a:t> </a:t>
            </a:r>
            <a:r>
              <a:rPr lang="ru-RU" dirty="0" err="1"/>
              <a:t>повноважень</a:t>
            </a:r>
            <a:r>
              <a:rPr lang="ru-RU" dirty="0"/>
              <a:t>, </a:t>
            </a:r>
            <a:r>
              <a:rPr lang="uk-UA" dirty="0"/>
              <a:t>–</a:t>
            </a:r>
            <a:r>
              <a:rPr lang="ru-RU" dirty="0"/>
              <a:t> </a:t>
            </a:r>
            <a:r>
              <a:rPr lang="ru-RU" dirty="0" err="1"/>
              <a:t>цінової</a:t>
            </a:r>
            <a:r>
              <a:rPr lang="ru-RU" dirty="0"/>
              <a:t> </a:t>
            </a:r>
            <a:r>
              <a:rPr lang="ru-RU" dirty="0" err="1"/>
              <a:t>стабільності</a:t>
            </a:r>
            <a:r>
              <a:rPr lang="ru-RU" dirty="0"/>
              <a:t>.</a:t>
            </a:r>
          </a:p>
          <a:p>
            <a:r>
              <a:rPr lang="ru-RU" dirty="0" err="1"/>
              <a:t>Керівними</a:t>
            </a:r>
            <a:r>
              <a:rPr lang="ru-RU" dirty="0"/>
              <a:t> органами </a:t>
            </a:r>
            <a:r>
              <a:rPr lang="ru-RU" dirty="0" err="1"/>
              <a:t>Національного</a:t>
            </a:r>
            <a:r>
              <a:rPr lang="ru-RU" dirty="0"/>
              <a:t> банку є Рада </a:t>
            </a:r>
            <a:r>
              <a:rPr lang="ru-RU" dirty="0" err="1"/>
              <a:t>Національного</a:t>
            </a:r>
            <a:r>
              <a:rPr lang="ru-RU" dirty="0"/>
              <a:t> банку </a:t>
            </a:r>
            <a:r>
              <a:rPr lang="ru-RU" dirty="0" err="1"/>
              <a:t>України</a:t>
            </a:r>
            <a:r>
              <a:rPr lang="ru-RU" dirty="0"/>
              <a:t> та </a:t>
            </a:r>
            <a:r>
              <a:rPr lang="ru-RU" dirty="0" err="1"/>
              <a:t>Правління</a:t>
            </a:r>
            <a:r>
              <a:rPr lang="ru-RU" dirty="0"/>
              <a:t> </a:t>
            </a:r>
            <a:r>
              <a:rPr lang="ru-RU" dirty="0" err="1"/>
              <a:t>Національного</a:t>
            </a:r>
            <a:r>
              <a:rPr lang="ru-RU" dirty="0"/>
              <a:t> банку </a:t>
            </a:r>
            <a:r>
              <a:rPr lang="ru-RU" dirty="0" err="1"/>
              <a:t>України</a:t>
            </a:r>
            <a:r>
              <a:rPr lang="ru-RU" dirty="0"/>
              <a:t> </a:t>
            </a:r>
            <a:r>
              <a:rPr lang="ru-RU" dirty="0" smtClean="0"/>
              <a:t>.</a:t>
            </a:r>
            <a:endParaRPr lang="ru-RU" dirty="0"/>
          </a:p>
        </p:txBody>
      </p:sp>
    </p:spTree>
    <p:extLst>
      <p:ext uri="{BB962C8B-B14F-4D97-AF65-F5344CB8AC3E}">
        <p14:creationId xmlns:p14="http://schemas.microsoft.com/office/powerpoint/2010/main" val="775557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7672"/>
            <a:ext cx="9258236" cy="5677467"/>
          </a:xfrm>
        </p:spPr>
        <p:txBody>
          <a:bodyPr/>
          <a:lstStyle/>
          <a:p>
            <a:pPr fontAlgn="base"/>
            <a:r>
              <a:rPr lang="ru-RU" dirty="0"/>
              <a:t>Рада </a:t>
            </a:r>
            <a:r>
              <a:rPr lang="ru-RU" dirty="0" err="1"/>
              <a:t>Національного</a:t>
            </a:r>
            <a:r>
              <a:rPr lang="ru-RU" dirty="0"/>
              <a:t> банку </a:t>
            </a:r>
            <a:r>
              <a:rPr lang="ru-RU" dirty="0" err="1"/>
              <a:t>відповідає</a:t>
            </a:r>
            <a:r>
              <a:rPr lang="ru-RU" dirty="0"/>
              <a:t> за </a:t>
            </a:r>
            <a:r>
              <a:rPr lang="ru-RU" dirty="0" err="1"/>
              <a:t>розроблення</a:t>
            </a:r>
            <a:r>
              <a:rPr lang="ru-RU" dirty="0"/>
              <a:t> </a:t>
            </a:r>
            <a:r>
              <a:rPr lang="ru-RU" dirty="0" err="1"/>
              <a:t>Основних</a:t>
            </a:r>
            <a:r>
              <a:rPr lang="ru-RU" dirty="0"/>
              <a:t> засад </a:t>
            </a:r>
            <a:r>
              <a:rPr lang="ru-RU" dirty="0" err="1"/>
              <a:t>грошово-кредитної</a:t>
            </a:r>
            <a:r>
              <a:rPr lang="ru-RU" dirty="0"/>
              <a:t> </a:t>
            </a:r>
            <a:r>
              <a:rPr lang="ru-RU" dirty="0" err="1"/>
              <a:t>політики</a:t>
            </a:r>
            <a:r>
              <a:rPr lang="ru-RU" dirty="0"/>
              <a:t> та </a:t>
            </a:r>
            <a:r>
              <a:rPr lang="ru-RU" dirty="0" err="1"/>
              <a:t>здійснює</a:t>
            </a:r>
            <a:r>
              <a:rPr lang="ru-RU" dirty="0"/>
              <a:t> контроль за </a:t>
            </a:r>
            <a:r>
              <a:rPr lang="ru-RU" dirty="0" err="1"/>
              <a:t>проведенням</a:t>
            </a:r>
            <a:r>
              <a:rPr lang="ru-RU" dirty="0"/>
              <a:t> </a:t>
            </a:r>
            <a:r>
              <a:rPr lang="ru-RU" dirty="0" err="1"/>
              <a:t>грошово-кредитної</a:t>
            </a:r>
            <a:r>
              <a:rPr lang="ru-RU" dirty="0"/>
              <a:t> </a:t>
            </a:r>
            <a:r>
              <a:rPr lang="ru-RU" dirty="0" err="1"/>
              <a:t>політики</a:t>
            </a:r>
            <a:r>
              <a:rPr lang="ru-RU" dirty="0"/>
              <a:t>. </a:t>
            </a:r>
            <a:r>
              <a:rPr lang="ru-RU" dirty="0" err="1"/>
              <a:t>Крім</a:t>
            </a:r>
            <a:r>
              <a:rPr lang="ru-RU" dirty="0"/>
              <a:t> того, вона </a:t>
            </a:r>
            <a:r>
              <a:rPr lang="ru-RU" dirty="0" err="1"/>
              <a:t>здійснює</a:t>
            </a:r>
            <a:r>
              <a:rPr lang="ru-RU" dirty="0"/>
              <a:t> </a:t>
            </a:r>
            <a:r>
              <a:rPr lang="ru-RU" dirty="0" err="1"/>
              <a:t>нагляд</a:t>
            </a:r>
            <a:r>
              <a:rPr lang="ru-RU" dirty="0"/>
              <a:t> за системою </a:t>
            </a:r>
            <a:r>
              <a:rPr lang="ru-RU" dirty="0" err="1"/>
              <a:t>внутрішнього</a:t>
            </a:r>
            <a:r>
              <a:rPr lang="ru-RU" dirty="0"/>
              <a:t> контролю </a:t>
            </a:r>
            <a:r>
              <a:rPr lang="ru-RU" dirty="0" err="1"/>
              <a:t>Національного</a:t>
            </a:r>
            <a:r>
              <a:rPr lang="ru-RU" dirty="0"/>
              <a:t> банку.</a:t>
            </a:r>
          </a:p>
          <a:p>
            <a:pPr marL="0" indent="0" fontAlgn="base">
              <a:buNone/>
            </a:pPr>
            <a:r>
              <a:rPr lang="ru-RU" dirty="0"/>
              <a:t>Рада </a:t>
            </a:r>
            <a:r>
              <a:rPr lang="ru-RU" dirty="0" err="1"/>
              <a:t>Національного</a:t>
            </a:r>
            <a:r>
              <a:rPr lang="ru-RU" dirty="0"/>
              <a:t> банку </a:t>
            </a:r>
            <a:r>
              <a:rPr lang="ru-RU" dirty="0" err="1"/>
              <a:t>складається</a:t>
            </a:r>
            <a:r>
              <a:rPr lang="ru-RU" dirty="0"/>
              <a:t> з </a:t>
            </a:r>
            <a:r>
              <a:rPr lang="ru-RU" dirty="0" err="1"/>
              <a:t>дев’яти</a:t>
            </a:r>
            <a:r>
              <a:rPr lang="ru-RU" dirty="0"/>
              <a:t> </a:t>
            </a:r>
            <a:r>
              <a:rPr lang="ru-RU" dirty="0" err="1"/>
              <a:t>членів</a:t>
            </a:r>
            <a:r>
              <a:rPr lang="ru-RU" dirty="0"/>
              <a:t>:</a:t>
            </a:r>
          </a:p>
          <a:p>
            <a:pPr fontAlgn="base"/>
            <a:r>
              <a:rPr lang="ru-RU" dirty="0" err="1"/>
              <a:t>чотири</a:t>
            </a:r>
            <a:r>
              <a:rPr lang="ru-RU" dirty="0"/>
              <a:t> особи </a:t>
            </a:r>
            <a:r>
              <a:rPr lang="ru-RU" dirty="0" err="1"/>
              <a:t>призначаються</a:t>
            </a:r>
            <a:r>
              <a:rPr lang="ru-RU" dirty="0"/>
              <a:t> Верховною Радою </a:t>
            </a:r>
            <a:r>
              <a:rPr lang="ru-RU" dirty="0" err="1"/>
              <a:t>України</a:t>
            </a:r>
            <a:r>
              <a:rPr lang="ru-RU" dirty="0"/>
              <a:t>;</a:t>
            </a:r>
          </a:p>
          <a:p>
            <a:pPr fontAlgn="base"/>
            <a:r>
              <a:rPr lang="ru-RU" dirty="0" err="1"/>
              <a:t>чотири</a:t>
            </a:r>
            <a:r>
              <a:rPr lang="ru-RU" dirty="0"/>
              <a:t> особи – Президентом </a:t>
            </a:r>
            <a:r>
              <a:rPr lang="ru-RU" dirty="0" err="1"/>
              <a:t>України</a:t>
            </a:r>
            <a:r>
              <a:rPr lang="ru-RU" dirty="0"/>
              <a:t>;</a:t>
            </a:r>
          </a:p>
          <a:p>
            <a:pPr fontAlgn="base"/>
            <a:r>
              <a:rPr lang="ru-RU" dirty="0"/>
              <a:t>Голова </a:t>
            </a:r>
            <a:r>
              <a:rPr lang="ru-RU" dirty="0" err="1"/>
              <a:t>Національного</a:t>
            </a:r>
            <a:r>
              <a:rPr lang="ru-RU" dirty="0"/>
              <a:t> банку входить до Ради за </a:t>
            </a:r>
            <a:r>
              <a:rPr lang="ru-RU" dirty="0" err="1"/>
              <a:t>посадою</a:t>
            </a:r>
            <a:r>
              <a:rPr lang="ru-RU" dirty="0"/>
              <a:t>.</a:t>
            </a:r>
          </a:p>
          <a:p>
            <a:r>
              <a:rPr lang="ru-RU" dirty="0" smtClean="0"/>
              <a:t>(</a:t>
            </a:r>
            <a:r>
              <a:rPr lang="ru-RU" dirty="0" err="1" smtClean="0"/>
              <a:t>Орг.структура</a:t>
            </a:r>
            <a:r>
              <a:rPr lang="ru-RU" dirty="0" smtClean="0"/>
              <a:t> </a:t>
            </a:r>
            <a:r>
              <a:rPr lang="en-US" dirty="0">
                <a:hlinkClick r:id="rId2"/>
              </a:rPr>
              <a:t>https://</a:t>
            </a:r>
            <a:r>
              <a:rPr lang="en-US" dirty="0" smtClean="0">
                <a:hlinkClick r:id="rId2"/>
              </a:rPr>
              <a:t>bank.gov.ua/ua/about/structure#orgchart</a:t>
            </a:r>
            <a:r>
              <a:rPr lang="ru-RU" dirty="0" smtClean="0"/>
              <a:t> )</a:t>
            </a:r>
            <a:endParaRPr lang="ru-RU" dirty="0"/>
          </a:p>
        </p:txBody>
      </p:sp>
    </p:spTree>
    <p:extLst>
      <p:ext uri="{BB962C8B-B14F-4D97-AF65-F5344CB8AC3E}">
        <p14:creationId xmlns:p14="http://schemas.microsoft.com/office/powerpoint/2010/main" val="242205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657531" y="1119117"/>
            <a:ext cx="7582004" cy="3908857"/>
          </a:xfrm>
          <a:prstGeom prst="rect">
            <a:avLst/>
          </a:prstGeom>
        </p:spPr>
      </p:pic>
    </p:spTree>
    <p:extLst>
      <p:ext uri="{BB962C8B-B14F-4D97-AF65-F5344CB8AC3E}">
        <p14:creationId xmlns:p14="http://schemas.microsoft.com/office/powerpoint/2010/main" val="3059561540"/>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681</TotalTime>
  <Words>1477</Words>
  <Application>Microsoft Office PowerPoint</Application>
  <PresentationFormat>Широкоэкранный</PresentationFormat>
  <Paragraphs>82</Paragraphs>
  <Slides>21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21</vt:i4>
      </vt:variant>
    </vt:vector>
  </HeadingPairs>
  <TitlesOfParts>
    <vt:vector size="28" baseType="lpstr">
      <vt:lpstr>Arial</vt:lpstr>
      <vt:lpstr>Calibri</vt:lpstr>
      <vt:lpstr>Times New Roman</vt:lpstr>
      <vt:lpstr>Trebuchet MS</vt:lpstr>
      <vt:lpstr>Wingdings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17</cp:revision>
  <dcterms:created xsi:type="dcterms:W3CDTF">2021-12-07T13:26:16Z</dcterms:created>
  <dcterms:modified xsi:type="dcterms:W3CDTF">2021-12-13T19:34:49Z</dcterms:modified>
</cp:coreProperties>
</file>