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1" r:id="rId20"/>
    <p:sldId id="282" r:id="rId21"/>
    <p:sldId id="283" r:id="rId22"/>
    <p:sldId id="284" r:id="rId23"/>
    <p:sldId id="28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41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72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440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181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0911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713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555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75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59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75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70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48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30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70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45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D0D69-52D2-4C63-9C5F-A3984BBB242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84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64024"/>
            <a:ext cx="8019070" cy="5390865"/>
          </a:xfrm>
        </p:spPr>
        <p:txBody>
          <a:bodyPr>
            <a:normAutofit/>
          </a:bodyPr>
          <a:lstStyle/>
          <a:p>
            <a:pPr algn="just"/>
            <a:r>
              <a:rPr lang="uk-UA" sz="2800" b="1" dirty="0"/>
              <a:t>Тема 1. Поняття фінансів </a:t>
            </a:r>
            <a:endParaRPr lang="uk-UA" sz="2800" b="1" dirty="0" smtClean="0"/>
          </a:p>
          <a:p>
            <a:pPr algn="just"/>
            <a:endParaRPr lang="ru-RU" sz="2800" dirty="0"/>
          </a:p>
          <a:p>
            <a:pPr algn="just"/>
            <a:r>
              <a:rPr lang="uk-UA" sz="2800" dirty="0"/>
              <a:t>1.	Сутність фінансів </a:t>
            </a:r>
            <a:r>
              <a:rPr lang="ru-RU" sz="2800" dirty="0"/>
              <a:t>та</a:t>
            </a:r>
            <a:r>
              <a:rPr lang="uk-UA" sz="2800" dirty="0"/>
              <a:t> їх ознаки</a:t>
            </a:r>
            <a:endParaRPr lang="ru-RU" sz="2800" dirty="0"/>
          </a:p>
          <a:p>
            <a:pPr algn="just"/>
            <a:r>
              <a:rPr lang="uk-UA" sz="2800" dirty="0"/>
              <a:t>2.	Функції фінансів, їх характеристика</a:t>
            </a:r>
            <a:endParaRPr lang="ru-RU" sz="2800" dirty="0"/>
          </a:p>
          <a:p>
            <a:pPr algn="just"/>
            <a:r>
              <a:rPr lang="uk-UA" sz="2800" dirty="0"/>
              <a:t>3.	Зміст фінансових відносин: суб’єкти та об’єкти, моделі фінансових відносин в суспільстві</a:t>
            </a:r>
            <a:endParaRPr lang="ru-RU" sz="2800" dirty="0"/>
          </a:p>
          <a:p>
            <a:pPr algn="just"/>
            <a:r>
              <a:rPr lang="uk-UA" sz="2800" dirty="0"/>
              <a:t>4.	Фінансові ресурси як носій фінансових відносин</a:t>
            </a:r>
            <a:endParaRPr lang="ru-RU" sz="2800" dirty="0"/>
          </a:p>
          <a:p>
            <a:pPr algn="just"/>
            <a:r>
              <a:rPr lang="uk-UA" sz="2800" dirty="0"/>
              <a:t>5.	Роль фінансів у суспільстві</a:t>
            </a:r>
            <a:endParaRPr lang="ru-RU" sz="2800" dirty="0"/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76292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026" y="723331"/>
            <a:ext cx="9018350" cy="541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16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8903394" cy="5964072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Розподіл і перерозподіл ВВП може відбуватись за різними способами, у відповідності до яких виділяються моделі фінансових відносин у </a:t>
            </a:r>
            <a:r>
              <a:rPr lang="uk-UA" dirty="0" smtClean="0"/>
              <a:t>суспільстві.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9" y="1070540"/>
            <a:ext cx="7791511" cy="53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34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382136"/>
            <a:ext cx="9244589" cy="6005015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uk-UA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 від послідовності розподілу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ВВП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виділяють ринкову та адміністративну моделі.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000" algn="just"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инкова модель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полягає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первинному розподілі ВВП між його виробниками, держава ж отримує доходи на основі перерозподілу ВВП.  Зазначена модель є відкритою і є характерною для розвинених країн світу (США, Велика Британія).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000" algn="just">
              <a:spcBef>
                <a:spcPts val="0"/>
              </a:spcBef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 до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адміністративної моделі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частина виробленого ВВП одразу централізується у бюджеті та інших державних фондах. Саме держава, як суб’єкт фінансових відносин, займає домінуюче положення. Ця модель є закритою і поширена серед країн з плановою-директивною економікою (СРСР, КНДР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алежно</a:t>
            </a:r>
            <a:r>
              <a:rPr lang="uk-UA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 рівня державної централізації ВВП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виділяють: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000" algn="just">
              <a:spcBef>
                <a:spcPts val="0"/>
              </a:spcBef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Американську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фінансових відносин характеризується незначним рівнем державної централізації ВВП – близько 25–30 %. Це свідчить про те, що участь держави в розподільчих відносинах зведена до мінімуму.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000" algn="just">
              <a:spcBef>
                <a:spcPts val="0"/>
              </a:spcBef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Західноєвропейську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фінансових відносин характеризується поміркованим рівнем централізації ВВП – близько 35–45 %. За рахунок відносно вищого рівня централізації ВВП держава має змогу покращити соціально-культурну сферу за рахунок паралельної діяльності державних і комерційних установ в соціальній сфері.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000" algn="just">
              <a:spcBef>
                <a:spcPts val="0"/>
              </a:spcBef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Скандинавську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фінансових відносин передбачає значно вищий рівень централізації ВВП – до 60 %. Ця економічна модель характеризується досить розгалуженою соціальною сферою в галузі соціального захисту, освіти, охорони здоров’я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4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8596668" cy="596407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4.	Фінансові </a:t>
            </a:r>
            <a:r>
              <a:rPr lang="uk-UA" dirty="0"/>
              <a:t>ресурси як носій фінансових </a:t>
            </a:r>
            <a:r>
              <a:rPr lang="uk-UA" dirty="0" smtClean="0"/>
              <a:t>відносин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u="sng" dirty="0"/>
              <a:t>Матеріальним носієм фінансових відносин </a:t>
            </a:r>
            <a:r>
              <a:rPr lang="uk-UA" dirty="0"/>
              <a:t>виступають </a:t>
            </a:r>
            <a:r>
              <a:rPr lang="uk-UA" u="sng" dirty="0"/>
              <a:t>фінансові ресурси</a:t>
            </a:r>
            <a:r>
              <a:rPr lang="uk-UA" dirty="0"/>
              <a:t>. І це виділяє фінанси із сукупності  економічних категорій. Можна сказати, що фінанси як сукупність економічних відносин знаходять своє конкретне вираження у фінансових ресурсах, формою руху яких є фонди.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Тому, враховуючи специфічність категорії фінансів, для визначення поняття </a:t>
            </a:r>
            <a:r>
              <a:rPr lang="uk-UA" u="sng" dirty="0"/>
              <a:t>фінансових ресурсів </a:t>
            </a:r>
            <a:r>
              <a:rPr lang="uk-UA" dirty="0"/>
              <a:t>можна навести ті </a:t>
            </a:r>
            <a:r>
              <a:rPr lang="uk-UA" i="1" u="sng" dirty="0"/>
              <a:t>критерії</a:t>
            </a:r>
            <a:r>
              <a:rPr lang="uk-UA" dirty="0"/>
              <a:t>, яким воно повинно відповідати. А саме:</a:t>
            </a:r>
            <a:endParaRPr lang="ru-RU" dirty="0"/>
          </a:p>
          <a:p>
            <a:pPr lvl="0"/>
            <a:r>
              <a:rPr lang="uk-UA" dirty="0"/>
              <a:t>джерело створення фінансових ресурсів;</a:t>
            </a:r>
            <a:endParaRPr lang="ru-RU" dirty="0"/>
          </a:p>
          <a:p>
            <a:pPr lvl="0"/>
            <a:r>
              <a:rPr lang="uk-UA" dirty="0"/>
              <a:t>форма виявлення фінансових ресурсів;</a:t>
            </a:r>
            <a:endParaRPr lang="ru-RU" dirty="0"/>
          </a:p>
          <a:p>
            <a:pPr lvl="0"/>
            <a:r>
              <a:rPr lang="uk-UA" dirty="0"/>
              <a:t>цільове призначення фінансових ресурсів</a:t>
            </a:r>
            <a:r>
              <a:rPr lang="uk-UA" dirty="0" smtClean="0"/>
              <a:t>.</a:t>
            </a:r>
          </a:p>
          <a:p>
            <a:pPr marL="0" lvl="0" indent="0">
              <a:buNone/>
            </a:pPr>
            <a:r>
              <a:rPr lang="uk-UA" u="sng" dirty="0" smtClean="0"/>
              <a:t>Фінансові ресурси - </a:t>
            </a:r>
            <a:r>
              <a:rPr lang="uk-UA" i="1" dirty="0"/>
              <a:t>це грошові нагромадження і доходи, які створюються в процесі розподілу й перерозподілу ВВП і зосереджуються у відповідних фондах для забезпечення безперервності розширеного відтворення та задоволення інших суспільних </a:t>
            </a:r>
            <a:r>
              <a:rPr lang="uk-UA" i="1" dirty="0" smtClean="0"/>
              <a:t>потреб.</a:t>
            </a:r>
            <a:endParaRPr lang="uk-UA" dirty="0" smtClean="0"/>
          </a:p>
          <a:p>
            <a:pPr lvl="0"/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505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8596668" cy="5964072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Серед багатьох видів ресурсів (природних, матеріальних, трудових) фінансові ресурси мають низку характерних </a:t>
            </a:r>
            <a:r>
              <a:rPr lang="uk-UA" dirty="0" smtClean="0"/>
              <a:t>ознак: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/>
              <a:t>Фінансові ресурси властиві всім суб’єктам фінансових відносин, на основі чого можна визначити наступну структуру фінансових </a:t>
            </a:r>
            <a:r>
              <a:rPr lang="uk-UA" dirty="0" smtClean="0"/>
              <a:t>ресурсів: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46" y="1043058"/>
            <a:ext cx="7059202" cy="370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43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5" y="633759"/>
            <a:ext cx="9576688" cy="5439494"/>
          </a:xfrm>
        </p:spPr>
      </p:pic>
    </p:spTree>
    <p:extLst>
      <p:ext uri="{BB962C8B-B14F-4D97-AF65-F5344CB8AC3E}">
        <p14:creationId xmlns:p14="http://schemas.microsoft.com/office/powerpoint/2010/main" val="2393878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8596668" cy="5964072"/>
          </a:xfrm>
        </p:spPr>
        <p:txBody>
          <a:bodyPr/>
          <a:lstStyle/>
          <a:p>
            <a:r>
              <a:rPr lang="uk-UA" dirty="0"/>
              <a:t>Головною складовою </a:t>
            </a:r>
            <a:r>
              <a:rPr lang="uk-UA" b="1" u="sng" dirty="0"/>
              <a:t>фінансових ресурсів державного рівня </a:t>
            </a:r>
            <a:r>
              <a:rPr lang="uk-UA" dirty="0"/>
              <a:t>є державний бюджет. Крім того значні фінансові ресурси знаходять у розпорядженні позабюджетних фондів (зокрема, Пенсійного фонду України) та державних установ та організацій. </a:t>
            </a:r>
            <a:endParaRPr lang="ru-RU" dirty="0"/>
          </a:p>
          <a:p>
            <a:r>
              <a:rPr lang="uk-UA" b="1" u="sng" dirty="0"/>
              <a:t>На корпоративному рівні фінансові ресурси </a:t>
            </a:r>
            <a:r>
              <a:rPr lang="uk-UA" dirty="0"/>
              <a:t>поділяють на власні (статутний капітал, амортизаційні відрахування), запозичені (банківські кредити) та залучені (кредиторська заборгованість підприємств). Оптимальне співвідношення цих видів ресурсів залежить від їх вартості (для власних – це дивіденди, для запозичених і залучених - відсоток) та загальної економічної ситуації в країні.</a:t>
            </a:r>
            <a:endParaRPr lang="ru-RU" dirty="0"/>
          </a:p>
          <a:p>
            <a:r>
              <a:rPr lang="uk-UA" b="1" u="sng" dirty="0"/>
              <a:t>Приватний рівень </a:t>
            </a:r>
            <a:r>
              <a:rPr lang="uk-UA" dirty="0"/>
              <a:t>характеризує фінансові ресурси населенням (домогосподарствами), що можуть </a:t>
            </a:r>
            <a:r>
              <a:rPr lang="uk-UA" dirty="0" err="1"/>
              <a:t>формуватись</a:t>
            </a:r>
            <a:r>
              <a:rPr lang="uk-UA" dirty="0"/>
              <a:t> як за рахунок власних джерел – заробітна плата, дивіденди, так і на позичковій основі – банківські кредити тощо.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300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8930690" cy="5964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За </a:t>
            </a:r>
            <a:r>
              <a:rPr lang="uk-UA" i="1" dirty="0"/>
              <a:t>джерелами утворення</a:t>
            </a:r>
            <a:r>
              <a:rPr lang="uk-UA" dirty="0"/>
              <a:t> до складу фінансових ресурсів відносять:</a:t>
            </a:r>
            <a:endParaRPr lang="ru-RU" dirty="0"/>
          </a:p>
          <a:p>
            <a:pPr lvl="0">
              <a:spcBef>
                <a:spcPts val="0"/>
              </a:spcBef>
            </a:pPr>
            <a:r>
              <a:rPr lang="uk-UA" dirty="0"/>
              <a:t>прибуток;</a:t>
            </a:r>
            <a:endParaRPr lang="ru-RU" dirty="0"/>
          </a:p>
          <a:p>
            <a:pPr lvl="0">
              <a:spcBef>
                <a:spcPts val="0"/>
              </a:spcBef>
            </a:pPr>
            <a:r>
              <a:rPr lang="uk-UA" dirty="0"/>
              <a:t>заробітну плату;</a:t>
            </a:r>
            <a:endParaRPr lang="ru-RU" dirty="0"/>
          </a:p>
          <a:p>
            <a:pPr lvl="0">
              <a:spcBef>
                <a:spcPts val="0"/>
              </a:spcBef>
            </a:pPr>
            <a:r>
              <a:rPr lang="uk-UA" dirty="0"/>
              <a:t>доходи від особистого підсобного господарства;</a:t>
            </a:r>
            <a:endParaRPr lang="ru-RU" dirty="0"/>
          </a:p>
          <a:p>
            <a:pPr lvl="0">
              <a:spcBef>
                <a:spcPts val="0"/>
              </a:spcBef>
            </a:pPr>
            <a:r>
              <a:rPr lang="uk-UA" dirty="0"/>
              <a:t>нарахування соціального страхування;</a:t>
            </a:r>
            <a:endParaRPr lang="ru-RU" dirty="0"/>
          </a:p>
          <a:p>
            <a:pPr lvl="0">
              <a:spcBef>
                <a:spcPts val="0"/>
              </a:spcBef>
            </a:pPr>
            <a:r>
              <a:rPr lang="uk-UA" dirty="0"/>
              <a:t>амортизацію;</a:t>
            </a:r>
            <a:endParaRPr lang="ru-RU" dirty="0"/>
          </a:p>
          <a:p>
            <a:pPr lvl="0">
              <a:spcBef>
                <a:spcPts val="0"/>
              </a:spcBef>
            </a:pPr>
            <a:r>
              <a:rPr lang="uk-UA" dirty="0"/>
              <a:t>чисті податки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/>
              <a:t>За </a:t>
            </a:r>
            <a:r>
              <a:rPr lang="uk-UA" i="1" dirty="0"/>
              <a:t>видатками</a:t>
            </a:r>
            <a:r>
              <a:rPr lang="uk-UA" dirty="0"/>
              <a:t> або напрямками використання до складу фінансових ресурсів відносять</a:t>
            </a:r>
            <a:r>
              <a:rPr lang="uk-UA" dirty="0" smtClean="0"/>
              <a:t>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45259"/>
              </p:ext>
            </p:extLst>
          </p:nvPr>
        </p:nvGraphicFramePr>
        <p:xfrm>
          <a:off x="772866" y="3148968"/>
          <a:ext cx="8835158" cy="2834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7579"/>
                <a:gridCol w="4417579"/>
              </a:tblGrid>
              <a:tr h="370840">
                <a:tc>
                  <a:txBody>
                    <a:bodyPr/>
                    <a:lstStyle/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витрати на розвиток економіки;</a:t>
                      </a:r>
                      <a:endParaRPr lang="ru-RU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державні дотації та виплати різниці в цінах;</a:t>
                      </a:r>
                      <a:endParaRPr lang="ru-RU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витрати на соціальні гарантії населенню;</a:t>
                      </a:r>
                      <a:endParaRPr lang="ru-RU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витрати на соціально-культурні заходи;</a:t>
                      </a:r>
                      <a:endParaRPr lang="ru-RU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витрати на розвиток науки;</a:t>
                      </a:r>
                      <a:endParaRPr lang="ru-RU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пенсії та надання допомоги;</a:t>
                      </a:r>
                      <a:endParaRPr lang="ru-RU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витрати на оборону;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витрати на управління;</a:t>
                      </a:r>
                      <a:endParaRPr lang="ru-RU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витрати на зовнішньоекономічну діяльність;</a:t>
                      </a:r>
                      <a:endParaRPr lang="ru-RU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витрати господарських структур на соціальні заходи;</a:t>
                      </a:r>
                      <a:endParaRPr lang="ru-RU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інші витрати господарських структур;</a:t>
                      </a:r>
                      <a:endParaRPr lang="ru-RU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витрати на обслуговування державного боргу;</a:t>
                      </a:r>
                      <a:endParaRPr lang="ru-RU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інші витрати бюджету</a:t>
                      </a:r>
                      <a:endParaRPr lang="ru-RU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08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8596668" cy="5964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5.	Роль фінансів у суспільстві</a:t>
            </a:r>
            <a:endParaRPr lang="ru-RU" dirty="0"/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В </a:t>
            </a:r>
            <a:r>
              <a:rPr lang="ru-RU" b="1" i="1" dirty="0" err="1"/>
              <a:t>цілому</a:t>
            </a:r>
            <a:r>
              <a:rPr lang="ru-RU" b="1" i="1" dirty="0"/>
              <a:t> роль </a:t>
            </a:r>
            <a:r>
              <a:rPr lang="ru-RU" b="1" i="1" dirty="0" err="1"/>
              <a:t>фінансів</a:t>
            </a:r>
            <a:r>
              <a:rPr lang="ru-RU" b="1" i="1" dirty="0"/>
              <a:t> в </a:t>
            </a:r>
            <a:r>
              <a:rPr lang="ru-RU" b="1" i="1" dirty="0" err="1"/>
              <a:t>суспільстві</a:t>
            </a:r>
            <a:r>
              <a:rPr lang="ru-RU" b="1" i="1" dirty="0"/>
              <a:t> </a:t>
            </a:r>
            <a:r>
              <a:rPr lang="ru-RU" b="1" i="1" dirty="0" err="1"/>
              <a:t>полягає</a:t>
            </a:r>
            <a:r>
              <a:rPr lang="ru-RU" b="1" i="1" dirty="0"/>
              <a:t> в тому, </a:t>
            </a:r>
            <a:r>
              <a:rPr lang="ru-RU" b="1" i="1" dirty="0" err="1"/>
              <a:t>що</a:t>
            </a:r>
            <a:r>
              <a:rPr lang="ru-RU" b="1" i="1" dirty="0"/>
              <a:t> вони:</a:t>
            </a:r>
          </a:p>
          <a:p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/>
              <a:t>кругообіг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і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безперервність</a:t>
            </a:r>
            <a:r>
              <a:rPr lang="ru-RU" dirty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/>
              <a:t>відтворення</a:t>
            </a:r>
            <a:r>
              <a:rPr lang="ru-RU" dirty="0"/>
              <a:t>;</a:t>
            </a:r>
          </a:p>
          <a:p>
            <a:r>
              <a:rPr lang="ru-RU" dirty="0" err="1" smtClean="0"/>
              <a:t>здійснюють</a:t>
            </a:r>
            <a:r>
              <a:rPr lang="ru-RU" dirty="0" smtClean="0"/>
              <a:t> </a:t>
            </a:r>
            <a:r>
              <a:rPr lang="ru-RU" dirty="0" err="1"/>
              <a:t>перерозподіл</a:t>
            </a:r>
            <a:r>
              <a:rPr lang="ru-RU" dirty="0"/>
              <a:t> </a:t>
            </a:r>
            <a:r>
              <a:rPr lang="ru-RU" dirty="0" err="1"/>
              <a:t>первинних</a:t>
            </a:r>
            <a:r>
              <a:rPr lang="ru-RU" dirty="0"/>
              <a:t> і </a:t>
            </a:r>
            <a:r>
              <a:rPr lang="ru-RU" dirty="0" err="1"/>
              <a:t>вторинних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галузями</a:t>
            </a:r>
            <a:r>
              <a:rPr lang="ru-RU" dirty="0"/>
              <a:t>, </a:t>
            </a:r>
            <a:r>
              <a:rPr lang="ru-RU" dirty="0" err="1" smtClean="0"/>
              <a:t>регіонами</a:t>
            </a:r>
            <a:r>
              <a:rPr lang="ru-RU" dirty="0"/>
              <a:t>, </a:t>
            </a:r>
            <a:r>
              <a:rPr lang="ru-RU" dirty="0" err="1"/>
              <a:t>верствами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</a:t>
            </a:r>
            <a:r>
              <a:rPr lang="ru-RU" dirty="0" err="1"/>
              <a:t>юридичними</a:t>
            </a:r>
            <a:r>
              <a:rPr lang="ru-RU" dirty="0"/>
              <a:t> і </a:t>
            </a:r>
            <a:r>
              <a:rPr lang="ru-RU" dirty="0" err="1"/>
              <a:t>фізичними</a:t>
            </a:r>
            <a:r>
              <a:rPr lang="ru-RU" dirty="0"/>
              <a:t> особами;</a:t>
            </a:r>
          </a:p>
          <a:p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/>
              <a:t>розподіл</a:t>
            </a:r>
            <a:r>
              <a:rPr lang="ru-RU" dirty="0"/>
              <a:t> ВВП і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 smtClean="0"/>
              <a:t>фінансових</a:t>
            </a:r>
            <a:r>
              <a:rPr lang="ru-RU" dirty="0"/>
              <a:t> </a:t>
            </a:r>
            <a:r>
              <a:rPr lang="ru-RU" dirty="0" smtClean="0"/>
              <a:t>потреб </a:t>
            </a:r>
            <a:r>
              <a:rPr lang="ru-RU" dirty="0" err="1"/>
              <a:t>юридичних</a:t>
            </a:r>
            <a:r>
              <a:rPr lang="ru-RU" dirty="0"/>
              <a:t>,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і </a:t>
            </a:r>
            <a:r>
              <a:rPr lang="ru-RU" dirty="0" err="1"/>
              <a:t>держави</a:t>
            </a:r>
            <a:r>
              <a:rPr lang="ru-RU" dirty="0"/>
              <a:t>;</a:t>
            </a:r>
          </a:p>
          <a:p>
            <a:r>
              <a:rPr lang="ru-RU" dirty="0" err="1" smtClean="0"/>
              <a:t>впливають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розподільчих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і </a:t>
            </a:r>
            <a:r>
              <a:rPr lang="ru-RU" dirty="0" err="1"/>
              <a:t>регулюють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 smtClean="0"/>
              <a:t>напрями</a:t>
            </a:r>
            <a:r>
              <a:rPr lang="ru-RU" dirty="0" smtClean="0"/>
              <a:t> </a:t>
            </a:r>
            <a:r>
              <a:rPr lang="ru-RU" dirty="0" err="1"/>
              <a:t>соціально-економічного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;</a:t>
            </a:r>
          </a:p>
          <a:p>
            <a:r>
              <a:rPr lang="ru-RU" dirty="0" err="1" smtClean="0"/>
              <a:t>відіграють</a:t>
            </a:r>
            <a:r>
              <a:rPr lang="ru-RU" dirty="0" smtClean="0"/>
              <a:t> </a:t>
            </a:r>
            <a:r>
              <a:rPr lang="ru-RU" dirty="0" err="1"/>
              <a:t>головну</a:t>
            </a:r>
            <a:r>
              <a:rPr lang="ru-RU" dirty="0"/>
              <a:t> роль в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 smtClean="0"/>
              <a:t>економікою</a:t>
            </a:r>
            <a:r>
              <a:rPr lang="ru-RU" dirty="0"/>
              <a:t>;</a:t>
            </a:r>
          </a:p>
          <a:p>
            <a:r>
              <a:rPr lang="ru-RU" dirty="0" err="1" smtClean="0"/>
              <a:t>фінансові</a:t>
            </a:r>
            <a:r>
              <a:rPr lang="ru-RU" dirty="0" smtClean="0"/>
              <a:t> </a:t>
            </a:r>
            <a:r>
              <a:rPr lang="ru-RU" dirty="0" err="1"/>
              <a:t>показники</a:t>
            </a:r>
            <a:r>
              <a:rPr lang="ru-RU" dirty="0"/>
              <a:t> є </a:t>
            </a:r>
            <a:r>
              <a:rPr lang="ru-RU" dirty="0" err="1"/>
              <a:t>індикаторами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і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 smtClean="0"/>
              <a:t>розвитку</a:t>
            </a:r>
            <a:r>
              <a:rPr lang="ru-RU" dirty="0"/>
              <a:t> </a:t>
            </a:r>
            <a:r>
              <a:rPr lang="ru-RU" dirty="0" err="1" smtClean="0"/>
              <a:t>суспільства</a:t>
            </a:r>
            <a:r>
              <a:rPr lang="ru-RU" dirty="0"/>
              <a:t>,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;</a:t>
            </a:r>
          </a:p>
          <a:p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/>
              <a:t>контроль за </a:t>
            </a:r>
            <a:r>
              <a:rPr lang="ru-RU" dirty="0" err="1"/>
              <a:t>формуванням</a:t>
            </a:r>
            <a:r>
              <a:rPr lang="ru-RU" dirty="0"/>
              <a:t> і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 smtClean="0"/>
              <a:t>ресурсів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/>
              <a:t>державі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7855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59307"/>
            <a:ext cx="8596668" cy="5782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Призначенням фінансів також є їх вплив на процеси суспільного розвитку. </a:t>
            </a:r>
            <a:r>
              <a:rPr lang="uk-UA" dirty="0" smtClean="0"/>
              <a:t>Існують </a:t>
            </a:r>
            <a:r>
              <a:rPr lang="uk-UA" dirty="0"/>
              <a:t>три головні напрями такого впливу:</a:t>
            </a:r>
          </a:p>
          <a:p>
            <a:r>
              <a:rPr lang="uk-UA" dirty="0"/>
              <a:t>1) фінансове забезпечення потреб розширеного відтворення;</a:t>
            </a:r>
          </a:p>
          <a:p>
            <a:r>
              <a:rPr lang="uk-UA" dirty="0"/>
              <a:t>2) фінансове регулювання економічних і соціальних процесів;</a:t>
            </a:r>
          </a:p>
          <a:p>
            <a:r>
              <a:rPr lang="uk-UA" dirty="0"/>
              <a:t>3) фінансове стимулювання.</a:t>
            </a:r>
          </a:p>
          <a:p>
            <a:pPr marL="0" indent="0">
              <a:buNone/>
            </a:pPr>
            <a:r>
              <a:rPr lang="uk-UA" u="sng" dirty="0"/>
              <a:t>Фінансове забезпечення відтворювального процесу </a:t>
            </a:r>
            <a:r>
              <a:rPr lang="uk-UA" dirty="0"/>
              <a:t>– це покриття витрат за </a:t>
            </a:r>
            <a:r>
              <a:rPr lang="uk-UA" dirty="0" smtClean="0"/>
              <a:t>рахунок </a:t>
            </a:r>
            <a:r>
              <a:rPr lang="uk-UA" dirty="0"/>
              <a:t>фінансових ресурсів, акумульованих суб’єктами господарювання і державою.</a:t>
            </a:r>
          </a:p>
          <a:p>
            <a:pPr marL="0" indent="0">
              <a:buNone/>
            </a:pPr>
            <a:r>
              <a:rPr lang="uk-UA" dirty="0"/>
              <a:t>В умовах економічної і господарської самостійності, суб’єкти </a:t>
            </a:r>
            <a:r>
              <a:rPr lang="uk-UA" dirty="0" smtClean="0"/>
              <a:t>господарювання формують </a:t>
            </a:r>
            <a:r>
              <a:rPr lang="uk-UA" dirty="0"/>
              <a:t>джерела розширеного відтворення за рахунок власних фінансових </a:t>
            </a:r>
            <a:r>
              <a:rPr lang="uk-UA" dirty="0" smtClean="0"/>
              <a:t>ресурсів</a:t>
            </a:r>
            <a:r>
              <a:rPr lang="uk-UA" dirty="0"/>
              <a:t>, залучених коштів на акціонерній основі, або на пайових основах грошових </a:t>
            </a:r>
            <a:r>
              <a:rPr lang="uk-UA" dirty="0" smtClean="0"/>
              <a:t>коштів </a:t>
            </a:r>
            <a:r>
              <a:rPr lang="uk-UA" dirty="0"/>
              <a:t>інших підприємств, використання банківських кредитів, бюджетних </a:t>
            </a:r>
            <a:r>
              <a:rPr lang="uk-UA" dirty="0" smtClean="0"/>
              <a:t>асигнувань тощо</a:t>
            </a:r>
            <a:r>
              <a:rPr lang="uk-UA" dirty="0"/>
              <a:t>. Додатковими джерелами фінансового забезпечення можуть бути кошти, </a:t>
            </a:r>
            <a:r>
              <a:rPr lang="uk-UA" dirty="0" smtClean="0"/>
              <a:t>мобілізовані </a:t>
            </a:r>
            <a:r>
              <a:rPr lang="uk-UA" dirty="0"/>
              <a:t>на ринку цінних паперів, іноземні інвестиції.</a:t>
            </a:r>
          </a:p>
        </p:txBody>
      </p:sp>
    </p:spTree>
    <p:extLst>
      <p:ext uri="{BB962C8B-B14F-4D97-AF65-F5344CB8AC3E}">
        <p14:creationId xmlns:p14="http://schemas.microsoft.com/office/powerpoint/2010/main" val="4214511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8596668" cy="5964072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/>
              <a:t>1.	Сутність фінансів </a:t>
            </a:r>
            <a:r>
              <a:rPr lang="ru-RU" sz="2400" dirty="0"/>
              <a:t>та</a:t>
            </a:r>
            <a:r>
              <a:rPr lang="uk-UA" sz="2400" dirty="0"/>
              <a:t> їх ознаки</a:t>
            </a:r>
            <a:endParaRPr lang="ru-RU" sz="2400" dirty="0"/>
          </a:p>
          <a:p>
            <a:pPr marL="0" indent="360000" algn="just">
              <a:buNone/>
            </a:pPr>
            <a:r>
              <a:rPr lang="uk-UA" dirty="0" smtClean="0"/>
              <a:t>В </a:t>
            </a:r>
            <a:r>
              <a:rPr lang="uk-UA" dirty="0"/>
              <a:t>науковій літературі немає єдиної думки щодо ентомології слова “фінанси”. Переважає підхід, що “фінанси” походять від давньофранцузького </a:t>
            </a:r>
            <a:r>
              <a:rPr lang="uk-UA" i="1" dirty="0"/>
              <a:t>“</a:t>
            </a:r>
            <a:r>
              <a:rPr lang="en-US" i="1" dirty="0"/>
              <a:t>finer</a:t>
            </a:r>
            <a:r>
              <a:rPr lang="uk-UA" i="1" dirty="0"/>
              <a:t>”</a:t>
            </a:r>
            <a:r>
              <a:rPr lang="uk-UA" dirty="0"/>
              <a:t> – “платити”, “сплачувати”, а це, в свою чергу, пов’язано із латинським </a:t>
            </a:r>
            <a:r>
              <a:rPr lang="uk-UA" i="1" dirty="0"/>
              <a:t>“</a:t>
            </a:r>
            <a:r>
              <a:rPr lang="en-US" i="1" dirty="0"/>
              <a:t>fin</a:t>
            </a:r>
            <a:r>
              <a:rPr lang="uk-UA" i="1" dirty="0"/>
              <a:t>”</a:t>
            </a:r>
            <a:r>
              <a:rPr lang="uk-UA" dirty="0"/>
              <a:t>, що означає “кінець”, “закінчувати”. </a:t>
            </a:r>
            <a:endParaRPr lang="uk-UA" dirty="0" smtClean="0"/>
          </a:p>
          <a:p>
            <a:pPr marL="0" indent="360000" algn="just">
              <a:buNone/>
            </a:pPr>
            <a:r>
              <a:rPr lang="uk-UA" dirty="0"/>
              <a:t>Б</a:t>
            </a:r>
            <a:r>
              <a:rPr lang="uk-UA" dirty="0" smtClean="0"/>
              <a:t>агато </a:t>
            </a:r>
            <a:r>
              <a:rPr lang="uk-UA" dirty="0"/>
              <a:t>дослідників авторство </a:t>
            </a:r>
            <a:r>
              <a:rPr lang="uk-UA" dirty="0" smtClean="0"/>
              <a:t>терміну </a:t>
            </a:r>
            <a:r>
              <a:rPr lang="uk-UA" dirty="0"/>
              <a:t>“фінанси</a:t>
            </a:r>
            <a:r>
              <a:rPr lang="uk-UA" dirty="0" smtClean="0"/>
              <a:t>” залишають </a:t>
            </a:r>
            <a:r>
              <a:rPr lang="uk-UA" dirty="0"/>
              <a:t>за французьким вченим Ж. </a:t>
            </a:r>
            <a:r>
              <a:rPr lang="uk-UA" dirty="0" err="1"/>
              <a:t>Боденом</a:t>
            </a:r>
            <a:r>
              <a:rPr lang="uk-UA" dirty="0"/>
              <a:t>, який в 1577 р. видає наукову роботу “Шість книг про республіку”, де під фінансами розумілася сукупність коштів, необхідних для задоволення потреб держави та різних суспільних груп</a:t>
            </a:r>
            <a:r>
              <a:rPr lang="uk-UA" dirty="0" smtClean="0"/>
              <a:t>.</a:t>
            </a:r>
          </a:p>
          <a:p>
            <a:pPr marL="0" indent="360000" algn="just">
              <a:buNone/>
            </a:pPr>
            <a:r>
              <a:rPr lang="uk-UA" dirty="0"/>
              <a:t>Усі процеси економічного життя, де беруть участь фінанси, мають грошове вираження, тобто оцінку в грошовій формі. А економічне життя постійно вимагає створення грошових фондів для задоволення різноманітних потреб. Розмір цих фондів характеризує діяльність та фінансові можливості країни, господарської структури, громадянина.</a:t>
            </a:r>
            <a:endParaRPr lang="ru-RU" dirty="0"/>
          </a:p>
          <a:p>
            <a:pPr marL="0" indent="360000" algn="just">
              <a:buNone/>
            </a:pPr>
            <a:r>
              <a:rPr lang="uk-UA" b="1" u="sng" dirty="0" smtClean="0"/>
              <a:t>ФІНАНСИ (як економічна категорія) </a:t>
            </a:r>
            <a:r>
              <a:rPr lang="uk-UA" b="1" dirty="0" smtClean="0"/>
              <a:t>- </a:t>
            </a:r>
            <a:r>
              <a:rPr lang="uk-UA" i="1" dirty="0"/>
              <a:t>це система економічних відносин, пов’язаних з формуванням, розподілом (перерозподілом) і використанням доходу та фондів фінансових ресурсів з метою задоволення суспільних потреб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429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59307"/>
            <a:ext cx="8596668" cy="5782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err="1"/>
              <a:t>Фінансове</a:t>
            </a:r>
            <a:r>
              <a:rPr lang="ru-RU" i="1" dirty="0"/>
              <a:t> </a:t>
            </a:r>
            <a:r>
              <a:rPr lang="ru-RU" i="1" dirty="0" err="1"/>
              <a:t>забезпечення</a:t>
            </a:r>
            <a:r>
              <a:rPr lang="ru-RU" i="1" dirty="0"/>
              <a:t> </a:t>
            </a:r>
            <a:r>
              <a:rPr lang="ru-RU" i="1" dirty="0" err="1"/>
              <a:t>розширеного</a:t>
            </a:r>
            <a:r>
              <a:rPr lang="ru-RU" i="1" dirty="0"/>
              <a:t> </a:t>
            </a:r>
            <a:r>
              <a:rPr lang="ru-RU" i="1" dirty="0" err="1"/>
              <a:t>відтворення</a:t>
            </a:r>
            <a:r>
              <a:rPr lang="ru-RU" i="1" dirty="0"/>
              <a:t> </a:t>
            </a:r>
            <a:r>
              <a:rPr lang="ru-RU" i="1" dirty="0" err="1"/>
              <a:t>може</a:t>
            </a:r>
            <a:r>
              <a:rPr lang="ru-RU" i="1" dirty="0"/>
              <a:t> </a:t>
            </a:r>
            <a:r>
              <a:rPr lang="ru-RU" i="1" dirty="0" err="1"/>
              <a:t>здійснюватися</a:t>
            </a:r>
            <a:r>
              <a:rPr lang="ru-RU" i="1" dirty="0"/>
              <a:t> в </a:t>
            </a:r>
            <a:r>
              <a:rPr lang="ru-RU" i="1" dirty="0" smtClean="0"/>
              <a:t>таких </a:t>
            </a:r>
            <a:r>
              <a:rPr lang="uk-UA" i="1" dirty="0" smtClean="0"/>
              <a:t>формах</a:t>
            </a:r>
            <a:r>
              <a:rPr lang="uk-UA" i="1" dirty="0"/>
              <a:t>:</a:t>
            </a:r>
          </a:p>
          <a:p>
            <a:r>
              <a:rPr lang="ru-RU" i="1" u="sng" dirty="0" err="1" smtClean="0"/>
              <a:t>бюджетне</a:t>
            </a:r>
            <a:r>
              <a:rPr lang="ru-RU" i="1" u="sng" dirty="0" smtClean="0"/>
              <a:t> </a:t>
            </a:r>
            <a:r>
              <a:rPr lang="ru-RU" i="1" u="sng" dirty="0" err="1"/>
              <a:t>фінансування</a:t>
            </a:r>
            <a:r>
              <a:rPr lang="ru-RU" i="1" u="sng" dirty="0"/>
              <a:t> </a:t>
            </a:r>
            <a:r>
              <a:rPr lang="ru-RU" dirty="0"/>
              <a:t>як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з бюджету на </a:t>
            </a:r>
            <a:r>
              <a:rPr lang="ru-RU" dirty="0" err="1"/>
              <a:t>безповоротній</a:t>
            </a:r>
            <a:r>
              <a:rPr lang="ru-RU" dirty="0"/>
              <a:t> </a:t>
            </a:r>
            <a:r>
              <a:rPr lang="ru-RU" dirty="0" err="1" smtClean="0"/>
              <a:t>осно</a:t>
            </a:r>
            <a:r>
              <a:rPr lang="uk-UA" dirty="0" err="1" smtClean="0"/>
              <a:t>ві</a:t>
            </a:r>
            <a:r>
              <a:rPr lang="uk-UA" dirty="0"/>
              <a:t>;</a:t>
            </a:r>
          </a:p>
          <a:p>
            <a:r>
              <a:rPr lang="ru-RU" i="1" u="sng" dirty="0" err="1" smtClean="0"/>
              <a:t>кредитування</a:t>
            </a:r>
            <a:r>
              <a:rPr lang="ru-RU" i="1" dirty="0" smtClean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на принципах </a:t>
            </a:r>
            <a:r>
              <a:rPr lang="ru-RU" dirty="0" err="1"/>
              <a:t>поворотності</a:t>
            </a:r>
            <a:r>
              <a:rPr lang="ru-RU" dirty="0"/>
              <a:t>, </a:t>
            </a:r>
            <a:r>
              <a:rPr lang="ru-RU" dirty="0" err="1"/>
              <a:t>платності</a:t>
            </a:r>
            <a:r>
              <a:rPr lang="ru-RU" dirty="0"/>
              <a:t>, </a:t>
            </a:r>
            <a:r>
              <a:rPr lang="ru-RU" dirty="0" smtClean="0"/>
              <a:t>тер</a:t>
            </a:r>
            <a:r>
              <a:rPr lang="uk-UA" dirty="0" err="1" smtClean="0"/>
              <a:t>міновості</a:t>
            </a:r>
            <a:r>
              <a:rPr lang="uk-UA" dirty="0" smtClean="0"/>
              <a:t> </a:t>
            </a:r>
            <a:r>
              <a:rPr lang="uk-UA" dirty="0"/>
              <a:t>і забезпеченості;</a:t>
            </a:r>
          </a:p>
          <a:p>
            <a:r>
              <a:rPr lang="ru-RU" i="1" u="sng" dirty="0" err="1" smtClean="0"/>
              <a:t>самофінансування</a:t>
            </a:r>
            <a:r>
              <a:rPr lang="ru-RU" i="1" dirty="0" smtClean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основну</a:t>
            </a:r>
            <a:r>
              <a:rPr lang="ru-RU" dirty="0" smtClean="0"/>
              <a:t> </a:t>
            </a:r>
            <a:r>
              <a:rPr lang="ru-RU" dirty="0" err="1"/>
              <a:t>діяльність</a:t>
            </a:r>
            <a:r>
              <a:rPr lang="ru-RU" dirty="0"/>
              <a:t> і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;</a:t>
            </a:r>
          </a:p>
          <a:p>
            <a:r>
              <a:rPr lang="ru-RU" i="1" u="sng" dirty="0" err="1" smtClean="0"/>
              <a:t>оренда</a:t>
            </a:r>
            <a:r>
              <a:rPr lang="ru-RU" i="1" u="sng" dirty="0" smtClean="0"/>
              <a:t> </a:t>
            </a:r>
            <a:r>
              <a:rPr lang="ru-RU" u="sng" dirty="0"/>
              <a:t>(</a:t>
            </a:r>
            <a:r>
              <a:rPr lang="ru-RU" u="sng" dirty="0" err="1"/>
              <a:t>лізинг</a:t>
            </a:r>
            <a:r>
              <a:rPr lang="ru-RU" u="sng" dirty="0"/>
              <a:t>)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передача майна в </a:t>
            </a:r>
            <a:r>
              <a:rPr lang="ru-RU" dirty="0" err="1"/>
              <a:t>користування</a:t>
            </a:r>
            <a:r>
              <a:rPr lang="ru-RU" dirty="0"/>
              <a:t> за </a:t>
            </a:r>
            <a:r>
              <a:rPr lang="ru-RU" dirty="0" err="1"/>
              <a:t>певну</a:t>
            </a:r>
            <a:r>
              <a:rPr lang="ru-RU" dirty="0"/>
              <a:t> плату і на </a:t>
            </a:r>
            <a:r>
              <a:rPr lang="ru-RU" dirty="0" err="1" smtClean="0"/>
              <a:t>певний</a:t>
            </a:r>
            <a:r>
              <a:rPr lang="ru-RU" dirty="0"/>
              <a:t> </a:t>
            </a:r>
            <a:r>
              <a:rPr lang="uk-UA" dirty="0" smtClean="0"/>
              <a:t>термін</a:t>
            </a:r>
            <a:r>
              <a:rPr lang="uk-UA" dirty="0"/>
              <a:t>;</a:t>
            </a:r>
          </a:p>
          <a:p>
            <a:r>
              <a:rPr lang="ru-RU" i="1" u="sng" dirty="0" err="1" smtClean="0"/>
              <a:t>інвестування</a:t>
            </a:r>
            <a:r>
              <a:rPr lang="ru-RU" i="1" dirty="0" smtClean="0"/>
              <a:t> </a:t>
            </a:r>
            <a:r>
              <a:rPr lang="ru-RU" i="1" dirty="0"/>
              <a:t>–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вкладення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в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об’єкти</a:t>
            </a:r>
            <a:r>
              <a:rPr lang="ru-RU" dirty="0"/>
              <a:t> з </a:t>
            </a:r>
            <a:r>
              <a:rPr lang="ru-RU" dirty="0" err="1" smtClean="0"/>
              <a:t>розрахунком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додаткового</a:t>
            </a:r>
            <a:r>
              <a:rPr lang="ru-RU" dirty="0"/>
              <a:t> доходу.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23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59307"/>
            <a:ext cx="8596668" cy="5782055"/>
          </a:xfrm>
        </p:spPr>
        <p:txBody>
          <a:bodyPr>
            <a:normAutofit lnSpcReduction="10000"/>
          </a:bodyPr>
          <a:lstStyle/>
          <a:p>
            <a:r>
              <a:rPr lang="ru-RU" i="1" u="sng" dirty="0" err="1"/>
              <a:t>Фінансове</a:t>
            </a:r>
            <a:r>
              <a:rPr lang="ru-RU" i="1" u="sng" dirty="0"/>
              <a:t> </a:t>
            </a:r>
            <a:r>
              <a:rPr lang="ru-RU" i="1" u="sng" dirty="0" err="1"/>
              <a:t>регулювання</a:t>
            </a:r>
            <a:r>
              <a:rPr lang="ru-RU" i="1" u="sng" dirty="0"/>
              <a:t> </a:t>
            </a:r>
            <a:r>
              <a:rPr lang="ru-RU" i="1" dirty="0"/>
              <a:t>– </a:t>
            </a:r>
            <a:r>
              <a:rPr lang="ru-RU" i="1" dirty="0" err="1"/>
              <a:t>це</a:t>
            </a:r>
            <a:r>
              <a:rPr lang="ru-RU" i="1" dirty="0"/>
              <a:t> метод </a:t>
            </a:r>
            <a:r>
              <a:rPr lang="ru-RU" i="1" dirty="0" err="1"/>
              <a:t>здійснення</a:t>
            </a:r>
            <a:r>
              <a:rPr lang="ru-RU" i="1" dirty="0"/>
              <a:t> державою </a:t>
            </a:r>
            <a:r>
              <a:rPr lang="ru-RU" i="1" dirty="0" err="1"/>
              <a:t>функцій</a:t>
            </a:r>
            <a:r>
              <a:rPr lang="ru-RU" i="1" dirty="0"/>
              <a:t> </a:t>
            </a:r>
            <a:r>
              <a:rPr lang="ru-RU" i="1" dirty="0" err="1" smtClean="0"/>
              <a:t>управління</a:t>
            </a:r>
            <a:r>
              <a:rPr lang="ru-RU" i="1" dirty="0"/>
              <a:t> </a:t>
            </a:r>
            <a:r>
              <a:rPr lang="ru-RU" i="1" dirty="0" err="1" smtClean="0"/>
              <a:t>економічними</a:t>
            </a:r>
            <a:r>
              <a:rPr lang="ru-RU" i="1" dirty="0" smtClean="0"/>
              <a:t> </a:t>
            </a:r>
            <a:r>
              <a:rPr lang="ru-RU" i="1" dirty="0"/>
              <a:t>і </a:t>
            </a:r>
            <a:r>
              <a:rPr lang="ru-RU" i="1" dirty="0" err="1"/>
              <a:t>соціальними</a:t>
            </a:r>
            <a:r>
              <a:rPr lang="ru-RU" i="1" dirty="0"/>
              <a:t> </a:t>
            </a:r>
            <a:r>
              <a:rPr lang="ru-RU" i="1" dirty="0" err="1"/>
              <a:t>процесами</a:t>
            </a:r>
            <a:r>
              <a:rPr lang="ru-RU" i="1" dirty="0"/>
              <a:t> при </a:t>
            </a:r>
            <a:r>
              <a:rPr lang="ru-RU" i="1" dirty="0" err="1"/>
              <a:t>використанні</a:t>
            </a:r>
            <a:r>
              <a:rPr lang="ru-RU" i="1" dirty="0"/>
              <a:t> </a:t>
            </a:r>
            <a:r>
              <a:rPr lang="ru-RU" i="1" dirty="0" err="1"/>
              <a:t>фінансів</a:t>
            </a:r>
            <a:r>
              <a:rPr lang="ru-RU" i="1" dirty="0"/>
              <a:t>. </a:t>
            </a:r>
            <a:r>
              <a:rPr lang="ru-RU" i="1" dirty="0" err="1" smtClean="0"/>
              <a:t>Фінансове</a:t>
            </a:r>
            <a:r>
              <a:rPr lang="ru-RU" i="1" dirty="0" smtClean="0"/>
              <a:t> </a:t>
            </a:r>
            <a:r>
              <a:rPr lang="ru-RU" i="1" dirty="0" err="1"/>
              <a:t>регулювання</a:t>
            </a:r>
            <a:r>
              <a:rPr lang="ru-RU" i="1" dirty="0"/>
              <a:t> </a:t>
            </a:r>
            <a:r>
              <a:rPr lang="ru-RU" i="1" dirty="0" err="1"/>
              <a:t>здійснюється</a:t>
            </a:r>
            <a:r>
              <a:rPr lang="ru-RU" i="1" dirty="0"/>
              <a:t> перш за все через </a:t>
            </a:r>
            <a:r>
              <a:rPr lang="ru-RU" i="1" dirty="0" err="1"/>
              <a:t>перерозподіл</a:t>
            </a:r>
            <a:r>
              <a:rPr lang="ru-RU" i="1" dirty="0"/>
              <a:t> </a:t>
            </a:r>
            <a:r>
              <a:rPr lang="ru-RU" i="1" dirty="0" err="1"/>
              <a:t>частини</a:t>
            </a:r>
            <a:r>
              <a:rPr lang="ru-RU" i="1" dirty="0"/>
              <a:t> </a:t>
            </a:r>
            <a:r>
              <a:rPr lang="ru-RU" i="1" dirty="0" err="1" smtClean="0"/>
              <a:t>доходів</a:t>
            </a:r>
            <a:r>
              <a:rPr lang="ru-RU" i="1" dirty="0"/>
              <a:t> </a:t>
            </a:r>
            <a:r>
              <a:rPr lang="ru-RU" i="1" dirty="0" err="1" smtClean="0"/>
              <a:t>підприємств</a:t>
            </a:r>
            <a:r>
              <a:rPr lang="ru-RU" i="1" dirty="0" smtClean="0"/>
              <a:t> </a:t>
            </a:r>
            <a:r>
              <a:rPr lang="ru-RU" i="1" dirty="0"/>
              <a:t>і </a:t>
            </a:r>
            <a:r>
              <a:rPr lang="ru-RU" i="1" dirty="0" err="1"/>
              <a:t>організацій</a:t>
            </a:r>
            <a:r>
              <a:rPr lang="ru-RU" i="1" dirty="0"/>
              <a:t>, а </a:t>
            </a:r>
            <a:r>
              <a:rPr lang="ru-RU" i="1" dirty="0" err="1"/>
              <a:t>також</a:t>
            </a:r>
            <a:r>
              <a:rPr lang="ru-RU" i="1" dirty="0"/>
              <a:t> </a:t>
            </a:r>
            <a:r>
              <a:rPr lang="ru-RU" i="1" dirty="0" err="1"/>
              <a:t>населення</a:t>
            </a:r>
            <a:r>
              <a:rPr lang="ru-RU" i="1" dirty="0"/>
              <a:t> і </a:t>
            </a:r>
            <a:r>
              <a:rPr lang="ru-RU" i="1" dirty="0" err="1"/>
              <a:t>спрямування</a:t>
            </a:r>
            <a:r>
              <a:rPr lang="ru-RU" i="1" dirty="0"/>
              <a:t> </a:t>
            </a:r>
            <a:r>
              <a:rPr lang="ru-RU" i="1" dirty="0" err="1"/>
              <a:t>цих</a:t>
            </a:r>
            <a:r>
              <a:rPr lang="ru-RU" i="1" dirty="0"/>
              <a:t> </a:t>
            </a:r>
            <a:r>
              <a:rPr lang="ru-RU" i="1" dirty="0" err="1"/>
              <a:t>коштів</a:t>
            </a:r>
            <a:r>
              <a:rPr lang="ru-RU" i="1" dirty="0"/>
              <a:t> </a:t>
            </a:r>
            <a:r>
              <a:rPr lang="ru-RU" i="1" dirty="0" smtClean="0"/>
              <a:t>до </a:t>
            </a:r>
            <a:r>
              <a:rPr lang="ru-RU" i="1" dirty="0" err="1" smtClean="0"/>
              <a:t>бюджетів</a:t>
            </a:r>
            <a:r>
              <a:rPr lang="ru-RU" i="1" dirty="0" smtClean="0"/>
              <a:t> </a:t>
            </a:r>
            <a:r>
              <a:rPr lang="ru-RU" i="1" dirty="0"/>
              <a:t>і </a:t>
            </a:r>
            <a:r>
              <a:rPr lang="ru-RU" i="1" dirty="0" err="1"/>
              <a:t>державних</a:t>
            </a:r>
            <a:r>
              <a:rPr lang="ru-RU" i="1" dirty="0"/>
              <a:t> </a:t>
            </a:r>
            <a:r>
              <a:rPr lang="ru-RU" i="1" dirty="0" err="1"/>
              <a:t>цільових</a:t>
            </a:r>
            <a:r>
              <a:rPr lang="ru-RU" i="1" dirty="0"/>
              <a:t> </a:t>
            </a:r>
            <a:r>
              <a:rPr lang="ru-RU" i="1" dirty="0" err="1"/>
              <a:t>фондів</a:t>
            </a:r>
            <a:r>
              <a:rPr lang="ru-RU" i="1" dirty="0"/>
              <a:t> для </a:t>
            </a:r>
            <a:r>
              <a:rPr lang="ru-RU" i="1" dirty="0" err="1"/>
              <a:t>задоволення</a:t>
            </a:r>
            <a:r>
              <a:rPr lang="ru-RU" i="1" dirty="0"/>
              <a:t> </a:t>
            </a:r>
            <a:r>
              <a:rPr lang="ru-RU" i="1" dirty="0" err="1" smtClean="0"/>
              <a:t>загальнодержавних</a:t>
            </a:r>
            <a:r>
              <a:rPr lang="ru-RU" i="1" dirty="0"/>
              <a:t> </a:t>
            </a:r>
            <a:r>
              <a:rPr lang="uk-UA" i="1" dirty="0" smtClean="0"/>
              <a:t>потреб</a:t>
            </a:r>
            <a:r>
              <a:rPr lang="uk-UA" i="1" dirty="0"/>
              <a:t>.</a:t>
            </a:r>
          </a:p>
          <a:p>
            <a:r>
              <a:rPr lang="ru-RU" dirty="0" err="1"/>
              <a:t>Конкретними</a:t>
            </a:r>
            <a:r>
              <a:rPr lang="ru-RU" dirty="0"/>
              <a:t> формами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і </a:t>
            </a:r>
            <a:r>
              <a:rPr lang="ru-RU" dirty="0" err="1"/>
              <a:t>перерозподілу</a:t>
            </a:r>
            <a:r>
              <a:rPr lang="ru-RU" dirty="0"/>
              <a:t> </a:t>
            </a:r>
            <a:r>
              <a:rPr lang="ru-RU" dirty="0" err="1"/>
              <a:t>створеної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smtClean="0"/>
              <a:t>є </a:t>
            </a:r>
            <a:r>
              <a:rPr lang="ru-RU" i="1" dirty="0" err="1" smtClean="0"/>
              <a:t>фінансові</a:t>
            </a:r>
            <a:r>
              <a:rPr lang="ru-RU" i="1" dirty="0" smtClean="0"/>
              <a:t> </a:t>
            </a:r>
            <a:r>
              <a:rPr lang="ru-RU" i="1" dirty="0" err="1"/>
              <a:t>важелі</a:t>
            </a:r>
            <a:r>
              <a:rPr lang="ru-RU" dirty="0"/>
              <a:t>, до </a:t>
            </a:r>
            <a:r>
              <a:rPr lang="ru-RU" dirty="0" err="1"/>
              <a:t>яких</a:t>
            </a:r>
            <a:r>
              <a:rPr lang="ru-RU" dirty="0"/>
              <a:t> належать </a:t>
            </a:r>
            <a:r>
              <a:rPr lang="ru-RU" dirty="0" err="1"/>
              <a:t>податки</a:t>
            </a:r>
            <a:r>
              <a:rPr lang="ru-RU" dirty="0"/>
              <a:t>, </a:t>
            </a:r>
            <a:r>
              <a:rPr lang="ru-RU" dirty="0" err="1"/>
              <a:t>збори</a:t>
            </a:r>
            <a:r>
              <a:rPr lang="ru-RU" dirty="0"/>
              <a:t>, </a:t>
            </a:r>
            <a:r>
              <a:rPr lang="ru-RU" dirty="0" err="1"/>
              <a:t>обов’язкові</a:t>
            </a:r>
            <a:r>
              <a:rPr lang="ru-RU" dirty="0"/>
              <a:t> </a:t>
            </a:r>
            <a:r>
              <a:rPr lang="ru-RU" dirty="0" err="1"/>
              <a:t>платежі</a:t>
            </a:r>
            <a:r>
              <a:rPr lang="ru-RU" dirty="0"/>
              <a:t>,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 smtClean="0"/>
              <a:t>амортизаційних</a:t>
            </a:r>
            <a:r>
              <a:rPr lang="ru-RU" dirty="0" smtClean="0"/>
              <a:t> </a:t>
            </a:r>
            <a:r>
              <a:rPr lang="ru-RU" dirty="0" err="1"/>
              <a:t>відрахувань</a:t>
            </a:r>
            <a:r>
              <a:rPr lang="ru-RU" dirty="0"/>
              <a:t>,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в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установах</a:t>
            </a:r>
            <a:r>
              <a:rPr lang="ru-RU" dirty="0"/>
              <a:t>, </a:t>
            </a:r>
            <a:r>
              <a:rPr lang="ru-RU" dirty="0" err="1" smtClean="0"/>
              <a:t>орендна</a:t>
            </a:r>
            <a:r>
              <a:rPr lang="ru-RU" dirty="0" smtClean="0"/>
              <a:t> </a:t>
            </a:r>
            <a:r>
              <a:rPr lang="ru-RU" dirty="0"/>
              <a:t>плата, </a:t>
            </a:r>
            <a:r>
              <a:rPr lang="ru-RU" dirty="0" err="1"/>
              <a:t>відсоток</a:t>
            </a:r>
            <a:r>
              <a:rPr lang="ru-RU" dirty="0"/>
              <a:t> за кредит, </a:t>
            </a:r>
            <a:r>
              <a:rPr lang="ru-RU" dirty="0" err="1"/>
              <a:t>дотації</a:t>
            </a:r>
            <a:r>
              <a:rPr lang="ru-RU" dirty="0"/>
              <a:t>, </a:t>
            </a:r>
            <a:r>
              <a:rPr lang="ru-RU" dirty="0" err="1"/>
              <a:t>субсидії</a:t>
            </a:r>
            <a:r>
              <a:rPr lang="ru-RU" dirty="0"/>
              <a:t>, </a:t>
            </a:r>
            <a:r>
              <a:rPr lang="ru-RU" dirty="0" err="1"/>
              <a:t>субвенції</a:t>
            </a:r>
            <a:r>
              <a:rPr lang="ru-RU" dirty="0"/>
              <a:t>, </a:t>
            </a:r>
            <a:r>
              <a:rPr lang="ru-RU" dirty="0" err="1"/>
              <a:t>штрафи</a:t>
            </a:r>
            <a:r>
              <a:rPr lang="ru-RU" dirty="0"/>
              <a:t>, пеня, </a:t>
            </a:r>
            <a:r>
              <a:rPr lang="ru-RU" dirty="0" err="1"/>
              <a:t>премії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фінанси</a:t>
            </a:r>
            <a:r>
              <a:rPr lang="ru-RU" dirty="0"/>
              <a:t>, держава шляхом </a:t>
            </a:r>
            <a:r>
              <a:rPr lang="ru-RU" dirty="0" err="1"/>
              <a:t>встановлення</a:t>
            </a:r>
            <a:r>
              <a:rPr lang="ru-RU" dirty="0"/>
              <a:t> форм і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 smtClean="0"/>
              <a:t>мобіліза</a:t>
            </a:r>
            <a:r>
              <a:rPr lang="uk-UA" dirty="0" err="1" smtClean="0"/>
              <a:t>ції</a:t>
            </a:r>
            <a:r>
              <a:rPr lang="uk-UA" dirty="0" smtClean="0"/>
              <a:t> </a:t>
            </a:r>
            <a:r>
              <a:rPr lang="uk-UA" dirty="0"/>
              <a:t>фінансових ресурсів та їх використання стимулює або локалізує ті чи інші </a:t>
            </a:r>
            <a:r>
              <a:rPr lang="uk-UA" dirty="0" smtClean="0"/>
              <a:t>явища і </a:t>
            </a:r>
            <a:r>
              <a:rPr lang="uk-UA" dirty="0"/>
              <a:t>процеси в державі.</a:t>
            </a:r>
          </a:p>
          <a:p>
            <a:pPr marL="0" indent="0">
              <a:buNone/>
            </a:pPr>
            <a:r>
              <a:rPr lang="ru-RU" i="1" dirty="0"/>
              <a:t>До </a:t>
            </a:r>
            <a:r>
              <a:rPr lang="ru-RU" i="1" dirty="0" err="1"/>
              <a:t>фінансових</a:t>
            </a:r>
            <a:r>
              <a:rPr lang="ru-RU" i="1" dirty="0"/>
              <a:t> </a:t>
            </a:r>
            <a:r>
              <a:rPr lang="ru-RU" i="1" dirty="0" err="1"/>
              <a:t>стимулів</a:t>
            </a:r>
            <a:r>
              <a:rPr lang="ru-RU" i="1" dirty="0"/>
              <a:t> </a:t>
            </a:r>
            <a:r>
              <a:rPr lang="ru-RU" i="1" dirty="0" err="1"/>
              <a:t>розвитку</a:t>
            </a:r>
            <a:r>
              <a:rPr lang="ru-RU" i="1" dirty="0"/>
              <a:t> </a:t>
            </a:r>
            <a:r>
              <a:rPr lang="ru-RU" i="1" dirty="0" err="1"/>
              <a:t>виробництва</a:t>
            </a:r>
            <a:r>
              <a:rPr lang="ru-RU" i="1" dirty="0"/>
              <a:t> і </a:t>
            </a:r>
            <a:r>
              <a:rPr lang="ru-RU" i="1" dirty="0" err="1"/>
              <a:t>підвищення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 smtClean="0"/>
              <a:t>ефективності</a:t>
            </a:r>
            <a:r>
              <a:rPr lang="ru-RU" i="1" dirty="0"/>
              <a:t> </a:t>
            </a:r>
            <a:r>
              <a:rPr lang="uk-UA" i="1" dirty="0" smtClean="0"/>
              <a:t>належать</a:t>
            </a:r>
            <a:r>
              <a:rPr lang="uk-UA" i="1" dirty="0"/>
              <a:t>:</a:t>
            </a:r>
          </a:p>
          <a:p>
            <a:r>
              <a:rPr lang="uk-UA" dirty="0" smtClean="0"/>
              <a:t>бюджетні </a:t>
            </a:r>
            <a:r>
              <a:rPr lang="uk-UA" dirty="0"/>
              <a:t>стимули;</a:t>
            </a:r>
          </a:p>
          <a:p>
            <a:r>
              <a:rPr lang="uk-UA" dirty="0" smtClean="0"/>
              <a:t>пріоритетне </a:t>
            </a:r>
            <a:r>
              <a:rPr lang="uk-UA" dirty="0"/>
              <a:t>інвестування фінансових ресурсів;</a:t>
            </a:r>
          </a:p>
          <a:p>
            <a:r>
              <a:rPr lang="uk-UA" dirty="0" smtClean="0"/>
              <a:t>фінансові </a:t>
            </a:r>
            <a:r>
              <a:rPr lang="uk-UA" dirty="0"/>
              <a:t>пільги і санкції.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35334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86603"/>
            <a:ext cx="8596668" cy="5754759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03864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8596668" cy="59640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Матеріали презентації укладено за: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фінанси</a:t>
            </a:r>
            <a:r>
              <a:rPr lang="ru-RU" dirty="0"/>
              <a:t> : </a:t>
            </a:r>
            <a:r>
              <a:rPr lang="ru-RU" dirty="0" err="1"/>
              <a:t>підруч</a:t>
            </a:r>
            <a:r>
              <a:rPr lang="ru-RU" dirty="0"/>
              <a:t>. / за ред. </a:t>
            </a:r>
            <a:r>
              <a:rPr lang="ru-RU" dirty="0" err="1"/>
              <a:t>д.е.н</a:t>
            </a:r>
            <a:r>
              <a:rPr lang="ru-RU" dirty="0"/>
              <a:t>., проф. О. П. Кириленко. – 2-ге вид., доп. і </a:t>
            </a:r>
            <a:r>
              <a:rPr lang="ru-RU" dirty="0" err="1"/>
              <a:t>перероб</a:t>
            </a:r>
            <a:r>
              <a:rPr lang="ru-RU" dirty="0"/>
              <a:t>. – </a:t>
            </a:r>
            <a:r>
              <a:rPr lang="ru-RU" dirty="0" err="1"/>
              <a:t>Тернопіль</a:t>
            </a:r>
            <a:r>
              <a:rPr lang="ru-RU" dirty="0"/>
              <a:t> : </a:t>
            </a:r>
            <a:r>
              <a:rPr lang="ru-RU" dirty="0" err="1"/>
              <a:t>Економічна</a:t>
            </a:r>
            <a:r>
              <a:rPr lang="ru-RU" dirty="0"/>
              <a:t> думка ТНЕУ, 2014. – 448 с.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err="1"/>
              <a:t>Бердар</a:t>
            </a:r>
            <a:r>
              <a:rPr lang="ru-RU" dirty="0"/>
              <a:t> М. М. </a:t>
            </a:r>
            <a:r>
              <a:rPr lang="ru-RU" dirty="0" err="1"/>
              <a:t>Фінанси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. </a:t>
            </a:r>
            <a:r>
              <a:rPr lang="ru-RU" dirty="0" err="1"/>
              <a:t>Навч</a:t>
            </a:r>
            <a:r>
              <a:rPr lang="ru-RU" dirty="0"/>
              <a:t>. </a:t>
            </a:r>
            <a:r>
              <a:rPr lang="ru-RU" dirty="0" err="1"/>
              <a:t>посіб</a:t>
            </a:r>
            <a:r>
              <a:rPr lang="ru-RU" dirty="0"/>
              <a:t>. — К.: Центр </a:t>
            </a:r>
            <a:r>
              <a:rPr lang="ru-RU" dirty="0" err="1"/>
              <a:t>учбової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, 2010. — 352 с</a:t>
            </a:r>
          </a:p>
          <a:p>
            <a:pPr marL="0" indent="0">
              <a:buNone/>
            </a:pPr>
            <a:r>
              <a:rPr lang="ru-RU" dirty="0"/>
              <a:t>3. Александрова М.М., </a:t>
            </a:r>
            <a:r>
              <a:rPr lang="ru-RU" dirty="0" err="1"/>
              <a:t>Кірейцев</a:t>
            </a:r>
            <a:r>
              <a:rPr lang="ru-RU" dirty="0"/>
              <a:t> Г.Г., Маслова С.О. </a:t>
            </a:r>
            <a:r>
              <a:rPr lang="ru-RU" dirty="0" err="1"/>
              <a:t>Гроші</a:t>
            </a:r>
            <a:r>
              <a:rPr lang="ru-RU" dirty="0"/>
              <a:t>. </a:t>
            </a:r>
            <a:r>
              <a:rPr lang="ru-RU" dirty="0" err="1"/>
              <a:t>Фінанси</a:t>
            </a:r>
            <a:r>
              <a:rPr lang="ru-RU" dirty="0"/>
              <a:t>. Кредит.: В 2-х </a:t>
            </a:r>
            <a:r>
              <a:rPr lang="ru-RU" dirty="0" err="1"/>
              <a:t>частинах</a:t>
            </a:r>
            <a:r>
              <a:rPr lang="ru-RU" dirty="0"/>
              <a:t>. Ч. І: </a:t>
            </a:r>
            <a:r>
              <a:rPr lang="ru-RU" dirty="0" err="1"/>
              <a:t>Навчально-методичний</a:t>
            </a:r>
            <a:r>
              <a:rPr lang="ru-RU" dirty="0"/>
              <a:t> </a:t>
            </a:r>
            <a:r>
              <a:rPr lang="ru-RU" dirty="0" err="1"/>
              <a:t>посібник</a:t>
            </a:r>
            <a:r>
              <a:rPr lang="ru-RU" dirty="0"/>
              <a:t>. – Житомир: ЖІТІ, 2002. – 224 с.</a:t>
            </a:r>
          </a:p>
          <a:p>
            <a:pPr marL="0" indent="0">
              <a:buNone/>
            </a:pPr>
            <a:r>
              <a:rPr lang="ru-RU" dirty="0"/>
              <a:t>4. Глущенко А.С. </a:t>
            </a:r>
            <a:r>
              <a:rPr lang="ru-RU" dirty="0" err="1"/>
              <a:t>Фінанси</a:t>
            </a:r>
            <a:r>
              <a:rPr lang="ru-RU" dirty="0"/>
              <a:t>: </a:t>
            </a:r>
            <a:r>
              <a:rPr lang="ru-RU" dirty="0" err="1"/>
              <a:t>Навч</a:t>
            </a:r>
            <a:r>
              <a:rPr lang="ru-RU" dirty="0"/>
              <a:t>. </a:t>
            </a:r>
            <a:r>
              <a:rPr lang="ru-RU" dirty="0" err="1"/>
              <a:t>посіб</a:t>
            </a:r>
            <a:r>
              <a:rPr lang="ru-RU" dirty="0"/>
              <a:t>. /А.С. Глущенко/, </a:t>
            </a:r>
            <a:r>
              <a:rPr lang="ru-RU" dirty="0" err="1"/>
              <a:t>Львів</a:t>
            </a:r>
            <a:r>
              <a:rPr lang="ru-RU" dirty="0"/>
              <a:t> «</a:t>
            </a:r>
            <a:r>
              <a:rPr lang="ru-RU" dirty="0" err="1"/>
              <a:t>Магнолія</a:t>
            </a:r>
            <a:r>
              <a:rPr lang="ru-RU" dirty="0"/>
              <a:t> 2006», 2014, – 440с.</a:t>
            </a:r>
          </a:p>
          <a:p>
            <a:pPr marL="0" indent="0">
              <a:buNone/>
            </a:pPr>
            <a:r>
              <a:rPr lang="ru-RU" dirty="0"/>
              <a:t>5. Стойко О.Я., Дема Д.І. </a:t>
            </a:r>
            <a:r>
              <a:rPr lang="ru-RU" dirty="0" err="1"/>
              <a:t>Фінанси</a:t>
            </a:r>
            <a:r>
              <a:rPr lang="ru-RU" dirty="0"/>
              <a:t>: </a:t>
            </a:r>
            <a:r>
              <a:rPr lang="ru-RU" dirty="0" err="1"/>
              <a:t>підручн</a:t>
            </a:r>
            <a:r>
              <a:rPr lang="ru-RU" dirty="0"/>
              <a:t>. / О.Я. Стойко, Д.І. Дема; за ред. О.Я. Стойка. – К.: </a:t>
            </a:r>
            <a:r>
              <a:rPr lang="ru-RU" dirty="0" err="1"/>
              <a:t>Алерта</a:t>
            </a:r>
            <a:r>
              <a:rPr lang="ru-RU" dirty="0"/>
              <a:t>, 2017. – 406 с.</a:t>
            </a:r>
          </a:p>
          <a:p>
            <a:pPr marL="0" indent="0">
              <a:buNone/>
            </a:pPr>
            <a:r>
              <a:rPr lang="ru-RU" dirty="0"/>
              <a:t>6. Романенко О. Р. </a:t>
            </a:r>
            <a:r>
              <a:rPr lang="ru-RU" dirty="0" err="1"/>
              <a:t>Фінанси</a:t>
            </a:r>
            <a:r>
              <a:rPr lang="ru-RU" dirty="0"/>
              <a:t>: </a:t>
            </a:r>
            <a:r>
              <a:rPr lang="ru-RU" dirty="0" err="1"/>
              <a:t>Підручник</a:t>
            </a:r>
            <a:r>
              <a:rPr lang="ru-RU" dirty="0"/>
              <a:t>. 4-те вид. - К: Центр </a:t>
            </a:r>
            <a:r>
              <a:rPr lang="ru-RU" dirty="0" err="1"/>
              <a:t>учбової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, 2009. - 312 с.</a:t>
            </a:r>
          </a:p>
          <a:p>
            <a:pPr marL="0" indent="0">
              <a:buNone/>
            </a:pPr>
            <a:r>
              <a:rPr lang="ru-RU" dirty="0"/>
              <a:t>7. </a:t>
            </a:r>
            <a:r>
              <a:rPr lang="ru-RU" dirty="0" err="1"/>
              <a:t>Фінанси</a:t>
            </a:r>
            <a:r>
              <a:rPr lang="ru-RU" dirty="0"/>
              <a:t> :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посібник</a:t>
            </a:r>
            <a:r>
              <a:rPr lang="ru-RU" dirty="0"/>
              <a:t> [</a:t>
            </a:r>
            <a:r>
              <a:rPr lang="ru-RU" dirty="0" err="1"/>
              <a:t>Електронний</a:t>
            </a:r>
            <a:r>
              <a:rPr lang="ru-RU" dirty="0"/>
              <a:t> ресурс] / І. В. </a:t>
            </a:r>
            <a:r>
              <a:rPr lang="ru-RU" dirty="0" err="1"/>
              <a:t>Журавльова</a:t>
            </a:r>
            <a:r>
              <a:rPr lang="ru-RU" dirty="0"/>
              <a:t>, О. В. </a:t>
            </a:r>
            <a:r>
              <a:rPr lang="ru-RU" dirty="0" err="1"/>
              <a:t>Гаврильченко</a:t>
            </a:r>
            <a:r>
              <a:rPr lang="ru-RU" dirty="0"/>
              <a:t>, О. П. </a:t>
            </a:r>
            <a:r>
              <a:rPr lang="ru-RU" dirty="0" err="1"/>
              <a:t>Полтініна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; за </a:t>
            </a:r>
            <a:r>
              <a:rPr lang="ru-RU" dirty="0" err="1"/>
              <a:t>заг</a:t>
            </a:r>
            <a:r>
              <a:rPr lang="ru-RU" dirty="0"/>
              <a:t>. ред. д-ра </a:t>
            </a:r>
            <a:r>
              <a:rPr lang="ru-RU" dirty="0" err="1"/>
              <a:t>екон</a:t>
            </a:r>
            <a:r>
              <a:rPr lang="ru-RU" dirty="0"/>
              <a:t>. наук, </a:t>
            </a:r>
            <a:r>
              <a:rPr lang="ru-RU" dirty="0" err="1"/>
              <a:t>професора</a:t>
            </a:r>
            <a:r>
              <a:rPr lang="ru-RU" dirty="0"/>
              <a:t> І. В. </a:t>
            </a:r>
            <a:r>
              <a:rPr lang="ru-RU" dirty="0" err="1"/>
              <a:t>Журавльової</a:t>
            </a:r>
            <a:r>
              <a:rPr lang="ru-RU" dirty="0"/>
              <a:t>. – </a:t>
            </a:r>
            <a:r>
              <a:rPr lang="ru-RU" dirty="0" err="1"/>
              <a:t>Харків</a:t>
            </a:r>
            <a:r>
              <a:rPr lang="ru-RU" dirty="0"/>
              <a:t> : </a:t>
            </a:r>
            <a:r>
              <a:rPr lang="ru-RU" dirty="0" err="1"/>
              <a:t>ХНЕУім</a:t>
            </a:r>
            <a:r>
              <a:rPr lang="ru-RU" dirty="0"/>
              <a:t>. С. </a:t>
            </a:r>
            <a:r>
              <a:rPr lang="ru-RU" dirty="0" err="1"/>
              <a:t>Кузнеця</a:t>
            </a:r>
            <a:r>
              <a:rPr lang="ru-RU" dirty="0"/>
              <a:t>, 2017. – 330 с.</a:t>
            </a:r>
          </a:p>
          <a:p>
            <a:pPr marL="0" indent="0">
              <a:buNone/>
            </a:pPr>
            <a:r>
              <a:rPr lang="ru-RU" dirty="0"/>
              <a:t>8. Александрова М.М., </a:t>
            </a:r>
            <a:r>
              <a:rPr lang="ru-RU" dirty="0" err="1"/>
              <a:t>Полчанов</a:t>
            </a:r>
            <a:r>
              <a:rPr lang="ru-RU" dirty="0"/>
              <a:t> А.Ю. </a:t>
            </a:r>
            <a:r>
              <a:rPr lang="ru-RU" dirty="0" err="1"/>
              <a:t>Опорний</a:t>
            </a:r>
            <a:r>
              <a:rPr lang="ru-RU" dirty="0"/>
              <a:t> конспект </a:t>
            </a:r>
            <a:r>
              <a:rPr lang="ru-RU" dirty="0" err="1"/>
              <a:t>лекцій</a:t>
            </a:r>
            <a:r>
              <a:rPr lang="ru-RU" dirty="0"/>
              <a:t> з курсу «</a:t>
            </a:r>
            <a:r>
              <a:rPr lang="ru-RU" dirty="0" err="1"/>
              <a:t>Фінанси</a:t>
            </a:r>
            <a:r>
              <a:rPr lang="ru-RU" dirty="0"/>
              <a:t>». Житомир, </a:t>
            </a:r>
            <a:r>
              <a:rPr lang="ru-RU" dirty="0" smtClean="0"/>
              <a:t>2011</a:t>
            </a:r>
            <a:endParaRPr lang="ru-RU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1137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8596668" cy="5964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! Як завчити визначення «ФІНАНСИ»: скрізь, де мають місце фінанси, є процес формування, розподілу (перерозподілу) та використання фінансових ресурсів:</a:t>
            </a:r>
          </a:p>
          <a:p>
            <a:pPr marL="0" indent="0">
              <a:buNone/>
            </a:pPr>
            <a:r>
              <a:rPr lang="uk-UA" b="1" u="sng" dirty="0"/>
              <a:t>ФІНАНСИ </a:t>
            </a:r>
            <a:r>
              <a:rPr lang="uk-UA" b="1" dirty="0" smtClean="0"/>
              <a:t>- </a:t>
            </a:r>
            <a:r>
              <a:rPr lang="uk-UA" i="1" dirty="0"/>
              <a:t>це система економічних відносин, пов’язаних з формуванням, розподілом (перерозподілом) і використанням доходу та фондів фінансових ресурсів з метою задоволення суспільних потреб</a:t>
            </a:r>
            <a:endParaRPr lang="ru-RU" dirty="0"/>
          </a:p>
          <a:p>
            <a:pPr marL="0" indent="0">
              <a:buNone/>
            </a:pPr>
            <a:r>
              <a:rPr lang="ru-RU" b="1" u="sng" dirty="0" err="1"/>
              <a:t>Державні</a:t>
            </a:r>
            <a:r>
              <a:rPr lang="ru-RU" b="1" u="sng" dirty="0"/>
              <a:t> </a:t>
            </a:r>
            <a:r>
              <a:rPr lang="ru-RU" b="1" u="sng" dirty="0" err="1"/>
              <a:t>фінанси</a:t>
            </a:r>
            <a:r>
              <a:rPr lang="ru-RU" b="1" u="sng" dirty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система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склалася</a:t>
            </a:r>
            <a:r>
              <a:rPr lang="ru-RU" dirty="0" smtClean="0"/>
              <a:t> у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формуванням</a:t>
            </a:r>
            <a:r>
              <a:rPr lang="ru-RU" dirty="0"/>
              <a:t>, </a:t>
            </a:r>
            <a:r>
              <a:rPr lang="ru-RU" dirty="0" err="1"/>
              <a:t>розподілом</a:t>
            </a:r>
            <a:r>
              <a:rPr lang="ru-RU" dirty="0"/>
              <a:t> і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централізованих</a:t>
            </a:r>
            <a:r>
              <a:rPr lang="ru-RU" dirty="0"/>
              <a:t> і </a:t>
            </a:r>
            <a:r>
              <a:rPr lang="ru-RU" dirty="0" err="1"/>
              <a:t>децентралізованих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і задач </a:t>
            </a:r>
            <a:r>
              <a:rPr lang="ru-RU" dirty="0" err="1"/>
              <a:t>держави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u="sng" dirty="0" err="1"/>
              <a:t>Місцеві</a:t>
            </a:r>
            <a:r>
              <a:rPr lang="ru-RU" b="1" u="sng" dirty="0"/>
              <a:t> </a:t>
            </a:r>
            <a:r>
              <a:rPr lang="ru-RU" b="1" u="sng" dirty="0" err="1"/>
              <a:t>фінанси</a:t>
            </a:r>
            <a:r>
              <a:rPr lang="ru-RU" b="1" u="sng" dirty="0"/>
              <a:t> </a:t>
            </a:r>
            <a:r>
              <a:rPr lang="ru-RU" dirty="0"/>
              <a:t>– система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, </a:t>
            </a:r>
            <a:r>
              <a:rPr lang="ru-RU" dirty="0" err="1"/>
              <a:t>пов’язаних</a:t>
            </a:r>
            <a:r>
              <a:rPr lang="ru-RU" dirty="0"/>
              <a:t> з </a:t>
            </a:r>
            <a:r>
              <a:rPr lang="ru-RU" dirty="0" err="1"/>
              <a:t>формуванням</a:t>
            </a:r>
            <a:r>
              <a:rPr lang="ru-RU" dirty="0"/>
              <a:t>, </a:t>
            </a:r>
            <a:r>
              <a:rPr lang="ru-RU" dirty="0" err="1"/>
              <a:t>розподілом</a:t>
            </a:r>
            <a:r>
              <a:rPr lang="ru-RU" dirty="0"/>
              <a:t> та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необхідних</a:t>
            </a:r>
            <a:r>
              <a:rPr lang="ru-RU" dirty="0"/>
              <a:t> органам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покладених</a:t>
            </a:r>
            <a:r>
              <a:rPr lang="ru-RU" dirty="0"/>
              <a:t> на них </a:t>
            </a:r>
            <a:r>
              <a:rPr lang="ru-RU" dirty="0" err="1"/>
              <a:t>завдань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err="1"/>
              <a:t>Фінанси</a:t>
            </a:r>
            <a:r>
              <a:rPr lang="ru-RU" b="1" dirty="0"/>
              <a:t> </a:t>
            </a:r>
            <a:r>
              <a:rPr lang="ru-RU" b="1" dirty="0" err="1"/>
              <a:t>підприємств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рухом</a:t>
            </a:r>
            <a:r>
              <a:rPr lang="ru-RU" dirty="0"/>
              <a:t>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потоків</a:t>
            </a:r>
            <a:r>
              <a:rPr lang="ru-RU" dirty="0"/>
              <a:t>, </a:t>
            </a:r>
            <a:r>
              <a:rPr lang="ru-RU" dirty="0" err="1"/>
              <a:t>формуванням</a:t>
            </a:r>
            <a:r>
              <a:rPr lang="ru-RU" dirty="0"/>
              <a:t>, </a:t>
            </a:r>
            <a:r>
              <a:rPr lang="ru-RU" dirty="0" err="1"/>
              <a:t>розподілом</a:t>
            </a:r>
            <a:r>
              <a:rPr lang="ru-RU" dirty="0"/>
              <a:t> і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і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фондів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відтворення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err="1" smtClean="0"/>
              <a:t>Фінансовий</a:t>
            </a:r>
            <a:r>
              <a:rPr lang="ru-RU" b="1" dirty="0" smtClean="0"/>
              <a:t> </a:t>
            </a:r>
            <a:r>
              <a:rPr lang="ru-RU" b="1" dirty="0"/>
              <a:t>менеджмент </a:t>
            </a:r>
            <a:r>
              <a:rPr lang="ru-RU" dirty="0"/>
              <a:t>—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/>
              <a:t>формуванням</a:t>
            </a:r>
            <a:r>
              <a:rPr lang="ru-RU" dirty="0"/>
              <a:t>, </a:t>
            </a:r>
            <a:r>
              <a:rPr lang="ru-RU" dirty="0" err="1"/>
              <a:t>розподілом</a:t>
            </a:r>
            <a:r>
              <a:rPr lang="ru-RU" dirty="0"/>
              <a:t> і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 err="1" smtClean="0"/>
              <a:t>суб’єкта</a:t>
            </a:r>
            <a:r>
              <a:rPr lang="ru-RU" dirty="0" smtClean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та </a:t>
            </a:r>
            <a:r>
              <a:rPr lang="ru-RU" dirty="0" err="1"/>
              <a:t>оптимізації</a:t>
            </a:r>
            <a:r>
              <a:rPr lang="ru-RU" dirty="0"/>
              <a:t> обороту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47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9285532" cy="5964072"/>
          </a:xfrm>
        </p:spPr>
        <p:txBody>
          <a:bodyPr/>
          <a:lstStyle/>
          <a:p>
            <a:pPr marL="0" indent="360000">
              <a:buNone/>
            </a:pPr>
            <a:r>
              <a:rPr lang="uk-UA" sz="1700" dirty="0"/>
              <a:t>Відсутність єдиного підходу </a:t>
            </a:r>
            <a:r>
              <a:rPr lang="uk-UA" sz="1700" dirty="0" smtClean="0"/>
              <a:t>до трактування </a:t>
            </a:r>
            <a:r>
              <a:rPr lang="uk-UA" sz="1700" dirty="0"/>
              <a:t>сутності фінансів як економічної категорії пояснюється динамізмом їх </a:t>
            </a:r>
            <a:r>
              <a:rPr lang="uk-UA" sz="1700" dirty="0" smtClean="0"/>
              <a:t>розвитку</a:t>
            </a:r>
            <a:r>
              <a:rPr lang="uk-UA" sz="1700" dirty="0" smtClean="0"/>
              <a:t>. Однак </a:t>
            </a:r>
            <a:r>
              <a:rPr lang="uk-UA" sz="1700" dirty="0" smtClean="0"/>
              <a:t>в науковій літературі переважають дві концепції щодо трактування «фінансів» залежно від їх участі у процесі відтворення </a:t>
            </a:r>
          </a:p>
          <a:p>
            <a:pPr marL="0" indent="360000">
              <a:buNone/>
            </a:pPr>
            <a:r>
              <a:rPr lang="uk-UA" sz="1700" b="1" u="sng" dirty="0" smtClean="0"/>
              <a:t>Розподільча </a:t>
            </a:r>
            <a:r>
              <a:rPr lang="uk-UA" sz="1700" b="1" u="sng" dirty="0"/>
              <a:t>концепція </a:t>
            </a:r>
            <a:r>
              <a:rPr lang="uk-UA" sz="1700" dirty="0"/>
              <a:t>обмежує сферу дії фінансів </a:t>
            </a:r>
            <a:r>
              <a:rPr lang="uk-UA" sz="1700" dirty="0" smtClean="0"/>
              <a:t>двома </a:t>
            </a:r>
            <a:r>
              <a:rPr lang="uk-UA" sz="1700" dirty="0"/>
              <a:t>фазами суспільного відтворення – розподілом та </a:t>
            </a:r>
            <a:r>
              <a:rPr lang="uk-UA" sz="1700" dirty="0" smtClean="0"/>
              <a:t>обміном;</a:t>
            </a:r>
          </a:p>
          <a:p>
            <a:pPr marL="0" indent="360000">
              <a:buNone/>
            </a:pPr>
            <a:r>
              <a:rPr lang="uk-UA" sz="1700" b="1" u="sng" dirty="0" smtClean="0"/>
              <a:t>Відтворювальна концепція</a:t>
            </a:r>
            <a:r>
              <a:rPr lang="uk-UA" sz="1700" dirty="0" smtClean="0"/>
              <a:t>, </a:t>
            </a:r>
            <a:r>
              <a:rPr lang="uk-UA" sz="1700" dirty="0"/>
              <a:t>що ототожнює розподільчі та виробничі відносини, фінанси </a:t>
            </a:r>
            <a:r>
              <a:rPr lang="uk-UA" sz="1700" dirty="0" smtClean="0"/>
              <a:t>досліджує </a:t>
            </a:r>
            <a:r>
              <a:rPr lang="uk-UA" sz="1700" dirty="0"/>
              <a:t>на всіх етапах (від виробництва до споживання). </a:t>
            </a:r>
            <a:endParaRPr lang="ru-RU" sz="17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047" y="2634018"/>
            <a:ext cx="6257313" cy="371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11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9271884" cy="6086902"/>
          </a:xfrm>
        </p:spPr>
        <p:txBody>
          <a:bodyPr>
            <a:normAutofit fontScale="92500" lnSpcReduction="10000"/>
          </a:bodyPr>
          <a:lstStyle/>
          <a:p>
            <a:pPr marL="0" indent="360000">
              <a:buNone/>
            </a:pPr>
            <a:r>
              <a:rPr lang="uk-UA" dirty="0" smtClean="0"/>
              <a:t>Фінанси належать до сфери грошових відносин. Однак не всі грошові відносини за своєю сутністю будуть фінансами. Тому для виокремлення фінансів із всієї сукупності грошових відносин використовують характерні ознаки фінансів.</a:t>
            </a:r>
          </a:p>
          <a:p>
            <a:pPr marL="0" indent="360000">
              <a:buNone/>
            </a:pPr>
            <a:endParaRPr lang="uk-UA" dirty="0"/>
          </a:p>
          <a:p>
            <a:pPr marL="0" indent="360000">
              <a:buNone/>
            </a:pPr>
            <a:endParaRPr lang="uk-UA" dirty="0" smtClean="0"/>
          </a:p>
          <a:p>
            <a:pPr marL="0" indent="360000">
              <a:buNone/>
            </a:pPr>
            <a:endParaRPr lang="uk-UA" dirty="0"/>
          </a:p>
          <a:p>
            <a:pPr marL="0" indent="360000">
              <a:buNone/>
            </a:pPr>
            <a:endParaRPr lang="uk-UA" dirty="0" smtClean="0"/>
          </a:p>
          <a:p>
            <a:pPr marL="0" indent="360000">
              <a:buNone/>
            </a:pPr>
            <a:endParaRPr lang="uk-UA" dirty="0"/>
          </a:p>
          <a:p>
            <a:pPr marL="0" indent="360000">
              <a:buNone/>
            </a:pPr>
            <a:endParaRPr lang="uk-UA" dirty="0" smtClean="0"/>
          </a:p>
          <a:p>
            <a:pPr marL="0" indent="360000">
              <a:buNone/>
            </a:pPr>
            <a:endParaRPr lang="uk-UA" dirty="0"/>
          </a:p>
          <a:p>
            <a:pPr marL="0" indent="360000">
              <a:buNone/>
            </a:pPr>
            <a:endParaRPr lang="uk-UA" dirty="0" smtClean="0"/>
          </a:p>
          <a:p>
            <a:pPr marL="0" indent="360000">
              <a:buNone/>
            </a:pPr>
            <a:endParaRPr lang="uk-UA" dirty="0"/>
          </a:p>
          <a:p>
            <a:pPr marL="0" indent="360000">
              <a:buNone/>
            </a:pPr>
            <a:endParaRPr lang="uk-UA" dirty="0" smtClean="0"/>
          </a:p>
          <a:p>
            <a:pPr marL="0" indent="360000">
              <a:buNone/>
            </a:pPr>
            <a:endParaRPr lang="uk-UA" b="1" u="sng" dirty="0" smtClean="0"/>
          </a:p>
          <a:p>
            <a:pPr marL="0" indent="360000">
              <a:buNone/>
            </a:pPr>
            <a:endParaRPr lang="uk-UA" b="1" u="sng" dirty="0"/>
          </a:p>
          <a:p>
            <a:pPr marL="0" indent="360000">
              <a:buNone/>
            </a:pPr>
            <a:r>
              <a:rPr lang="uk-UA" b="1" u="sng" dirty="0" smtClean="0"/>
              <a:t>Головним </a:t>
            </a:r>
            <a:r>
              <a:rPr lang="uk-UA" b="1" u="sng" dirty="0"/>
              <a:t>призначенням фінансів</a:t>
            </a:r>
            <a:r>
              <a:rPr lang="uk-UA" dirty="0"/>
              <a:t> є </a:t>
            </a:r>
            <a:r>
              <a:rPr lang="uk-UA" dirty="0" smtClean="0"/>
              <a:t>забезпечення </a:t>
            </a:r>
            <a:r>
              <a:rPr lang="uk-UA" dirty="0"/>
              <a:t>необхідних умов для створення, розподілу (перерозподілу) та використання ВВП та національного багатства держави</a:t>
            </a:r>
            <a:r>
              <a:rPr lang="uk-UA" dirty="0" smtClean="0"/>
              <a:t>.</a:t>
            </a:r>
          </a:p>
          <a:p>
            <a:pPr marL="0" indent="36000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1" y="1339873"/>
            <a:ext cx="8668570" cy="406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4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221" y="104112"/>
            <a:ext cx="6537278" cy="6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16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8596668" cy="5964072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2.	Функції фінансів, їх характеристика</a:t>
            </a:r>
            <a:endParaRPr lang="ru-RU" dirty="0"/>
          </a:p>
          <a:p>
            <a:pPr marL="0" indent="360000">
              <a:buNone/>
            </a:pPr>
            <a:endParaRPr lang="uk-UA" dirty="0" smtClean="0"/>
          </a:p>
          <a:p>
            <a:pPr marL="0" indent="360000">
              <a:buNone/>
            </a:pPr>
            <a:r>
              <a:rPr lang="uk-UA" dirty="0" smtClean="0"/>
              <a:t>Зміст економічної категорії проявляється у її </a:t>
            </a:r>
            <a:r>
              <a:rPr lang="uk-UA" b="1" dirty="0" smtClean="0"/>
              <a:t>функціях</a:t>
            </a:r>
            <a:r>
              <a:rPr lang="uk-UA" dirty="0" smtClean="0"/>
              <a:t>. </a:t>
            </a:r>
            <a:r>
              <a:rPr lang="uk-UA" dirty="0"/>
              <a:t>Визначення </a:t>
            </a:r>
            <a:r>
              <a:rPr lang="uk-UA" dirty="0" smtClean="0"/>
              <a:t>переліку та змісту функцій </a:t>
            </a:r>
            <a:r>
              <a:rPr lang="uk-UA" dirty="0"/>
              <a:t>фінансів </a:t>
            </a:r>
            <a:r>
              <a:rPr lang="uk-UA" dirty="0" smtClean="0"/>
              <a:t>залежить </a:t>
            </a:r>
            <a:r>
              <a:rPr lang="uk-UA" dirty="0"/>
              <a:t>від концепції визначення </a:t>
            </a:r>
            <a:r>
              <a:rPr lang="uk-UA" dirty="0" smtClean="0"/>
              <a:t>їх сутності.</a:t>
            </a:r>
          </a:p>
          <a:p>
            <a:pPr marL="0" indent="360000">
              <a:buNone/>
            </a:pPr>
            <a:r>
              <a:rPr lang="uk-UA" dirty="0" smtClean="0"/>
              <a:t>Відповідно до </a:t>
            </a:r>
            <a:r>
              <a:rPr lang="uk-UA" b="1" u="sng" dirty="0"/>
              <a:t>розподільчої концепції </a:t>
            </a:r>
            <a:r>
              <a:rPr lang="uk-UA" dirty="0"/>
              <a:t>виділяють кілька функцій, основними з яких є:</a:t>
            </a:r>
            <a:endParaRPr lang="ru-RU" dirty="0"/>
          </a:p>
          <a:p>
            <a:r>
              <a:rPr lang="uk-UA" u="sng" dirty="0" smtClean="0"/>
              <a:t>розподільна </a:t>
            </a:r>
            <a:r>
              <a:rPr lang="uk-UA" u="sng" dirty="0"/>
              <a:t>функція </a:t>
            </a:r>
            <a:r>
              <a:rPr lang="uk-UA" dirty="0"/>
              <a:t>(прямий розподіл та перерозподіл виробленого ВВП з метою ефективного впливу на соціально-економічний розвиток);</a:t>
            </a:r>
            <a:endParaRPr lang="ru-RU" dirty="0"/>
          </a:p>
          <a:p>
            <a:r>
              <a:rPr lang="uk-UA" u="sng" dirty="0" smtClean="0"/>
              <a:t>контрольна </a:t>
            </a:r>
            <a:r>
              <a:rPr lang="uk-UA" u="sng" dirty="0"/>
              <a:t>функція </a:t>
            </a:r>
            <a:r>
              <a:rPr lang="uk-UA" dirty="0"/>
              <a:t>(існування механізму сигналізації про результати розподілу ВВП)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До </a:t>
            </a:r>
            <a:r>
              <a:rPr lang="uk-UA" dirty="0" smtClean="0"/>
              <a:t>основних </a:t>
            </a:r>
            <a:r>
              <a:rPr lang="uk-UA" dirty="0"/>
              <a:t>функцій за </a:t>
            </a:r>
            <a:r>
              <a:rPr lang="uk-UA" b="1" u="sng" dirty="0"/>
              <a:t>відтворювальною концепцією</a:t>
            </a:r>
            <a:r>
              <a:rPr lang="uk-UA" dirty="0"/>
              <a:t> </a:t>
            </a:r>
            <a:r>
              <a:rPr lang="uk-UA" dirty="0" smtClean="0"/>
              <a:t>відносять: </a:t>
            </a:r>
            <a:endParaRPr lang="ru-RU" dirty="0"/>
          </a:p>
          <a:p>
            <a:r>
              <a:rPr lang="uk-UA" dirty="0" smtClean="0"/>
              <a:t>створення </a:t>
            </a:r>
            <a:r>
              <a:rPr lang="uk-UA" dirty="0"/>
              <a:t>доходів і фондів фінансових ресурсів; </a:t>
            </a:r>
            <a:endParaRPr lang="ru-RU" dirty="0"/>
          </a:p>
          <a:p>
            <a:r>
              <a:rPr lang="uk-UA" dirty="0" smtClean="0"/>
              <a:t>використання </a:t>
            </a:r>
            <a:r>
              <a:rPr lang="uk-UA" dirty="0"/>
              <a:t>доходів і фондів фінансових ресурсів.</a:t>
            </a:r>
            <a:endParaRPr lang="ru-RU" dirty="0"/>
          </a:p>
          <a:p>
            <a:pPr marL="0" indent="36000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486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78" y="243883"/>
            <a:ext cx="6045958" cy="626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2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8596668" cy="59640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/>
              <a:t>3.	Зміст фінансових відносин: суб’єкти та об’єкти, моделі фінансових відносин в суспільстві</a:t>
            </a:r>
            <a:endParaRPr lang="ru-RU" b="1" dirty="0"/>
          </a:p>
          <a:p>
            <a:pPr marL="0" indent="0">
              <a:buNone/>
            </a:pPr>
            <a:r>
              <a:rPr lang="uk-UA" dirty="0"/>
              <a:t>Характеристика фінансових відносин пов’язана з виділенням їх об’єктів і суб’єктів.</a:t>
            </a:r>
            <a:endParaRPr lang="ru-RU" dirty="0"/>
          </a:p>
          <a:p>
            <a:r>
              <a:rPr lang="uk-UA" b="1" i="1" u="sng" dirty="0"/>
              <a:t>Об’єктами фінансових відносин</a:t>
            </a:r>
            <a:r>
              <a:rPr lang="uk-UA" b="1" u="sng" dirty="0"/>
              <a:t> </a:t>
            </a:r>
            <a:r>
              <a:rPr lang="uk-UA" dirty="0"/>
              <a:t>є національне багатство й вироблений валовий внутрішній продукт. Саме розподіл ВВП є необхідною передумовою забезпечення безперервності </a:t>
            </a:r>
            <a:r>
              <a:rPr lang="uk-UA" dirty="0" smtClean="0"/>
              <a:t>виробництва.</a:t>
            </a:r>
            <a:endParaRPr lang="uk-UA" dirty="0"/>
          </a:p>
          <a:p>
            <a:r>
              <a:rPr lang="uk-UA" b="1" u="sng" dirty="0" smtClean="0"/>
              <a:t>Суб’єктами </a:t>
            </a:r>
            <a:r>
              <a:rPr lang="uk-UA" b="1" u="sng" dirty="0"/>
              <a:t>фінансових відносин </a:t>
            </a:r>
            <a:r>
              <a:rPr lang="uk-UA" dirty="0"/>
              <a:t>виступають держава, в особі органів влади, як на загальнодержавному, так і на місцевому рівні (за правом керуючої структури суспільства), підприємства (за правом виробників ВВП) та населення (за правом виробників та кінцевих споживачів ВВП</a:t>
            </a:r>
            <a:r>
              <a:rPr lang="uk-UA" dirty="0" smtClean="0"/>
              <a:t>).</a:t>
            </a:r>
          </a:p>
          <a:p>
            <a:pPr marL="0" indent="0">
              <a:buNone/>
            </a:pPr>
            <a:r>
              <a:rPr lang="uk-UA" dirty="0"/>
              <a:t>Слід підкреслити, що </a:t>
            </a:r>
            <a:r>
              <a:rPr lang="uk-UA" b="1" u="sng" dirty="0"/>
              <a:t>фінансові відносини мають суперечливий характер </a:t>
            </a:r>
            <a:r>
              <a:rPr lang="uk-UA" dirty="0"/>
              <a:t>– кожен з суб’єктів фінансових відносин прагне до максимального задоволення власних потреб, що відбувається за рахунок інших суб’єктів. Збалансування інтересів держави, підприємств та населення можливе шляхом:</a:t>
            </a:r>
            <a:endParaRPr lang="ru-RU" dirty="0"/>
          </a:p>
          <a:p>
            <a:r>
              <a:rPr lang="uk-UA" dirty="0" smtClean="0"/>
              <a:t>встановлення </a:t>
            </a:r>
            <a:r>
              <a:rPr lang="uk-UA" dirty="0"/>
              <a:t>оптимальних пропорцій розподілу ВВП та національного багатства;</a:t>
            </a:r>
            <a:endParaRPr lang="ru-RU" dirty="0"/>
          </a:p>
          <a:p>
            <a:r>
              <a:rPr lang="uk-UA" dirty="0" smtClean="0"/>
              <a:t>забезпечення </a:t>
            </a:r>
            <a:r>
              <a:rPr lang="uk-UA" dirty="0"/>
              <a:t>постійного одночасного зростання доходів кожного з суб’єктів, що проявляється у зростанні реального ВВП.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65729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1259</TotalTime>
  <Words>1236</Words>
  <Application>Microsoft Office PowerPoint</Application>
  <PresentationFormat>Широкоэкранный</PresentationFormat>
  <Paragraphs>143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27</cp:revision>
  <dcterms:created xsi:type="dcterms:W3CDTF">2022-08-30T17:47:46Z</dcterms:created>
  <dcterms:modified xsi:type="dcterms:W3CDTF">2023-02-05T20:47:05Z</dcterms:modified>
</cp:coreProperties>
</file>