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6" r:id="rId4"/>
    <p:sldId id="278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36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12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348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852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0648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13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486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6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1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33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2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83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2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81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11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3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0C012-697A-4BC0-B634-7B4E73C2B77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BD7107-0A8F-4277-A1D4-AE054F2EB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0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121-14?find=1&amp;text=%D0%B1%D0%B0%D0%BD%D0%BA%D1%96%D0%B2%D1%81%D1%8C%D0%BA%D1%96+%D0%BF%D0%BE%D1%81%D0%BB%D1%83%D0%B3%D0%B8#w2_9" TargetMode="External"/><Relationship Id="rId2" Type="http://schemas.openxmlformats.org/officeDocument/2006/relationships/hyperlink" Target="https://zakon.rada.gov.ua/laws/show/2121-14?find=1&amp;text=%D0%B1%D0%B0%D0%BD%D0%BA%D1%96%D0%B2%D1%81%D1%8C%D0%BA%D1%96+%D0%BF%D0%BE%D1%81%D0%BB%D1%83%D0%B3%D0%B8#w1_1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473-1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532263"/>
            <a:ext cx="7766936" cy="4615469"/>
          </a:xfrm>
        </p:spPr>
        <p:txBody>
          <a:bodyPr/>
          <a:lstStyle/>
          <a:p>
            <a:pPr algn="l"/>
            <a:r>
              <a:rPr lang="uk-UA" b="1" dirty="0"/>
              <a:t>Тема 7. Теоретичні засади діяльності комерційних банків</a:t>
            </a:r>
            <a:endParaRPr lang="ru-RU" dirty="0"/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7.1</a:t>
            </a:r>
            <a:r>
              <a:rPr lang="ru-RU" dirty="0"/>
              <a:t>. Банки як </a:t>
            </a:r>
            <a:r>
              <a:rPr lang="ru-RU" dirty="0" err="1"/>
              <a:t>провідні</a:t>
            </a:r>
            <a:r>
              <a:rPr lang="ru-RU" dirty="0"/>
              <a:t> </a:t>
            </a:r>
            <a:r>
              <a:rPr lang="ru-RU" dirty="0" err="1"/>
              <a:t>інституції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посередництва</a:t>
            </a:r>
            <a:endParaRPr lang="ru-RU" dirty="0"/>
          </a:p>
          <a:p>
            <a:pPr algn="l"/>
            <a:r>
              <a:rPr lang="ru-RU" dirty="0"/>
              <a:t>7.2.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endParaRPr lang="ru-RU" dirty="0"/>
          </a:p>
          <a:p>
            <a:pPr algn="l"/>
            <a:r>
              <a:rPr lang="ru-RU" dirty="0"/>
              <a:t>7.3.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endParaRPr lang="ru-RU" dirty="0"/>
          </a:p>
          <a:p>
            <a:pPr algn="l"/>
            <a:r>
              <a:rPr lang="ru-RU" dirty="0"/>
              <a:t>7.4. </a:t>
            </a:r>
            <a:r>
              <a:rPr lang="ru-RU" dirty="0" err="1"/>
              <a:t>Банківська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як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та </a:t>
            </a:r>
            <a:r>
              <a:rPr lang="ru-RU" dirty="0" err="1"/>
              <a:t>регулювання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102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585" y="409433"/>
            <a:ext cx="8083432" cy="265769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85" y="3067130"/>
            <a:ext cx="7603673" cy="316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215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345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94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056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672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609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544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718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549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08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7.1. Банки як </a:t>
            </a:r>
            <a:r>
              <a:rPr lang="ru-RU" dirty="0" err="1"/>
              <a:t>провідні</a:t>
            </a:r>
            <a:r>
              <a:rPr lang="ru-RU" dirty="0"/>
              <a:t> </a:t>
            </a:r>
            <a:r>
              <a:rPr lang="ru-RU" dirty="0" err="1"/>
              <a:t>інституції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посередництва</a:t>
            </a:r>
            <a:endParaRPr lang="ru-RU" dirty="0"/>
          </a:p>
          <a:p>
            <a:endParaRPr lang="ru-RU" dirty="0" smtClean="0"/>
          </a:p>
          <a:p>
            <a:r>
              <a:rPr lang="ru-RU" dirty="0" err="1"/>
              <a:t>Сучасний</a:t>
            </a:r>
            <a:r>
              <a:rPr lang="ru-RU" dirty="0"/>
              <a:t> стан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є результатом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цивілізацій</a:t>
            </a:r>
            <a:r>
              <a:rPr lang="ru-RU" dirty="0"/>
              <a:t> та </a:t>
            </a:r>
            <a:r>
              <a:rPr lang="ru-RU" dirty="0" err="1"/>
              <a:t>націй</a:t>
            </a:r>
            <a:r>
              <a:rPr lang="ru-RU" dirty="0"/>
              <a:t>. У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банківська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набувала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форм, а </a:t>
            </a:r>
            <a:r>
              <a:rPr lang="ru-RU" dirty="0" err="1"/>
              <a:t>виникнення</a:t>
            </a:r>
            <a:r>
              <a:rPr lang="ru-RU" dirty="0"/>
              <a:t> та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відбувалось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еволюції</a:t>
            </a:r>
            <a:r>
              <a:rPr lang="ru-RU" dirty="0"/>
              <a:t> </a:t>
            </a:r>
            <a:r>
              <a:rPr lang="ru-RU" dirty="0" err="1"/>
              <a:t>грошово-кредитних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історією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та </a:t>
            </a:r>
            <a:r>
              <a:rPr lang="ru-RU" dirty="0" err="1"/>
              <a:t>виникненням</a:t>
            </a:r>
            <a:r>
              <a:rPr lang="ru-RU" dirty="0"/>
              <a:t> грошей. </a:t>
            </a:r>
          </a:p>
          <a:p>
            <a:r>
              <a:rPr lang="uk-UA" dirty="0"/>
              <a:t>І</a:t>
            </a:r>
            <a:r>
              <a:rPr lang="ru-RU" dirty="0" err="1"/>
              <a:t>сторичні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обміну</a:t>
            </a:r>
            <a:r>
              <a:rPr lang="ru-RU" dirty="0"/>
              <a:t> грошей </a:t>
            </a:r>
            <a:r>
              <a:rPr lang="ru-RU" dirty="0" err="1"/>
              <a:t>існували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за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до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ери</a:t>
            </a:r>
            <a:r>
              <a:rPr lang="ru-RU" dirty="0"/>
              <a:t> у </a:t>
            </a:r>
            <a:r>
              <a:rPr lang="ru-RU" dirty="0" err="1"/>
              <a:t>Стародавній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 (</a:t>
            </a:r>
            <a:r>
              <a:rPr lang="en-US" dirty="0"/>
              <a:t>IV </a:t>
            </a:r>
            <a:r>
              <a:rPr lang="ru-RU" dirty="0"/>
              <a:t>ст. до н. е.), у </a:t>
            </a:r>
            <a:r>
              <a:rPr lang="ru-RU" dirty="0" err="1"/>
              <a:t>Стародавньому</a:t>
            </a:r>
            <a:r>
              <a:rPr lang="ru-RU" dirty="0"/>
              <a:t> </a:t>
            </a:r>
            <a:r>
              <a:rPr lang="ru-RU" dirty="0" err="1"/>
              <a:t>Вавилоні</a:t>
            </a:r>
            <a:r>
              <a:rPr lang="ru-RU" dirty="0"/>
              <a:t> (</a:t>
            </a:r>
            <a:r>
              <a:rPr lang="en-US" dirty="0"/>
              <a:t>VI </a:t>
            </a:r>
            <a:r>
              <a:rPr lang="ru-RU" dirty="0"/>
              <a:t>ст. до н. е.), у </a:t>
            </a:r>
            <a:r>
              <a:rPr lang="ru-RU" dirty="0" err="1"/>
              <a:t>Стародавніх</a:t>
            </a:r>
            <a:r>
              <a:rPr lang="ru-RU" dirty="0"/>
              <a:t> </a:t>
            </a:r>
            <a:r>
              <a:rPr lang="ru-RU" dirty="0" err="1"/>
              <a:t>Єгипті</a:t>
            </a:r>
            <a:r>
              <a:rPr lang="ru-RU" dirty="0"/>
              <a:t> та </a:t>
            </a:r>
            <a:r>
              <a:rPr lang="ru-RU" dirty="0" err="1"/>
              <a:t>Римі</a:t>
            </a:r>
            <a:r>
              <a:rPr lang="ru-RU" dirty="0"/>
              <a:t>.</a:t>
            </a:r>
          </a:p>
          <a:p>
            <a:r>
              <a:rPr lang="ru-RU" dirty="0"/>
              <a:t>Слово "банк" походить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італійського</a:t>
            </a:r>
            <a:r>
              <a:rPr lang="ru-RU" dirty="0"/>
              <a:t> "</a:t>
            </a:r>
            <a:r>
              <a:rPr lang="en-US" dirty="0"/>
              <a:t>banco" </a:t>
            </a:r>
            <a:r>
              <a:rPr lang="ru-RU" dirty="0"/>
              <a:t>й </a:t>
            </a:r>
            <a:r>
              <a:rPr lang="ru-RU" dirty="0" err="1"/>
              <a:t>означає</a:t>
            </a:r>
            <a:r>
              <a:rPr lang="ru-RU" dirty="0"/>
              <a:t> "конторка", "лава", "</a:t>
            </a:r>
            <a:r>
              <a:rPr lang="ru-RU" dirty="0" err="1"/>
              <a:t>стіл</a:t>
            </a:r>
            <a:r>
              <a:rPr lang="ru-RU" dirty="0"/>
              <a:t>", за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здійснювався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грошей. </a:t>
            </a:r>
            <a:r>
              <a:rPr lang="ru-RU" dirty="0" err="1"/>
              <a:t>Французьке</a:t>
            </a:r>
            <a:r>
              <a:rPr lang="ru-RU" dirty="0"/>
              <a:t> слово "</a:t>
            </a:r>
            <a:r>
              <a:rPr lang="en-US" dirty="0" err="1"/>
              <a:t>bangue</a:t>
            </a:r>
            <a:r>
              <a:rPr lang="en-US" dirty="0"/>
              <a:t>" </a:t>
            </a:r>
            <a:r>
              <a:rPr lang="ru-RU" dirty="0" err="1"/>
              <a:t>означає</a:t>
            </a:r>
            <a:r>
              <a:rPr lang="ru-RU" dirty="0"/>
              <a:t> "</a:t>
            </a:r>
            <a:r>
              <a:rPr lang="ru-RU" dirty="0" err="1"/>
              <a:t>скриня</a:t>
            </a:r>
            <a:r>
              <a:rPr lang="ru-RU" dirty="0"/>
              <a:t>",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вказує</a:t>
            </a:r>
            <a:r>
              <a:rPr lang="ru-RU" dirty="0"/>
              <a:t> на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чогось</a:t>
            </a:r>
            <a:r>
              <a:rPr lang="ru-RU" dirty="0"/>
              <a:t> </a:t>
            </a:r>
            <a:r>
              <a:rPr lang="ru-RU" dirty="0" err="1"/>
              <a:t>цінного</a:t>
            </a:r>
            <a:r>
              <a:rPr lang="ru-RU" dirty="0" smtClean="0"/>
              <a:t>.</a:t>
            </a:r>
          </a:p>
          <a:p>
            <a:r>
              <a:rPr lang="uk-UA" dirty="0"/>
              <a:t>Відповідно до </a:t>
            </a:r>
            <a:r>
              <a:rPr lang="ru-RU" dirty="0"/>
              <a:t>Закону </a:t>
            </a:r>
            <a:r>
              <a:rPr lang="ru-RU" dirty="0" err="1"/>
              <a:t>України</a:t>
            </a:r>
            <a:r>
              <a:rPr lang="ru-RU" dirty="0"/>
              <a:t> «Про банки і </a:t>
            </a:r>
            <a:r>
              <a:rPr lang="ru-RU" dirty="0" err="1"/>
              <a:t>банківську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», </a:t>
            </a:r>
            <a:r>
              <a:rPr lang="ru-RU" dirty="0" err="1"/>
              <a:t>Банківська</a:t>
            </a:r>
            <a:r>
              <a:rPr lang="ru-RU" dirty="0"/>
              <a:t> система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філій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і </a:t>
            </a:r>
            <a:r>
              <a:rPr lang="ru-RU" dirty="0" err="1"/>
              <a:t>діють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Закону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323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0034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815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8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312828" cy="592312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банк </a:t>
            </a:r>
            <a:r>
              <a:rPr lang="ru-RU" dirty="0"/>
              <a:t>- </a:t>
            </a:r>
            <a:r>
              <a:rPr lang="ru-RU" dirty="0" err="1"/>
              <a:t>юридична</a:t>
            </a:r>
            <a:r>
              <a:rPr lang="ru-RU" dirty="0"/>
              <a:t> особа, яка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належать:</a:t>
            </a:r>
          </a:p>
          <a:p>
            <a:r>
              <a:rPr lang="ru-RU" dirty="0"/>
              <a:t>1) </a:t>
            </a:r>
            <a:r>
              <a:rPr lang="ru-RU" dirty="0" err="1"/>
              <a:t>залучення</a:t>
            </a:r>
            <a:r>
              <a:rPr lang="ru-RU" dirty="0"/>
              <a:t> у </a:t>
            </a:r>
            <a:r>
              <a:rPr lang="ru-RU" dirty="0" err="1"/>
              <a:t>вклади</a:t>
            </a:r>
            <a:r>
              <a:rPr lang="ru-RU" dirty="0"/>
              <a:t> (</a:t>
            </a:r>
            <a:r>
              <a:rPr lang="ru-RU" dirty="0" err="1"/>
              <a:t>депозити</a:t>
            </a:r>
            <a:r>
              <a:rPr lang="ru-RU" dirty="0"/>
              <a:t>)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необмеженого</a:t>
            </a:r>
            <a:r>
              <a:rPr lang="ru-RU" dirty="0"/>
              <a:t> кола </a:t>
            </a:r>
            <a:r>
              <a:rPr lang="ru-RU" dirty="0" err="1"/>
              <a:t>юридичних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(</a:t>
            </a:r>
            <a:r>
              <a:rPr lang="ru-RU" dirty="0" err="1"/>
              <a:t>розрахункових</a:t>
            </a:r>
            <a:r>
              <a:rPr lang="ru-RU" dirty="0"/>
              <a:t>, </a:t>
            </a:r>
            <a:r>
              <a:rPr lang="ru-RU" dirty="0" err="1"/>
              <a:t>кореспондентських</a:t>
            </a:r>
            <a:r>
              <a:rPr lang="ru-RU" dirty="0"/>
              <a:t>)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металах</a:t>
            </a:r>
            <a:r>
              <a:rPr lang="ru-RU" dirty="0"/>
              <a:t>, та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ескроу</a:t>
            </a:r>
            <a:r>
              <a:rPr lang="ru-RU" dirty="0"/>
              <a:t>);</a:t>
            </a:r>
          </a:p>
          <a:p>
            <a:r>
              <a:rPr lang="ru-RU" dirty="0"/>
              <a:t>3)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у </a:t>
            </a:r>
            <a:r>
              <a:rPr lang="ru-RU" dirty="0" err="1"/>
              <a:t>вклади</a:t>
            </a:r>
            <a:r>
              <a:rPr lang="ru-RU" dirty="0"/>
              <a:t> (</a:t>
            </a:r>
            <a:r>
              <a:rPr lang="ru-RU" dirty="0" err="1"/>
              <a:t>депозити</a:t>
            </a:r>
            <a:r>
              <a:rPr lang="ru-RU" dirty="0"/>
              <a:t>), у тому </a:t>
            </a:r>
            <a:r>
              <a:rPr lang="ru-RU" dirty="0" err="1"/>
              <a:t>числі</a:t>
            </a:r>
            <a:r>
              <a:rPr lang="ru-RU" dirty="0"/>
              <a:t> на </a:t>
            </a:r>
            <a:r>
              <a:rPr lang="ru-RU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,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, на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та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 err="1">
                <a:hlinkClick r:id="rId2"/>
              </a:rPr>
              <a:t>Банківські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послуги</a:t>
            </a:r>
            <a:r>
              <a:rPr lang="ru-RU" dirty="0"/>
              <a:t> </a:t>
            </a:r>
            <a:r>
              <a:rPr lang="ru-RU" dirty="0" err="1"/>
              <a:t>дозволяється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банку.</a:t>
            </a:r>
          </a:p>
          <a:p>
            <a:r>
              <a:rPr lang="ru-RU" dirty="0" err="1"/>
              <a:t>банківська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- </a:t>
            </a:r>
            <a:r>
              <a:rPr lang="ru-RU" dirty="0" err="1"/>
              <a:t>залучення</a:t>
            </a:r>
            <a:r>
              <a:rPr lang="ru-RU" dirty="0"/>
              <a:t> у </a:t>
            </a:r>
            <a:r>
              <a:rPr lang="ru-RU" dirty="0" err="1"/>
              <a:t>вклади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і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, на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та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відкриття</a:t>
            </a:r>
            <a:r>
              <a:rPr lang="ru-RU" dirty="0"/>
              <a:t> і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;</a:t>
            </a:r>
          </a:p>
          <a:p>
            <a:r>
              <a:rPr lang="ru-RU" dirty="0"/>
              <a:t>Банк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і </a:t>
            </a:r>
            <a:r>
              <a:rPr lang="ru-RU" dirty="0" err="1"/>
              <a:t>спеціалізацію</a:t>
            </a:r>
            <a:r>
              <a:rPr lang="ru-RU" dirty="0"/>
              <a:t> за видами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та порядок </a:t>
            </a:r>
            <a:r>
              <a:rPr lang="ru-RU" dirty="0" err="1"/>
              <a:t>набуття</a:t>
            </a:r>
            <a:r>
              <a:rPr lang="ru-RU" dirty="0"/>
              <a:t> банком статусу </a:t>
            </a:r>
            <a:r>
              <a:rPr lang="ru-RU" dirty="0" err="1"/>
              <a:t>спеціалізованого</a:t>
            </a:r>
            <a:r>
              <a:rPr lang="ru-RU" dirty="0"/>
              <a:t>.</a:t>
            </a:r>
          </a:p>
          <a:p>
            <a:r>
              <a:rPr lang="ru-RU" dirty="0"/>
              <a:t>Банки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акціонерного</a:t>
            </a:r>
            <a:r>
              <a:rPr lang="ru-RU" dirty="0"/>
              <a:t> </a:t>
            </a:r>
            <a:r>
              <a:rPr lang="ru-RU" dirty="0" err="1"/>
              <a:t>товариства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кооперативного банку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2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r>
              <a:rPr lang="ru-RU" sz="2400" b="1" dirty="0"/>
              <a:t>Банк </a:t>
            </a:r>
            <a:r>
              <a:rPr lang="ru-RU" sz="2400" b="1" dirty="0" err="1"/>
              <a:t>має</a:t>
            </a:r>
            <a:r>
              <a:rPr lang="ru-RU" sz="2400" b="1" dirty="0"/>
              <a:t> право </a:t>
            </a:r>
            <a:r>
              <a:rPr lang="ru-RU" sz="2400" b="1" dirty="0" err="1"/>
              <a:t>здійснювати</a:t>
            </a:r>
            <a:r>
              <a:rPr lang="ru-RU" sz="2400" b="1" dirty="0"/>
              <a:t> </a:t>
            </a:r>
            <a:r>
              <a:rPr lang="ru-RU" sz="2400" b="1" dirty="0" err="1"/>
              <a:t>банківську</a:t>
            </a:r>
            <a:r>
              <a:rPr lang="ru-RU" sz="2400" b="1" dirty="0"/>
              <a:t> </a:t>
            </a:r>
            <a:r>
              <a:rPr lang="ru-RU" sz="2400" b="1" dirty="0" err="1"/>
              <a:t>діяльність</a:t>
            </a:r>
            <a:r>
              <a:rPr lang="ru-RU" sz="2400" b="1" dirty="0"/>
              <a:t> </a:t>
            </a:r>
            <a:r>
              <a:rPr lang="ru-RU" sz="2400" dirty="0"/>
              <a:t>на </a:t>
            </a:r>
            <a:r>
              <a:rPr lang="ru-RU" sz="2400" dirty="0" err="1"/>
              <a:t>підставі</a:t>
            </a:r>
            <a:r>
              <a:rPr lang="ru-RU" sz="2400" dirty="0"/>
              <a:t> </a:t>
            </a:r>
            <a:r>
              <a:rPr lang="ru-RU" sz="2400" b="1" dirty="0" err="1"/>
              <a:t>банківської</a:t>
            </a:r>
            <a:r>
              <a:rPr lang="ru-RU" sz="2400" b="1" dirty="0"/>
              <a:t> </a:t>
            </a:r>
            <a:r>
              <a:rPr lang="ru-RU" sz="2400" b="1" dirty="0" err="1"/>
              <a:t>ліцензії</a:t>
            </a:r>
            <a:r>
              <a:rPr lang="ru-RU" sz="2400" b="1" dirty="0"/>
              <a:t> </a:t>
            </a:r>
            <a:r>
              <a:rPr lang="ru-RU" sz="2400" dirty="0"/>
              <a:t>шляхом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банківських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</a:p>
          <a:p>
            <a:r>
              <a:rPr lang="ru-RU" sz="2400" b="1" dirty="0"/>
              <a:t>Банк </a:t>
            </a:r>
            <a:r>
              <a:rPr lang="ru-RU" sz="2400" dirty="0" err="1"/>
              <a:t>здійснює</a:t>
            </a:r>
            <a:r>
              <a:rPr lang="ru-RU" sz="2400" dirty="0"/>
              <a:t> </a:t>
            </a:r>
            <a:r>
              <a:rPr lang="ru-RU" sz="2400" b="1" dirty="0" err="1"/>
              <a:t>професійну</a:t>
            </a:r>
            <a:r>
              <a:rPr lang="ru-RU" sz="2400" b="1" dirty="0"/>
              <a:t> </a:t>
            </a:r>
            <a:r>
              <a:rPr lang="ru-RU" sz="2400" b="1" dirty="0" err="1"/>
              <a:t>діяльність</a:t>
            </a:r>
            <a:r>
              <a:rPr lang="ru-RU" sz="2400" b="1" dirty="0"/>
              <a:t> на ринках </a:t>
            </a:r>
            <a:r>
              <a:rPr lang="ru-RU" sz="2400" b="1" dirty="0" err="1"/>
              <a:t>капіталу</a:t>
            </a:r>
            <a:r>
              <a:rPr lang="ru-RU" sz="2400" dirty="0"/>
              <a:t> на </a:t>
            </a:r>
            <a:r>
              <a:rPr lang="ru-RU" sz="2400" dirty="0" err="1"/>
              <a:t>підставі</a:t>
            </a:r>
            <a:r>
              <a:rPr lang="ru-RU" sz="2400" dirty="0"/>
              <a:t> </a:t>
            </a:r>
            <a:r>
              <a:rPr lang="ru-RU" sz="2400" b="1" dirty="0" err="1"/>
              <a:t>ліцензії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видається</a:t>
            </a:r>
            <a:r>
              <a:rPr lang="ru-RU" sz="2400" b="1" dirty="0"/>
              <a:t> </a:t>
            </a:r>
            <a:r>
              <a:rPr lang="ru-RU" sz="2400" b="1" dirty="0" err="1"/>
              <a:t>Національною</a:t>
            </a:r>
            <a:r>
              <a:rPr lang="ru-RU" sz="2400" b="1" dirty="0"/>
              <a:t> </a:t>
            </a:r>
            <a:r>
              <a:rPr lang="ru-RU" sz="2400" b="1" dirty="0" err="1"/>
              <a:t>комісією</a:t>
            </a:r>
            <a:r>
              <a:rPr lang="ru-RU" sz="2400" b="1" dirty="0"/>
              <a:t> з </a:t>
            </a:r>
            <a:r>
              <a:rPr lang="ru-RU" sz="2400" b="1" dirty="0" err="1"/>
              <a:t>цінних</a:t>
            </a:r>
            <a:r>
              <a:rPr lang="ru-RU" sz="2400" b="1" dirty="0"/>
              <a:t> </a:t>
            </a:r>
            <a:r>
              <a:rPr lang="ru-RU" sz="2400" b="1" dirty="0" err="1"/>
              <a:t>паперів</a:t>
            </a:r>
            <a:r>
              <a:rPr lang="ru-RU" sz="2400" b="1" dirty="0"/>
              <a:t> та фондового ринку</a:t>
            </a:r>
            <a:r>
              <a:rPr lang="ru-RU" sz="2400" dirty="0"/>
              <a:t>.</a:t>
            </a:r>
          </a:p>
          <a:p>
            <a:r>
              <a:rPr lang="ru-RU" sz="2400" dirty="0"/>
              <a:t>Банк </a:t>
            </a:r>
            <a:r>
              <a:rPr lang="ru-RU" sz="2400" dirty="0" err="1"/>
              <a:t>надає</a:t>
            </a:r>
            <a:r>
              <a:rPr lang="ru-RU" sz="2400" dirty="0"/>
              <a:t> </a:t>
            </a:r>
            <a:r>
              <a:rPr lang="ru-RU" sz="2400" dirty="0" err="1"/>
              <a:t>фізичним</a:t>
            </a:r>
            <a:r>
              <a:rPr lang="ru-RU" sz="2400" dirty="0"/>
              <a:t> та </a:t>
            </a:r>
            <a:r>
              <a:rPr lang="ru-RU" sz="2400" dirty="0" err="1"/>
              <a:t>юридичним</a:t>
            </a:r>
            <a:r>
              <a:rPr lang="ru-RU" sz="2400" dirty="0"/>
              <a:t> особам </a:t>
            </a:r>
            <a:r>
              <a:rPr lang="ru-RU" sz="2400" dirty="0" err="1"/>
              <a:t>послуги</a:t>
            </a:r>
            <a:r>
              <a:rPr lang="ru-RU" sz="2400" dirty="0"/>
              <a:t> з </a:t>
            </a:r>
            <a:r>
              <a:rPr lang="ru-RU" sz="2400" dirty="0" err="1"/>
              <a:t>торгівлі</a:t>
            </a:r>
            <a:r>
              <a:rPr lang="ru-RU" sz="2400" dirty="0"/>
              <a:t> </a:t>
            </a:r>
            <a:r>
              <a:rPr lang="ru-RU" sz="2400" dirty="0" err="1"/>
              <a:t>валютними</a:t>
            </a:r>
            <a:r>
              <a:rPr lang="ru-RU" sz="2400" dirty="0"/>
              <a:t> </a:t>
            </a:r>
            <a:r>
              <a:rPr lang="ru-RU" sz="2400" dirty="0" err="1"/>
              <a:t>цінностями</a:t>
            </a:r>
            <a:r>
              <a:rPr lang="ru-RU" sz="2400" dirty="0"/>
              <a:t> у </a:t>
            </a:r>
            <a:r>
              <a:rPr lang="ru-RU" sz="2400" dirty="0" err="1"/>
              <a:t>готівковій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 та </a:t>
            </a:r>
            <a:r>
              <a:rPr lang="ru-RU" sz="2400" dirty="0" err="1"/>
              <a:t>безготівковій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 з </a:t>
            </a:r>
            <a:r>
              <a:rPr lang="ru-RU" sz="2400" dirty="0" err="1"/>
              <a:t>одночасним</a:t>
            </a:r>
            <a:r>
              <a:rPr lang="ru-RU" sz="2400" dirty="0"/>
              <a:t> </a:t>
            </a:r>
            <a:r>
              <a:rPr lang="ru-RU" sz="2400" dirty="0" err="1"/>
              <a:t>зарахуванням</a:t>
            </a:r>
            <a:r>
              <a:rPr lang="ru-RU" sz="2400" dirty="0"/>
              <a:t> </a:t>
            </a:r>
            <a:r>
              <a:rPr lang="ru-RU" sz="2400" dirty="0" err="1"/>
              <a:t>валютних</a:t>
            </a:r>
            <a:r>
              <a:rPr lang="ru-RU" sz="2400" dirty="0"/>
              <a:t> </a:t>
            </a:r>
            <a:r>
              <a:rPr lang="ru-RU" sz="2400" dirty="0" err="1"/>
              <a:t>цінностей</a:t>
            </a:r>
            <a:r>
              <a:rPr lang="ru-RU" sz="2400" dirty="0"/>
              <a:t> на </a:t>
            </a:r>
            <a:r>
              <a:rPr lang="ru-RU" sz="2400" dirty="0" err="1"/>
              <a:t>їхні</a:t>
            </a:r>
            <a:r>
              <a:rPr lang="ru-RU" sz="2400" dirty="0"/>
              <a:t> </a:t>
            </a:r>
            <a:r>
              <a:rPr lang="ru-RU" sz="2400" dirty="0" err="1"/>
              <a:t>рахунки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>
                <a:hlinkClick r:id="rId2"/>
              </a:rPr>
              <a:t>Закону </a:t>
            </a:r>
            <a:r>
              <a:rPr lang="ru-RU" sz="2400" dirty="0" err="1">
                <a:hlinkClick r:id="rId2"/>
              </a:rPr>
              <a:t>України</a:t>
            </a:r>
            <a:r>
              <a:rPr lang="ru-RU" sz="2400" dirty="0"/>
              <a:t> "Про валюту і </a:t>
            </a:r>
            <a:r>
              <a:rPr lang="ru-RU" sz="2400" dirty="0" err="1"/>
              <a:t>валютні</a:t>
            </a:r>
            <a:r>
              <a:rPr lang="ru-RU" sz="2400" dirty="0"/>
              <a:t> </a:t>
            </a:r>
            <a:r>
              <a:rPr lang="ru-RU" sz="2400" dirty="0" err="1"/>
              <a:t>операції</a:t>
            </a:r>
            <a:r>
              <a:rPr lang="ru-RU" sz="2400" dirty="0"/>
              <a:t>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230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161" y="900751"/>
            <a:ext cx="9595802" cy="450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8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36729"/>
            <a:ext cx="9108111" cy="59231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309" y="559557"/>
            <a:ext cx="10106199" cy="570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6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1413" y="1378424"/>
            <a:ext cx="8394571" cy="466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32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923495"/>
              </p:ext>
            </p:extLst>
          </p:nvPr>
        </p:nvGraphicFramePr>
        <p:xfrm>
          <a:off x="1078173" y="1119116"/>
          <a:ext cx="8052179" cy="4353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1398"/>
                <a:gridCol w="6040781"/>
              </a:tblGrid>
              <a:tr h="5262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Вид послуг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Зміст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50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Інформаційна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Забезпечення банками своїх клієнтів інформацією, потрібною для прийняття виважених рішень, за умови мінімальних трансакційних та інформаційних витрат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88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Трансформація ризику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Зниження ризиків, пов’язаних з розміщенням коштів у дохідні активи, через диверсифікацію портфелів активів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88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Трансформація ліквідності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Підтримання ліквідності фінансових вкладень </a:t>
                      </a:r>
                      <a:r>
                        <a:rPr lang="uk-UA" sz="1800" dirty="0" err="1">
                          <a:effectLst/>
                        </a:rPr>
                        <a:t>заощадників</a:t>
                      </a:r>
                      <a:r>
                        <a:rPr lang="uk-UA" sz="1800" dirty="0">
                          <a:effectLst/>
                        </a:rPr>
                        <a:t> через механізм управління активами і пасивами банку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224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8575" y="968991"/>
            <a:ext cx="9042543" cy="489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261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474</Words>
  <Application>Microsoft Office PowerPoint</Application>
  <PresentationFormat>Широкоэкранный</PresentationFormat>
  <Paragraphs>34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5</cp:revision>
  <dcterms:created xsi:type="dcterms:W3CDTF">2021-12-09T12:52:49Z</dcterms:created>
  <dcterms:modified xsi:type="dcterms:W3CDTF">2021-12-09T15:54:12Z</dcterms:modified>
</cp:coreProperties>
</file>