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77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926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25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9605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819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954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15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8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29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29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32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30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10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9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4D9F8-110C-4780-91CB-2CF8A80AAD65}" type="datetimeFigureOut">
              <a:rPr lang="ru-RU" smtClean="0"/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E68D34B-69FE-475E-99E2-CADBD1D7DF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87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0339" y="832513"/>
            <a:ext cx="7766936" cy="4656413"/>
          </a:xfrm>
        </p:spPr>
        <p:txBody>
          <a:bodyPr/>
          <a:lstStyle/>
          <a:p>
            <a:pPr algn="l"/>
            <a:r>
              <a:rPr lang="ru-RU" sz="3200" b="1" dirty="0">
                <a:solidFill>
                  <a:schemeClr val="tx1"/>
                </a:solidFill>
              </a:rPr>
              <a:t>Тема 6. </a:t>
            </a:r>
            <a:r>
              <a:rPr lang="ru-RU" sz="3200" b="1" dirty="0" err="1">
                <a:solidFill>
                  <a:schemeClr val="tx1"/>
                </a:solidFill>
              </a:rPr>
              <a:t>Сутність</a:t>
            </a:r>
            <a:r>
              <a:rPr lang="ru-RU" sz="3200" b="1" dirty="0">
                <a:solidFill>
                  <a:schemeClr val="tx1"/>
                </a:solidFill>
              </a:rPr>
              <a:t> та </a:t>
            </a:r>
            <a:r>
              <a:rPr lang="ru-RU" sz="3200" b="1" dirty="0" err="1">
                <a:solidFill>
                  <a:schemeClr val="tx1"/>
                </a:solidFill>
              </a:rPr>
              <a:t>функції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</a:rPr>
              <a:t>кредиту</a:t>
            </a:r>
          </a:p>
          <a:p>
            <a:pPr algn="l"/>
            <a:endParaRPr lang="ru-RU" sz="2800" dirty="0">
              <a:solidFill>
                <a:schemeClr val="tx1"/>
              </a:solidFill>
            </a:endParaRP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6.1. </a:t>
            </a:r>
            <a:r>
              <a:rPr lang="ru-RU" sz="2800" dirty="0" err="1">
                <a:solidFill>
                  <a:schemeClr val="tx1"/>
                </a:solidFill>
              </a:rPr>
              <a:t>Сутність</a:t>
            </a:r>
            <a:r>
              <a:rPr lang="ru-RU" sz="2800" dirty="0">
                <a:solidFill>
                  <a:schemeClr val="tx1"/>
                </a:solidFill>
              </a:rPr>
              <a:t> та </a:t>
            </a:r>
            <a:r>
              <a:rPr lang="ru-RU" sz="2800" dirty="0" err="1">
                <a:solidFill>
                  <a:schemeClr val="tx1"/>
                </a:solidFill>
              </a:rPr>
              <a:t>функції</a:t>
            </a:r>
            <a:r>
              <a:rPr lang="ru-RU" sz="2800" dirty="0">
                <a:solidFill>
                  <a:schemeClr val="tx1"/>
                </a:solidFill>
              </a:rPr>
              <a:t> кредиту.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6.2. </a:t>
            </a:r>
            <a:r>
              <a:rPr lang="ru-RU" sz="2800" dirty="0" err="1">
                <a:solidFill>
                  <a:schemeClr val="tx1"/>
                </a:solidFill>
              </a:rPr>
              <a:t>Принципи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кредитування</a:t>
            </a:r>
            <a:endParaRPr lang="ru-RU" sz="2800" dirty="0">
              <a:solidFill>
                <a:schemeClr val="tx1"/>
              </a:solidFill>
            </a:endParaRP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6.3. </a:t>
            </a:r>
            <a:r>
              <a:rPr lang="ru-RU" sz="2800" dirty="0" err="1">
                <a:solidFill>
                  <a:schemeClr val="tx1"/>
                </a:solidFill>
              </a:rPr>
              <a:t>Класифікація</a:t>
            </a:r>
            <a:r>
              <a:rPr lang="ru-RU" sz="2800" dirty="0">
                <a:solidFill>
                  <a:schemeClr val="tx1"/>
                </a:solidFill>
              </a:rPr>
              <a:t> кредиту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</a:rPr>
              <a:t>6.4. Характеристика </a:t>
            </a:r>
            <a:r>
              <a:rPr lang="ru-RU" sz="2800" dirty="0" err="1">
                <a:solidFill>
                  <a:schemeClr val="tx1"/>
                </a:solidFill>
              </a:rPr>
              <a:t>основних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видів</a:t>
            </a:r>
            <a:r>
              <a:rPr lang="ru-RU" sz="2800" dirty="0">
                <a:solidFill>
                  <a:schemeClr val="tx1"/>
                </a:solidFill>
              </a:rPr>
              <a:t> кредиту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291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0673" y="723331"/>
            <a:ext cx="8624771" cy="551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797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048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684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7160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626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1182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27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6.1. </a:t>
            </a:r>
            <a:r>
              <a:rPr lang="ru-RU" dirty="0" err="1">
                <a:solidFill>
                  <a:schemeClr val="tx1"/>
                </a:solidFill>
              </a:rPr>
              <a:t>Сутність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функції</a:t>
            </a:r>
            <a:r>
              <a:rPr lang="ru-RU" dirty="0">
                <a:solidFill>
                  <a:schemeClr val="tx1"/>
                </a:solidFill>
              </a:rPr>
              <a:t> кредиту. </a:t>
            </a:r>
          </a:p>
          <a:p>
            <a:r>
              <a:rPr lang="uk-UA" dirty="0"/>
              <a:t>За своєю сутністю кредит – це суспільні відносини, що виникають між економічними суб’єктами у зв’язку з переданням один одному в тимчасове користування вільних коштів на засадах зворотності, платності та добровільності. Ці відносини мають ряд характерних ознак, які конституюють їх як окрему самостійну економічну категорію – </a:t>
            </a:r>
            <a:r>
              <a:rPr lang="uk-UA" dirty="0" smtClean="0"/>
              <a:t>кредит.</a:t>
            </a:r>
          </a:p>
          <a:p>
            <a:pPr marL="0" indent="0">
              <a:buNone/>
            </a:pPr>
            <a:r>
              <a:rPr lang="uk-UA" dirty="0"/>
              <a:t>Специфіка позикового капіталу найбільш повно проявляється у процесі передачі його від кредитора до позичальника і навпаки:</a:t>
            </a:r>
            <a:endParaRPr lang="ru-RU" dirty="0"/>
          </a:p>
          <a:p>
            <a:pPr lvl="0"/>
            <a:r>
              <a:rPr lang="uk-UA" dirty="0"/>
              <a:t>позиковий капітал як капітал-власність, власник якого продає, позичальнику не сам капітал, а лише право на його тимчасове використання;</a:t>
            </a:r>
            <a:endParaRPr lang="ru-RU" dirty="0"/>
          </a:p>
          <a:p>
            <a:pPr lvl="0"/>
            <a:r>
              <a:rPr lang="uk-UA" dirty="0"/>
              <a:t>позиковий капітал як своєрідний товар, споживна вартість якого визначається здатністю </a:t>
            </a:r>
            <a:r>
              <a:rPr lang="uk-UA" dirty="0" err="1"/>
              <a:t>продуктивно</a:t>
            </a:r>
            <a:r>
              <a:rPr lang="uk-UA" dirty="0"/>
              <a:t> використовуватися позичальником, забезпечуючи йому прибуток;</a:t>
            </a:r>
            <a:endParaRPr lang="ru-RU" dirty="0"/>
          </a:p>
          <a:p>
            <a:pPr lvl="0"/>
            <a:r>
              <a:rPr lang="uk-UA" dirty="0"/>
              <a:t>специфічна форма відчуження позикового капіталу, процедура передачі якого від кредитора позичальнику завжди має рознесений за часом характер в частині механізму оплати;</a:t>
            </a:r>
            <a:endParaRPr lang="ru-RU" dirty="0"/>
          </a:p>
          <a:p>
            <a:pPr lvl="0"/>
            <a:r>
              <a:rPr lang="uk-UA" dirty="0"/>
              <a:t>особливості руху позикового капіталу, який, на відміну від промислового і торговельного, на стадії передачі від продавця (кредитора) до покупця (позичальника) переважно знаходиться в грошовій формі.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233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517545" cy="5895832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На першому етапі розвитку кредитних відносин єдиним джерелом формування позикового капіталу виступали тимчасово вільні грошові кошти держави, юридичних та фізичних осіб, які на добровільній основі передають фінансовим посередникам для подальшої капіталізації і отримання прибутку Ці кошти розміщувалися на депозитних рахунках у відповідних банках і забезпечували своїм первинним власникам фіксованій прибуток у формі процента по цих внесках. Це джерело не втратило своєї актуальності і в сучасних умовах.</a:t>
            </a:r>
            <a:endParaRPr lang="ru-RU" dirty="0"/>
          </a:p>
          <a:p>
            <a:r>
              <a:rPr lang="uk-UA" dirty="0"/>
              <a:t>В міру розвитку капіталістичного способу виробництва і, зокрема, безготівкової форми грошових розрахунків з прямою участю банків новим джерелом формування позикового капіталу стали кошти, що тимчасово вивільняються в процесі кругообігу промислового і торговельного капіталів.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Основні причини подібного вивільнення фінансових ресурсів є:</a:t>
            </a:r>
            <a:endParaRPr lang="ru-RU" dirty="0"/>
          </a:p>
          <a:p>
            <a:r>
              <a:rPr lang="uk-UA" dirty="0"/>
              <a:t>розбіжність часу реалізації виробленої продукції з термінами фактичного здійснення витрат на придбання сировини, матеріалів, виплату заробітної плати персоналу тощо;</a:t>
            </a:r>
            <a:endParaRPr lang="ru-RU" dirty="0"/>
          </a:p>
          <a:p>
            <a:r>
              <a:rPr lang="uk-UA" dirty="0"/>
              <a:t>поступове зношення основних фондів і пов’язана з цим необхідність формування амортизаційного фонду як резерву грошових коштів, що в подальшому використовуються для фінансування відновлення фізичного і морального їх зносу;</a:t>
            </a:r>
            <a:endParaRPr lang="ru-RU" dirty="0"/>
          </a:p>
          <a:p>
            <a:r>
              <a:rPr lang="uk-UA" dirty="0"/>
              <a:t>утворення залишку нерозподіленого прибутку з моменту його формування до фактичного використання.</a:t>
            </a:r>
            <a:endParaRPr lang="ru-RU" dirty="0"/>
          </a:p>
          <a:p>
            <a:r>
              <a:rPr lang="uk-UA" dirty="0"/>
              <a:t>Вказані кошти акумулюються, як правило, на розрахункових рахунках юридичних осіб в обслуговуючих банках.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281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0346" y="655093"/>
            <a:ext cx="8316484" cy="51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025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056" y="873457"/>
            <a:ext cx="9967859" cy="506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74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6.2. </a:t>
            </a:r>
            <a:r>
              <a:rPr lang="ru-RU" dirty="0" err="1">
                <a:solidFill>
                  <a:schemeClr val="tx1"/>
                </a:solidFill>
              </a:rPr>
              <a:t>Принципи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кредитування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01398"/>
              </p:ext>
            </p:extLst>
          </p:nvPr>
        </p:nvGraphicFramePr>
        <p:xfrm>
          <a:off x="677334" y="1037232"/>
          <a:ext cx="9080814" cy="51130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430"/>
                <a:gridCol w="2354267"/>
                <a:gridCol w="6271117"/>
              </a:tblGrid>
              <a:tr h="750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</a:rPr>
                        <a:t>№ з/п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Принцип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Характеристика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</a:tr>
              <a:tr h="247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2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3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</a:tr>
              <a:tr h="743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1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Цільове призначення позички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економічні суб’єкти, що виявили намір вступити в кредитні відносини, повинні заздалегідь чітко визначити, на яку ціль будуть використані позичені кошти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/>
                </a:tc>
              </a:tr>
              <a:tr h="743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2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Строковість передачі коштів кредитором позичальнику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передбачає</a:t>
                      </a:r>
                      <a:r>
                        <a:rPr lang="ru-RU" sz="1500" dirty="0">
                          <a:effectLst/>
                        </a:rPr>
                        <a:t>, </a:t>
                      </a:r>
                      <a:r>
                        <a:rPr lang="ru-RU" sz="1500" dirty="0" err="1">
                          <a:effectLst/>
                        </a:rPr>
                        <a:t>що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вільні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кошти</a:t>
                      </a:r>
                      <a:r>
                        <a:rPr lang="ru-RU" sz="1500" dirty="0">
                          <a:effectLst/>
                        </a:rPr>
                        <a:t> кредитора </a:t>
                      </a:r>
                      <a:r>
                        <a:rPr lang="ru-RU" sz="1500" dirty="0" err="1">
                          <a:effectLst/>
                        </a:rPr>
                        <a:t>передаються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позичальнику</a:t>
                      </a:r>
                      <a:r>
                        <a:rPr lang="ru-RU" sz="1500" dirty="0">
                          <a:effectLst/>
                        </a:rPr>
                        <a:t> на </a:t>
                      </a:r>
                      <a:r>
                        <a:rPr lang="ru-RU" sz="1500" dirty="0" err="1">
                          <a:effectLst/>
                        </a:rPr>
                        <a:t>чітко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визначений</a:t>
                      </a:r>
                      <a:r>
                        <a:rPr lang="ru-RU" sz="1500" dirty="0">
                          <a:effectLst/>
                        </a:rPr>
                        <a:t> строк, </a:t>
                      </a:r>
                      <a:r>
                        <a:rPr lang="ru-RU" sz="1500" dirty="0" err="1">
                          <a:effectLst/>
                        </a:rPr>
                        <a:t>який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сторони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повинні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узгодити</a:t>
                      </a:r>
                      <a:r>
                        <a:rPr lang="ru-RU" sz="1500" dirty="0">
                          <a:effectLst/>
                        </a:rPr>
                        <a:t> в момент </a:t>
                      </a:r>
                      <a:r>
                        <a:rPr lang="ru-RU" sz="1500" dirty="0" err="1">
                          <a:effectLst/>
                        </a:rPr>
                        <a:t>вступу</a:t>
                      </a:r>
                      <a:r>
                        <a:rPr lang="ru-RU" sz="1500" dirty="0">
                          <a:effectLst/>
                        </a:rPr>
                        <a:t> в </a:t>
                      </a:r>
                      <a:r>
                        <a:rPr lang="ru-RU" sz="1500" dirty="0" err="1">
                          <a:effectLst/>
                        </a:rPr>
                        <a:t>кредитні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відносини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/>
                </a:tc>
              </a:tr>
              <a:tr h="991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3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Поверненість позичальником коштів кредитору в повному обсязі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означає, що позичальник повинен повернути кредитору весь обсяг одержаної в позичку вартості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/>
                </a:tc>
              </a:tr>
              <a:tr h="743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4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Забезпеченість позички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полягає в прийнятті кредитором при наданні позички додаткових заходів щодо гарантування повернення позички у визначені строки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/>
                </a:tc>
              </a:tr>
              <a:tr h="743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5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Платність користування позиченими коштами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полягає</a:t>
                      </a:r>
                      <a:r>
                        <a:rPr lang="ru-RU" sz="1500" dirty="0">
                          <a:effectLst/>
                        </a:rPr>
                        <a:t> в тому, </a:t>
                      </a:r>
                      <a:r>
                        <a:rPr lang="ru-RU" sz="1500" dirty="0" err="1">
                          <a:effectLst/>
                        </a:rPr>
                        <a:t>що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позичальник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повертає</a:t>
                      </a:r>
                      <a:r>
                        <a:rPr lang="ru-RU" sz="1500" dirty="0">
                          <a:effectLst/>
                        </a:rPr>
                        <a:t> кредитору не </a:t>
                      </a:r>
                      <a:r>
                        <a:rPr lang="ru-RU" sz="1500" dirty="0" err="1">
                          <a:effectLst/>
                        </a:rPr>
                        <a:t>тільки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основну</a:t>
                      </a:r>
                      <a:r>
                        <a:rPr lang="ru-RU" sz="1500" dirty="0">
                          <a:effectLst/>
                        </a:rPr>
                        <a:t> суму боргу, а й </a:t>
                      </a:r>
                      <a:r>
                        <a:rPr lang="ru-RU" sz="1500" dirty="0" err="1">
                          <a:effectLst/>
                        </a:rPr>
                        <a:t>сплачує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додаткові</a:t>
                      </a:r>
                      <a:r>
                        <a:rPr lang="ru-RU" sz="1500" dirty="0">
                          <a:effectLst/>
                        </a:rPr>
                        <a:t> </a:t>
                      </a:r>
                      <a:r>
                        <a:rPr lang="ru-RU" sz="1500" dirty="0" err="1">
                          <a:effectLst/>
                        </a:rPr>
                        <a:t>кошти</a:t>
                      </a:r>
                      <a:r>
                        <a:rPr lang="ru-RU" sz="1500" dirty="0">
                          <a:effectLst/>
                        </a:rPr>
                        <a:t> у </a:t>
                      </a:r>
                      <a:r>
                        <a:rPr lang="ru-RU" sz="1500" dirty="0" err="1">
                          <a:effectLst/>
                        </a:rPr>
                        <a:t>формі</a:t>
                      </a:r>
                      <a:r>
                        <a:rPr lang="ru-RU" sz="1500" dirty="0">
                          <a:effectLst/>
                        </a:rPr>
                        <a:t> процента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84" marR="632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304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6.3. </a:t>
            </a:r>
            <a:r>
              <a:rPr lang="ru-RU" dirty="0" err="1">
                <a:solidFill>
                  <a:schemeClr val="tx1"/>
                </a:solidFill>
              </a:rPr>
              <a:t>Класифікація</a:t>
            </a:r>
            <a:r>
              <a:rPr lang="ru-RU" dirty="0">
                <a:solidFill>
                  <a:schemeClr val="tx1"/>
                </a:solidFill>
              </a:rPr>
              <a:t> кредиту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66" y="976231"/>
            <a:ext cx="10378982" cy="517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14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77672"/>
            <a:ext cx="9080815" cy="5677467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311030"/>
              </p:ext>
            </p:extLst>
          </p:nvPr>
        </p:nvGraphicFramePr>
        <p:xfrm>
          <a:off x="677333" y="257128"/>
          <a:ext cx="9790500" cy="61710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400840"/>
                <a:gridCol w="1132764"/>
                <a:gridCol w="8256896"/>
              </a:tblGrid>
              <a:tr h="3979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 dirty="0">
                          <a:effectLst/>
                        </a:rPr>
                        <a:t>№ з/п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200">
                          <a:effectLst/>
                        </a:rPr>
                        <a:t>Вид кредиту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Характеристика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</a:tr>
              <a:tr h="132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</a:tr>
              <a:tr h="935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Банківський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3" marR="32453" marT="0" marB="0"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будь-яке зобов'язання банку надати певну суму грошей, будь-яка гарантія, будь-яке зобов'язання придбати право вимоги боргу, будь-яке продовження строку погашення боргу, яке надано в обмін на зобов'язання боржника щодо повернення заборгованої суми, а також на зобов'язання на сплату процентів та інших зборів з такої суми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/>
                </a:tc>
              </a:tr>
              <a:tr h="17521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Державний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53" marR="32453" marT="0" marB="0"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це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сукупність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кредитних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відносин</a:t>
                      </a:r>
                      <a:r>
                        <a:rPr lang="ru-RU" sz="1200" dirty="0">
                          <a:effectLst/>
                        </a:rPr>
                        <a:t>, у </a:t>
                      </a:r>
                      <a:r>
                        <a:rPr lang="ru-RU" sz="1200" dirty="0" err="1">
                          <a:effectLst/>
                        </a:rPr>
                        <a:t>яких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позичальником</a:t>
                      </a:r>
                      <a:r>
                        <a:rPr lang="ru-RU" sz="1200" dirty="0">
                          <a:effectLst/>
                        </a:rPr>
                        <a:t> є держава, а кредиторами – </a:t>
                      </a:r>
                      <a:r>
                        <a:rPr lang="ru-RU" sz="1200" dirty="0" err="1">
                          <a:effectLst/>
                        </a:rPr>
                        <a:t>юридичні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або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фізичні</a:t>
                      </a:r>
                      <a:r>
                        <a:rPr lang="ru-RU" sz="1200" dirty="0">
                          <a:effectLst/>
                        </a:rPr>
                        <a:t> особи. </a:t>
                      </a:r>
                      <a:r>
                        <a:rPr lang="ru-RU" sz="1200" dirty="0" err="1">
                          <a:effectLst/>
                        </a:rPr>
                        <a:t>Економічним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призначенням</a:t>
                      </a:r>
                      <a:r>
                        <a:rPr lang="ru-RU" sz="1200" dirty="0">
                          <a:effectLst/>
                        </a:rPr>
                        <a:t> державного кредиту є </a:t>
                      </a:r>
                      <a:r>
                        <a:rPr lang="ru-RU" sz="1200" dirty="0" err="1">
                          <a:effectLst/>
                        </a:rPr>
                        <a:t>акумуляція</a:t>
                      </a:r>
                      <a:r>
                        <a:rPr lang="ru-RU" sz="1200" dirty="0">
                          <a:effectLst/>
                        </a:rPr>
                        <a:t> державою </a:t>
                      </a:r>
                      <a:r>
                        <a:rPr lang="ru-RU" sz="1200" dirty="0" err="1">
                          <a:effectLst/>
                        </a:rPr>
                        <a:t>коштів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основі</a:t>
                      </a:r>
                      <a:r>
                        <a:rPr lang="ru-RU" sz="1200" dirty="0">
                          <a:effectLst/>
                        </a:rPr>
                        <a:t> принципу </a:t>
                      </a:r>
                      <a:r>
                        <a:rPr lang="ru-RU" sz="1200" dirty="0" err="1">
                          <a:effectLst/>
                        </a:rPr>
                        <a:t>повернення</a:t>
                      </a:r>
                      <a:r>
                        <a:rPr lang="ru-RU" sz="1200" dirty="0">
                          <a:effectLst/>
                        </a:rPr>
                        <a:t> для </a:t>
                      </a:r>
                      <a:r>
                        <a:rPr lang="ru-RU" sz="1200" dirty="0" err="1">
                          <a:effectLst/>
                        </a:rPr>
                        <a:t>фінансування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державних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видатків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r>
                        <a:rPr lang="uk-UA" sz="1200" dirty="0">
                          <a:effectLst/>
                        </a:rPr>
                        <a:t> Державний кредит дозволяє державі як позичальнику використовувати додаткові грошові ресурси для покриття бюджетного дефіциту без здійснення з цією метою грошової емісії. </a:t>
                      </a:r>
                      <a:r>
                        <a:rPr lang="ru-RU" sz="1200" dirty="0">
                          <a:effectLst/>
                        </a:rPr>
                        <a:t>За </a:t>
                      </a:r>
                      <a:r>
                        <a:rPr lang="ru-RU" sz="1200" dirty="0" err="1">
                          <a:effectLst/>
                        </a:rPr>
                        <a:t>своїм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економічним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змістом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державний</a:t>
                      </a:r>
                      <a:r>
                        <a:rPr lang="ru-RU" sz="1200" dirty="0">
                          <a:effectLst/>
                        </a:rPr>
                        <a:t> кредит </a:t>
                      </a:r>
                      <a:r>
                        <a:rPr lang="ru-RU" sz="1200" dirty="0" err="1">
                          <a:effectLst/>
                        </a:rPr>
                        <a:t>невіддільний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</a:t>
                      </a:r>
                      <a:r>
                        <a:rPr lang="ru-RU" sz="1200" dirty="0">
                          <a:effectLst/>
                        </a:rPr>
                        <a:t> державного боргу. </a:t>
                      </a:r>
                      <a:r>
                        <a:rPr lang="ru-RU" sz="1200" dirty="0" err="1">
                          <a:effectLst/>
                        </a:rPr>
                        <a:t>Наслідком</a:t>
                      </a:r>
                      <a:r>
                        <a:rPr lang="ru-RU" sz="1200" dirty="0">
                          <a:effectLst/>
                        </a:rPr>
                        <a:t> державного кредиту є </a:t>
                      </a:r>
                      <a:r>
                        <a:rPr lang="ru-RU" sz="1200" dirty="0" err="1">
                          <a:effectLst/>
                        </a:rPr>
                        <a:t>зростання</a:t>
                      </a:r>
                      <a:r>
                        <a:rPr lang="ru-RU" sz="1200" dirty="0">
                          <a:effectLst/>
                        </a:rPr>
                        <a:t> державного боргу.</a:t>
                      </a:r>
                      <a:r>
                        <a:rPr lang="uk-UA" sz="1200" dirty="0">
                          <a:effectLst/>
                        </a:rPr>
                        <a:t> Д</a:t>
                      </a:r>
                      <a:r>
                        <a:rPr lang="ru-RU" sz="1200" dirty="0" err="1">
                          <a:effectLst/>
                        </a:rPr>
                        <a:t>ержавний</a:t>
                      </a:r>
                      <a:r>
                        <a:rPr lang="ru-RU" sz="1200" dirty="0">
                          <a:effectLst/>
                        </a:rPr>
                        <a:t> борг – </a:t>
                      </a:r>
                      <a:r>
                        <a:rPr lang="ru-RU" sz="1200" dirty="0" err="1">
                          <a:effectLst/>
                        </a:rPr>
                        <a:t>це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фінансові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зобов’язання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держави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певну</a:t>
                      </a:r>
                      <a:r>
                        <a:rPr lang="ru-RU" sz="1200" dirty="0">
                          <a:effectLst/>
                        </a:rPr>
                        <a:t> дату </a:t>
                      </a:r>
                      <a:r>
                        <a:rPr lang="ru-RU" sz="1200" dirty="0" err="1">
                          <a:effectLst/>
                        </a:rPr>
                        <a:t>стосовно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своїх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кредиторів</a:t>
                      </a:r>
                      <a:r>
                        <a:rPr lang="ru-RU" sz="1200" dirty="0">
                          <a:effectLst/>
                        </a:rPr>
                        <a:t>. </a:t>
                      </a:r>
                      <a:r>
                        <a:rPr lang="ru-RU" sz="1200" dirty="0" err="1">
                          <a:effectLst/>
                        </a:rPr>
                        <a:t>Державний</a:t>
                      </a:r>
                      <a:r>
                        <a:rPr lang="ru-RU" sz="1200" dirty="0">
                          <a:effectLst/>
                        </a:rPr>
                        <a:t> кредит </a:t>
                      </a:r>
                      <a:r>
                        <a:rPr lang="ru-RU" sz="1200" dirty="0" err="1">
                          <a:effectLst/>
                        </a:rPr>
                        <a:t>сприяє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економічному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розвиткові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країни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якщо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кошти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мобілізовані</a:t>
                      </a:r>
                      <a:r>
                        <a:rPr lang="ru-RU" sz="1200" dirty="0">
                          <a:effectLst/>
                        </a:rPr>
                        <a:t> в бюджет за </a:t>
                      </a:r>
                      <a:r>
                        <a:rPr lang="ru-RU" sz="1200" dirty="0" err="1">
                          <a:effectLst/>
                        </a:rPr>
                        <a:t>його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допомогою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спрямовуються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фінансування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виробничих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програм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будівництво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нових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модернізацію</a:t>
                      </a:r>
                      <a:r>
                        <a:rPr lang="ru-RU" sz="1200" dirty="0">
                          <a:effectLst/>
                        </a:rPr>
                        <a:t> і </a:t>
                      </a:r>
                      <a:r>
                        <a:rPr lang="ru-RU" sz="1200" dirty="0" err="1">
                          <a:effectLst/>
                        </a:rPr>
                        <a:t>технічну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реконструкцію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діючих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потужностей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/>
                </a:tc>
              </a:tr>
              <a:tr h="2127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800" dirty="0">
                          <a:effectLst/>
                        </a:rPr>
                        <a:t>Комерційний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 vert="vert270" anchor="ctr"/>
                </a:tc>
                <a:tc>
                  <a:txBody>
                    <a:bodyPr/>
                    <a:lstStyle/>
                    <a:p>
                      <a:pPr indent="12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це товарна форма кредиту, яка визначає відносини з питань перерозподілу матеріальних фондів і характеризує кредитну угоду між двома суб’єктами господарської діяльності. </a:t>
                      </a:r>
                      <a:r>
                        <a:rPr lang="ru-RU" sz="1200" dirty="0" err="1">
                          <a:effectLst/>
                        </a:rPr>
                        <a:t>Об’єктом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комерційного</a:t>
                      </a:r>
                      <a:r>
                        <a:rPr lang="ru-RU" sz="1200" dirty="0">
                          <a:effectLst/>
                        </a:rPr>
                        <a:t> кредиту є </a:t>
                      </a:r>
                      <a:r>
                        <a:rPr lang="ru-RU" sz="1200" dirty="0" err="1">
                          <a:effectLst/>
                        </a:rPr>
                        <a:t>товарний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капітал</a:t>
                      </a:r>
                      <a:r>
                        <a:rPr lang="ru-RU" sz="1200" dirty="0">
                          <a:effectLst/>
                        </a:rPr>
                        <a:t>, а </a:t>
                      </a:r>
                      <a:r>
                        <a:rPr lang="ru-RU" sz="1200" dirty="0" err="1">
                          <a:effectLst/>
                        </a:rPr>
                        <a:t>його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суб'єктами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–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агенти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товарної</a:t>
                      </a:r>
                      <a:r>
                        <a:rPr lang="ru-RU" sz="1200" dirty="0">
                          <a:effectLst/>
                        </a:rPr>
                        <a:t> угоди (контракту): </a:t>
                      </a:r>
                      <a:r>
                        <a:rPr lang="ru-RU" sz="1200" dirty="0" err="1">
                          <a:effectLst/>
                        </a:rPr>
                        <a:t>продавець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–</a:t>
                      </a:r>
                      <a:r>
                        <a:rPr lang="ru-RU" sz="1200" dirty="0">
                          <a:effectLst/>
                        </a:rPr>
                        <a:t> як кредитор, а </a:t>
                      </a:r>
                      <a:r>
                        <a:rPr lang="ru-RU" sz="1200" dirty="0" err="1">
                          <a:effectLst/>
                        </a:rPr>
                        <a:t>покупець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uk-UA" sz="1200" dirty="0">
                          <a:effectLst/>
                        </a:rPr>
                        <a:t>–</a:t>
                      </a:r>
                      <a:r>
                        <a:rPr lang="ru-RU" sz="1200" dirty="0">
                          <a:effectLst/>
                        </a:rPr>
                        <a:t> як </a:t>
                      </a:r>
                      <a:r>
                        <a:rPr lang="ru-RU" sz="1200" dirty="0" err="1">
                          <a:effectLst/>
                        </a:rPr>
                        <a:t>позичальник</a:t>
                      </a:r>
                      <a:r>
                        <a:rPr lang="ru-RU" sz="1200" dirty="0">
                          <a:effectLst/>
                        </a:rPr>
                        <a:t>. </a:t>
                      </a:r>
                      <a:r>
                        <a:rPr lang="ru-RU" sz="1200" dirty="0" err="1">
                          <a:effectLst/>
                        </a:rPr>
                        <a:t>Основна</a:t>
                      </a:r>
                      <a:r>
                        <a:rPr lang="ru-RU" sz="1200" dirty="0">
                          <a:effectLst/>
                        </a:rPr>
                        <a:t> мета </a:t>
                      </a:r>
                      <a:r>
                        <a:rPr lang="ru-RU" sz="1200" dirty="0" err="1">
                          <a:effectLst/>
                        </a:rPr>
                        <a:t>цієї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форми</a:t>
                      </a:r>
                      <a:r>
                        <a:rPr lang="ru-RU" sz="1200" dirty="0">
                          <a:effectLst/>
                        </a:rPr>
                        <a:t> кредиту </a:t>
                      </a:r>
                      <a:r>
                        <a:rPr lang="uk-UA" sz="1200" dirty="0">
                          <a:effectLst/>
                        </a:rPr>
                        <a:t>–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прискорення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процесу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реалізації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товарів</a:t>
                      </a:r>
                      <a:r>
                        <a:rPr lang="ru-RU" sz="1200" dirty="0">
                          <a:effectLst/>
                        </a:rPr>
                        <a:t>, а </a:t>
                      </a:r>
                      <a:r>
                        <a:rPr lang="ru-RU" sz="1200" dirty="0" err="1">
                          <a:effectLst/>
                        </a:rPr>
                        <a:t>отже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uk-UA" sz="1200" dirty="0">
                          <a:effectLst/>
                        </a:rPr>
                        <a:t>–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витягу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закладеного</a:t>
                      </a:r>
                      <a:r>
                        <a:rPr lang="ru-RU" sz="1200" dirty="0">
                          <a:effectLst/>
                        </a:rPr>
                        <a:t> в них </a:t>
                      </a:r>
                      <a:r>
                        <a:rPr lang="ru-RU" sz="1200" dirty="0" err="1">
                          <a:effectLst/>
                        </a:rPr>
                        <a:t>прибутку</a:t>
                      </a:r>
                      <a:r>
                        <a:rPr lang="ru-RU" sz="1200" dirty="0">
                          <a:effectLst/>
                        </a:rPr>
                        <a:t>. В основу </a:t>
                      </a:r>
                      <a:r>
                        <a:rPr lang="ru-RU" sz="1200" dirty="0" err="1">
                          <a:effectLst/>
                        </a:rPr>
                        <a:t>комерційного</a:t>
                      </a:r>
                      <a:r>
                        <a:rPr lang="ru-RU" sz="1200" dirty="0">
                          <a:effectLst/>
                        </a:rPr>
                        <a:t> кредиту </a:t>
                      </a:r>
                      <a:r>
                        <a:rPr lang="ru-RU" sz="1200" dirty="0" err="1">
                          <a:effectLst/>
                        </a:rPr>
                        <a:t>покладені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договірні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зобов'язання</a:t>
                      </a:r>
                      <a:r>
                        <a:rPr lang="ru-RU" sz="1200" dirty="0">
                          <a:effectLst/>
                        </a:rPr>
                        <a:t> і </a:t>
                      </a:r>
                      <a:r>
                        <a:rPr lang="ru-RU" sz="1200" dirty="0" err="1">
                          <a:effectLst/>
                        </a:rPr>
                        <a:t>господарські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зв’язки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між</a:t>
                      </a:r>
                      <a:r>
                        <a:rPr lang="ru-RU" sz="1200" dirty="0">
                          <a:effectLst/>
                        </a:rPr>
                        <a:t> контрагентами, </a:t>
                      </a:r>
                      <a:r>
                        <a:rPr lang="ru-RU" sz="1200" dirty="0" err="1">
                          <a:effectLst/>
                        </a:rPr>
                        <a:t>які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визначають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умови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кредитування</a:t>
                      </a:r>
                      <a:r>
                        <a:rPr lang="uk-UA" sz="1200" dirty="0">
                          <a:effectLst/>
                        </a:rPr>
                        <a:t>. </a:t>
                      </a:r>
                      <a:r>
                        <a:rPr lang="ru-RU" sz="1200" dirty="0" err="1">
                          <a:effectLst/>
                        </a:rPr>
                        <a:t>Інструментом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комерційного</a:t>
                      </a:r>
                      <a:r>
                        <a:rPr lang="ru-RU" sz="1200" dirty="0">
                          <a:effectLst/>
                        </a:rPr>
                        <a:t> кредиту </a:t>
                      </a:r>
                      <a:r>
                        <a:rPr lang="ru-RU" sz="1200" dirty="0" err="1">
                          <a:effectLst/>
                        </a:rPr>
                        <a:t>традиційно</a:t>
                      </a:r>
                      <a:r>
                        <a:rPr lang="ru-RU" sz="1200" dirty="0">
                          <a:effectLst/>
                        </a:rPr>
                        <a:t> є вексель</a:t>
                      </a:r>
                      <a:r>
                        <a:rPr lang="uk-UA" sz="1200" dirty="0">
                          <a:effectLst/>
                        </a:rPr>
                        <a:t>. </a:t>
                      </a:r>
                      <a:r>
                        <a:rPr lang="ru-RU" sz="1200" dirty="0">
                          <a:effectLst/>
                        </a:rPr>
                        <a:t>У </a:t>
                      </a:r>
                      <a:r>
                        <a:rPr lang="ru-RU" sz="1200" dirty="0" err="1">
                          <a:effectLst/>
                        </a:rPr>
                        <a:t>сучасних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умовах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практиці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застосовуються</a:t>
                      </a:r>
                      <a:r>
                        <a:rPr lang="ru-RU" sz="1200" dirty="0">
                          <a:effectLst/>
                        </a:rPr>
                        <a:t> в основному три </a:t>
                      </a:r>
                      <a:r>
                        <a:rPr lang="ru-RU" sz="1200" dirty="0" err="1">
                          <a:effectLst/>
                        </a:rPr>
                        <a:t>різновиди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комерційного</a:t>
                      </a:r>
                      <a:r>
                        <a:rPr lang="ru-RU" sz="1200" dirty="0">
                          <a:effectLst/>
                        </a:rPr>
                        <a:t> кредиту: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222250" algn="l"/>
                        </a:tabLst>
                      </a:pPr>
                      <a:r>
                        <a:rPr lang="ru-RU" sz="1200" dirty="0">
                          <a:effectLst/>
                        </a:rPr>
                        <a:t>кредит з </a:t>
                      </a:r>
                      <a:r>
                        <a:rPr lang="ru-RU" sz="1200" dirty="0" err="1">
                          <a:effectLst/>
                        </a:rPr>
                        <a:t>фіксованим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строком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погашення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222250" algn="l"/>
                        </a:tabLst>
                      </a:pPr>
                      <a:r>
                        <a:rPr lang="ru-RU" sz="1200" dirty="0">
                          <a:effectLst/>
                        </a:rPr>
                        <a:t>кредит з </a:t>
                      </a:r>
                      <a:r>
                        <a:rPr lang="ru-RU" sz="1200" dirty="0" err="1">
                          <a:effectLst/>
                        </a:rPr>
                        <a:t>поверненням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лише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після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фактичної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реалізації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позичальником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поставлених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виплат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товарів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  <a:tabLst>
                          <a:tab pos="20701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кредитування</a:t>
                      </a:r>
                      <a:r>
                        <a:rPr lang="ru-RU" sz="1200" dirty="0">
                          <a:effectLst/>
                        </a:rPr>
                        <a:t> за </a:t>
                      </a:r>
                      <a:r>
                        <a:rPr lang="ru-RU" sz="1200" dirty="0" err="1">
                          <a:effectLst/>
                        </a:rPr>
                        <a:t>відкритим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рахунком</a:t>
                      </a:r>
                      <a:r>
                        <a:rPr lang="ru-RU" sz="1200" dirty="0">
                          <a:effectLst/>
                        </a:rPr>
                        <a:t>, коли поставка </a:t>
                      </a:r>
                      <a:r>
                        <a:rPr lang="ru-RU" sz="1200" dirty="0" err="1">
                          <a:effectLst/>
                        </a:rPr>
                        <a:t>наступної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партії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товарів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умовах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комерційного</a:t>
                      </a:r>
                      <a:r>
                        <a:rPr lang="ru-RU" sz="1200" dirty="0">
                          <a:effectLst/>
                        </a:rPr>
                        <a:t> кредиту </a:t>
                      </a:r>
                      <a:r>
                        <a:rPr lang="ru-RU" sz="1200" dirty="0" err="1">
                          <a:effectLst/>
                        </a:rPr>
                        <a:t>здійснюється</a:t>
                      </a:r>
                      <a:r>
                        <a:rPr lang="uk-UA" sz="1200" dirty="0">
                          <a:effectLst/>
                        </a:rPr>
                        <a:t> до </a:t>
                      </a:r>
                      <a:r>
                        <a:rPr lang="uk-UA" sz="1200" dirty="0" err="1">
                          <a:effectLst/>
                        </a:rPr>
                        <a:t>момен</a:t>
                      </a:r>
                      <a:r>
                        <a:rPr lang="ru-RU" sz="1200" dirty="0">
                          <a:effectLst/>
                        </a:rPr>
                        <a:t>ту </a:t>
                      </a:r>
                      <a:r>
                        <a:rPr lang="ru-RU" sz="1200" dirty="0" err="1">
                          <a:effectLst/>
                        </a:rPr>
                        <a:t>погашення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заборгованості</a:t>
                      </a:r>
                      <a:r>
                        <a:rPr lang="ru-RU" sz="1200" dirty="0">
                          <a:effectLst/>
                        </a:rPr>
                        <a:t> за </a:t>
                      </a:r>
                      <a:r>
                        <a:rPr lang="ru-RU" sz="1200" dirty="0" err="1">
                          <a:effectLst/>
                        </a:rPr>
                        <a:t>попередні</a:t>
                      </a:r>
                      <a:r>
                        <a:rPr lang="ru-RU" sz="1200" dirty="0">
                          <a:effectLst/>
                        </a:rPr>
                        <a:t> поставки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53" marR="324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24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003363"/>
              </p:ext>
            </p:extLst>
          </p:nvPr>
        </p:nvGraphicFramePr>
        <p:xfrm>
          <a:off x="982640" y="527584"/>
          <a:ext cx="9130352" cy="342379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01041"/>
                <a:gridCol w="921311"/>
                <a:gridCol w="7808000"/>
              </a:tblGrid>
              <a:tr h="133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200">
                          <a:effectLst/>
                        </a:rPr>
                        <a:t>Споживчий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кошти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що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надаються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кредитодавцем</a:t>
                      </a:r>
                      <a:r>
                        <a:rPr lang="ru-RU" sz="1200" dirty="0">
                          <a:effectLst/>
                        </a:rPr>
                        <a:t> (банком </a:t>
                      </a:r>
                      <a:r>
                        <a:rPr lang="ru-RU" sz="1200" dirty="0" err="1">
                          <a:effectLst/>
                        </a:rPr>
                        <a:t>або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іншою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фінансовою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установою</a:t>
                      </a:r>
                      <a:r>
                        <a:rPr lang="ru-RU" sz="1200" dirty="0">
                          <a:effectLst/>
                        </a:rPr>
                        <a:t>) </a:t>
                      </a:r>
                      <a:r>
                        <a:rPr lang="ru-RU" sz="1200" dirty="0" err="1">
                          <a:effectLst/>
                        </a:rPr>
                        <a:t>фізичним</a:t>
                      </a:r>
                      <a:r>
                        <a:rPr lang="ru-RU" sz="1200" dirty="0">
                          <a:effectLst/>
                        </a:rPr>
                        <a:t> особам на </a:t>
                      </a:r>
                      <a:r>
                        <a:rPr lang="ru-RU" sz="1200" dirty="0" err="1">
                          <a:effectLst/>
                        </a:rPr>
                        <a:t>придбання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споживчих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товарів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або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послуг</a:t>
                      </a:r>
                      <a:r>
                        <a:rPr lang="ru-RU" sz="1200" dirty="0">
                          <a:effectLst/>
                        </a:rPr>
                        <a:t> у </a:t>
                      </a:r>
                      <a:r>
                        <a:rPr lang="ru-RU" sz="1200" dirty="0" err="1">
                          <a:effectLst/>
                        </a:rPr>
                        <a:t>тимчасове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користування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під</a:t>
                      </a:r>
                      <a:r>
                        <a:rPr lang="ru-RU" sz="1200" dirty="0">
                          <a:effectLst/>
                        </a:rPr>
                        <a:t> процент, на </a:t>
                      </a:r>
                      <a:r>
                        <a:rPr lang="ru-RU" sz="1200" dirty="0" err="1">
                          <a:effectLst/>
                        </a:rPr>
                        <a:t>умовах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строковості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платності</a:t>
                      </a:r>
                      <a:r>
                        <a:rPr lang="ru-RU" sz="1200" dirty="0">
                          <a:effectLst/>
                        </a:rPr>
                        <a:t>. </a:t>
                      </a:r>
                      <a:r>
                        <a:rPr lang="ru-RU" sz="1200" dirty="0" err="1">
                          <a:effectLst/>
                        </a:rPr>
                        <a:t>Споживчий</a:t>
                      </a:r>
                      <a:r>
                        <a:rPr lang="ru-RU" sz="1200" dirty="0">
                          <a:effectLst/>
                        </a:rPr>
                        <a:t> кредит </a:t>
                      </a:r>
                      <a:r>
                        <a:rPr lang="ru-RU" sz="1200" dirty="0" err="1">
                          <a:effectLst/>
                        </a:rPr>
                        <a:t>зазвичай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надається</a:t>
                      </a:r>
                      <a:r>
                        <a:rPr lang="ru-RU" sz="1200" dirty="0">
                          <a:effectLst/>
                        </a:rPr>
                        <a:t> для </a:t>
                      </a:r>
                      <a:r>
                        <a:rPr lang="ru-RU" sz="1200" dirty="0" err="1">
                          <a:effectLst/>
                        </a:rPr>
                        <a:t>придбання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товарів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тривалого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користування</a:t>
                      </a:r>
                      <a:r>
                        <a:rPr lang="ru-RU" sz="1200" dirty="0">
                          <a:effectLst/>
                        </a:rPr>
                        <a:t> (</a:t>
                      </a:r>
                      <a:r>
                        <a:rPr lang="ru-RU" sz="1200" dirty="0" err="1">
                          <a:effectLst/>
                        </a:rPr>
                        <a:t>автомобілі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меблі</a:t>
                      </a:r>
                      <a:r>
                        <a:rPr lang="ru-RU" sz="1200" dirty="0">
                          <a:effectLst/>
                        </a:rPr>
                        <a:t>, складна </a:t>
                      </a:r>
                      <a:r>
                        <a:rPr lang="ru-RU" sz="1200" dirty="0" err="1">
                          <a:effectLst/>
                        </a:rPr>
                        <a:t>побутова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техніка</a:t>
                      </a:r>
                      <a:r>
                        <a:rPr lang="ru-RU" sz="1200" dirty="0">
                          <a:effectLst/>
                        </a:rPr>
                        <a:t>), на </a:t>
                      </a:r>
                      <a:r>
                        <a:rPr lang="ru-RU" sz="1200" dirty="0" err="1">
                          <a:effectLst/>
                        </a:rPr>
                        <a:t>споживчі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цілі</a:t>
                      </a:r>
                      <a:r>
                        <a:rPr lang="ru-RU" sz="1200" dirty="0">
                          <a:effectLst/>
                        </a:rPr>
                        <a:t>, на </a:t>
                      </a:r>
                      <a:r>
                        <a:rPr lang="ru-RU" sz="1200" dirty="0" err="1">
                          <a:effectLst/>
                        </a:rPr>
                        <a:t>навчання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лікування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тощо</a:t>
                      </a:r>
                      <a:r>
                        <a:rPr lang="ru-RU" sz="1200" dirty="0">
                          <a:effectLst/>
                        </a:rPr>
                        <a:t>. </a:t>
                      </a:r>
                      <a:r>
                        <a:rPr lang="ru-RU" sz="1200" dirty="0" err="1">
                          <a:effectLst/>
                        </a:rPr>
                        <a:t>Споживчий</a:t>
                      </a:r>
                      <a:r>
                        <a:rPr lang="ru-RU" sz="1200" dirty="0">
                          <a:effectLst/>
                        </a:rPr>
                        <a:t> кредит </a:t>
                      </a:r>
                      <a:r>
                        <a:rPr lang="ru-RU" sz="1200" dirty="0" err="1">
                          <a:effectLst/>
                        </a:rPr>
                        <a:t>можуть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надавати</a:t>
                      </a:r>
                      <a:r>
                        <a:rPr lang="ru-RU" sz="1200" dirty="0">
                          <a:effectLst/>
                        </a:rPr>
                        <a:t> банки, </a:t>
                      </a:r>
                      <a:r>
                        <a:rPr lang="ru-RU" sz="1200" dirty="0" err="1">
                          <a:effectLst/>
                        </a:rPr>
                        <a:t>кредитні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спілки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ломбарди</a:t>
                      </a:r>
                      <a:r>
                        <a:rPr lang="ru-RU" sz="1200" dirty="0">
                          <a:effectLst/>
                        </a:rPr>
                        <a:t>, а </a:t>
                      </a:r>
                      <a:r>
                        <a:rPr lang="ru-RU" sz="1200" dirty="0" err="1">
                          <a:effectLst/>
                        </a:rPr>
                        <a:t>також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торгівлі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чи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сфери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послуг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200">
                          <a:effectLst/>
                        </a:rPr>
                        <a:t>Лізинговий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це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стосунки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між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суб’єктами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господарювання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які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виникають</a:t>
                      </a:r>
                      <a:r>
                        <a:rPr lang="ru-RU" sz="1200" dirty="0">
                          <a:effectLst/>
                        </a:rPr>
                        <a:t> за </a:t>
                      </a:r>
                      <a:r>
                        <a:rPr lang="ru-RU" sz="1200" dirty="0" err="1">
                          <a:effectLst/>
                        </a:rPr>
                        <a:t>орендування</a:t>
                      </a:r>
                      <a:r>
                        <a:rPr lang="ru-RU" sz="1200" dirty="0">
                          <a:effectLst/>
                        </a:rPr>
                        <a:t> майна (</a:t>
                      </a:r>
                      <a:r>
                        <a:rPr lang="ru-RU" sz="1200" dirty="0" err="1">
                          <a:effectLst/>
                        </a:rPr>
                        <a:t>майновий</a:t>
                      </a:r>
                      <a:r>
                        <a:rPr lang="ru-RU" sz="1200" dirty="0">
                          <a:effectLst/>
                        </a:rPr>
                        <a:t> кредит </a:t>
                      </a:r>
                      <a:r>
                        <a:rPr lang="ru-RU" sz="1200" dirty="0" err="1">
                          <a:effectLst/>
                        </a:rPr>
                        <a:t>або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лізинг</a:t>
                      </a:r>
                      <a:r>
                        <a:rPr lang="ru-RU" sz="1200" dirty="0">
                          <a:effectLst/>
                        </a:rPr>
                        <a:t>-кредит)</a:t>
                      </a:r>
                      <a:r>
                        <a:rPr lang="uk-UA" sz="1200" dirty="0">
                          <a:effectLst/>
                        </a:rPr>
                        <a:t>. Об’єктом лізингу є різне рухоме (машини, обладнання, транспортні засоби, обчислювальна та інша техніка) та нерухоме (будинки, споруди, система телекомунікацій та ін.) майно. </a:t>
                      </a:r>
                      <a:r>
                        <a:rPr lang="ru-RU" sz="1200" dirty="0" err="1">
                          <a:effectLst/>
                        </a:rPr>
                        <a:t>Умовою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виникнення</a:t>
                      </a:r>
                      <a:r>
                        <a:rPr lang="ru-RU" sz="1200" dirty="0">
                          <a:effectLst/>
                        </a:rPr>
                        <a:t> кредиту є </a:t>
                      </a:r>
                      <a:r>
                        <a:rPr lang="ru-RU" sz="1200" dirty="0" err="1">
                          <a:effectLst/>
                        </a:rPr>
                        <a:t>наявність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власників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товарів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які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протистоять</a:t>
                      </a:r>
                      <a:r>
                        <a:rPr lang="ru-RU" sz="1200" dirty="0">
                          <a:effectLst/>
                        </a:rPr>
                        <a:t> один одному як </a:t>
                      </a:r>
                      <a:r>
                        <a:rPr lang="ru-RU" sz="1200" dirty="0" err="1">
                          <a:effectLst/>
                        </a:rPr>
                        <a:t>власники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своїх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товарів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юридично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самостійні</a:t>
                      </a:r>
                      <a:r>
                        <a:rPr lang="ru-RU" sz="1200" dirty="0">
                          <a:effectLst/>
                        </a:rPr>
                        <a:t> особи, </a:t>
                      </a:r>
                      <a:r>
                        <a:rPr lang="ru-RU" sz="1200" dirty="0" err="1">
                          <a:effectLst/>
                        </a:rPr>
                        <a:t>котрі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готові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вступити</a:t>
                      </a:r>
                      <a:r>
                        <a:rPr lang="ru-RU" sz="1200" dirty="0">
                          <a:effectLst/>
                        </a:rPr>
                        <a:t>  в </a:t>
                      </a:r>
                      <a:r>
                        <a:rPr lang="ru-RU" sz="1200" dirty="0" err="1">
                          <a:effectLst/>
                        </a:rPr>
                        <a:t>економічні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відносини</a:t>
                      </a:r>
                      <a:r>
                        <a:rPr lang="ru-RU" sz="1200" dirty="0">
                          <a:effectLst/>
                        </a:rPr>
                        <a:t>: </a:t>
                      </a:r>
                      <a:r>
                        <a:rPr lang="ru-RU" sz="1200" dirty="0" err="1">
                          <a:effectLst/>
                        </a:rPr>
                        <a:t>продати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товари</a:t>
                      </a:r>
                      <a:r>
                        <a:rPr lang="ru-RU" sz="1200" dirty="0">
                          <a:effectLst/>
                        </a:rPr>
                        <a:t>, у тому </a:t>
                      </a:r>
                      <a:r>
                        <a:rPr lang="ru-RU" sz="1200" dirty="0" err="1">
                          <a:effectLst/>
                        </a:rPr>
                        <a:t>числі</a:t>
                      </a:r>
                      <a:r>
                        <a:rPr lang="ru-RU" sz="1200" dirty="0">
                          <a:effectLst/>
                        </a:rPr>
                        <a:t> в кредит, </a:t>
                      </a:r>
                      <a:r>
                        <a:rPr lang="ru-RU" sz="1200" dirty="0" err="1">
                          <a:effectLst/>
                        </a:rPr>
                        <a:t>здати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їх</a:t>
                      </a:r>
                      <a:r>
                        <a:rPr lang="ru-RU" sz="1200" dirty="0">
                          <a:effectLst/>
                        </a:rPr>
                        <a:t> в </a:t>
                      </a:r>
                      <a:r>
                        <a:rPr lang="ru-RU" sz="1200" dirty="0" err="1">
                          <a:effectLst/>
                        </a:rPr>
                        <a:t>оренду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r>
                        <a:rPr lang="uk-UA" sz="1200" dirty="0">
                          <a:effectLst/>
                        </a:rPr>
                        <a:t> Суб’єктами лізингу можуть бути лізингодавець (суб’єкт господарювання, що є власником об’єкта лізингу і здає його в оренду), користувач (суб’єкт, що домовляється з лізингодавцем на оренду про набуття права володіння та розпорядження об’єктом лізингу у встановлених лізинговою угодою межах), виробник (підприємство, організація та інші суб’єкти господарювання, які здійснюють виробництво або реалізацію товарно-матеріальних цінностей)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546515"/>
              </p:ext>
            </p:extLst>
          </p:nvPr>
        </p:nvGraphicFramePr>
        <p:xfrm>
          <a:off x="982640" y="3951377"/>
          <a:ext cx="9130352" cy="10380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95784"/>
                <a:gridCol w="928048"/>
                <a:gridCol w="780652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200" dirty="0">
                          <a:effectLst/>
                        </a:rPr>
                        <a:t>Іпотечний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200" dirty="0">
                          <a:effectLst/>
                        </a:rPr>
                        <a:t> житловий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 dirty="0">
                          <a:effectLst/>
                        </a:rPr>
                        <a:t>довгостроковий кредит, що надається фізичній особі, товариству співвласників квартир або житловому кооперативу для фінансування витрат, пов’язаних з будівництвом або придбанням квартири чи житлового будинку (з урахуванням землі, що знаходиться під таким житловим будинком, чи присадибної ділянки), які надаються у власність позичальника з прийняттям кредитором такого житла (землі, що знаходиться під ним, чи присадибної ділянки) під заставу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593422"/>
              </p:ext>
            </p:extLst>
          </p:nvPr>
        </p:nvGraphicFramePr>
        <p:xfrm>
          <a:off x="982640" y="4989475"/>
          <a:ext cx="9130352" cy="10380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95784"/>
                <a:gridCol w="941695"/>
                <a:gridCol w="779287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74725" algn="l"/>
                        </a:tabLst>
                      </a:pPr>
                      <a:r>
                        <a:rPr lang="uk-UA" sz="1200">
                          <a:effectLst/>
                        </a:rPr>
                        <a:t>Міжнародний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це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рух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позичкового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капіталу</a:t>
                      </a:r>
                      <a:r>
                        <a:rPr lang="ru-RU" sz="1200" dirty="0">
                          <a:effectLst/>
                        </a:rPr>
                        <a:t> у </a:t>
                      </a:r>
                      <a:r>
                        <a:rPr lang="ru-RU" sz="1200" dirty="0" err="1">
                          <a:effectLst/>
                        </a:rPr>
                        <a:t>сфері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міжнародних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економічних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відносин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який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надається</a:t>
                      </a:r>
                      <a:r>
                        <a:rPr lang="ru-RU" sz="1200" dirty="0">
                          <a:effectLst/>
                        </a:rPr>
                        <a:t> державами, банками, </a:t>
                      </a:r>
                      <a:r>
                        <a:rPr lang="ru-RU" sz="1200" dirty="0" err="1">
                          <a:effectLst/>
                        </a:rPr>
                        <a:t>іншими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юридичними</a:t>
                      </a:r>
                      <a:r>
                        <a:rPr lang="ru-RU" sz="1200" dirty="0">
                          <a:effectLst/>
                        </a:rPr>
                        <a:t> особами одних держав урядам, банкам, </a:t>
                      </a:r>
                      <a:r>
                        <a:rPr lang="ru-RU" sz="1200" dirty="0" err="1">
                          <a:effectLst/>
                        </a:rPr>
                        <a:t>іншим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юридичним</a:t>
                      </a:r>
                      <a:r>
                        <a:rPr lang="ru-RU" sz="1200" dirty="0">
                          <a:effectLst/>
                        </a:rPr>
                        <a:t> особам </a:t>
                      </a:r>
                      <a:r>
                        <a:rPr lang="ru-RU" sz="1200" dirty="0" err="1">
                          <a:effectLst/>
                        </a:rPr>
                        <a:t>інших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країн</a:t>
                      </a:r>
                      <a:r>
                        <a:rPr lang="ru-RU" sz="1200" dirty="0">
                          <a:effectLst/>
                        </a:rPr>
                        <a:t> на засадах </a:t>
                      </a:r>
                      <a:r>
                        <a:rPr lang="ru-RU" sz="1200" dirty="0" err="1">
                          <a:effectLst/>
                        </a:rPr>
                        <a:t>строковості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платності</a:t>
                      </a:r>
                      <a:r>
                        <a:rPr lang="uk-UA" sz="1200" dirty="0">
                          <a:effectLst/>
                        </a:rPr>
                        <a:t>. </a:t>
                      </a:r>
                      <a:r>
                        <a:rPr lang="ru-RU" sz="1200" dirty="0">
                          <a:effectLst/>
                        </a:rPr>
                        <a:t>Кредиторами та </a:t>
                      </a:r>
                      <a:r>
                        <a:rPr lang="ru-RU" sz="1200" dirty="0" err="1">
                          <a:effectLst/>
                        </a:rPr>
                        <a:t>позичальниками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виступають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приватні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(банки, </a:t>
                      </a:r>
                      <a:r>
                        <a:rPr lang="ru-RU" sz="1200" dirty="0" err="1">
                          <a:effectLst/>
                        </a:rPr>
                        <a:t>фірми</a:t>
                      </a:r>
                      <a:r>
                        <a:rPr lang="ru-RU" sz="1200" dirty="0">
                          <a:effectLst/>
                        </a:rPr>
                        <a:t>), </a:t>
                      </a:r>
                      <a:r>
                        <a:rPr lang="ru-RU" sz="1200" dirty="0" err="1">
                          <a:effectLst/>
                        </a:rPr>
                        <a:t>державні</a:t>
                      </a:r>
                      <a:r>
                        <a:rPr lang="ru-RU" sz="1200" dirty="0">
                          <a:effectLst/>
                        </a:rPr>
                        <a:t> установи, уряди, </a:t>
                      </a:r>
                      <a:r>
                        <a:rPr lang="ru-RU" sz="1200" dirty="0" err="1">
                          <a:effectLst/>
                        </a:rPr>
                        <a:t>міжнародні</a:t>
                      </a:r>
                      <a:r>
                        <a:rPr lang="ru-RU" sz="1200" dirty="0">
                          <a:effectLst/>
                        </a:rPr>
                        <a:t> і </a:t>
                      </a:r>
                      <a:r>
                        <a:rPr lang="ru-RU" sz="1200" dirty="0" err="1">
                          <a:effectLst/>
                        </a:rPr>
                        <a:t>регіональні</a:t>
                      </a:r>
                      <a:r>
                        <a:rPr lang="ru-RU" sz="1200" dirty="0">
                          <a:effectLst/>
                        </a:rPr>
                        <a:t> валютно-</a:t>
                      </a:r>
                      <a:r>
                        <a:rPr lang="ru-RU" sz="1200" dirty="0" err="1">
                          <a:effectLst/>
                        </a:rPr>
                        <a:t>кредитні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фінансові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організації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247274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Override1.xml><?xml version="1.0" encoding="utf-8"?>
<a:themeOverride xmlns:a="http://schemas.openxmlformats.org/drawingml/2006/main">
  <a:clrScheme name="Грань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F496CB"/>
    </a:accent1>
    <a:accent2>
      <a:srgbClr val="BC356F"/>
    </a:accent2>
    <a:accent3>
      <a:srgbClr val="E65331"/>
    </a:accent3>
    <a:accent4>
      <a:srgbClr val="F27E19"/>
    </a:accent4>
    <a:accent5>
      <a:srgbClr val="F2AC19"/>
    </a:accent5>
    <a:accent6>
      <a:srgbClr val="BC80E0"/>
    </a:accent6>
    <a:hlink>
      <a:srgbClr val="EF5285"/>
    </a:hlink>
    <a:folHlink>
      <a:srgbClr val="F77F9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1243</Words>
  <Application>Microsoft Office PowerPoint</Application>
  <PresentationFormat>Широкоэкранный</PresentationFormat>
  <Paragraphs>74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5</cp:revision>
  <dcterms:created xsi:type="dcterms:W3CDTF">2021-11-25T12:23:47Z</dcterms:created>
  <dcterms:modified xsi:type="dcterms:W3CDTF">2021-11-25T14:24:58Z</dcterms:modified>
</cp:coreProperties>
</file>