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3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57" r:id="rId18"/>
    <p:sldId id="258" r:id="rId19"/>
    <p:sldId id="259" r:id="rId20"/>
    <p:sldId id="269" r:id="rId21"/>
    <p:sldId id="270" r:id="rId22"/>
    <p:sldId id="271" r:id="rId23"/>
    <p:sldId id="272" r:id="rId24"/>
    <p:sldId id="273" r:id="rId25"/>
    <p:sldId id="274" r:id="rId26"/>
    <p:sldId id="277" r:id="rId27"/>
    <p:sldId id="278" r:id="rId28"/>
    <p:sldId id="279" r:id="rId29"/>
    <p:sldId id="275" r:id="rId30"/>
    <p:sldId id="280" r:id="rId31"/>
    <p:sldId id="29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E2B4-CFB7-4CEC-9647-B5BB68F5B7B4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ED82-AADD-4496-94F4-0CC6A9EA7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0ED82-AADD-4496-94F4-0CC6A9EA7FB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6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80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47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5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6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1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6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0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80FD-B330-4078-B9FC-8A6B68425EC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DFD9A2-4A83-464E-8E67-3449D426E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456-17#n371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of.gov.ua/uk/news/minfin_uriad_skhvaliv_biudzhetnu_deklaratsiiu_na_2022-2024_roki-289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54%D0%BA/96-%D0%B2%D1%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279" y="504967"/>
            <a:ext cx="9539334" cy="5650173"/>
          </a:xfrm>
        </p:spPr>
        <p:txBody>
          <a:bodyPr/>
          <a:lstStyle/>
          <a:p>
            <a:r>
              <a:rPr lang="uk-UA" b="1" dirty="0"/>
              <a:t>Тема </a:t>
            </a:r>
            <a:r>
              <a:rPr lang="uk-UA" b="1" dirty="0" smtClean="0"/>
              <a:t>6. </a:t>
            </a:r>
            <a:r>
              <a:rPr lang="uk-UA" b="1" dirty="0"/>
              <a:t>Бюджетна система, бюджетний устрій та бюджетний процес в Україні</a:t>
            </a:r>
            <a:endParaRPr lang="ru-RU" dirty="0"/>
          </a:p>
          <a:p>
            <a:r>
              <a:rPr lang="uk-UA" dirty="0"/>
              <a:t>6.1. Поняття бюджетного бюджетної системи держави та бюджетного устрою</a:t>
            </a:r>
            <a:endParaRPr lang="ru-RU" dirty="0"/>
          </a:p>
          <a:p>
            <a:r>
              <a:rPr lang="uk-UA" dirty="0"/>
              <a:t>6.2. Бюджетний устрій унітарної та федеративної держави</a:t>
            </a:r>
            <a:endParaRPr lang="ru-RU" dirty="0"/>
          </a:p>
          <a:p>
            <a:r>
              <a:rPr lang="uk-UA" dirty="0"/>
              <a:t>6.3. Складові бюджетної системи України</a:t>
            </a:r>
            <a:endParaRPr lang="ru-RU" dirty="0"/>
          </a:p>
          <a:p>
            <a:r>
              <a:rPr lang="uk-UA" dirty="0"/>
              <a:t>6.4. Загальна характеристика бюджетного процесу</a:t>
            </a:r>
            <a:endParaRPr lang="ru-RU" dirty="0"/>
          </a:p>
          <a:p>
            <a:r>
              <a:rPr lang="uk-UA" dirty="0"/>
              <a:t>6.5. Стадії бюджетного процесу в Україні, його учасники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/>
              <a:t>По-перше</a:t>
            </a:r>
            <a:r>
              <a:rPr lang="uk-UA" dirty="0"/>
              <a:t>, наявність власних податків необхідних для утримання органів влади – це сільськогосподарські податки (</a:t>
            </a:r>
            <a:r>
              <a:rPr lang="uk-UA" dirty="0" err="1"/>
              <a:t>agricultural</a:t>
            </a:r>
            <a:r>
              <a:rPr lang="uk-UA" dirty="0"/>
              <a:t> </a:t>
            </a:r>
            <a:r>
              <a:rPr lang="uk-UA" dirty="0" err="1"/>
              <a:t>duties</a:t>
            </a:r>
            <a:r>
              <a:rPr lang="uk-UA" dirty="0"/>
              <a:t>), митні збори (</a:t>
            </a:r>
            <a:r>
              <a:rPr lang="uk-UA" dirty="0" err="1"/>
              <a:t>customs</a:t>
            </a:r>
            <a:r>
              <a:rPr lang="uk-UA" dirty="0"/>
              <a:t> </a:t>
            </a:r>
            <a:r>
              <a:rPr lang="uk-UA" dirty="0" err="1"/>
              <a:t>duties</a:t>
            </a:r>
            <a:r>
              <a:rPr lang="uk-UA" dirty="0"/>
              <a:t>), збір з продукції, що містить цукро та глюкозу (</a:t>
            </a:r>
            <a:r>
              <a:rPr lang="uk-UA" dirty="0" err="1"/>
              <a:t>sugar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isoglucose</a:t>
            </a:r>
            <a:r>
              <a:rPr lang="uk-UA" dirty="0"/>
              <a:t> </a:t>
            </a:r>
            <a:r>
              <a:rPr lang="uk-UA" dirty="0" err="1"/>
              <a:t>levies</a:t>
            </a:r>
            <a:r>
              <a:rPr lang="uk-UA" dirty="0"/>
              <a:t>);</a:t>
            </a:r>
            <a:endParaRPr lang="ru-RU" dirty="0"/>
          </a:p>
          <a:p>
            <a:r>
              <a:rPr lang="uk-UA" i="1" dirty="0"/>
              <a:t>По-друге</a:t>
            </a:r>
            <a:r>
              <a:rPr lang="uk-UA" dirty="0"/>
              <a:t>, наявність власного бюджету </a:t>
            </a:r>
            <a:r>
              <a:rPr lang="uk-UA" dirty="0" smtClean="0"/>
              <a:t>Європейського </a:t>
            </a:r>
            <a:r>
              <a:rPr lang="uk-UA" dirty="0"/>
              <a:t>Союзу, що відрізняється від бюджетів міжнародних організацій (відсутні фіксовані членські внески), а від державних бюджетів (бюджет завжди має бути збалансованим, </a:t>
            </a:r>
            <a:r>
              <a:rPr lang="uk-UA" dirty="0" err="1"/>
              <a:t>нежливим</a:t>
            </a:r>
            <a:r>
              <a:rPr lang="uk-UA" dirty="0"/>
              <a:t> є вилучення коштів з приватного сектору для вирішення соціальних та економічних проблем). </a:t>
            </a:r>
            <a:endParaRPr lang="uk-UA" dirty="0" smtClean="0"/>
          </a:p>
          <a:p>
            <a:r>
              <a:rPr lang="uk-UA" i="1" dirty="0"/>
              <a:t>По-третє</a:t>
            </a:r>
            <a:r>
              <a:rPr lang="uk-UA" dirty="0"/>
              <a:t>, наявність власної вільноконвертованої валюти – євро (</a:t>
            </a:r>
            <a:r>
              <a:rPr lang="uk-UA" dirty="0" err="1"/>
              <a:t>euro</a:t>
            </a:r>
            <a:r>
              <a:rPr lang="uk-UA" dirty="0"/>
              <a:t>), та центрального банку ЄС – Європейського центрального банку (</a:t>
            </a:r>
            <a:r>
              <a:rPr lang="uk-UA" dirty="0" err="1"/>
              <a:t>European</a:t>
            </a:r>
            <a:r>
              <a:rPr lang="uk-UA" dirty="0"/>
              <a:t> </a:t>
            </a:r>
            <a:r>
              <a:rPr lang="uk-UA" dirty="0" err="1"/>
              <a:t>Central</a:t>
            </a:r>
            <a:r>
              <a:rPr lang="uk-UA" dirty="0"/>
              <a:t> </a:t>
            </a:r>
            <a:r>
              <a:rPr lang="uk-UA" dirty="0" err="1"/>
              <a:t>Bank</a:t>
            </a:r>
            <a:r>
              <a:rPr lang="uk-UA" dirty="0"/>
              <a:t>), що проводить монетарну (грошово-кредитну) політики та виконує відповідні функції  незалежно від національних центральних банків країн-учасниць ЄС.</a:t>
            </a:r>
            <a:endParaRPr lang="ru-RU" dirty="0"/>
          </a:p>
          <a:p>
            <a:r>
              <a:rPr lang="uk-UA" dirty="0"/>
              <a:t>Таким чином, складається наступна ситуація. Наприклад, Федеративна Республіка Німеччина, що має </a:t>
            </a:r>
            <a:r>
              <a:rPr lang="uk-UA" dirty="0" err="1"/>
              <a:t>трирівневу</a:t>
            </a:r>
            <a:r>
              <a:rPr lang="uk-UA" dirty="0"/>
              <a:t> бюджетну систему, входить до складу Європейського Союзу. Відповідно до цього бюджетна система ЄС є вже </a:t>
            </a:r>
            <a:r>
              <a:rPr lang="uk-UA" b="1" dirty="0" err="1" smtClean="0"/>
              <a:t>чотирирівненою</a:t>
            </a:r>
            <a:endParaRPr lang="uk-UA" b="1" dirty="0" smtClean="0"/>
          </a:p>
          <a:p>
            <a:r>
              <a:rPr lang="ru-RU" dirty="0" err="1"/>
              <a:t>Децентралізована</a:t>
            </a:r>
            <a:r>
              <a:rPr lang="ru-RU" dirty="0"/>
              <a:t> </a:t>
            </a:r>
            <a:r>
              <a:rPr lang="ru-RU" dirty="0" err="1"/>
              <a:t>бюджетна</a:t>
            </a:r>
            <a:r>
              <a:rPr lang="ru-RU" dirty="0"/>
              <a:t> система, яку </a:t>
            </a:r>
            <a:r>
              <a:rPr lang="ru-RU" dirty="0" err="1"/>
              <a:t>декларує</a:t>
            </a:r>
            <a:r>
              <a:rPr lang="ru-RU" dirty="0"/>
              <a:t>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 smtClean="0"/>
              <a:t>бюджетне</a:t>
            </a:r>
            <a:r>
              <a:rPr lang="ru-RU" dirty="0"/>
              <a:t>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держава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 smtClean="0"/>
              <a:t>місцевим</a:t>
            </a:r>
            <a:r>
              <a:rPr lang="ru-RU" dirty="0" smtClean="0"/>
              <a:t> </a:t>
            </a:r>
            <a:r>
              <a:rPr lang="ru-RU" dirty="0"/>
              <a:t>бюджетам </a:t>
            </a:r>
            <a:r>
              <a:rPr lang="ru-RU" dirty="0" err="1"/>
              <a:t>достатню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базу для </a:t>
            </a:r>
            <a:r>
              <a:rPr lang="ru-RU" dirty="0" err="1"/>
              <a:t>виконання</a:t>
            </a:r>
            <a:r>
              <a:rPr lang="ru-RU" dirty="0"/>
              <a:t> як </a:t>
            </a:r>
            <a:r>
              <a:rPr lang="ru-RU" dirty="0" err="1" smtClean="0"/>
              <a:t>делегованих</a:t>
            </a:r>
            <a:r>
              <a:rPr lang="ru-RU" dirty="0"/>
              <a:t> </a:t>
            </a:r>
            <a:r>
              <a:rPr lang="ru-RU" dirty="0" smtClean="0"/>
              <a:t>нею</a:t>
            </a:r>
            <a:r>
              <a:rPr lang="ru-RU" dirty="0"/>
              <a:t>, так і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, доходи бюджету,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/>
              <a:t>державою,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місцевими</a:t>
            </a:r>
            <a:r>
              <a:rPr lang="ru-RU" dirty="0"/>
              <a:t> бюджетами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 smtClean="0"/>
              <a:t>меншою</a:t>
            </a:r>
            <a:r>
              <a:rPr lang="ru-RU" dirty="0"/>
              <a:t> </a:t>
            </a:r>
            <a:r>
              <a:rPr lang="ru-RU" dirty="0" err="1" smtClean="0"/>
              <a:t>мірою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доходи, </a:t>
            </a:r>
            <a:r>
              <a:rPr lang="ru-RU" dirty="0" err="1"/>
              <a:t>закріплені</a:t>
            </a:r>
            <a:r>
              <a:rPr lang="ru-RU" dirty="0"/>
              <a:t> за такими бюджетами.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3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262" y="477672"/>
            <a:ext cx="8166090" cy="57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/>
          <a:lstStyle/>
          <a:p>
            <a:r>
              <a:rPr lang="uk-UA" b="1" dirty="0" smtClean="0"/>
              <a:t>6.3</a:t>
            </a:r>
            <a:r>
              <a:rPr lang="uk-UA" b="1" dirty="0"/>
              <a:t>.	Складові бюджетної системи України</a:t>
            </a:r>
            <a:endParaRPr lang="ru-RU" dirty="0"/>
          </a:p>
          <a:p>
            <a:endParaRPr lang="uk-UA" dirty="0" smtClean="0"/>
          </a:p>
          <a:p>
            <a:r>
              <a:rPr lang="uk-UA" dirty="0"/>
              <a:t>Відповідно до Бюджетного кодексу України </a:t>
            </a:r>
            <a:r>
              <a:rPr lang="uk-UA" b="1" dirty="0"/>
              <a:t>бюджетна система України</a:t>
            </a:r>
            <a:r>
              <a:rPr lang="uk-UA" dirty="0"/>
              <a:t> є сукупністю державного бюджету та місцевих бюджетів, побудована з урахуванням економічних відносин, державного і адміністративно-територіальних </a:t>
            </a:r>
            <a:r>
              <a:rPr lang="uk-UA" dirty="0" err="1"/>
              <a:t>устроїв</a:t>
            </a:r>
            <a:r>
              <a:rPr lang="uk-UA" dirty="0"/>
              <a:t> і врегульована нормами </a:t>
            </a:r>
            <a:r>
              <a:rPr lang="uk-UA" dirty="0" smtClean="0"/>
              <a:t>права.</a:t>
            </a: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Структура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Бюджетна</a:t>
            </a:r>
            <a:r>
              <a:rPr lang="ru-RU" dirty="0"/>
              <a:t> система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з:</a:t>
            </a:r>
          </a:p>
          <a:p>
            <a:r>
              <a:rPr lang="ru-RU" dirty="0"/>
              <a:t>1) державного бюджету;</a:t>
            </a:r>
          </a:p>
          <a:p>
            <a:r>
              <a:rPr lang="ru-RU" dirty="0"/>
              <a:t>2)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:</a:t>
            </a:r>
          </a:p>
          <a:p>
            <a:r>
              <a:rPr lang="ru-RU" dirty="0"/>
              <a:t>а) бюджету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dirty="0" err="1"/>
              <a:t>обласних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/>
              <a:t>в) </a:t>
            </a:r>
            <a:r>
              <a:rPr lang="ru-RU" dirty="0" err="1"/>
              <a:t>районних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74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50" y="655093"/>
            <a:ext cx="9073449" cy="5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8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/>
          <a:lstStyle/>
          <a:p>
            <a:r>
              <a:rPr lang="uk-UA" dirty="0"/>
              <a:t>Для аналізу та прогнозування економічного і соціального розвитку держави використовується </a:t>
            </a:r>
            <a:r>
              <a:rPr lang="uk-UA" b="1" dirty="0"/>
              <a:t>зведений бюджет</a:t>
            </a:r>
            <a:r>
              <a:rPr lang="uk-UA" dirty="0"/>
              <a:t>, що включають показники відповідних бюджетів. Наприклад, </a:t>
            </a:r>
            <a:r>
              <a:rPr lang="uk-UA" i="1" dirty="0"/>
              <a:t>зведений бюджет України</a:t>
            </a:r>
            <a:r>
              <a:rPr lang="uk-UA" dirty="0"/>
              <a:t> включає показники Державного бюджету України, зведеного бюджету Автономної Республіки Крим та зведених бюджетів областей, міст Києва та Севастополя, а </a:t>
            </a:r>
            <a:r>
              <a:rPr lang="uk-UA" i="1" dirty="0"/>
              <a:t>зведений бюджет Автономної Республіки Крим</a:t>
            </a:r>
            <a:r>
              <a:rPr lang="uk-UA" dirty="0"/>
              <a:t> включає показники бюджету Автономної Республіки Крим, зведених бюджетів її районів та бюджетів міст республіканського Автономної Республіки Крим значення і т. д.</a:t>
            </a:r>
            <a:endParaRPr lang="ru-RU" dirty="0"/>
          </a:p>
          <a:p>
            <a:r>
              <a:rPr lang="uk-UA" dirty="0"/>
              <a:t>Зведені бюджети не затверджуються у формі закону, проте мають важливе значення для управління бюджетною системою України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ru-RU" b="1" u="sng" dirty="0" err="1" smtClean="0"/>
              <a:t>Бюджетна</a:t>
            </a:r>
            <a:r>
              <a:rPr lang="ru-RU" b="1" u="sng" dirty="0" smtClean="0"/>
              <a:t> </a:t>
            </a:r>
            <a:r>
              <a:rPr lang="ru-RU" b="1" u="sng" dirty="0"/>
              <a:t>система </a:t>
            </a:r>
            <a:r>
              <a:rPr lang="ru-RU" b="1" u="sng" dirty="0" err="1"/>
              <a:t>України</a:t>
            </a:r>
            <a:r>
              <a:rPr lang="ru-RU" b="1" u="sng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таких </a:t>
            </a:r>
            <a:r>
              <a:rPr lang="ru-RU" b="1" u="sng" dirty="0"/>
              <a:t>принципах</a:t>
            </a:r>
            <a:r>
              <a:rPr lang="ru-RU" dirty="0"/>
              <a:t>:</a:t>
            </a:r>
          </a:p>
          <a:p>
            <a:r>
              <a:rPr lang="ru-RU" u="sng" dirty="0"/>
              <a:t>1) принцип </a:t>
            </a:r>
            <a:r>
              <a:rPr lang="ru-RU" u="sng" dirty="0" err="1"/>
              <a:t>єдності</a:t>
            </a:r>
            <a:r>
              <a:rPr lang="ru-RU" u="sng" dirty="0"/>
              <a:t> </a:t>
            </a:r>
            <a:r>
              <a:rPr lang="ru-RU" u="sng" dirty="0" err="1"/>
              <a:t>бюджетної</a:t>
            </a:r>
            <a:r>
              <a:rPr lang="ru-RU" u="sng" dirty="0"/>
              <a:t> </a:t>
            </a:r>
            <a:r>
              <a:rPr lang="ru-RU" u="sng" dirty="0" err="1"/>
              <a:t>системи</a:t>
            </a:r>
            <a:r>
              <a:rPr lang="ru-RU" u="sng" dirty="0"/>
              <a:t> </a:t>
            </a:r>
            <a:r>
              <a:rPr lang="ru-RU" u="sng" dirty="0" err="1"/>
              <a:t>України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єдиною</a:t>
            </a:r>
            <a:r>
              <a:rPr lang="ru-RU" dirty="0"/>
              <a:t> правовою базою, </a:t>
            </a:r>
            <a:r>
              <a:rPr lang="ru-RU" dirty="0" err="1"/>
              <a:t>єдиною</a:t>
            </a:r>
            <a:r>
              <a:rPr lang="ru-RU" dirty="0"/>
              <a:t> грошовою системою,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регулюванням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єдиною</a:t>
            </a:r>
            <a:r>
              <a:rPr lang="ru-RU" dirty="0"/>
              <a:t> бюджетною </a:t>
            </a:r>
            <a:r>
              <a:rPr lang="ru-RU" dirty="0" err="1"/>
              <a:t>класифікацією</a:t>
            </a:r>
            <a:r>
              <a:rPr lang="ru-RU" dirty="0"/>
              <a:t>, </a:t>
            </a:r>
            <a:r>
              <a:rPr lang="ru-RU" dirty="0" err="1"/>
              <a:t>єдністю</a:t>
            </a:r>
            <a:r>
              <a:rPr lang="ru-RU" dirty="0"/>
              <a:t> порядку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та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і </a:t>
            </a:r>
            <a:r>
              <a:rPr lang="ru-RU" dirty="0" err="1"/>
              <a:t>звітності</a:t>
            </a:r>
            <a:r>
              <a:rPr lang="ru-RU" dirty="0"/>
              <a:t>;</a:t>
            </a:r>
          </a:p>
          <a:p>
            <a:r>
              <a:rPr lang="ru-RU" u="sng" dirty="0"/>
              <a:t>2) принцип </a:t>
            </a:r>
            <a:r>
              <a:rPr lang="ru-RU" u="sng" dirty="0" err="1"/>
              <a:t>збалансованості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повноваження</a:t>
            </a:r>
            <a:r>
              <a:rPr lang="ru-RU" dirty="0"/>
              <a:t> на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бюджету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бюджету на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3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3) принцип </a:t>
            </a:r>
            <a:r>
              <a:rPr lang="ru-RU" u="sng" dirty="0" err="1"/>
              <a:t>самостійності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 є </a:t>
            </a:r>
            <a:r>
              <a:rPr lang="ru-RU" dirty="0" err="1"/>
              <a:t>самостійними</a:t>
            </a:r>
            <a:r>
              <a:rPr lang="ru-RU" dirty="0"/>
              <a:t>. Держава коштами державного бюджету 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коштами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не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одного, а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Самостійність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закріпленням</a:t>
            </a:r>
            <a:r>
              <a:rPr lang="ru-RU" dirty="0"/>
              <a:t> за ними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бюджету, правом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правом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</a:t>
            </a:r>
            <a:r>
              <a:rPr lang="ru-RU" dirty="0" err="1"/>
              <a:t>самостійно</a:t>
            </a:r>
            <a:r>
              <a:rPr lang="ru-RU" dirty="0"/>
              <a:t> і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розглядати</a:t>
            </a:r>
            <a:r>
              <a:rPr lang="ru-RU" dirty="0"/>
              <a:t> та </a:t>
            </a:r>
            <a:r>
              <a:rPr lang="ru-RU" dirty="0" err="1"/>
              <a:t>затверджувати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;</a:t>
            </a:r>
          </a:p>
          <a:p>
            <a:r>
              <a:rPr lang="ru-RU" u="sng" dirty="0"/>
              <a:t>4) принцип </a:t>
            </a:r>
            <a:r>
              <a:rPr lang="ru-RU" u="sng" dirty="0" err="1"/>
              <a:t>повноти</a:t>
            </a:r>
            <a:r>
              <a:rPr lang="ru-RU" u="sng" dirty="0"/>
              <a:t> </a:t>
            </a:r>
            <a:r>
              <a:rPr lang="ru-RU" dirty="0"/>
              <a:t>- до складу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включенню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та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</a:p>
          <a:p>
            <a:r>
              <a:rPr lang="ru-RU" u="sng" dirty="0"/>
              <a:t>5) принцип </a:t>
            </a:r>
            <a:r>
              <a:rPr lang="ru-RU" u="sng" dirty="0" err="1"/>
              <a:t>обґрунтованості</a:t>
            </a:r>
            <a:r>
              <a:rPr lang="ru-RU" u="sng" dirty="0"/>
              <a:t> </a:t>
            </a:r>
            <a:r>
              <a:rPr lang="ru-RU" dirty="0"/>
              <a:t>- бюджет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реалістичних</a:t>
            </a:r>
            <a:r>
              <a:rPr lang="ru-RU" dirty="0"/>
              <a:t> </a:t>
            </a:r>
            <a:r>
              <a:rPr lang="ru-RU" dirty="0" err="1"/>
              <a:t>макропоказниках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розрахунках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бюджету і </a:t>
            </a:r>
            <a:r>
              <a:rPr lang="ru-RU" dirty="0" err="1"/>
              <a:t>витрат</a:t>
            </a:r>
            <a:r>
              <a:rPr lang="ru-RU" dirty="0"/>
              <a:t> бюджету,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затверджених</a:t>
            </a:r>
            <a:r>
              <a:rPr lang="ru-RU" dirty="0"/>
              <a:t> методик та правил;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6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6) принцип </a:t>
            </a:r>
            <a:r>
              <a:rPr lang="ru-RU" u="sng" dirty="0" err="1"/>
              <a:t>ефективності</a:t>
            </a:r>
            <a:r>
              <a:rPr lang="ru-RU" u="sng" dirty="0"/>
              <a:t> та </a:t>
            </a:r>
            <a:r>
              <a:rPr lang="ru-RU" u="sng" dirty="0" err="1"/>
              <a:t>результативності</a:t>
            </a:r>
            <a:r>
              <a:rPr lang="ru-RU" u="sng" dirty="0"/>
              <a:t> </a:t>
            </a:r>
            <a:r>
              <a:rPr lang="ru-RU" dirty="0"/>
              <a:t>- при </a:t>
            </a:r>
            <a:r>
              <a:rPr lang="ru-RU" dirty="0" err="1"/>
              <a:t>складанні</a:t>
            </a:r>
            <a:r>
              <a:rPr lang="ru-RU" dirty="0"/>
              <a:t> та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прагнути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запланованих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і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інноваційного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шляхом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при </a:t>
            </a:r>
            <a:r>
              <a:rPr lang="ru-RU" dirty="0" err="1"/>
              <a:t>залученні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та </a:t>
            </a:r>
            <a:r>
              <a:rPr lang="ru-RU" dirty="0" err="1"/>
              <a:t>досягнення</a:t>
            </a:r>
            <a:r>
              <a:rPr lang="ru-RU" dirty="0"/>
              <a:t> максимального результату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бюджетом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u="sng" dirty="0" smtClean="0"/>
              <a:t>7</a:t>
            </a:r>
            <a:r>
              <a:rPr lang="ru-RU" u="sng" dirty="0"/>
              <a:t>) принцип </a:t>
            </a:r>
            <a:r>
              <a:rPr lang="ru-RU" u="sng" dirty="0" err="1"/>
              <a:t>субсидіарності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бюджетом та </a:t>
            </a:r>
            <a:r>
              <a:rPr lang="ru-RU" dirty="0" err="1"/>
              <a:t>місцевими</a:t>
            </a:r>
            <a:r>
              <a:rPr lang="ru-RU" dirty="0"/>
              <a:t> бюджетами,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місцевими</a:t>
            </a:r>
            <a:r>
              <a:rPr lang="ru-RU" dirty="0"/>
              <a:t> бюджетами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необхідності</a:t>
            </a:r>
            <a:r>
              <a:rPr lang="ru-RU" dirty="0"/>
              <a:t> максимально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;</a:t>
            </a:r>
          </a:p>
          <a:p>
            <a:r>
              <a:rPr lang="ru-RU" u="sng" dirty="0" smtClean="0"/>
              <a:t>8</a:t>
            </a:r>
            <a:r>
              <a:rPr lang="ru-RU" u="sng" dirty="0"/>
              <a:t>) принцип </a:t>
            </a:r>
            <a:r>
              <a:rPr lang="ru-RU" u="sng" dirty="0" err="1"/>
              <a:t>цільового</a:t>
            </a:r>
            <a:r>
              <a:rPr lang="ru-RU" u="sng" dirty="0"/>
              <a:t> </a:t>
            </a:r>
            <a:r>
              <a:rPr lang="ru-RU" u="sng" dirty="0" err="1"/>
              <a:t>використання</a:t>
            </a:r>
            <a:r>
              <a:rPr lang="ru-RU" u="sng" dirty="0"/>
              <a:t> </a:t>
            </a:r>
            <a:r>
              <a:rPr lang="ru-RU" u="sng" dirty="0" err="1"/>
              <a:t>бюджетних</a:t>
            </a:r>
            <a:r>
              <a:rPr lang="ru-RU" u="sng" dirty="0"/>
              <a:t> </a:t>
            </a:r>
            <a:r>
              <a:rPr lang="ru-RU" u="sng" dirty="0" err="1"/>
              <a:t>коштів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призначеннями</a:t>
            </a:r>
            <a:r>
              <a:rPr lang="ru-RU" dirty="0"/>
              <a:t> та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асигнуваннями</a:t>
            </a:r>
            <a:r>
              <a:rPr lang="ru-RU" dirty="0"/>
              <a:t>;</a:t>
            </a:r>
          </a:p>
          <a:p>
            <a:r>
              <a:rPr lang="ru-RU" u="sng" dirty="0"/>
              <a:t>9) принцип </a:t>
            </a:r>
            <a:r>
              <a:rPr lang="ru-RU" u="sng" dirty="0" err="1"/>
              <a:t>справедливості</a:t>
            </a:r>
            <a:r>
              <a:rPr lang="ru-RU" u="sng" dirty="0"/>
              <a:t> і </a:t>
            </a:r>
            <a:r>
              <a:rPr lang="ru-RU" u="sng" dirty="0" err="1"/>
              <a:t>неупередженості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бюджетна</a:t>
            </a:r>
            <a:r>
              <a:rPr lang="ru-RU" dirty="0"/>
              <a:t> система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на засадах справедливого і </a:t>
            </a:r>
            <a:r>
              <a:rPr lang="ru-RU" dirty="0" err="1"/>
              <a:t>неупередженого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громадянами</a:t>
            </a:r>
            <a:r>
              <a:rPr lang="ru-RU" dirty="0"/>
              <a:t> і </a:t>
            </a:r>
            <a:r>
              <a:rPr lang="ru-RU" dirty="0" err="1"/>
              <a:t>територіальними</a:t>
            </a:r>
            <a:r>
              <a:rPr lang="ru-RU" dirty="0"/>
              <a:t> громадами;</a:t>
            </a:r>
          </a:p>
          <a:p>
            <a:r>
              <a:rPr lang="ru-RU" u="sng" dirty="0"/>
              <a:t>10) принцип </a:t>
            </a:r>
            <a:r>
              <a:rPr lang="ru-RU" u="sng" dirty="0" err="1"/>
              <a:t>публічності</a:t>
            </a:r>
            <a:r>
              <a:rPr lang="ru-RU" u="sng" dirty="0"/>
              <a:t> та </a:t>
            </a:r>
            <a:r>
              <a:rPr lang="ru-RU" u="sng" dirty="0" err="1"/>
              <a:t>прозорості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затвердження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державного бюджету та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контролю за </a:t>
            </a:r>
            <a:r>
              <a:rPr lang="ru-RU" dirty="0" err="1"/>
              <a:t>виконанням</a:t>
            </a:r>
            <a:r>
              <a:rPr lang="ru-RU" dirty="0"/>
              <a:t> державного бюджету та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5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6.4.</a:t>
            </a:r>
            <a:r>
              <a:rPr lang="uk-UA" b="1" dirty="0"/>
              <a:t>	Загальна характеристика бюджетного процесу</a:t>
            </a:r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uk-UA" dirty="0" err="1" smtClean="0"/>
              <a:t>ідповідно</a:t>
            </a:r>
            <a:r>
              <a:rPr lang="uk-UA" dirty="0" smtClean="0"/>
              <a:t> до Бюджетного кодексу України:</a:t>
            </a:r>
          </a:p>
          <a:p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процес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регламентований</a:t>
            </a:r>
            <a:r>
              <a:rPr lang="ru-RU" dirty="0" smtClean="0"/>
              <a:t> </a:t>
            </a:r>
            <a:r>
              <a:rPr lang="ru-RU" dirty="0" err="1"/>
              <a:t>бюджетним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, 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затвердження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ініціює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 та наука,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та </a:t>
            </a:r>
            <a:r>
              <a:rPr lang="ru-RU" dirty="0" err="1"/>
              <a:t>соціальна</a:t>
            </a:r>
            <a:r>
              <a:rPr lang="ru-RU" dirty="0"/>
              <a:t> сфера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/>
              <a:t>При </a:t>
            </a:r>
            <a:r>
              <a:rPr lang="ru-RU" u="sng" dirty="0" err="1"/>
              <a:t>розробці</a:t>
            </a:r>
            <a:r>
              <a:rPr lang="ru-RU" u="sng" dirty="0"/>
              <a:t> проекту </a:t>
            </a:r>
            <a:r>
              <a:rPr lang="ru-RU" u="sng" dirty="0" err="1"/>
              <a:t>держбюджету</a:t>
            </a:r>
            <a:r>
              <a:rPr lang="ru-RU" u="sng" dirty="0"/>
              <a:t> </a:t>
            </a:r>
            <a:r>
              <a:rPr lang="ru-RU" dirty="0" err="1"/>
              <a:t>Мінфін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u="sng" dirty="0"/>
              <a:t>такими </a:t>
            </a:r>
            <a:r>
              <a:rPr lang="ru-RU" b="1" u="sng" dirty="0"/>
              <a:t>принципами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err="1" smtClean="0"/>
              <a:t>Реалістичний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Уряд </a:t>
            </a:r>
            <a:r>
              <a:rPr lang="ru-RU" dirty="0"/>
              <a:t>не </a:t>
            </a:r>
            <a:r>
              <a:rPr lang="ru-RU" dirty="0" err="1"/>
              <a:t>надуває</a:t>
            </a:r>
            <a:r>
              <a:rPr lang="ru-RU" dirty="0"/>
              <a:t> і не </a:t>
            </a:r>
            <a:r>
              <a:rPr lang="ru-RU" dirty="0" err="1"/>
              <a:t>приховує</a:t>
            </a:r>
            <a:r>
              <a:rPr lang="ru-RU" dirty="0"/>
              <a:t> доходи.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підтверджені</a:t>
            </a:r>
            <a:r>
              <a:rPr lang="ru-RU" dirty="0"/>
              <a:t> доходами.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запорука</a:t>
            </a:r>
            <a:r>
              <a:rPr lang="ru-RU" dirty="0"/>
              <a:t> </a:t>
            </a:r>
            <a:r>
              <a:rPr lang="ru-RU" dirty="0" err="1"/>
              <a:t>збалансованості</a:t>
            </a:r>
            <a:r>
              <a:rPr lang="ru-RU" dirty="0"/>
              <a:t> бюджету.</a:t>
            </a:r>
          </a:p>
          <a:p>
            <a:pPr marL="0" indent="0">
              <a:buNone/>
            </a:pPr>
            <a:r>
              <a:rPr lang="ru-RU" dirty="0" err="1"/>
              <a:t>Бюджетні</a:t>
            </a:r>
            <a:r>
              <a:rPr lang="ru-RU" dirty="0"/>
              <a:t> доходи </a:t>
            </a:r>
            <a:r>
              <a:rPr lang="ru-RU" dirty="0" err="1"/>
              <a:t>відображають</a:t>
            </a:r>
            <a:r>
              <a:rPr lang="ru-RU" dirty="0"/>
              <a:t> те,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реально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економіка</a:t>
            </a:r>
            <a:r>
              <a:rPr lang="ru-RU" dirty="0"/>
              <a:t> без тотального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..</a:t>
            </a:r>
          </a:p>
          <a:p>
            <a:pPr marL="0" indent="0">
              <a:buNone/>
            </a:pP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дозволить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хибну</a:t>
            </a:r>
            <a:r>
              <a:rPr lang="ru-RU" dirty="0"/>
              <a:t> практику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податківців</a:t>
            </a:r>
            <a:r>
              <a:rPr lang="ru-RU" dirty="0"/>
              <a:t> на </a:t>
            </a:r>
            <a:r>
              <a:rPr lang="ru-RU" dirty="0" err="1"/>
              <a:t>бізнес</a:t>
            </a:r>
            <a:r>
              <a:rPr lang="ru-RU" dirty="0"/>
              <a:t> через </a:t>
            </a:r>
            <a:r>
              <a:rPr lang="ru-RU" dirty="0" err="1"/>
              <a:t>завищені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та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завищених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71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 err="1"/>
              <a:t>Прозорий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Прогноз </a:t>
            </a:r>
            <a:r>
              <a:rPr lang="ru-RU" dirty="0" err="1"/>
              <a:t>доходів</a:t>
            </a:r>
            <a:r>
              <a:rPr lang="ru-RU" dirty="0"/>
              <a:t> бюджету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перевірений</a:t>
            </a:r>
            <a:r>
              <a:rPr lang="ru-RU" dirty="0"/>
              <a:t> та </a:t>
            </a:r>
            <a:r>
              <a:rPr lang="ru-RU" dirty="0" err="1"/>
              <a:t>підтверджений</a:t>
            </a:r>
            <a:r>
              <a:rPr lang="ru-RU" dirty="0"/>
              <a:t>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та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бюджетування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прозорим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/>
              <a:t>З </a:t>
            </a:r>
            <a:r>
              <a:rPr lang="ru-RU" b="1" dirty="0" err="1"/>
              <a:t>чітко</a:t>
            </a:r>
            <a:r>
              <a:rPr lang="ru-RU" b="1" dirty="0"/>
              <a:t> </a:t>
            </a:r>
            <a:r>
              <a:rPr lang="ru-RU" b="1" dirty="0" err="1"/>
              <a:t>визначеними</a:t>
            </a:r>
            <a:r>
              <a:rPr lang="ru-RU" b="1" dirty="0"/>
              <a:t> </a:t>
            </a:r>
            <a:r>
              <a:rPr lang="ru-RU" b="1" dirty="0" err="1"/>
              <a:t>пріоритетами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хибної</a:t>
            </a:r>
            <a:r>
              <a:rPr lang="ru-RU" dirty="0"/>
              <a:t> практики </a:t>
            </a:r>
            <a:r>
              <a:rPr lang="ru-RU" dirty="0" err="1"/>
              <a:t>розпорошування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коли </a:t>
            </a:r>
            <a:r>
              <a:rPr lang="ru-RU" dirty="0" err="1"/>
              <a:t>жодна</a:t>
            </a:r>
            <a:r>
              <a:rPr lang="ru-RU" dirty="0"/>
              <a:t> не </a:t>
            </a:r>
            <a:r>
              <a:rPr lang="ru-RU" dirty="0" err="1"/>
              <a:t>отримувала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, не </a:t>
            </a:r>
            <a:r>
              <a:rPr lang="ru-RU" dirty="0" err="1"/>
              <a:t>виконувалася</a:t>
            </a:r>
            <a:r>
              <a:rPr lang="ru-RU" dirty="0"/>
              <a:t> і не приносила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r>
              <a:rPr lang="ru-RU" dirty="0"/>
              <a:t> і </a:t>
            </a:r>
            <a:r>
              <a:rPr lang="ru-RU" dirty="0" err="1"/>
              <a:t>економіці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пріоритетну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та </a:t>
            </a:r>
            <a:r>
              <a:rPr lang="ru-RU" dirty="0" err="1"/>
              <a:t>фінансування</a:t>
            </a:r>
            <a:r>
              <a:rPr lang="ru-RU" dirty="0"/>
              <a:t> - </a:t>
            </a:r>
            <a:r>
              <a:rPr lang="ru-RU" dirty="0" err="1"/>
              <a:t>обороноздатність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дипломатія</a:t>
            </a:r>
            <a:r>
              <a:rPr lang="ru-RU" dirty="0"/>
              <a:t>, АПК,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Дорожнього</a:t>
            </a:r>
            <a:r>
              <a:rPr lang="ru-RU" dirty="0"/>
              <a:t> фонду, </a:t>
            </a:r>
            <a:r>
              <a:rPr lang="ru-RU" dirty="0" err="1"/>
              <a:t>енергоефективність</a:t>
            </a:r>
            <a:r>
              <a:rPr lang="ru-RU" dirty="0"/>
              <a:t>, культура і </a:t>
            </a:r>
            <a:r>
              <a:rPr lang="ru-RU" dirty="0" err="1"/>
              <a:t>децентралізація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b="1" dirty="0" err="1"/>
              <a:t>Розрахований</a:t>
            </a:r>
            <a:r>
              <a:rPr lang="ru-RU" b="1" dirty="0"/>
              <a:t> на </a:t>
            </a:r>
            <a:r>
              <a:rPr lang="ru-RU" b="1" dirty="0" err="1"/>
              <a:t>майбутнє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endParaRPr lang="ru-RU" dirty="0"/>
          </a:p>
          <a:p>
            <a:pPr fontAlgn="base"/>
            <a:r>
              <a:rPr lang="ru-RU" dirty="0"/>
              <a:t>Уряд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середньострокове</a:t>
            </a:r>
            <a:r>
              <a:rPr lang="ru-RU" dirty="0"/>
              <a:t> </a:t>
            </a:r>
            <a:r>
              <a:rPr lang="ru-RU" dirty="0" err="1"/>
              <a:t>публічне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бюджету.</a:t>
            </a:r>
          </a:p>
          <a:p>
            <a:pPr fontAlgn="base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найближчі</a:t>
            </a:r>
            <a:r>
              <a:rPr lang="ru-RU" dirty="0"/>
              <a:t> три роки з прогнозом на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Передбачуваність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вперед дозволить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бізнес-клімат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2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, проект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як </a:t>
            </a:r>
            <a:r>
              <a:rPr lang="ru-RU" dirty="0" err="1"/>
              <a:t>стосовно</a:t>
            </a:r>
            <a:r>
              <a:rPr lang="ru-RU" dirty="0"/>
              <a:t> державного бюджету, так і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u="sng" dirty="0" err="1"/>
              <a:t>Бюджетний</a:t>
            </a:r>
            <a:r>
              <a:rPr lang="ru-RU" b="1" u="sng" dirty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 </a:t>
            </a:r>
            <a:r>
              <a:rPr lang="ru-RU" dirty="0"/>
              <a:t>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бюджетну</a:t>
            </a:r>
            <a:r>
              <a:rPr lang="ru-RU" dirty="0"/>
              <a:t> систему </a:t>
            </a:r>
            <a:r>
              <a:rPr lang="ru-RU" dirty="0" err="1"/>
              <a:t>України</a:t>
            </a:r>
            <a:r>
              <a:rPr lang="ru-RU" dirty="0"/>
              <a:t>, становить один </a:t>
            </a:r>
            <a:r>
              <a:rPr lang="ru-RU" dirty="0" err="1"/>
              <a:t>календарний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1 </a:t>
            </a:r>
            <a:r>
              <a:rPr lang="ru-RU" dirty="0" err="1"/>
              <a:t>січня</a:t>
            </a:r>
            <a:r>
              <a:rPr lang="ru-RU" dirty="0"/>
              <a:t> кожного року і </a:t>
            </a:r>
            <a:r>
              <a:rPr lang="ru-RU" dirty="0" err="1"/>
              <a:t>закінчується</a:t>
            </a:r>
            <a:r>
              <a:rPr lang="ru-RU" dirty="0"/>
              <a:t> 31 </a:t>
            </a:r>
            <a:r>
              <a:rPr lang="ru-RU" dirty="0" err="1"/>
              <a:t>грудня</a:t>
            </a:r>
            <a:r>
              <a:rPr lang="ru-RU" dirty="0"/>
              <a:t> того ж року. </a:t>
            </a:r>
            <a:r>
              <a:rPr lang="ru-RU" dirty="0" err="1"/>
              <a:t>Неприйняття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до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року не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бюджетного </a:t>
            </a:r>
            <a:r>
              <a:rPr lang="ru-RU" dirty="0" err="1"/>
              <a:t>періоду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для Державного бюджету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іншим</a:t>
            </a:r>
            <a:r>
              <a:rPr lang="ru-RU" dirty="0" smtClean="0"/>
              <a:t>,. </a:t>
            </a:r>
            <a:r>
              <a:rPr lang="ru-RU" b="1" u="sng" dirty="0" err="1" smtClean="0"/>
              <a:t>Особливими</a:t>
            </a:r>
            <a:r>
              <a:rPr lang="ru-RU" b="1" u="sng" dirty="0" smtClean="0"/>
              <a:t> </a:t>
            </a:r>
            <a:r>
              <a:rPr lang="ru-RU" b="1" u="sng" dirty="0" err="1"/>
              <a:t>обставинами</a:t>
            </a:r>
            <a:r>
              <a:rPr lang="ru-RU" b="1" u="sng" dirty="0"/>
              <a:t>, за </a:t>
            </a:r>
            <a:r>
              <a:rPr lang="ru-RU" b="1" u="sng" dirty="0" err="1"/>
              <a:t>яких</a:t>
            </a:r>
            <a:r>
              <a:rPr lang="ru-RU" b="1" u="sng" dirty="0"/>
              <a:t> </a:t>
            </a:r>
            <a:r>
              <a:rPr lang="ru-RU" b="1" u="sng" dirty="0" err="1"/>
              <a:t>Державний</a:t>
            </a:r>
            <a:r>
              <a:rPr lang="ru-RU" b="1" u="sng" dirty="0"/>
              <a:t> бюджет </a:t>
            </a:r>
            <a:r>
              <a:rPr lang="ru-RU" b="1" u="sng" dirty="0" err="1"/>
              <a:t>України</a:t>
            </a:r>
            <a:r>
              <a:rPr lang="ru-RU" b="1" u="sng" dirty="0"/>
              <a:t> </a:t>
            </a:r>
            <a:r>
              <a:rPr lang="ru-RU" b="1" u="sng" dirty="0" err="1"/>
              <a:t>може</a:t>
            </a:r>
            <a:r>
              <a:rPr lang="ru-RU" b="1" u="sng" dirty="0"/>
              <a:t> бути </a:t>
            </a:r>
            <a:r>
              <a:rPr lang="ru-RU" b="1" u="sng" dirty="0" err="1"/>
              <a:t>затверджено</a:t>
            </a:r>
            <a:r>
              <a:rPr lang="ru-RU" b="1" u="sng" dirty="0"/>
              <a:t> на </a:t>
            </a:r>
            <a:r>
              <a:rPr lang="ru-RU" b="1" u="sng" dirty="0" err="1" smtClean="0"/>
              <a:t>інший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бюджетний</a:t>
            </a:r>
            <a:r>
              <a:rPr lang="ru-RU" b="1" u="sng" dirty="0" smtClean="0"/>
              <a:t> </a:t>
            </a:r>
            <a:r>
              <a:rPr lang="ru-RU" b="1" u="sng" dirty="0" err="1"/>
              <a:t>період</a:t>
            </a:r>
            <a:r>
              <a:rPr lang="ru-RU" b="1" u="sng" dirty="0"/>
              <a:t>, є: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надзвичайного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передбачено</a:t>
            </a:r>
            <a:r>
              <a:rPr lang="ru-RU" dirty="0" smtClean="0"/>
              <a:t>,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затверджені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та </a:t>
            </a:r>
            <a:r>
              <a:rPr lang="ru-RU" dirty="0" err="1"/>
              <a:t>наступні</a:t>
            </a:r>
            <a:r>
              <a:rPr lang="ru-RU" dirty="0"/>
              <a:t> за </a:t>
            </a:r>
            <a:r>
              <a:rPr lang="ru-RU" dirty="0" err="1"/>
              <a:t>плановим</a:t>
            </a:r>
            <a:r>
              <a:rPr lang="ru-RU" dirty="0"/>
              <a:t> два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6.1</a:t>
            </a:r>
            <a:r>
              <a:rPr lang="uk-UA" dirty="0">
                <a:solidFill>
                  <a:schemeClr val="tx1"/>
                </a:solidFill>
              </a:rPr>
              <a:t>.	Поняття бюджетної системи держави та бюджетного устрою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r>
              <a:rPr lang="uk-UA" b="1" u="sng" dirty="0" smtClean="0"/>
              <a:t>Бюджетна система </a:t>
            </a:r>
            <a:r>
              <a:rPr lang="uk-UA" dirty="0" smtClean="0"/>
              <a:t>- </a:t>
            </a:r>
            <a:r>
              <a:rPr lang="uk-UA" dirty="0"/>
              <a:t>це сукупність загальнодержавного бюджету, бюджетів нижчих рівнів та відносин між ними, утворена відповідно до державного та адміністративно-територіального устрою держави і врегульована нормами </a:t>
            </a:r>
            <a:r>
              <a:rPr lang="uk-UA" dirty="0" smtClean="0"/>
              <a:t>права.</a:t>
            </a:r>
          </a:p>
          <a:p>
            <a:r>
              <a:rPr lang="ru-RU" b="1" u="sng" dirty="0" err="1"/>
              <a:t>Бюджетний</a:t>
            </a:r>
            <a:r>
              <a:rPr lang="ru-RU" b="1" u="sng" dirty="0"/>
              <a:t> </a:t>
            </a:r>
            <a:r>
              <a:rPr lang="ru-RU" b="1" u="sng" dirty="0" err="1"/>
              <a:t>устрій</a:t>
            </a:r>
            <a:r>
              <a:rPr lang="ru-RU" b="1" u="sng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взаємовідносини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ланками,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 smtClean="0"/>
              <a:t>функціонування</a:t>
            </a:r>
            <a:r>
              <a:rPr lang="ru-RU" dirty="0"/>
              <a:t> </a:t>
            </a:r>
            <a:r>
              <a:rPr lang="ru-RU" dirty="0" err="1" smtClean="0"/>
              <a:t>бюджетів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склад і структуру </a:t>
            </a:r>
            <a:r>
              <a:rPr lang="ru-RU" dirty="0" err="1" smtClean="0"/>
              <a:t>бюджетів</a:t>
            </a:r>
            <a:r>
              <a:rPr lang="ru-RU" dirty="0" smtClean="0"/>
              <a:t>, </a:t>
            </a:r>
            <a:r>
              <a:rPr lang="ru-RU" dirty="0" err="1" smtClean="0"/>
              <a:t>процедурні</a:t>
            </a:r>
            <a:r>
              <a:rPr lang="ru-RU" dirty="0" smtClean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Основи</a:t>
            </a:r>
            <a:r>
              <a:rPr lang="ru-RU" dirty="0"/>
              <a:t> бюджетного устрою </a:t>
            </a:r>
            <a:r>
              <a:rPr lang="ru-RU" dirty="0" err="1"/>
              <a:t>визначаються</a:t>
            </a:r>
            <a:r>
              <a:rPr lang="ru-RU" dirty="0"/>
              <a:t> формою державного </a:t>
            </a:r>
            <a:r>
              <a:rPr lang="ru-RU" dirty="0" smtClean="0"/>
              <a:t>устрою </a:t>
            </a:r>
            <a:r>
              <a:rPr lang="ru-RU" dirty="0" err="1" smtClean="0"/>
              <a:t>країни</a:t>
            </a:r>
            <a:r>
              <a:rPr lang="ru-RU" dirty="0"/>
              <a:t>, </a:t>
            </a:r>
            <a:r>
              <a:rPr lang="ru-RU" dirty="0" err="1"/>
              <a:t>чинними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законодавчими</a:t>
            </a:r>
            <a:r>
              <a:rPr lang="ru-RU" dirty="0"/>
              <a:t> актами,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</a:t>
            </a:r>
            <a:r>
              <a:rPr lang="ru-RU" dirty="0" smtClean="0"/>
              <a:t>бюджету у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відтворенні</a:t>
            </a:r>
            <a:r>
              <a:rPr lang="ru-RU" dirty="0"/>
              <a:t> та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</a:t>
            </a:r>
          </a:p>
          <a:p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, як правило,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 smtClean="0"/>
              <a:t>адміністративно-територіального</a:t>
            </a:r>
            <a:r>
              <a:rPr lang="ru-RU" dirty="0" smtClean="0"/>
              <a:t> </a:t>
            </a:r>
            <a:r>
              <a:rPr lang="ru-RU" dirty="0"/>
              <a:t>устрою </a:t>
            </a:r>
            <a:r>
              <a:rPr lang="ru-RU" dirty="0" err="1"/>
              <a:t>країни</a:t>
            </a:r>
            <a:r>
              <a:rPr lang="ru-RU" dirty="0" smtClean="0"/>
              <a:t>.</a:t>
            </a:r>
          </a:p>
          <a:p>
            <a:r>
              <a:rPr lang="uk-UA" dirty="0"/>
              <a:t>Елементи бюджетного устрою представлені на рисунку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6.5</a:t>
            </a:r>
            <a:r>
              <a:rPr lang="uk-UA" b="1" dirty="0" smtClean="0"/>
              <a:t>.</a:t>
            </a:r>
            <a:r>
              <a:rPr lang="uk-UA" b="1" dirty="0"/>
              <a:t>	Стадії бюджетного процесу в Україні, його учасники</a:t>
            </a:r>
            <a:endParaRPr lang="ru-RU" b="1" dirty="0"/>
          </a:p>
          <a:p>
            <a:endParaRPr lang="uk-UA" dirty="0" smtClean="0"/>
          </a:p>
          <a:p>
            <a:r>
              <a:rPr lang="uk-UA" dirty="0" smtClean="0"/>
              <a:t>Відповідно до ст.19 Бюджетного кодексу України</a:t>
            </a:r>
            <a:endParaRPr lang="uk-UA" dirty="0"/>
          </a:p>
          <a:p>
            <a:pPr marL="0" indent="0">
              <a:buNone/>
            </a:pPr>
            <a:r>
              <a:rPr lang="ru-RU" b="1" u="sng" dirty="0" err="1">
                <a:solidFill>
                  <a:schemeClr val="tx1"/>
                </a:solidFill>
              </a:rPr>
              <a:t>Стадіями</a:t>
            </a:r>
            <a:r>
              <a:rPr lang="ru-RU" b="1" u="sng" dirty="0">
                <a:solidFill>
                  <a:schemeClr val="tx1"/>
                </a:solidFill>
              </a:rPr>
              <a:t> бюджетного </a:t>
            </a:r>
            <a:r>
              <a:rPr lang="ru-RU" b="1" u="sng" dirty="0" err="1" smtClean="0">
                <a:solidFill>
                  <a:schemeClr val="tx1"/>
                </a:solidFill>
              </a:rPr>
              <a:t>процесу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визнаються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складання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них;</a:t>
            </a:r>
          </a:p>
          <a:p>
            <a:r>
              <a:rPr lang="ru-RU" dirty="0"/>
              <a:t>2)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розгляд</a:t>
            </a:r>
            <a:r>
              <a:rPr lang="ru-RU" dirty="0"/>
              <a:t> проекту та </a:t>
            </a:r>
            <a:r>
              <a:rPr lang="ru-RU" dirty="0" err="1"/>
              <a:t>прийняття</a:t>
            </a:r>
            <a:r>
              <a:rPr lang="ru-RU" dirty="0"/>
              <a:t>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4) </a:t>
            </a:r>
            <a:r>
              <a:rPr lang="ru-RU" dirty="0" err="1"/>
              <a:t>виконання</a:t>
            </a:r>
            <a:r>
              <a:rPr lang="ru-RU" dirty="0"/>
              <a:t> бюджету,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бюджет);</a:t>
            </a:r>
          </a:p>
          <a:p>
            <a:r>
              <a:rPr lang="ru-RU" dirty="0"/>
              <a:t>5) 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бюджету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контроль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аудит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2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/>
              <a:t>бюджетного </a:t>
            </a:r>
            <a:r>
              <a:rPr lang="ru-RU" dirty="0" err="1"/>
              <a:t>процесу</a:t>
            </a:r>
            <a:r>
              <a:rPr lang="ru-RU" dirty="0"/>
              <a:t> є </a:t>
            </a:r>
            <a:r>
              <a:rPr lang="ru-RU" dirty="0" err="1"/>
              <a:t>органи</a:t>
            </a:r>
            <a:r>
              <a:rPr lang="ru-RU" dirty="0"/>
              <a:t>, установи та </a:t>
            </a:r>
            <a:r>
              <a:rPr lang="ru-RU" dirty="0" err="1"/>
              <a:t>посадові</a:t>
            </a:r>
            <a:r>
              <a:rPr lang="ru-RU" dirty="0"/>
              <a:t> особи, </a:t>
            </a:r>
            <a:r>
              <a:rPr lang="ru-RU" dirty="0" err="1"/>
              <a:t>наділені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 (правами та </a:t>
            </a:r>
            <a:r>
              <a:rPr lang="ru-RU" dirty="0" err="1"/>
              <a:t>обов'язками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коштами).</a:t>
            </a:r>
          </a:p>
          <a:p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програмно-цільового</a:t>
            </a:r>
            <a:r>
              <a:rPr lang="ru-RU" b="1" dirty="0"/>
              <a:t> методу у бюджетному </a:t>
            </a:r>
            <a:r>
              <a:rPr lang="ru-RU" b="1" dirty="0" err="1"/>
              <a:t>процесі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програмно-цільовий</a:t>
            </a:r>
            <a:r>
              <a:rPr lang="ru-RU" dirty="0"/>
              <a:t> метод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державного бюджету та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програмно-цільового</a:t>
            </a:r>
            <a:r>
              <a:rPr lang="ru-RU" dirty="0"/>
              <a:t> методу у бюджетному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 та </a:t>
            </a:r>
            <a:r>
              <a:rPr lang="ru-RU" dirty="0" err="1"/>
              <a:t>складання</a:t>
            </a:r>
            <a:r>
              <a:rPr lang="ru-RU" dirty="0"/>
              <a:t> бюджетного </a:t>
            </a:r>
            <a:r>
              <a:rPr lang="ru-RU" dirty="0" err="1"/>
              <a:t>запиту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прогнозних</a:t>
            </a:r>
            <a:r>
              <a:rPr lang="ru-RU" dirty="0"/>
              <a:t> та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6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органом). </a:t>
            </a:r>
            <a:r>
              <a:rPr lang="ru-RU" dirty="0" err="1"/>
              <a:t>Відповідальним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Відповідальний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цільове</a:t>
            </a:r>
            <a:r>
              <a:rPr lang="ru-RU" dirty="0"/>
              <a:t> та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строку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межах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 smtClean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за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результат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досягнення</a:t>
            </a:r>
            <a:r>
              <a:rPr lang="ru-RU" dirty="0"/>
              <a:t> мети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висвітлюють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298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нормативно-</a:t>
            </a:r>
            <a:r>
              <a:rPr lang="ru-RU" dirty="0" err="1"/>
              <a:t>правовим</a:t>
            </a:r>
            <a:r>
              <a:rPr lang="ru-RU" dirty="0"/>
              <a:t> актом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підтверджуватися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державною </a:t>
            </a:r>
            <a:r>
              <a:rPr lang="ru-RU" dirty="0" err="1"/>
              <a:t>статистичною</a:t>
            </a:r>
            <a:r>
              <a:rPr lang="ru-RU" dirty="0"/>
              <a:t>, </a:t>
            </a:r>
            <a:r>
              <a:rPr lang="ru-RU" dirty="0" err="1"/>
              <a:t>фінансовою</a:t>
            </a:r>
            <a:r>
              <a:rPr lang="ru-RU" dirty="0"/>
              <a:t> та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звітністю</a:t>
            </a:r>
            <a:r>
              <a:rPr lang="ru-RU" dirty="0"/>
              <a:t>,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бухгалтерського</a:t>
            </a:r>
            <a:r>
              <a:rPr lang="ru-RU" dirty="0"/>
              <a:t>, </a:t>
            </a:r>
            <a:r>
              <a:rPr lang="ru-RU" dirty="0" err="1"/>
              <a:t>статистичного</a:t>
            </a:r>
            <a:r>
              <a:rPr lang="ru-RU" dirty="0"/>
              <a:t> та </a:t>
            </a:r>
            <a:r>
              <a:rPr lang="ru-RU" dirty="0" err="1"/>
              <a:t>внутрішньогосподарського</a:t>
            </a:r>
            <a:r>
              <a:rPr lang="ru-RU" dirty="0"/>
              <a:t> (</a:t>
            </a:r>
            <a:r>
              <a:rPr lang="ru-RU" dirty="0" err="1"/>
              <a:t>управлінського</a:t>
            </a:r>
            <a:r>
              <a:rPr lang="ru-RU" dirty="0"/>
              <a:t>)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бюджетного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в межах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заходи з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та контролю за </a:t>
            </a:r>
            <a:r>
              <a:rPr lang="ru-RU" dirty="0" err="1"/>
              <a:t>цільовим</a:t>
            </a:r>
            <a:r>
              <a:rPr lang="ru-RU" dirty="0"/>
              <a:t> та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запитах</a:t>
            </a:r>
            <a:r>
              <a:rPr lang="ru-RU" dirty="0"/>
              <a:t>, </a:t>
            </a:r>
            <a:r>
              <a:rPr lang="ru-RU" dirty="0" err="1"/>
              <a:t>кошторисах</a:t>
            </a:r>
            <a:r>
              <a:rPr lang="ru-RU" dirty="0"/>
              <a:t>, паспортах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кошторисів</a:t>
            </a:r>
            <a:r>
              <a:rPr lang="ru-RU" dirty="0"/>
              <a:t> та </a:t>
            </a:r>
            <a:r>
              <a:rPr lang="ru-RU" dirty="0" err="1"/>
              <a:t>звітах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Організаційно-методологічні</a:t>
            </a:r>
            <a:r>
              <a:rPr lang="ru-RU" dirty="0"/>
              <a:t> засади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розпорядниками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12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(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уповноважених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контролю за </a:t>
            </a:r>
            <a:r>
              <a:rPr lang="ru-RU" dirty="0" err="1"/>
              <a:t>дотриманням</a:t>
            </a:r>
            <a:r>
              <a:rPr lang="ru-RU" dirty="0"/>
              <a:t> бюджетного </a:t>
            </a:r>
            <a:r>
              <a:rPr lang="ru-RU" dirty="0" err="1"/>
              <a:t>законодавства</a:t>
            </a:r>
            <a:r>
              <a:rPr lang="ru-RU" dirty="0"/>
              <a:t>, та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Рахункової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) є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внесення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поточного бюджетного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проекту бюджету на </a:t>
            </a:r>
            <a:r>
              <a:rPr lang="ru-RU" dirty="0" err="1"/>
              <a:t>плановий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бюджету),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 smtClean="0"/>
              <a:t>.</a:t>
            </a:r>
          </a:p>
          <a:p>
            <a:r>
              <a:rPr lang="ru-RU" dirty="0"/>
              <a:t> 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нормативно-правового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(в тому </a:t>
            </a:r>
            <a:r>
              <a:rPr lang="ru-RU" dirty="0" err="1"/>
              <a:t>числі</a:t>
            </a:r>
            <a:r>
              <a:rPr lang="ru-RU" dirty="0"/>
              <a:t> за </a:t>
            </a:r>
            <a:r>
              <a:rPr lang="ru-RU" dirty="0" err="1"/>
              <a:t>бюджетними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)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.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(у </a:t>
            </a:r>
            <a:r>
              <a:rPr lang="ru-RU" dirty="0" err="1"/>
              <a:t>формі</a:t>
            </a:r>
            <a:r>
              <a:rPr lang="ru-RU" dirty="0"/>
              <a:t> протокольного </a:t>
            </a:r>
            <a:r>
              <a:rPr lang="ru-RU" dirty="0" err="1"/>
              <a:t>рішення</a:t>
            </a:r>
            <a:r>
              <a:rPr lang="ru-RU" dirty="0"/>
              <a:t>) </a:t>
            </a:r>
            <a:r>
              <a:rPr lang="ru-RU" u="sng" dirty="0">
                <a:hlinkClick r:id="rId2"/>
              </a:rPr>
              <a:t>порядки</a:t>
            </a:r>
            <a:r>
              <a:rPr lang="ru-RU" dirty="0"/>
              <a:t>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</a:t>
            </a:r>
            <a:r>
              <a:rPr lang="ru-RU" dirty="0" err="1"/>
              <a:t>затверджуються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розпорядником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державного бюджету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Про </a:t>
            </a:r>
            <a:r>
              <a:rPr lang="ru-RU" dirty="0" err="1"/>
              <a:t>затвердження</a:t>
            </a:r>
            <a:r>
              <a:rPr lang="ru-RU" dirty="0"/>
              <a:t> таких </a:t>
            </a:r>
            <a:r>
              <a:rPr lang="ru-RU" dirty="0" err="1"/>
              <a:t>порядків</a:t>
            </a:r>
            <a:r>
              <a:rPr lang="ru-RU" dirty="0"/>
              <a:t> </a:t>
            </a:r>
            <a:r>
              <a:rPr lang="ru-RU" dirty="0" err="1"/>
              <a:t>інформується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бюджету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у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порядку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такою бюджетною </a:t>
            </a:r>
            <a:r>
              <a:rPr lang="ru-RU" dirty="0" err="1"/>
              <a:t>програмою</a:t>
            </a:r>
            <a:r>
              <a:rPr lang="ru-RU" dirty="0"/>
              <a:t> (з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порядку, </a:t>
            </a:r>
            <a:r>
              <a:rPr lang="ru-RU" dirty="0" err="1"/>
              <a:t>внесених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) </a:t>
            </a:r>
            <a:r>
              <a:rPr lang="ru-RU" dirty="0" err="1"/>
              <a:t>продовжується</a:t>
            </a:r>
            <a:r>
              <a:rPr lang="ru-RU" dirty="0"/>
              <a:t> до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96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675" y="341193"/>
            <a:ext cx="9825937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Порядок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:</a:t>
            </a:r>
          </a:p>
          <a:p>
            <a:r>
              <a:rPr lang="ru-RU" dirty="0" err="1"/>
              <a:t>цілі</a:t>
            </a:r>
            <a:r>
              <a:rPr lang="ru-RU" dirty="0"/>
              <a:t> та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</a:t>
            </a:r>
          </a:p>
          <a:p>
            <a:r>
              <a:rPr lang="ru-RU" dirty="0" err="1"/>
              <a:t>відповідального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підстави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;</a:t>
            </a:r>
          </a:p>
          <a:p>
            <a:r>
              <a:rPr lang="ru-RU" dirty="0" err="1"/>
              <a:t>завдання</a:t>
            </a:r>
            <a:r>
              <a:rPr lang="ru-RU" dirty="0"/>
              <a:t> головного </a:t>
            </a:r>
            <a:r>
              <a:rPr lang="ru-RU" dirty="0" err="1"/>
              <a:t>розпорядника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(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з </a:t>
            </a:r>
            <a:r>
              <a:rPr lang="ru-RU" dirty="0" err="1"/>
              <a:t>визначенням</a:t>
            </a:r>
            <a:r>
              <a:rPr lang="ru-RU" dirty="0"/>
              <a:t> порядку </a:t>
            </a:r>
            <a:r>
              <a:rPr lang="ru-RU" dirty="0" err="1"/>
              <a:t>звітування</a:t>
            </a:r>
            <a:r>
              <a:rPr lang="ru-RU" dirty="0"/>
              <a:t>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) та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;</a:t>
            </a:r>
          </a:p>
          <a:p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потреби порядок,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підстави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(</a:t>
            </a:r>
            <a:r>
              <a:rPr lang="ru-RU" dirty="0" err="1"/>
              <a:t>перерозподілу</a:t>
            </a:r>
            <a:r>
              <a:rPr lang="ru-RU" dirty="0"/>
              <a:t>)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адміністративно-територіальними</a:t>
            </a:r>
            <a:r>
              <a:rPr lang="ru-RU" dirty="0"/>
              <a:t> </a:t>
            </a:r>
            <a:r>
              <a:rPr lang="ru-RU" dirty="0" err="1"/>
              <a:t>одиницями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розпорядників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нижчого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та </a:t>
            </a:r>
            <a:r>
              <a:rPr lang="ru-RU" dirty="0" err="1"/>
              <a:t>одержувачів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;</a:t>
            </a:r>
          </a:p>
          <a:p>
            <a:r>
              <a:rPr lang="ru-RU" dirty="0" err="1"/>
              <a:t>конкурсні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порядок та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 таких </a:t>
            </a:r>
            <a:r>
              <a:rPr lang="ru-RU" dirty="0" err="1"/>
              <a:t>проектів</a:t>
            </a:r>
            <a:r>
              <a:rPr lang="ru-RU" dirty="0"/>
              <a:t>;</a:t>
            </a:r>
          </a:p>
          <a:p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з бюджету,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;</a:t>
            </a:r>
          </a:p>
          <a:p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критерії</a:t>
            </a:r>
            <a:r>
              <a:rPr lang="ru-RU" dirty="0"/>
              <a:t> конкурсного </a:t>
            </a:r>
            <a:r>
              <a:rPr lang="ru-RU" dirty="0" err="1"/>
              <a:t>відбору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 та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 err="1"/>
              <a:t>програм</a:t>
            </a:r>
            <a:r>
              <a:rPr lang="ru-RU" dirty="0"/>
              <a:t>),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з бюджету;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з бюджету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контролю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поверненням</a:t>
            </a:r>
            <a:r>
              <a:rPr lang="ru-RU" dirty="0" smtClean="0"/>
              <a:t>;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9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розпорядник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та </a:t>
            </a:r>
            <a:r>
              <a:rPr lang="ru-RU" dirty="0" err="1"/>
              <a:t>протягом</a:t>
            </a:r>
            <a:r>
              <a:rPr lang="ru-RU" dirty="0"/>
              <a:t> 45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набрання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законом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рішенням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бюджет) </a:t>
            </a:r>
            <a:r>
              <a:rPr lang="ru-RU" dirty="0" err="1"/>
              <a:t>затверджує</a:t>
            </a:r>
            <a:r>
              <a:rPr lang="ru-RU" dirty="0"/>
              <a:t>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органом) паспорт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.</a:t>
            </a:r>
          </a:p>
          <a:p>
            <a:r>
              <a:rPr lang="ru-RU" dirty="0" err="1"/>
              <a:t>Програмно-цільовий</a:t>
            </a:r>
            <a:r>
              <a:rPr lang="ru-RU" dirty="0"/>
              <a:t> метод у бюджетному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середньострокового</a:t>
            </a:r>
            <a:r>
              <a:rPr lang="ru-RU" dirty="0"/>
              <a:t> бюджетного </a:t>
            </a:r>
            <a:r>
              <a:rPr lang="ru-RU" dirty="0" err="1"/>
              <a:t>планування</a:t>
            </a:r>
            <a:r>
              <a:rPr lang="ru-RU" dirty="0"/>
              <a:t>, в рамках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(прогнозу </a:t>
            </a:r>
            <a:r>
              <a:rPr lang="ru-RU" dirty="0" err="1"/>
              <a:t>місцевого</a:t>
            </a:r>
            <a:r>
              <a:rPr lang="ru-RU" dirty="0"/>
              <a:t> бюджету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err="1"/>
              <a:t>Розпорядники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розпорядники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b="1" dirty="0" err="1"/>
              <a:t>головних</a:t>
            </a:r>
            <a:r>
              <a:rPr lang="ru-RU" b="1" dirty="0"/>
              <a:t>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b="1" dirty="0" err="1"/>
              <a:t>розпорядників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b="1" dirty="0" err="1"/>
              <a:t>нижчого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45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Головними</a:t>
            </a:r>
            <a:r>
              <a:rPr lang="ru-RU" b="1" dirty="0"/>
              <a:t> </a:t>
            </a:r>
            <a:r>
              <a:rPr lang="ru-RU" b="1" dirty="0" err="1"/>
              <a:t>розпорядниками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виключно</a:t>
            </a:r>
            <a:r>
              <a:rPr lang="ru-RU" dirty="0"/>
              <a:t>:</a:t>
            </a:r>
          </a:p>
          <a:p>
            <a:r>
              <a:rPr lang="ru-RU" u="sng" dirty="0"/>
              <a:t>1)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законом про </a:t>
            </a:r>
            <a:r>
              <a:rPr lang="ru-RU" u="sng" dirty="0" err="1"/>
              <a:t>Державний</a:t>
            </a:r>
            <a:r>
              <a:rPr lang="ru-RU" u="sng" dirty="0"/>
              <a:t> бюджет </a:t>
            </a:r>
            <a:r>
              <a:rPr lang="ru-RU" u="sng" dirty="0" err="1"/>
              <a:t>України</a:t>
            </a:r>
            <a:r>
              <a:rPr lang="ru-RU" u="sng" dirty="0"/>
              <a:t>,</a:t>
            </a:r>
            <a:r>
              <a:rPr lang="ru-RU" dirty="0"/>
              <a:t> - установи,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Президента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 </a:t>
            </a:r>
            <a:r>
              <a:rPr lang="ru-RU" dirty="0" err="1"/>
              <a:t>міністерства</a:t>
            </a:r>
            <a:r>
              <a:rPr lang="ru-RU" dirty="0"/>
              <a:t>,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антикорупційне</a:t>
            </a:r>
            <a:r>
              <a:rPr lang="ru-RU" dirty="0"/>
              <a:t> бюро </a:t>
            </a:r>
            <a:r>
              <a:rPr lang="ru-RU" dirty="0" err="1"/>
              <a:t>України</a:t>
            </a:r>
            <a:r>
              <a:rPr lang="ru-RU" dirty="0"/>
              <a:t>, Служба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Верховний</a:t>
            </a:r>
            <a:r>
              <a:rPr lang="ru-RU" dirty="0"/>
              <a:t> Суд,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суди, </a:t>
            </a:r>
            <a:r>
              <a:rPr lang="ru-RU" dirty="0" err="1"/>
              <a:t>Вища</a:t>
            </a:r>
            <a:r>
              <a:rPr lang="ru-RU" dirty="0"/>
              <a:t> рада </a:t>
            </a:r>
            <a:r>
              <a:rPr lang="ru-RU" dirty="0" err="1"/>
              <a:t>правосуддя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аграрних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установи, </a:t>
            </a:r>
            <a:r>
              <a:rPr lang="ru-RU" dirty="0" err="1"/>
              <a:t>уповноважені</a:t>
            </a:r>
            <a:r>
              <a:rPr lang="ru-RU" dirty="0"/>
              <a:t> законом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2)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рішенням</a:t>
            </a:r>
            <a:r>
              <a:rPr lang="ru-RU" u="sng" dirty="0"/>
              <a:t> про бюджет </a:t>
            </a:r>
            <a:r>
              <a:rPr lang="ru-RU" u="sng" dirty="0" err="1"/>
              <a:t>Автономної</a:t>
            </a:r>
            <a:r>
              <a:rPr lang="ru-RU" u="sng" dirty="0"/>
              <a:t> </a:t>
            </a:r>
            <a:r>
              <a:rPr lang="ru-RU" u="sng" dirty="0" err="1"/>
              <a:t>Республіки</a:t>
            </a:r>
            <a:r>
              <a:rPr lang="ru-RU" u="sng" dirty="0"/>
              <a:t> </a:t>
            </a:r>
            <a:r>
              <a:rPr lang="ru-RU" u="sng" dirty="0" err="1"/>
              <a:t>Крим</a:t>
            </a:r>
            <a:r>
              <a:rPr lang="ru-RU" u="sng" dirty="0"/>
              <a:t>,</a:t>
            </a:r>
            <a:r>
              <a:rPr lang="ru-RU" dirty="0"/>
              <a:t> - </a:t>
            </a:r>
            <a:r>
              <a:rPr lang="ru-RU" dirty="0" err="1"/>
              <a:t>уповноважені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 (</a:t>
            </a:r>
            <a:r>
              <a:rPr lang="ru-RU" dirty="0" err="1"/>
              <a:t>бюджетні</a:t>
            </a:r>
            <a:r>
              <a:rPr lang="ru-RU" dirty="0"/>
              <a:t> установи),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Ради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;</a:t>
            </a:r>
          </a:p>
          <a:p>
            <a:r>
              <a:rPr lang="ru-RU" u="sng" dirty="0"/>
              <a:t>3) за </a:t>
            </a:r>
            <a:r>
              <a:rPr lang="ru-RU" u="sng" dirty="0" err="1"/>
              <a:t>бюджетними</a:t>
            </a:r>
            <a:r>
              <a:rPr lang="ru-RU" u="sng" dirty="0"/>
              <a:t> </a:t>
            </a:r>
            <a:r>
              <a:rPr lang="ru-RU" u="sng" dirty="0" err="1"/>
              <a:t>призначеннями</a:t>
            </a:r>
            <a:r>
              <a:rPr lang="ru-RU" u="sng" dirty="0"/>
              <a:t>, </a:t>
            </a:r>
            <a:r>
              <a:rPr lang="ru-RU" u="sng" dirty="0" err="1"/>
              <a:t>визначеними</a:t>
            </a:r>
            <a:r>
              <a:rPr lang="ru-RU" u="sng" dirty="0"/>
              <a:t> </a:t>
            </a:r>
            <a:r>
              <a:rPr lang="ru-RU" u="sng" dirty="0" err="1"/>
              <a:t>іншими</a:t>
            </a:r>
            <a:r>
              <a:rPr lang="ru-RU" u="sng" dirty="0"/>
              <a:t> </a:t>
            </a:r>
            <a:r>
              <a:rPr lang="ru-RU" u="sng" dirty="0" err="1"/>
              <a:t>рішеннями</a:t>
            </a:r>
            <a:r>
              <a:rPr lang="ru-RU" u="sng" dirty="0"/>
              <a:t> про </a:t>
            </a:r>
            <a:r>
              <a:rPr lang="ru-RU" u="sng" dirty="0" err="1"/>
              <a:t>місцеві</a:t>
            </a:r>
            <a:r>
              <a:rPr lang="ru-RU" u="sng" dirty="0"/>
              <a:t> </a:t>
            </a:r>
            <a:r>
              <a:rPr lang="ru-RU" u="sng" dirty="0" err="1"/>
              <a:t>бюджети</a:t>
            </a:r>
            <a:r>
              <a:rPr lang="ru-RU" u="sng" dirty="0"/>
              <a:t>, </a:t>
            </a:r>
            <a:r>
              <a:rPr lang="ru-RU" dirty="0"/>
              <a:t>-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, </a:t>
            </a:r>
            <a:r>
              <a:rPr lang="ru-RU" dirty="0" err="1"/>
              <a:t>виконавчі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(</a:t>
            </a:r>
            <a:r>
              <a:rPr lang="ru-RU" dirty="0" err="1"/>
              <a:t>секретаріат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ради),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, </a:t>
            </a:r>
            <a:r>
              <a:rPr lang="ru-RU" dirty="0" err="1"/>
              <a:t>виконавчих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рад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59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7" y="341193"/>
            <a:ext cx="9416505" cy="614149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31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було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схвалено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Бюджетну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декларацію</a:t>
            </a:r>
            <a:r>
              <a:rPr lang="ru-RU" dirty="0">
                <a:hlinkClick r:id="rId2"/>
              </a:rPr>
              <a:t> на 2022-2024 роки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2 </a:t>
            </a:r>
            <a:r>
              <a:rPr lang="ru-RU" dirty="0" err="1"/>
              <a:t>червня</a:t>
            </a:r>
            <a:r>
              <a:rPr lang="ru-RU" dirty="0"/>
              <a:t> документ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фінансово-економічним</a:t>
            </a:r>
            <a:r>
              <a:rPr lang="ru-RU" dirty="0"/>
              <a:t> </a:t>
            </a:r>
            <a:r>
              <a:rPr lang="ru-RU" dirty="0" err="1"/>
              <a:t>обґрунтуванням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до </a:t>
            </a:r>
            <a:r>
              <a:rPr lang="ru-RU" dirty="0" err="1"/>
              <a:t>Верховної</a:t>
            </a:r>
            <a:r>
              <a:rPr lang="ru-RU" dirty="0"/>
              <a:t> Ради.</a:t>
            </a:r>
          </a:p>
          <a:p>
            <a:pPr fontAlgn="base"/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у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поданого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закону про </a:t>
            </a:r>
            <a:r>
              <a:rPr lang="ru-RU" dirty="0" err="1"/>
              <a:t>Держбюджет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До моменту 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 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не </a:t>
            </a:r>
            <a:r>
              <a:rPr lang="ru-RU" dirty="0" err="1"/>
              <a:t>пізніше</a:t>
            </a:r>
            <a:r>
              <a:rPr lang="ru-RU" dirty="0"/>
              <a:t> 15 </a:t>
            </a:r>
            <a:r>
              <a:rPr lang="ru-RU" dirty="0" err="1"/>
              <a:t>липня</a:t>
            </a:r>
            <a:r>
              <a:rPr lang="ru-RU" dirty="0"/>
              <a:t> поточного року,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 </a:t>
            </a:r>
            <a:r>
              <a:rPr lang="ru-RU" dirty="0" err="1"/>
              <a:t>профільний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та </a:t>
            </a:r>
            <a:r>
              <a:rPr lang="ru-RU" dirty="0" err="1"/>
              <a:t>подає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 </a:t>
            </a:r>
            <a:r>
              <a:rPr lang="ru-RU" dirty="0" err="1"/>
              <a:t>Раді</a:t>
            </a:r>
            <a:r>
              <a:rPr lang="ru-RU" dirty="0"/>
              <a:t> </a:t>
            </a:r>
            <a:r>
              <a:rPr lang="ru-RU" dirty="0" err="1"/>
              <a:t>відповідний</a:t>
            </a:r>
            <a:r>
              <a:rPr lang="ru-RU" dirty="0"/>
              <a:t> проект постанови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Бюджетною </a:t>
            </a:r>
            <a:r>
              <a:rPr lang="ru-RU" dirty="0" err="1"/>
              <a:t>декларацією</a:t>
            </a:r>
            <a:r>
              <a:rPr lang="ru-RU" dirty="0"/>
              <a:t>, є: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обороноздатності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агропромислового</a:t>
            </a:r>
            <a:r>
              <a:rPr lang="ru-RU" dirty="0"/>
              <a:t> комплексу;</a:t>
            </a:r>
          </a:p>
          <a:p>
            <a:pPr fontAlgn="base"/>
            <a:r>
              <a:rPr lang="ru-RU" dirty="0" err="1"/>
              <a:t>формування</a:t>
            </a:r>
            <a:r>
              <a:rPr lang="ru-RU" dirty="0"/>
              <a:t> чистого та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цифровізація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енергонезалежності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та </a:t>
            </a:r>
            <a:r>
              <a:rPr lang="ru-RU" dirty="0" err="1"/>
              <a:t>досконалої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, </a:t>
            </a:r>
            <a:r>
              <a:rPr lang="ru-RU" dirty="0" err="1"/>
              <a:t>сучасної</a:t>
            </a:r>
            <a:r>
              <a:rPr lang="ru-RU" dirty="0"/>
              <a:t>, </a:t>
            </a:r>
            <a:r>
              <a:rPr lang="ru-RU" dirty="0" err="1"/>
              <a:t>доступної</a:t>
            </a:r>
            <a:r>
              <a:rPr lang="ru-RU" dirty="0"/>
              <a:t> й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фінансами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/>
              <a:t>У </a:t>
            </a:r>
            <a:r>
              <a:rPr lang="ru-RU" dirty="0" err="1"/>
              <a:t>схваленій</a:t>
            </a:r>
            <a:r>
              <a:rPr lang="ru-RU" dirty="0"/>
              <a:t> Урядом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Податкового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ресурсною базою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держбюджету</a:t>
            </a:r>
            <a:r>
              <a:rPr lang="ru-RU" dirty="0"/>
              <a:t> в </a:t>
            </a:r>
            <a:r>
              <a:rPr lang="ru-RU" dirty="0" err="1"/>
              <a:t>середньостроковий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93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58" y="418633"/>
            <a:ext cx="10030655" cy="59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97" y="602595"/>
            <a:ext cx="7383439" cy="57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88" y="382137"/>
            <a:ext cx="10822224" cy="5529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245294"/>
            <a:ext cx="11781250" cy="64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0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5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>
            <a:normAutofit/>
          </a:bodyPr>
          <a:lstStyle/>
          <a:p>
            <a:r>
              <a:rPr lang="uk-UA" dirty="0"/>
              <a:t>Правовою основою бюджетного устрою є </a:t>
            </a:r>
            <a:r>
              <a:rPr lang="uk-UA" b="1" dirty="0"/>
              <a:t>бюджетне законодавство</a:t>
            </a:r>
            <a:r>
              <a:rPr lang="uk-UA" dirty="0"/>
              <a:t>, основними складовими якого є:</a:t>
            </a:r>
            <a:endParaRPr lang="ru-RU" dirty="0"/>
          </a:p>
          <a:p>
            <a:r>
              <a:rPr lang="ru-RU" dirty="0"/>
              <a:t>1) </a:t>
            </a:r>
            <a:r>
              <a:rPr lang="ru-RU" u="sng" dirty="0" err="1" smtClean="0">
                <a:hlinkClick r:id="rId2"/>
              </a:rPr>
              <a:t>Конституція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України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 smtClean="0"/>
              <a:t>Бюджетний</a:t>
            </a:r>
            <a:r>
              <a:rPr lang="ru-RU" dirty="0" smtClean="0"/>
              <a:t> Кодекс </a:t>
            </a:r>
            <a:r>
              <a:rPr lang="ru-RU" dirty="0" err="1" smtClean="0"/>
              <a:t>Укра</a:t>
            </a:r>
            <a:r>
              <a:rPr lang="uk-UA" dirty="0" err="1" smtClean="0"/>
              <a:t>їни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</a:t>
            </a:r>
            <a:r>
              <a:rPr lang="ru-RU" b="1" baseline="30000" dirty="0"/>
              <a:t>-1</a:t>
            </a:r>
            <a:r>
              <a:rPr lang="ru-RU" dirty="0"/>
              <a:t>) </a:t>
            </a:r>
            <a:r>
              <a:rPr lang="ru-RU" dirty="0" err="1" smtClean="0"/>
              <a:t>Бюджетна</a:t>
            </a:r>
            <a:r>
              <a:rPr lang="ru-RU" dirty="0" smtClean="0"/>
              <a:t> </a:t>
            </a:r>
            <a:r>
              <a:rPr lang="ru-RU" dirty="0" err="1" smtClean="0"/>
              <a:t>декларація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3</a:t>
            </a:r>
            <a:r>
              <a:rPr lang="ru-RU" dirty="0"/>
              <a:t>)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5)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6</a:t>
            </a:r>
            <a:r>
              <a:rPr lang="ru-RU" dirty="0"/>
              <a:t>)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6</a:t>
            </a:r>
            <a:r>
              <a:rPr lang="ru-RU" b="1" baseline="30000" dirty="0"/>
              <a:t>-1</a:t>
            </a:r>
            <a:r>
              <a:rPr lang="ru-RU" dirty="0"/>
              <a:t>)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;</a:t>
            </a:r>
          </a:p>
          <a:p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err="1"/>
              <a:t>рішень</a:t>
            </a:r>
            <a:r>
              <a:rPr lang="ru-RU" dirty="0"/>
              <a:t> про </a:t>
            </a:r>
            <a:r>
              <a:rPr lang="ru-RU" dirty="0" err="1"/>
              <a:t>місцевий</a:t>
            </a:r>
            <a:r>
              <a:rPr lang="ru-RU" dirty="0"/>
              <a:t> бюджет;</a:t>
            </a:r>
          </a:p>
          <a:p>
            <a:r>
              <a:rPr lang="ru-RU" dirty="0"/>
              <a:t>8)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48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>
            <a:noAutofit/>
          </a:bodyPr>
          <a:lstStyle/>
          <a:p>
            <a:r>
              <a:rPr lang="ru-RU" sz="1900" b="1" u="sng" dirty="0" err="1"/>
              <a:t>Бюджетним</a:t>
            </a:r>
            <a:r>
              <a:rPr lang="ru-RU" sz="1900" b="1" u="sng" dirty="0"/>
              <a:t> кодексом </a:t>
            </a:r>
            <a:r>
              <a:rPr lang="ru-RU" sz="1900" b="1" u="sng" dirty="0" err="1"/>
              <a:t>України</a:t>
            </a:r>
            <a:r>
              <a:rPr lang="ru-RU" sz="1900" b="1" u="sng" dirty="0"/>
              <a:t> </a:t>
            </a:r>
            <a:r>
              <a:rPr lang="ru-RU" sz="1900" dirty="0" err="1"/>
              <a:t>регулюються</a:t>
            </a:r>
            <a:r>
              <a:rPr lang="ru-RU" sz="1900" dirty="0"/>
              <a:t> </a:t>
            </a:r>
            <a:r>
              <a:rPr lang="ru-RU" sz="1900" dirty="0" err="1"/>
              <a:t>відносини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виникають</a:t>
            </a:r>
            <a:r>
              <a:rPr lang="ru-RU" sz="1900" dirty="0"/>
              <a:t> у </a:t>
            </a:r>
            <a:r>
              <a:rPr lang="ru-RU" sz="1900" dirty="0" err="1"/>
              <a:t>процесі</a:t>
            </a:r>
            <a:r>
              <a:rPr lang="ru-RU" sz="1900" dirty="0"/>
              <a:t> </a:t>
            </a:r>
            <a:r>
              <a:rPr lang="ru-RU" sz="1900" dirty="0" err="1"/>
              <a:t>складання</a:t>
            </a:r>
            <a:r>
              <a:rPr lang="ru-RU" sz="1900" dirty="0"/>
              <a:t>, </a:t>
            </a:r>
            <a:r>
              <a:rPr lang="ru-RU" sz="1900" dirty="0" err="1"/>
              <a:t>розгляду</a:t>
            </a:r>
            <a:r>
              <a:rPr lang="ru-RU" sz="1900" dirty="0"/>
              <a:t>, </a:t>
            </a:r>
            <a:r>
              <a:rPr lang="ru-RU" sz="1900" dirty="0" err="1"/>
              <a:t>затвердження</a:t>
            </a:r>
            <a:r>
              <a:rPr lang="ru-RU" sz="1900" dirty="0"/>
              <a:t>, </a:t>
            </a:r>
            <a:r>
              <a:rPr lang="ru-RU" sz="1900" dirty="0" err="1"/>
              <a:t>виконання</a:t>
            </a:r>
            <a:r>
              <a:rPr lang="ru-RU" sz="1900" dirty="0"/>
              <a:t> </a:t>
            </a:r>
            <a:r>
              <a:rPr lang="ru-RU" sz="1900" dirty="0" err="1"/>
              <a:t>бюджетів</a:t>
            </a:r>
            <a:r>
              <a:rPr lang="ru-RU" sz="1900" dirty="0"/>
              <a:t>, </a:t>
            </a:r>
            <a:r>
              <a:rPr lang="ru-RU" sz="1900" dirty="0" err="1"/>
              <a:t>звітування</a:t>
            </a:r>
            <a:r>
              <a:rPr lang="ru-RU" sz="1900" dirty="0"/>
              <a:t> про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виконання</a:t>
            </a:r>
            <a:r>
              <a:rPr lang="ru-RU" sz="1900" dirty="0"/>
              <a:t> та контролю за </a:t>
            </a:r>
            <a:r>
              <a:rPr lang="ru-RU" sz="1900" dirty="0" err="1"/>
              <a:t>дотриманням</a:t>
            </a:r>
            <a:r>
              <a:rPr lang="ru-RU" sz="1900" dirty="0"/>
              <a:t> бюджетного </a:t>
            </a:r>
            <a:r>
              <a:rPr lang="ru-RU" sz="1900" dirty="0" err="1"/>
              <a:t>законодавства</a:t>
            </a:r>
            <a:r>
              <a:rPr lang="ru-RU" sz="1900" dirty="0"/>
              <a:t>, і </a:t>
            </a:r>
            <a:r>
              <a:rPr lang="ru-RU" sz="1900" dirty="0" err="1"/>
              <a:t>питання</a:t>
            </a:r>
            <a:r>
              <a:rPr lang="ru-RU" sz="1900" dirty="0"/>
              <a:t> </a:t>
            </a:r>
            <a:r>
              <a:rPr lang="ru-RU" sz="1900" dirty="0" err="1"/>
              <a:t>відповідальності</a:t>
            </a:r>
            <a:r>
              <a:rPr lang="ru-RU" sz="1900" dirty="0"/>
              <a:t> за </a:t>
            </a:r>
            <a:r>
              <a:rPr lang="ru-RU" sz="1900" dirty="0" err="1"/>
              <a:t>порушення</a:t>
            </a:r>
            <a:r>
              <a:rPr lang="ru-RU" sz="1900" dirty="0"/>
              <a:t> бюджетного </a:t>
            </a:r>
            <a:r>
              <a:rPr lang="ru-RU" sz="1900" dirty="0" err="1"/>
              <a:t>законодавства</a:t>
            </a:r>
            <a:r>
              <a:rPr lang="ru-RU" sz="1900" dirty="0"/>
              <a:t>, а </a:t>
            </a:r>
            <a:r>
              <a:rPr lang="ru-RU" sz="1900" dirty="0" err="1"/>
              <a:t>також</a:t>
            </a:r>
            <a:r>
              <a:rPr lang="ru-RU" sz="1900" dirty="0"/>
              <a:t> </a:t>
            </a:r>
            <a:r>
              <a:rPr lang="ru-RU" sz="1900" dirty="0" err="1"/>
              <a:t>визначаються</a:t>
            </a:r>
            <a:r>
              <a:rPr lang="ru-RU" sz="1900" dirty="0"/>
              <a:t> </a:t>
            </a:r>
            <a:r>
              <a:rPr lang="ru-RU" sz="1900" dirty="0" err="1"/>
              <a:t>правові</a:t>
            </a:r>
            <a:r>
              <a:rPr lang="ru-RU" sz="1900" dirty="0"/>
              <a:t> засади </a:t>
            </a:r>
            <a:r>
              <a:rPr lang="ru-RU" sz="1900" dirty="0" err="1"/>
              <a:t>утворення</a:t>
            </a:r>
            <a:r>
              <a:rPr lang="ru-RU" sz="1900" dirty="0"/>
              <a:t> та </a:t>
            </a:r>
            <a:r>
              <a:rPr lang="ru-RU" sz="1900" dirty="0" err="1"/>
              <a:t>погашення</a:t>
            </a:r>
            <a:r>
              <a:rPr lang="ru-RU" sz="1900" dirty="0"/>
              <a:t> державного і </a:t>
            </a:r>
            <a:r>
              <a:rPr lang="ru-RU" sz="1900" dirty="0" err="1"/>
              <a:t>місцевого</a:t>
            </a:r>
            <a:r>
              <a:rPr lang="ru-RU" sz="1900" dirty="0"/>
              <a:t> боргу</a:t>
            </a:r>
            <a:r>
              <a:rPr lang="ru-RU" sz="1900" dirty="0" smtClean="0"/>
              <a:t>.</a:t>
            </a:r>
          </a:p>
          <a:p>
            <a:r>
              <a:rPr lang="ru-RU" sz="1900" b="1" u="sng" dirty="0" err="1"/>
              <a:t>Бюджетна</a:t>
            </a:r>
            <a:r>
              <a:rPr lang="ru-RU" sz="1900" b="1" u="sng" dirty="0"/>
              <a:t> </a:t>
            </a:r>
            <a:r>
              <a:rPr lang="ru-RU" sz="1900" b="1" u="sng" dirty="0" err="1"/>
              <a:t>декларація</a:t>
            </a:r>
            <a:r>
              <a:rPr lang="ru-RU" sz="1900" dirty="0"/>
              <a:t> –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стратегічний</a:t>
            </a:r>
            <a:r>
              <a:rPr lang="ru-RU" sz="1900" dirty="0"/>
              <a:t> документ, </a:t>
            </a:r>
            <a:r>
              <a:rPr lang="ru-RU" sz="1900" dirty="0" err="1"/>
              <a:t>який</a:t>
            </a:r>
            <a:r>
              <a:rPr lang="ru-RU" sz="1900" dirty="0"/>
              <a:t> </a:t>
            </a:r>
            <a:r>
              <a:rPr lang="ru-RU" sz="1900" dirty="0" err="1"/>
              <a:t>окреслює</a:t>
            </a:r>
            <a:r>
              <a:rPr lang="ru-RU" sz="1900" dirty="0"/>
              <a:t> </a:t>
            </a:r>
            <a:r>
              <a:rPr lang="ru-RU" sz="1900" dirty="0" err="1"/>
              <a:t>консолідований</a:t>
            </a:r>
            <a:r>
              <a:rPr lang="ru-RU" sz="1900" dirty="0"/>
              <a:t> </a:t>
            </a:r>
            <a:r>
              <a:rPr lang="ru-RU" sz="1900" dirty="0" err="1"/>
              <a:t>підхід</a:t>
            </a:r>
            <a:r>
              <a:rPr lang="ru-RU" sz="1900" dirty="0"/>
              <a:t> Уряду до </a:t>
            </a:r>
            <a:r>
              <a:rPr lang="ru-RU" sz="1900" dirty="0" err="1"/>
              <a:t>фіскальної</a:t>
            </a:r>
            <a:r>
              <a:rPr lang="ru-RU" sz="1900" dirty="0"/>
              <a:t> </a:t>
            </a:r>
            <a:r>
              <a:rPr lang="ru-RU" sz="1900" dirty="0" err="1"/>
              <a:t>політики</a:t>
            </a:r>
            <a:r>
              <a:rPr lang="ru-RU" sz="1900" dirty="0"/>
              <a:t> на </a:t>
            </a:r>
            <a:r>
              <a:rPr lang="ru-RU" sz="1900" dirty="0" err="1"/>
              <a:t>наступні</a:t>
            </a:r>
            <a:r>
              <a:rPr lang="ru-RU" sz="1900" dirty="0"/>
              <a:t> 3 (в </a:t>
            </a:r>
            <a:r>
              <a:rPr lang="ru-RU" sz="1900" dirty="0" err="1"/>
              <a:t>деяких</a:t>
            </a:r>
            <a:r>
              <a:rPr lang="ru-RU" sz="1900" dirty="0"/>
              <a:t> </a:t>
            </a:r>
            <a:r>
              <a:rPr lang="ru-RU" sz="1900" dirty="0" err="1"/>
              <a:t>країнах</a:t>
            </a:r>
            <a:r>
              <a:rPr lang="ru-RU" sz="1900" dirty="0"/>
              <a:t> – 5) </a:t>
            </a:r>
            <a:r>
              <a:rPr lang="ru-RU" sz="1900" dirty="0" err="1"/>
              <a:t>років</a:t>
            </a:r>
            <a:r>
              <a:rPr lang="ru-RU" sz="1900" dirty="0"/>
              <a:t>. Документ </a:t>
            </a:r>
            <a:r>
              <a:rPr lang="ru-RU" sz="1900" dirty="0" err="1"/>
              <a:t>має</a:t>
            </a:r>
            <a:r>
              <a:rPr lang="ru-RU" sz="1900" dirty="0"/>
              <a:t> </a:t>
            </a:r>
            <a:r>
              <a:rPr lang="ru-RU" sz="1900" dirty="0" err="1"/>
              <a:t>визначати</a:t>
            </a:r>
            <a:r>
              <a:rPr lang="ru-RU" sz="1900" dirty="0"/>
              <a:t>, </a:t>
            </a:r>
            <a:r>
              <a:rPr lang="ru-RU" sz="1900" dirty="0" err="1"/>
              <a:t>якою</a:t>
            </a:r>
            <a:r>
              <a:rPr lang="ru-RU" sz="1900" dirty="0"/>
              <a:t> буде </a:t>
            </a:r>
            <a:r>
              <a:rPr lang="ru-RU" sz="1900" dirty="0" err="1"/>
              <a:t>фіскальна</a:t>
            </a:r>
            <a:r>
              <a:rPr lang="ru-RU" sz="1900" dirty="0"/>
              <a:t> </a:t>
            </a:r>
            <a:r>
              <a:rPr lang="ru-RU" sz="1900" dirty="0" err="1"/>
              <a:t>політика</a:t>
            </a:r>
            <a:r>
              <a:rPr lang="ru-RU" sz="1900" dirty="0"/>
              <a:t> як з боку </a:t>
            </a:r>
            <a:r>
              <a:rPr lang="ru-RU" sz="1900" dirty="0" err="1"/>
              <a:t>доходів</a:t>
            </a:r>
            <a:r>
              <a:rPr lang="ru-RU" sz="1900" dirty="0"/>
              <a:t>, так і з боку </a:t>
            </a:r>
            <a:r>
              <a:rPr lang="ru-RU" sz="1900" dirty="0" err="1"/>
              <a:t>видатків</a:t>
            </a:r>
            <a:r>
              <a:rPr lang="ru-RU" sz="1900" dirty="0" smtClean="0"/>
              <a:t>.</a:t>
            </a:r>
          </a:p>
          <a:p>
            <a:r>
              <a:rPr lang="uk-UA" sz="1900" b="1" u="sng" dirty="0"/>
              <a:t>Розмежування доходів і видатків</a:t>
            </a:r>
            <a:r>
              <a:rPr lang="uk-UA" sz="1900" u="sng" dirty="0"/>
              <a:t> </a:t>
            </a:r>
            <a:r>
              <a:rPr lang="uk-UA" sz="1900" dirty="0"/>
              <a:t>передбачає визначення доходів та видатків для кожного виду бюджетів.</a:t>
            </a:r>
            <a:endParaRPr lang="ru-RU" sz="1900" dirty="0"/>
          </a:p>
          <a:p>
            <a:r>
              <a:rPr lang="uk-UA" sz="1900" b="1" u="sng" dirty="0"/>
              <a:t>Організація бюджетної системи</a:t>
            </a:r>
            <a:r>
              <a:rPr lang="uk-UA" sz="1900" u="sng" dirty="0"/>
              <a:t> </a:t>
            </a:r>
            <a:r>
              <a:rPr lang="uk-UA" sz="1900" dirty="0"/>
              <a:t>визначає співвідношення між бюджетами.</a:t>
            </a:r>
            <a:endParaRPr lang="ru-RU" sz="1900" dirty="0"/>
          </a:p>
          <a:p>
            <a:r>
              <a:rPr lang="uk-UA" sz="1900" b="1" u="sng" dirty="0"/>
              <a:t>Міжбюджетні відносини</a:t>
            </a:r>
            <a:r>
              <a:rPr lang="uk-UA" sz="1900" u="sng" dirty="0"/>
              <a:t> </a:t>
            </a:r>
            <a:r>
              <a:rPr lang="uk-UA" sz="1900" dirty="0"/>
              <a:t>(взаємовідносини між бюджетам) – це відносини між державою, членами федерації (для федеративних держав) та територіальними громадами щодо забезпечення відповідних бюджетів фінансовими ресурсами, необхідними для виконання функцій, передбачених законодавством.</a:t>
            </a:r>
            <a:endParaRPr lang="ru-RU" sz="1900" dirty="0"/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8510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/>
          <a:lstStyle/>
          <a:p>
            <a:r>
              <a:rPr lang="uk-UA" dirty="0"/>
              <a:t>Основною </a:t>
            </a:r>
            <a:r>
              <a:rPr lang="uk-UA" u="sng" dirty="0"/>
              <a:t>формою реалізації міжбюджетних відносин є </a:t>
            </a:r>
            <a:r>
              <a:rPr lang="uk-UA" b="1" u="sng" dirty="0"/>
              <a:t>міжбюджетні трансферти</a:t>
            </a:r>
            <a:r>
              <a:rPr lang="uk-UA" dirty="0"/>
              <a:t>, що спрямовані та збалансування фінансової спроможності бюджетів.</a:t>
            </a:r>
            <a:endParaRPr lang="ru-RU" dirty="0"/>
          </a:p>
          <a:p>
            <a:pPr marL="0" indent="0">
              <a:buNone/>
            </a:pPr>
            <a:r>
              <a:rPr lang="ru-RU" u="sng" dirty="0" err="1"/>
              <a:t>М</a:t>
            </a:r>
            <a:r>
              <a:rPr lang="ru-RU" u="sng" dirty="0" err="1" smtClean="0"/>
              <a:t>іжбюджетні</a:t>
            </a:r>
            <a:r>
              <a:rPr lang="ru-RU" u="sng" dirty="0" smtClean="0"/>
              <a:t> </a:t>
            </a:r>
            <a:r>
              <a:rPr lang="ru-RU" u="sng" dirty="0" err="1"/>
              <a:t>трансферти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безоплатно</a:t>
            </a:r>
            <a:r>
              <a:rPr lang="ru-RU" dirty="0"/>
              <a:t> і </a:t>
            </a:r>
            <a:r>
              <a:rPr lang="ru-RU" dirty="0" err="1"/>
              <a:t>безповоротно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з одного бюджету до </a:t>
            </a:r>
            <a:r>
              <a:rPr lang="ru-RU" dirty="0" err="1"/>
              <a:t>іншого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Міжбюджетні </a:t>
            </a:r>
            <a:r>
              <a:rPr lang="uk-UA" dirty="0"/>
              <a:t>трансферти поділяються на</a:t>
            </a:r>
            <a:r>
              <a:rPr lang="uk-UA" dirty="0" smtClean="0"/>
              <a:t>:</a:t>
            </a:r>
          </a:p>
          <a:p>
            <a:r>
              <a:rPr lang="uk-UA" dirty="0"/>
              <a:t>1)	</a:t>
            </a:r>
            <a:r>
              <a:rPr lang="uk-UA" i="1" dirty="0"/>
              <a:t>дотацію вирівнювання</a:t>
            </a:r>
            <a:r>
              <a:rPr lang="uk-UA" dirty="0"/>
              <a:t> (міжбюджетний трансферт на вирівнювання дохідної спроможності бюджету, який його отримує);</a:t>
            </a:r>
            <a:endParaRPr lang="ru-RU" dirty="0"/>
          </a:p>
          <a:p>
            <a:r>
              <a:rPr lang="uk-UA" dirty="0"/>
              <a:t>2)	</a:t>
            </a:r>
            <a:r>
              <a:rPr lang="uk-UA" i="1" dirty="0"/>
              <a:t>субвенції</a:t>
            </a:r>
            <a:r>
              <a:rPr lang="uk-UA" dirty="0"/>
              <a:t> (міжбюджетні  трансферти для використання на певну мету в порядку,  визначеному органом,  який прийняв  рішення про надання субвенції);</a:t>
            </a:r>
            <a:endParaRPr lang="ru-RU" dirty="0"/>
          </a:p>
          <a:p>
            <a:r>
              <a:rPr lang="uk-UA" dirty="0"/>
              <a:t>3)	</a:t>
            </a:r>
            <a:r>
              <a:rPr lang="uk-UA" i="1" dirty="0"/>
              <a:t>кошти, що передаються до державного бюджету та місцевих бюджетів з інших місцевих бюджетів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4)	</a:t>
            </a:r>
            <a:r>
              <a:rPr lang="uk-UA" i="1" dirty="0"/>
              <a:t>додаткові дотації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b="1" dirty="0"/>
              <a:t>Принципи побудови бюджетної</a:t>
            </a:r>
            <a:r>
              <a:rPr lang="uk-UA" dirty="0"/>
              <a:t> системи відображають вихідні положення побудови бюджетної системи певної країни. Виділяють принципи структурної будови та взаємозв’язку різних видів бюджетів, що є проявом сутності бюджетної системи за формою прояву та економічним змістом відповідно (рис. 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02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550" y="358169"/>
            <a:ext cx="7184686" cy="55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4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/>
          <a:lstStyle/>
          <a:p>
            <a:endParaRPr lang="ru-RU" dirty="0"/>
          </a:p>
          <a:p>
            <a:r>
              <a:rPr lang="uk-UA" i="1" dirty="0"/>
              <a:t>Принципи структурної будови</a:t>
            </a:r>
            <a:r>
              <a:rPr lang="uk-UA" dirty="0"/>
              <a:t> включають принципи створення єдиного бюджету і регіонального бюджету, що є взаємопов’язаними і взаємовиключними, та принцип поєднання централізованих та децентралізованих ланок бюджетної системи. </a:t>
            </a:r>
            <a:endParaRPr lang="ru-RU" dirty="0"/>
          </a:p>
          <a:p>
            <a:r>
              <a:rPr lang="uk-UA" dirty="0"/>
              <a:t>Використання</a:t>
            </a:r>
            <a:r>
              <a:rPr lang="uk-UA" i="1" dirty="0"/>
              <a:t> принципів взаємозв’язку різних видів бюджетів</a:t>
            </a:r>
            <a:r>
              <a:rPr lang="uk-UA" dirty="0"/>
              <a:t>: єдності та автономності бюджетів, що виключають один одного, дає змогу визначити оптимальний варіант взаємодії бюджетів.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05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59307"/>
            <a:ext cx="9403307" cy="6237027"/>
          </a:xfrm>
        </p:spPr>
        <p:txBody>
          <a:bodyPr/>
          <a:lstStyle/>
          <a:p>
            <a:r>
              <a:rPr lang="uk-UA" b="1" dirty="0" smtClean="0"/>
              <a:t>6.2</a:t>
            </a:r>
            <a:r>
              <a:rPr lang="uk-UA" b="1" dirty="0"/>
              <a:t>.	Бюджетний устрій унітарної та федеративної держави</a:t>
            </a:r>
            <a:endParaRPr lang="ru-RU" dirty="0"/>
          </a:p>
          <a:p>
            <a:endParaRPr lang="ru-RU" dirty="0"/>
          </a:p>
          <a:p>
            <a:r>
              <a:rPr lang="uk-UA" dirty="0"/>
              <a:t>Розвиток суспільства визначив такі основні форми державного </a:t>
            </a:r>
            <a:r>
              <a:rPr lang="uk-UA" dirty="0" err="1"/>
              <a:t>устою</a:t>
            </a:r>
            <a:r>
              <a:rPr lang="uk-UA" dirty="0"/>
              <a:t> – унітарну та федеративну державу. Відповідно бюджетна система унітарної держави (України, Польща, Республіка Білорусь) складається з </a:t>
            </a:r>
            <a:r>
              <a:rPr lang="uk-UA" b="1" dirty="0"/>
              <a:t>двох рівнів</a:t>
            </a:r>
            <a:r>
              <a:rPr lang="uk-UA" dirty="0"/>
              <a:t>: державного та місцевого бюджету, а у федеративній державні (США, Російська Федерація, Федеративна Республіка Німеччина) бюджетна система включає федеральний бюджет, бюджет членів федерації та місцеві бюджети, тобто є </a:t>
            </a:r>
            <a:r>
              <a:rPr lang="uk-UA" b="1" dirty="0" err="1"/>
              <a:t>трирівневою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Світовий досвід бюджетного устрою дозволяє виділити </a:t>
            </a:r>
            <a:r>
              <a:rPr lang="uk-UA" dirty="0" err="1"/>
              <a:t>однорівневі</a:t>
            </a:r>
            <a:r>
              <a:rPr lang="uk-UA" dirty="0"/>
              <a:t> бюджетні системи. Історичними прикладами держав з </a:t>
            </a:r>
            <a:r>
              <a:rPr lang="uk-UA" b="1" dirty="0" err="1"/>
              <a:t>однорівневою</a:t>
            </a:r>
            <a:r>
              <a:rPr lang="uk-UA" dirty="0"/>
              <a:t> бюджетною системою є давньогрецькі міста-поліси. Розмежування державного та місцевого бюджету було недоцільним. На сьогодні </a:t>
            </a:r>
            <a:r>
              <a:rPr lang="uk-UA" dirty="0" err="1"/>
              <a:t>однорівнева</a:t>
            </a:r>
            <a:r>
              <a:rPr lang="uk-UA" dirty="0"/>
              <a:t> бюджетна система використовується карликовими країни.</a:t>
            </a:r>
            <a:endParaRPr lang="ru-RU" dirty="0"/>
          </a:p>
          <a:p>
            <a:r>
              <a:rPr lang="uk-UA" dirty="0"/>
              <a:t>Поглиблення глобалізаційних процесів призвело до появи могутніх інтеграційних об’єднань на кшталт Європейського Союзу. Європейський союз має низку ознак, що частково дає можливість класифікувати його як державу, принаймні з фінансової точки зору.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12461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578</TotalTime>
  <Words>2332</Words>
  <Application>Microsoft Office PowerPoint</Application>
  <PresentationFormat>Широкоэкранный</PresentationFormat>
  <Paragraphs>159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23</cp:revision>
  <dcterms:created xsi:type="dcterms:W3CDTF">2021-10-25T05:20:04Z</dcterms:created>
  <dcterms:modified xsi:type="dcterms:W3CDTF">2025-10-16T13:17:03Z</dcterms:modified>
</cp:coreProperties>
</file>