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85" r:id="rId10"/>
    <p:sldId id="265" r:id="rId11"/>
    <p:sldId id="266" r:id="rId12"/>
    <p:sldId id="267" r:id="rId13"/>
    <p:sldId id="268" r:id="rId14"/>
    <p:sldId id="269" r:id="rId15"/>
    <p:sldId id="270" r:id="rId16"/>
    <p:sldId id="271" r:id="rId17"/>
    <p:sldId id="272" r:id="rId18"/>
    <p:sldId id="273" r:id="rId19"/>
    <p:sldId id="276" r:id="rId20"/>
    <p:sldId id="277" r:id="rId21"/>
    <p:sldId id="274" r:id="rId22"/>
    <p:sldId id="284" r:id="rId23"/>
    <p:sldId id="287" r:id="rId24"/>
    <p:sldId id="275" r:id="rId25"/>
    <p:sldId id="289" r:id="rId26"/>
    <p:sldId id="278" r:id="rId27"/>
    <p:sldId id="290" r:id="rId28"/>
    <p:sldId id="279" r:id="rId29"/>
    <p:sldId id="280" r:id="rId30"/>
    <p:sldId id="281" r:id="rId31"/>
    <p:sldId id="282" r:id="rId32"/>
    <p:sldId id="288" r:id="rId33"/>
    <p:sldId id="286"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428852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84531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687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277682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957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313162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231447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333711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73722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1825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34622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42619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10129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88325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A17DED-14BD-487D-9FEB-6B4A3129CB6D}" type="datetimeFigureOut">
              <a:rPr lang="uk-UA" smtClean="0"/>
              <a:t>08.12.2024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55269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9C84AC6-0C34-44D9-8D25-D00516431AB5}" type="slidenum">
              <a:rPr lang="uk-UA" smtClean="0"/>
              <a:t>‹#›</a:t>
            </a:fld>
            <a:endParaRPr lang="uk-UA" dirty="0"/>
          </a:p>
        </p:txBody>
      </p:sp>
      <p:sp>
        <p:nvSpPr>
          <p:cNvPr id="5" name="Date Placeholder 4"/>
          <p:cNvSpPr>
            <a:spLocks noGrp="1"/>
          </p:cNvSpPr>
          <p:nvPr>
            <p:ph type="dt" sz="half" idx="10"/>
          </p:nvPr>
        </p:nvSpPr>
        <p:spPr/>
        <p:txBody>
          <a:bodyPr/>
          <a:lstStyle/>
          <a:p>
            <a:fld id="{BCA17DED-14BD-487D-9FEB-6B4A3129CB6D}" type="datetimeFigureOut">
              <a:rPr lang="uk-UA" smtClean="0"/>
              <a:t>08.12.2024</a:t>
            </a:fld>
            <a:endParaRPr lang="uk-UA" dirty="0"/>
          </a:p>
        </p:txBody>
      </p:sp>
    </p:spTree>
    <p:extLst>
      <p:ext uri="{BB962C8B-B14F-4D97-AF65-F5344CB8AC3E}">
        <p14:creationId xmlns:p14="http://schemas.microsoft.com/office/powerpoint/2010/main" val="123024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A17DED-14BD-487D-9FEB-6B4A3129CB6D}" type="datetimeFigureOut">
              <a:rPr lang="uk-UA" smtClean="0"/>
              <a:t>08.12.2024</a:t>
            </a:fld>
            <a:endParaRPr lang="uk-U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C84AC6-0C34-44D9-8D25-D00516431AB5}" type="slidenum">
              <a:rPr lang="uk-UA" smtClean="0"/>
              <a:t>‹#›</a:t>
            </a:fld>
            <a:endParaRPr lang="uk-UA" dirty="0"/>
          </a:p>
        </p:txBody>
      </p:sp>
    </p:spTree>
    <p:extLst>
      <p:ext uri="{BB962C8B-B14F-4D97-AF65-F5344CB8AC3E}">
        <p14:creationId xmlns:p14="http://schemas.microsoft.com/office/powerpoint/2010/main" val="15249906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of.gov.ua/storage/files/RatingsDirect_Ukraine_54303593_Mar-14-2023.PDF" TargetMode="External"/><Relationship Id="rId2" Type="http://schemas.openxmlformats.org/officeDocument/2006/relationships/hyperlink" Target="https://www.mof.gov.ua/uk/CC" TargetMode="External"/><Relationship Id="rId1" Type="http://schemas.openxmlformats.org/officeDocument/2006/relationships/slideLayout" Target="../slideLayouts/slideLayout2.xml"/><Relationship Id="rId5" Type="http://schemas.openxmlformats.org/officeDocument/2006/relationships/hyperlink" Target="https://www.mof.gov.ua/storage/files/news_release_cfp_20220727_2206280201_eng%20(1).pdf" TargetMode="External"/><Relationship Id="rId4" Type="http://schemas.openxmlformats.org/officeDocument/2006/relationships/hyperlink" Target="https://www.mof.gov.ua/storage/files/Rating%20Action%20-%20Moodys-downgrades-Ukraines-ratings-to-Caa3-and-changes-outlook-to-negative-con___%20-%2020May22.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of.gov.ua/storage/files/%D0%97%D0%B2%D1%96%D1%82_%D0%BF%D1%80%D0%BE_%D0%BF%D1%80%D0%B8%D1%81%D0%B2%D0%BE%D1%94%D0%BD%D0%BD%D1%8F_%D1%80%D0%B5%D0%B9%D1%82%D0%B8%D0%BD%D0%B3%D1%83_-_R%26I_-_23012024.pdf" TargetMode="External"/><Relationship Id="rId2" Type="http://schemas.openxmlformats.org/officeDocument/2006/relationships/hyperlink" Target="https://www.mof.gov.ua/storage/files/%D0%97%D0%B2%D1%96%D1%82_%D0%BF%D1%80%D0%BE_%D0%BF%D1%80%D0%B8%D1%81%D0%B2%D0%BE%D1%94%D0%BD%D0%BD%D1%8F_%D1%80%D0%B5%D0%B9%D1%82%D0%B8%D0%BD%D0%B3%D1%83_S%26P.pdf" TargetMode="External"/><Relationship Id="rId1" Type="http://schemas.openxmlformats.org/officeDocument/2006/relationships/slideLayout" Target="../slideLayouts/slideLayout2.xml"/><Relationship Id="rId5" Type="http://schemas.openxmlformats.org/officeDocument/2006/relationships/hyperlink" Target="https://www.mof.gov.ua/uk/s%20downgrades%20Ukraine's%20ratings%20to%20Ca%20with%20a%20stable%20outlook%20_%20Rating%20Action%20_%20Moody" TargetMode="External"/><Relationship Id="rId4" Type="http://schemas.openxmlformats.org/officeDocument/2006/relationships/hyperlink" Target="https://www.mof.gov.ua/storage/files/RATING%20ACTION%20COMMENTARY%20-%2008_12_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6566" y="398313"/>
            <a:ext cx="7766936" cy="1646302"/>
          </a:xfrm>
        </p:spPr>
        <p:txBody>
          <a:bodyPr/>
          <a:lstStyle/>
          <a:p>
            <a:r>
              <a:rPr lang="uk-UA" dirty="0" smtClean="0"/>
              <a:t>Державний кредит та державний борг</a:t>
            </a:r>
            <a:endParaRPr lang="uk-UA" dirty="0"/>
          </a:p>
        </p:txBody>
      </p:sp>
      <p:sp>
        <p:nvSpPr>
          <p:cNvPr id="3" name="Подзаголовок 2"/>
          <p:cNvSpPr>
            <a:spLocks noGrp="1"/>
          </p:cNvSpPr>
          <p:nvPr>
            <p:ph type="subTitle" idx="1"/>
          </p:nvPr>
        </p:nvSpPr>
        <p:spPr>
          <a:xfrm>
            <a:off x="1507067" y="2224585"/>
            <a:ext cx="7766936" cy="2923147"/>
          </a:xfrm>
        </p:spPr>
        <p:txBody>
          <a:bodyPr>
            <a:normAutofit/>
          </a:bodyPr>
          <a:lstStyle/>
          <a:p>
            <a:pPr algn="l"/>
            <a:r>
              <a:rPr lang="uk-UA" dirty="0"/>
              <a:t>1.	Сутність державного кредиту як економічної категорії, його форми та види (зовнішній та внутрішній)</a:t>
            </a:r>
            <a:endParaRPr lang="ru-RU" dirty="0"/>
          </a:p>
          <a:p>
            <a:pPr algn="l"/>
            <a:r>
              <a:rPr lang="uk-UA" dirty="0"/>
              <a:t>2.	Державні позики, їх характеристика</a:t>
            </a:r>
            <a:endParaRPr lang="ru-RU" dirty="0"/>
          </a:p>
          <a:p>
            <a:pPr algn="l"/>
            <a:r>
              <a:rPr lang="uk-UA" dirty="0"/>
              <a:t>3.	</a:t>
            </a:r>
            <a:r>
              <a:rPr lang="uk-UA" dirty="0" smtClean="0"/>
              <a:t>Державний </a:t>
            </a:r>
            <a:r>
              <a:rPr lang="uk-UA" dirty="0"/>
              <a:t>борг, його види та управління ним</a:t>
            </a:r>
            <a:endParaRPr lang="ru-RU" dirty="0"/>
          </a:p>
          <a:p>
            <a:r>
              <a:rPr lang="uk-UA" dirty="0"/>
              <a:t> </a:t>
            </a:r>
            <a:endParaRPr lang="ru-RU" dirty="0"/>
          </a:p>
          <a:p>
            <a:endParaRPr lang="uk-UA" dirty="0"/>
          </a:p>
        </p:txBody>
      </p:sp>
    </p:spTree>
    <p:extLst>
      <p:ext uri="{BB962C8B-B14F-4D97-AF65-F5344CB8AC3E}">
        <p14:creationId xmlns:p14="http://schemas.microsoft.com/office/powerpoint/2010/main" val="96416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a:bodyPr>
          <a:lstStyle/>
          <a:p>
            <a:pPr fontAlgn="base"/>
            <a:r>
              <a:rPr lang="ru-RU" b="1" u="sng" dirty="0" err="1"/>
              <a:t>Первинними</a:t>
            </a:r>
            <a:r>
              <a:rPr lang="ru-RU" b="1" u="sng" dirty="0"/>
              <a:t> дилерами</a:t>
            </a:r>
            <a:r>
              <a:rPr lang="ru-RU" dirty="0"/>
              <a:t> є </a:t>
            </a:r>
            <a:r>
              <a:rPr lang="ru-RU" dirty="0" err="1"/>
              <a:t>визначені</a:t>
            </a:r>
            <a:r>
              <a:rPr lang="ru-RU" dirty="0"/>
              <a:t> </a:t>
            </a:r>
            <a:r>
              <a:rPr lang="ru-RU" dirty="0" err="1"/>
              <a:t>Мінфіном</a:t>
            </a:r>
            <a:r>
              <a:rPr lang="ru-RU" dirty="0"/>
              <a:t> </a:t>
            </a:r>
            <a:r>
              <a:rPr lang="ru-RU" dirty="0" err="1"/>
              <a:t>фінансові</a:t>
            </a:r>
            <a:r>
              <a:rPr lang="ru-RU" dirty="0"/>
              <a:t> установи, </a:t>
            </a:r>
            <a:r>
              <a:rPr lang="ru-RU" dirty="0" err="1"/>
              <a:t>які</a:t>
            </a:r>
            <a:r>
              <a:rPr lang="ru-RU" dirty="0"/>
              <a:t> взяли на себе </a:t>
            </a:r>
            <a:r>
              <a:rPr lang="ru-RU" dirty="0" err="1"/>
              <a:t>зобов'язання</a:t>
            </a:r>
            <a:r>
              <a:rPr lang="ru-RU" dirty="0"/>
              <a:t> </a:t>
            </a:r>
            <a:r>
              <a:rPr lang="ru-RU" dirty="0" err="1"/>
              <a:t>співпрацювати</a:t>
            </a:r>
            <a:r>
              <a:rPr lang="ru-RU" dirty="0"/>
              <a:t> з </a:t>
            </a:r>
            <a:r>
              <a:rPr lang="ru-RU" dirty="0" err="1"/>
              <a:t>Мінфіном</a:t>
            </a:r>
            <a:r>
              <a:rPr lang="ru-RU" dirty="0"/>
              <a:t> у </a:t>
            </a:r>
            <a:r>
              <a:rPr lang="ru-RU" dirty="0" err="1"/>
              <a:t>частині</a:t>
            </a:r>
            <a:r>
              <a:rPr lang="ru-RU" dirty="0"/>
              <a:t> </a:t>
            </a:r>
            <a:r>
              <a:rPr lang="ru-RU" dirty="0" err="1"/>
              <a:t>розвитку</a:t>
            </a:r>
            <a:r>
              <a:rPr lang="ru-RU" dirty="0"/>
              <a:t> </a:t>
            </a:r>
            <a:r>
              <a:rPr lang="ru-RU" dirty="0" err="1"/>
              <a:t>внутрішнього</a:t>
            </a:r>
            <a:r>
              <a:rPr lang="ru-RU" dirty="0"/>
              <a:t> ринку </a:t>
            </a:r>
            <a:r>
              <a:rPr lang="ru-RU" dirty="0" err="1"/>
              <a:t>державних</a:t>
            </a:r>
            <a:r>
              <a:rPr lang="ru-RU" dirty="0"/>
              <a:t> </a:t>
            </a:r>
            <a:r>
              <a:rPr lang="ru-RU" dirty="0" err="1"/>
              <a:t>цінних</a:t>
            </a:r>
            <a:r>
              <a:rPr lang="ru-RU" dirty="0"/>
              <a:t> </a:t>
            </a:r>
            <a:r>
              <a:rPr lang="ru-RU" dirty="0" err="1"/>
              <a:t>паперів</a:t>
            </a:r>
            <a:r>
              <a:rPr lang="ru-RU" dirty="0"/>
              <a:t> в </a:t>
            </a:r>
            <a:r>
              <a:rPr lang="ru-RU" dirty="0" err="1"/>
              <a:t>обмін</a:t>
            </a:r>
            <a:r>
              <a:rPr lang="ru-RU" dirty="0"/>
              <a:t> на </a:t>
            </a:r>
            <a:r>
              <a:rPr lang="ru-RU" dirty="0" err="1"/>
              <a:t>виключне</a:t>
            </a:r>
            <a:r>
              <a:rPr lang="ru-RU" dirty="0"/>
              <a:t> право </a:t>
            </a:r>
            <a:r>
              <a:rPr lang="ru-RU" dirty="0" err="1"/>
              <a:t>участі</a:t>
            </a:r>
            <a:r>
              <a:rPr lang="ru-RU" dirty="0"/>
              <a:t> у </a:t>
            </a:r>
            <a:r>
              <a:rPr lang="ru-RU" dirty="0" err="1"/>
              <a:t>розміщеннях</a:t>
            </a:r>
            <a:r>
              <a:rPr lang="ru-RU" dirty="0"/>
              <a:t> </a:t>
            </a:r>
            <a:r>
              <a:rPr lang="ru-RU" dirty="0" err="1"/>
              <a:t>облігацій</a:t>
            </a:r>
            <a:r>
              <a:rPr lang="ru-RU" dirty="0"/>
              <a:t> </a:t>
            </a:r>
            <a:r>
              <a:rPr lang="ru-RU" dirty="0" err="1"/>
              <a:t>внутрішніх</a:t>
            </a:r>
            <a:r>
              <a:rPr lang="ru-RU" dirty="0"/>
              <a:t> </a:t>
            </a:r>
            <a:r>
              <a:rPr lang="ru-RU" dirty="0" err="1"/>
              <a:t>державних</a:t>
            </a:r>
            <a:r>
              <a:rPr lang="ru-RU" dirty="0"/>
              <a:t> </a:t>
            </a:r>
            <a:r>
              <a:rPr lang="ru-RU" dirty="0" err="1"/>
              <a:t>позик</a:t>
            </a:r>
            <a:r>
              <a:rPr lang="ru-RU" dirty="0"/>
              <a:t> та </a:t>
            </a:r>
            <a:r>
              <a:rPr lang="ru-RU" dirty="0" err="1"/>
              <a:t>переважне</a:t>
            </a:r>
            <a:r>
              <a:rPr lang="ru-RU" dirty="0"/>
              <a:t> право </a:t>
            </a:r>
            <a:r>
              <a:rPr lang="ru-RU" dirty="0" err="1"/>
              <a:t>брати</a:t>
            </a:r>
            <a:r>
              <a:rPr lang="ru-RU" dirty="0"/>
              <a:t> участь в </a:t>
            </a:r>
            <a:r>
              <a:rPr lang="ru-RU" dirty="0" err="1"/>
              <a:t>інших</a:t>
            </a:r>
            <a:r>
              <a:rPr lang="ru-RU" dirty="0"/>
              <a:t> </a:t>
            </a:r>
            <a:r>
              <a:rPr lang="ru-RU" dirty="0" err="1"/>
              <a:t>операціях</a:t>
            </a:r>
            <a:r>
              <a:rPr lang="ru-RU" dirty="0"/>
              <a:t>, </a:t>
            </a:r>
            <a:r>
              <a:rPr lang="ru-RU" dirty="0" err="1"/>
              <a:t>що</a:t>
            </a:r>
            <a:r>
              <a:rPr lang="ru-RU" dirty="0"/>
              <a:t> проводить </a:t>
            </a:r>
            <a:r>
              <a:rPr lang="ru-RU" dirty="0" err="1"/>
              <a:t>Мінфін</a:t>
            </a:r>
            <a:r>
              <a:rPr lang="ru-RU" dirty="0"/>
              <a:t> з такими </a:t>
            </a:r>
            <a:r>
              <a:rPr lang="ru-RU" dirty="0" err="1"/>
              <a:t>облігаціями</a:t>
            </a:r>
            <a:r>
              <a:rPr lang="ru-RU" dirty="0"/>
              <a:t>.</a:t>
            </a:r>
          </a:p>
          <a:p>
            <a:pPr marL="0" indent="0" fontAlgn="base">
              <a:buNone/>
            </a:pPr>
            <a:r>
              <a:rPr lang="ru-RU" dirty="0" err="1"/>
              <a:t>Первинними</a:t>
            </a:r>
            <a:r>
              <a:rPr lang="ru-RU" dirty="0"/>
              <a:t> дилерами </a:t>
            </a:r>
            <a:r>
              <a:rPr lang="ru-RU" dirty="0" err="1"/>
              <a:t>можуть</a:t>
            </a:r>
            <a:r>
              <a:rPr lang="ru-RU" dirty="0"/>
              <a:t> бути банки, </a:t>
            </a:r>
            <a:r>
              <a:rPr lang="ru-RU" dirty="0" err="1"/>
              <a:t>які</a:t>
            </a:r>
            <a:r>
              <a:rPr lang="ru-RU" dirty="0"/>
              <a:t> </a:t>
            </a:r>
            <a:r>
              <a:rPr lang="ru-RU" dirty="0" err="1"/>
              <a:t>відповідають</a:t>
            </a:r>
            <a:r>
              <a:rPr lang="ru-RU" dirty="0"/>
              <a:t> таким </a:t>
            </a:r>
            <a:r>
              <a:rPr lang="ru-RU" dirty="0" err="1"/>
              <a:t>вимогам</a:t>
            </a:r>
            <a:r>
              <a:rPr lang="ru-RU" dirty="0"/>
              <a:t>: </a:t>
            </a:r>
          </a:p>
          <a:p>
            <a:pPr fontAlgn="base"/>
            <a:r>
              <a:rPr lang="ru-RU" dirty="0" err="1"/>
              <a:t>мають</a:t>
            </a:r>
            <a:r>
              <a:rPr lang="ru-RU" dirty="0"/>
              <a:t> </a:t>
            </a:r>
            <a:r>
              <a:rPr lang="ru-RU" dirty="0" err="1"/>
              <a:t>ліцензію</a:t>
            </a:r>
            <a:r>
              <a:rPr lang="ru-RU" dirty="0"/>
              <a:t> на </a:t>
            </a:r>
            <a:r>
              <a:rPr lang="ru-RU" dirty="0" err="1"/>
              <a:t>провадження</a:t>
            </a:r>
            <a:r>
              <a:rPr lang="ru-RU" dirty="0"/>
              <a:t> </a:t>
            </a:r>
            <a:r>
              <a:rPr lang="ru-RU" dirty="0" err="1"/>
              <a:t>професійної</a:t>
            </a:r>
            <a:r>
              <a:rPr lang="ru-RU" dirty="0"/>
              <a:t> </a:t>
            </a:r>
            <a:r>
              <a:rPr lang="ru-RU" dirty="0" err="1"/>
              <a:t>діяльності</a:t>
            </a:r>
            <a:r>
              <a:rPr lang="ru-RU" dirty="0"/>
              <a:t> на фондовому ринку (</a:t>
            </a:r>
            <a:r>
              <a:rPr lang="ru-RU" dirty="0" err="1"/>
              <a:t>діяльності</a:t>
            </a:r>
            <a:r>
              <a:rPr lang="ru-RU" dirty="0"/>
              <a:t> з </a:t>
            </a:r>
            <a:r>
              <a:rPr lang="ru-RU" dirty="0" err="1"/>
              <a:t>торгівлі</a:t>
            </a:r>
            <a:r>
              <a:rPr lang="ru-RU" dirty="0"/>
              <a:t> </a:t>
            </a:r>
            <a:r>
              <a:rPr lang="ru-RU" dirty="0" err="1"/>
              <a:t>цінними</a:t>
            </a:r>
            <a:r>
              <a:rPr lang="ru-RU" dirty="0"/>
              <a:t> </a:t>
            </a:r>
            <a:r>
              <a:rPr lang="ru-RU" dirty="0" err="1"/>
              <a:t>паперами</a:t>
            </a:r>
            <a:r>
              <a:rPr lang="ru-RU" dirty="0"/>
              <a:t>); </a:t>
            </a:r>
          </a:p>
          <a:p>
            <a:pPr fontAlgn="base"/>
            <a:r>
              <a:rPr lang="ru-RU" dirty="0" err="1"/>
              <a:t>мають</a:t>
            </a:r>
            <a:r>
              <a:rPr lang="ru-RU" dirty="0"/>
              <a:t> </a:t>
            </a:r>
            <a:r>
              <a:rPr lang="ru-RU" dirty="0" err="1"/>
              <a:t>сплачений</a:t>
            </a:r>
            <a:r>
              <a:rPr lang="ru-RU" dirty="0"/>
              <a:t> </a:t>
            </a:r>
            <a:r>
              <a:rPr lang="ru-RU" dirty="0" err="1"/>
              <a:t>статутний</a:t>
            </a:r>
            <a:r>
              <a:rPr lang="ru-RU" dirty="0"/>
              <a:t> </a:t>
            </a:r>
            <a:r>
              <a:rPr lang="ru-RU" dirty="0" err="1"/>
              <a:t>капітал</a:t>
            </a:r>
            <a:r>
              <a:rPr lang="ru-RU" dirty="0"/>
              <a:t>, </a:t>
            </a:r>
            <a:r>
              <a:rPr lang="ru-RU" dirty="0" err="1"/>
              <a:t>еквівалентний</a:t>
            </a:r>
            <a:r>
              <a:rPr lang="ru-RU" dirty="0"/>
              <a:t> не </a:t>
            </a:r>
            <a:r>
              <a:rPr lang="ru-RU" dirty="0" err="1"/>
              <a:t>менш</a:t>
            </a:r>
            <a:r>
              <a:rPr lang="ru-RU" dirty="0"/>
              <a:t> як 10 млн. </a:t>
            </a:r>
            <a:r>
              <a:rPr lang="ru-RU" dirty="0" err="1"/>
              <a:t>євро</a:t>
            </a:r>
            <a:r>
              <a:rPr lang="ru-RU" dirty="0"/>
              <a:t>; </a:t>
            </a:r>
          </a:p>
          <a:p>
            <a:pPr fontAlgn="base"/>
            <a:r>
              <a:rPr lang="ru-RU" dirty="0" err="1"/>
              <a:t>мають</a:t>
            </a:r>
            <a:r>
              <a:rPr lang="ru-RU" dirty="0"/>
              <a:t> </a:t>
            </a:r>
            <a:r>
              <a:rPr lang="ru-RU" dirty="0" err="1"/>
              <a:t>практичний</a:t>
            </a:r>
            <a:r>
              <a:rPr lang="ru-RU" dirty="0"/>
              <a:t> </a:t>
            </a:r>
            <a:r>
              <a:rPr lang="ru-RU" dirty="0" err="1"/>
              <a:t>досвід</a:t>
            </a:r>
            <a:r>
              <a:rPr lang="ru-RU" dirty="0"/>
              <a:t> </a:t>
            </a:r>
            <a:r>
              <a:rPr lang="ru-RU" dirty="0" err="1"/>
              <a:t>роботи</a:t>
            </a:r>
            <a:r>
              <a:rPr lang="ru-RU" dirty="0"/>
              <a:t> на ринку </a:t>
            </a:r>
            <a:r>
              <a:rPr lang="ru-RU" dirty="0" err="1"/>
              <a:t>облігацій</a:t>
            </a:r>
            <a:r>
              <a:rPr lang="ru-RU" dirty="0"/>
              <a:t> (</a:t>
            </a:r>
            <a:r>
              <a:rPr lang="ru-RU" dirty="0" err="1"/>
              <a:t>загальний</a:t>
            </a:r>
            <a:r>
              <a:rPr lang="ru-RU" dirty="0"/>
              <a:t> </a:t>
            </a:r>
            <a:r>
              <a:rPr lang="ru-RU" dirty="0" err="1"/>
              <a:t>обсяг</a:t>
            </a:r>
            <a:r>
              <a:rPr lang="ru-RU" dirty="0"/>
              <a:t> </a:t>
            </a:r>
            <a:r>
              <a:rPr lang="ru-RU" dirty="0" err="1"/>
              <a:t>торгівлі</a:t>
            </a:r>
            <a:r>
              <a:rPr lang="ru-RU" dirty="0"/>
              <a:t> </a:t>
            </a:r>
            <a:r>
              <a:rPr lang="ru-RU" dirty="0" err="1"/>
              <a:t>облігаціями</a:t>
            </a:r>
            <a:r>
              <a:rPr lang="ru-RU" dirty="0"/>
              <a:t> становить не </a:t>
            </a:r>
            <a:r>
              <a:rPr lang="ru-RU" dirty="0" err="1"/>
              <a:t>менш</a:t>
            </a:r>
            <a:r>
              <a:rPr lang="ru-RU" dirty="0"/>
              <a:t> як 1 млрд. </a:t>
            </a:r>
            <a:r>
              <a:rPr lang="ru-RU" dirty="0" err="1"/>
              <a:t>гривень</a:t>
            </a:r>
            <a:r>
              <a:rPr lang="ru-RU" dirty="0" smtClean="0"/>
              <a:t>).</a:t>
            </a:r>
          </a:p>
          <a:p>
            <a:pPr marL="0" indent="0" algn="ctr" fontAlgn="base">
              <a:buNone/>
            </a:pPr>
            <a:r>
              <a:rPr lang="ru-RU" b="1" dirty="0" err="1" smtClean="0"/>
              <a:t>Перелік</a:t>
            </a:r>
            <a:r>
              <a:rPr lang="ru-RU" b="1" dirty="0" smtClean="0"/>
              <a:t> </a:t>
            </a:r>
            <a:r>
              <a:rPr lang="ru-RU" b="1" dirty="0" err="1" smtClean="0"/>
              <a:t>первинних</a:t>
            </a:r>
            <a:r>
              <a:rPr lang="ru-RU" b="1" dirty="0" smtClean="0"/>
              <a:t> </a:t>
            </a:r>
            <a:r>
              <a:rPr lang="ru-RU" b="1" dirty="0" err="1" smtClean="0"/>
              <a:t>дилерів</a:t>
            </a:r>
            <a:endParaRPr lang="ru-RU" b="1" dirty="0" smtClean="0"/>
          </a:p>
          <a:p>
            <a:pPr fontAlgn="base"/>
            <a:endParaRPr lang="ru-RU" dirty="0" smtClean="0"/>
          </a:p>
          <a:p>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2290153073"/>
              </p:ext>
            </p:extLst>
          </p:nvPr>
        </p:nvGraphicFramePr>
        <p:xfrm>
          <a:off x="996287" y="4527391"/>
          <a:ext cx="8181075" cy="1737360"/>
        </p:xfrm>
        <a:graphic>
          <a:graphicData uri="http://schemas.openxmlformats.org/drawingml/2006/table">
            <a:tbl>
              <a:tblPr firstRow="1" bandRow="1">
                <a:tableStyleId>{5C22544A-7EE6-4342-B048-85BDC9FD1C3A}</a:tableStyleId>
              </a:tblPr>
              <a:tblGrid>
                <a:gridCol w="4117075"/>
                <a:gridCol w="4064000"/>
              </a:tblGrid>
              <a:tr h="370840">
                <a:tc>
                  <a:txBody>
                    <a:bodyPr/>
                    <a:lstStyle/>
                    <a:p>
                      <a:pPr fontAlgn="base"/>
                      <a:r>
                        <a:rPr lang="ru-RU" dirty="0" smtClean="0"/>
                        <a:t>АБ «УКРГАЗБАНК»</a:t>
                      </a:r>
                    </a:p>
                    <a:p>
                      <a:pPr fontAlgn="base"/>
                      <a:r>
                        <a:rPr lang="ru-RU" dirty="0" smtClean="0"/>
                        <a:t>АТ «</a:t>
                      </a:r>
                      <a:r>
                        <a:rPr lang="ru-RU" dirty="0" err="1" smtClean="0"/>
                        <a:t>Ощадбанк</a:t>
                      </a:r>
                      <a:r>
                        <a:rPr lang="ru-RU" dirty="0" smtClean="0"/>
                        <a:t>»</a:t>
                      </a:r>
                    </a:p>
                    <a:p>
                      <a:pPr fontAlgn="base"/>
                      <a:r>
                        <a:rPr lang="ru-RU" dirty="0" smtClean="0"/>
                        <a:t>АТ «</a:t>
                      </a:r>
                      <a:r>
                        <a:rPr lang="ru-RU" dirty="0" err="1" smtClean="0"/>
                        <a:t>Райффайзен</a:t>
                      </a:r>
                      <a:r>
                        <a:rPr lang="ru-RU" dirty="0" smtClean="0"/>
                        <a:t> Банк»</a:t>
                      </a:r>
                    </a:p>
                    <a:p>
                      <a:pPr fontAlgn="base"/>
                      <a:r>
                        <a:rPr lang="ru-RU" dirty="0" smtClean="0"/>
                        <a:t>АТ «ОТП Банк»</a:t>
                      </a:r>
                    </a:p>
                    <a:p>
                      <a:pPr fontAlgn="base"/>
                      <a:r>
                        <a:rPr lang="ru-RU" dirty="0" smtClean="0"/>
                        <a:t>ПАТ «</a:t>
                      </a:r>
                      <a:r>
                        <a:rPr lang="ru-RU" dirty="0" err="1" smtClean="0"/>
                        <a:t>Сітібанк</a:t>
                      </a:r>
                      <a:r>
                        <a:rPr lang="ru-RU" dirty="0" smtClean="0"/>
                        <a:t>»</a:t>
                      </a:r>
                    </a:p>
                    <a:p>
                      <a:pPr fontAlgn="base"/>
                      <a:r>
                        <a:rPr lang="ru-RU" dirty="0" smtClean="0"/>
                        <a:t>АТ «</a:t>
                      </a:r>
                      <a:r>
                        <a:rPr lang="ru-RU" dirty="0" err="1" smtClean="0"/>
                        <a:t>Укрексімбанк</a:t>
                      </a:r>
                      <a:r>
                        <a:rPr lang="ru-RU" dirty="0" smtClean="0"/>
                        <a:t>»</a:t>
                      </a:r>
                    </a:p>
                  </a:txBody>
                  <a:tcPr/>
                </a:tc>
                <a:tc>
                  <a:txBody>
                    <a:bodyPr/>
                    <a:lstStyle/>
                    <a:p>
                      <a:pPr fontAlgn="base"/>
                      <a:r>
                        <a:rPr lang="ru-RU" dirty="0" smtClean="0"/>
                        <a:t>ПАТ «ПУМБ»</a:t>
                      </a:r>
                    </a:p>
                    <a:p>
                      <a:pPr fontAlgn="base"/>
                      <a:r>
                        <a:rPr lang="ru-RU" dirty="0" smtClean="0"/>
                        <a:t>АТ КБ «ПРИВАТБАНК»</a:t>
                      </a:r>
                    </a:p>
                    <a:p>
                      <a:pPr fontAlgn="base"/>
                      <a:r>
                        <a:rPr lang="ru-RU" dirty="0" smtClean="0"/>
                        <a:t>ПАТ «</a:t>
                      </a:r>
                      <a:r>
                        <a:rPr lang="en-US" dirty="0" smtClean="0"/>
                        <a:t>C</a:t>
                      </a:r>
                      <a:r>
                        <a:rPr lang="ru-RU" dirty="0" smtClean="0"/>
                        <a:t>ЕНС БАНК»</a:t>
                      </a:r>
                    </a:p>
                    <a:p>
                      <a:pPr fontAlgn="base"/>
                      <a:r>
                        <a:rPr lang="ru-RU" dirty="0" smtClean="0"/>
                        <a:t>ПАТ «КРЕДОБАНК»</a:t>
                      </a:r>
                    </a:p>
                    <a:p>
                      <a:pPr fontAlgn="base"/>
                      <a:r>
                        <a:rPr lang="ru-RU" dirty="0" smtClean="0"/>
                        <a:t>ПАТ АБ «ПІВДЕННИЙ»</a:t>
                      </a:r>
                    </a:p>
                    <a:p>
                      <a:endParaRPr lang="uk-UA" dirty="0"/>
                    </a:p>
                  </a:txBody>
                  <a:tcPr/>
                </a:tc>
              </a:tr>
            </a:tbl>
          </a:graphicData>
        </a:graphic>
      </p:graphicFrame>
    </p:spTree>
    <p:extLst>
      <p:ext uri="{BB962C8B-B14F-4D97-AF65-F5344CB8AC3E}">
        <p14:creationId xmlns:p14="http://schemas.microsoft.com/office/powerpoint/2010/main" val="358274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pPr>
              <a:buAutoNum type="arabicPeriod" startAt="3"/>
            </a:pPr>
            <a:r>
              <a:rPr lang="uk-UA" b="1" dirty="0" smtClean="0"/>
              <a:t>Державний </a:t>
            </a:r>
            <a:r>
              <a:rPr lang="uk-UA" b="1" dirty="0"/>
              <a:t>борг, його види та управління </a:t>
            </a:r>
            <a:r>
              <a:rPr lang="uk-UA" b="1" dirty="0" smtClean="0"/>
              <a:t>ним</a:t>
            </a:r>
          </a:p>
          <a:p>
            <a:pPr>
              <a:buAutoNum type="arabicPeriod" startAt="3"/>
            </a:pPr>
            <a:endParaRPr lang="ru-RU" dirty="0"/>
          </a:p>
          <a:p>
            <a:r>
              <a:rPr lang="uk-UA" b="1" u="sng" dirty="0" smtClean="0"/>
              <a:t>Державний борг </a:t>
            </a:r>
            <a:r>
              <a:rPr lang="uk-UA" dirty="0" smtClean="0"/>
              <a:t>- загальна сума боргових зобов'язань держави з повернення отриманих та непогашених кредитів (позик) станом на звітну дату, що виникають внаслідок державного запозичення</a:t>
            </a:r>
            <a:r>
              <a:rPr lang="ru-RU" dirty="0" smtClean="0"/>
              <a:t>;</a:t>
            </a:r>
            <a:endParaRPr lang="ru-RU" dirty="0"/>
          </a:p>
          <a:p>
            <a:r>
              <a:rPr lang="uk-UA" dirty="0"/>
              <a:t> </a:t>
            </a:r>
            <a:r>
              <a:rPr lang="ru-RU" b="1" u="sng" dirty="0" err="1" smtClean="0"/>
              <a:t>Гарантований</a:t>
            </a:r>
            <a:r>
              <a:rPr lang="ru-RU" b="1" u="sng" dirty="0" smtClean="0"/>
              <a:t> </a:t>
            </a:r>
            <a:r>
              <a:rPr lang="ru-RU" b="1" u="sng" dirty="0"/>
              <a:t>державою борг</a:t>
            </a:r>
            <a:r>
              <a:rPr lang="ru-RU" dirty="0"/>
              <a:t> - </a:t>
            </a:r>
            <a:r>
              <a:rPr lang="uk-UA" dirty="0" smtClean="0"/>
              <a:t>загальна сума боргових зобов'язань суб'єктів господарювання - резидентів України щодо повернення отриманих та непогашених станом на звітну дату кредитів (позик), виконання яких забезпечено державними гарантіями</a:t>
            </a:r>
            <a:r>
              <a:rPr lang="ru-RU" dirty="0" smtClean="0"/>
              <a:t>;</a:t>
            </a:r>
          </a:p>
          <a:p>
            <a:r>
              <a:rPr lang="uk-UA" b="1" u="sng" dirty="0" smtClean="0"/>
              <a:t>Місцевий борг </a:t>
            </a:r>
            <a:r>
              <a:rPr lang="uk-UA" dirty="0" smtClean="0"/>
              <a:t>- загальна сума боргових зобов'язань Автономної Республіки Крим, обласної ради чи міської територіальної громади з повернення отриманих та непогашених кредитів (позик) станом на звітну дату, що виникають внаслідок місцевого запозичення</a:t>
            </a:r>
          </a:p>
          <a:p>
            <a:endParaRPr lang="ru-RU" dirty="0"/>
          </a:p>
          <a:p>
            <a:endParaRPr lang="uk-UA" dirty="0"/>
          </a:p>
        </p:txBody>
      </p:sp>
    </p:spTree>
    <p:extLst>
      <p:ext uri="{BB962C8B-B14F-4D97-AF65-F5344CB8AC3E}">
        <p14:creationId xmlns:p14="http://schemas.microsoft.com/office/powerpoint/2010/main" val="15505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mof.gov.ua/storage/images/derzh_borg_osn_in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10" y="861090"/>
            <a:ext cx="10814468" cy="409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4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pPr marL="0" indent="0">
              <a:buNone/>
            </a:pPr>
            <a:r>
              <a:rPr lang="ru-RU" i="1" dirty="0" err="1">
                <a:latin typeface="Times New Roman" panose="02020603050405020304" pitchFamily="18" charset="0"/>
                <a:cs typeface="Times New Roman" panose="02020603050405020304" pitchFamily="18" charset="0"/>
              </a:rPr>
              <a:t>Внутрішній</a:t>
            </a:r>
            <a:r>
              <a:rPr lang="ru-RU" i="1" dirty="0">
                <a:latin typeface="Times New Roman" panose="02020603050405020304" pitchFamily="18" charset="0"/>
                <a:cs typeface="Times New Roman" panose="02020603050405020304" pitchFamily="18" charset="0"/>
              </a:rPr>
              <a:t> борг </a:t>
            </a:r>
            <a:r>
              <a:rPr lang="ru-RU" dirty="0">
                <a:latin typeface="Times New Roman" panose="02020603050405020304" pitchFamily="18" charset="0"/>
                <a:cs typeface="Times New Roman" panose="02020603050405020304" pitchFamily="18" charset="0"/>
              </a:rPr>
              <a:t>за типом кредитора </a:t>
            </a:r>
            <a:r>
              <a:rPr lang="ru-RU" dirty="0" err="1">
                <a:latin typeface="Times New Roman" panose="02020603050405020304" pitchFamily="18" charset="0"/>
                <a:cs typeface="Times New Roman" panose="02020603050405020304" pitchFamily="18" charset="0"/>
              </a:rPr>
              <a:t>включає</a:t>
            </a:r>
            <a:r>
              <a:rPr lang="ru-RU" dirty="0">
                <a:latin typeface="Times New Roman" panose="02020603050405020304" pitchFamily="18" charset="0"/>
                <a:cs typeface="Times New Roman" panose="02020603050405020304" pitchFamily="18" charset="0"/>
              </a:rPr>
              <a:t> в себе: </a:t>
            </a:r>
          </a:p>
          <a:p>
            <a:r>
              <a:rPr lang="ru-RU" dirty="0">
                <a:latin typeface="Times New Roman" panose="02020603050405020304" pitchFamily="18" charset="0"/>
                <a:cs typeface="Times New Roman" panose="02020603050405020304" pitchFamily="18" charset="0"/>
              </a:rPr>
              <a:t>1) борг перед </a:t>
            </a:r>
            <a:r>
              <a:rPr lang="ru-RU" dirty="0" err="1">
                <a:latin typeface="Times New Roman" panose="02020603050405020304" pitchFamily="18" charset="0"/>
                <a:cs typeface="Times New Roman" panose="02020603050405020304" pitchFamily="18" charset="0"/>
              </a:rPr>
              <a:t>юридичними</a:t>
            </a:r>
            <a:r>
              <a:rPr lang="ru-RU" dirty="0">
                <a:latin typeface="Times New Roman" panose="02020603050405020304" pitchFamily="18" charset="0"/>
                <a:cs typeface="Times New Roman" panose="02020603050405020304" pitchFamily="18" charset="0"/>
              </a:rPr>
              <a:t> особами; </a:t>
            </a:r>
          </a:p>
          <a:p>
            <a:r>
              <a:rPr lang="ru-RU" dirty="0">
                <a:latin typeface="Times New Roman" panose="02020603050405020304" pitchFamily="18" charset="0"/>
                <a:cs typeface="Times New Roman" panose="02020603050405020304" pitchFamily="18" charset="0"/>
              </a:rPr>
              <a:t>2) борг перед </a:t>
            </a:r>
            <a:r>
              <a:rPr lang="ru-RU" dirty="0" err="1">
                <a:latin typeface="Times New Roman" panose="02020603050405020304" pitchFamily="18" charset="0"/>
                <a:cs typeface="Times New Roman" panose="02020603050405020304" pitchFamily="18" charset="0"/>
              </a:rPr>
              <a:t>банківськими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установами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а) перед НБУ, б) борг перед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банками; </a:t>
            </a:r>
          </a:p>
          <a:p>
            <a:r>
              <a:rPr lang="ru-RU" dirty="0">
                <a:latin typeface="Times New Roman" panose="02020603050405020304" pitchFamily="18" charset="0"/>
                <a:cs typeface="Times New Roman" panose="02020603050405020304" pitchFamily="18" charset="0"/>
              </a:rPr>
              <a:t>3) борг перед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органами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заборгованість</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віднесена</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категорій</a:t>
            </a:r>
            <a:r>
              <a:rPr lang="ru-RU" dirty="0">
                <a:latin typeface="Times New Roman" panose="02020603050405020304" pitchFamily="18" charset="0"/>
                <a:cs typeface="Times New Roman" panose="02020603050405020304" pitchFamily="18" charset="0"/>
              </a:rPr>
              <a:t>. </a:t>
            </a:r>
          </a:p>
          <a:p>
            <a:pPr marL="0" indent="0">
              <a:buNone/>
            </a:pPr>
            <a:r>
              <a:rPr lang="ru-RU" i="1" dirty="0" err="1">
                <a:latin typeface="Times New Roman" panose="02020603050405020304" pitchFamily="18" charset="0"/>
                <a:cs typeface="Times New Roman" panose="02020603050405020304" pitchFamily="18" charset="0"/>
              </a:rPr>
              <a:t>Зовнішній</a:t>
            </a:r>
            <a:r>
              <a:rPr lang="ru-RU" i="1" dirty="0">
                <a:latin typeface="Times New Roman" panose="02020603050405020304" pitchFamily="18" charset="0"/>
                <a:cs typeface="Times New Roman" panose="02020603050405020304" pitchFamily="18" charset="0"/>
              </a:rPr>
              <a:t> борг </a:t>
            </a:r>
            <a:r>
              <a:rPr lang="ru-RU" dirty="0">
                <a:latin typeface="Times New Roman" panose="02020603050405020304" pitchFamily="18" charset="0"/>
                <a:cs typeface="Times New Roman" panose="02020603050405020304" pitchFamily="18" charset="0"/>
              </a:rPr>
              <a:t>за типом кредитора </a:t>
            </a:r>
            <a:r>
              <a:rPr lang="ru-RU" dirty="0" err="1">
                <a:latin typeface="Times New Roman" panose="02020603050405020304" pitchFamily="18" charset="0"/>
                <a:cs typeface="Times New Roman" panose="02020603050405020304" pitchFamily="18" charset="0"/>
              </a:rPr>
              <a:t>поділяється</a:t>
            </a:r>
            <a:r>
              <a:rPr lang="ru-RU" dirty="0">
                <a:latin typeface="Times New Roman" panose="02020603050405020304" pitchFamily="18" charset="0"/>
                <a:cs typeface="Times New Roman" panose="02020603050405020304" pitchFamily="18" charset="0"/>
              </a:rPr>
              <a:t> на: </a:t>
            </a:r>
          </a:p>
          <a:p>
            <a:r>
              <a:rPr lang="ru-RU" dirty="0">
                <a:latin typeface="Times New Roman" panose="02020603050405020304" pitchFamily="18" charset="0"/>
                <a:cs typeface="Times New Roman" panose="02020603050405020304" pitchFamily="18" charset="0"/>
              </a:rPr>
              <a:t>1) борги перед </a:t>
            </a:r>
            <a:r>
              <a:rPr lang="ru-RU" dirty="0" err="1">
                <a:latin typeface="Times New Roman" panose="02020603050405020304" pitchFamily="18" charset="0"/>
                <a:cs typeface="Times New Roman" panose="02020603050405020304" pitchFamily="18" charset="0"/>
              </a:rPr>
              <a:t>міжнародними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організаціями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2) борги перед </a:t>
            </a:r>
            <a:r>
              <a:rPr lang="ru-RU" dirty="0" err="1">
                <a:latin typeface="Times New Roman" panose="02020603050405020304" pitchFamily="18" charset="0"/>
                <a:cs typeface="Times New Roman" panose="02020603050405020304" pitchFamily="18" charset="0"/>
              </a:rPr>
              <a:t>іноземними</a:t>
            </a:r>
            <a:r>
              <a:rPr lang="ru-RU" dirty="0">
                <a:latin typeface="Times New Roman" panose="02020603050405020304" pitchFamily="18" charset="0"/>
                <a:cs typeface="Times New Roman" panose="02020603050405020304" pitchFamily="18" charset="0"/>
              </a:rPr>
              <a:t> державами, у тому </a:t>
            </a:r>
            <a:r>
              <a:rPr lang="ru-RU" dirty="0" err="1">
                <a:latin typeface="Times New Roman" panose="02020603050405020304" pitchFamily="18" charset="0"/>
                <a:cs typeface="Times New Roman" panose="02020603050405020304" pitchFamily="18" charset="0"/>
              </a:rPr>
              <a:t>числі</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позиками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гарантії</a:t>
            </a:r>
            <a:r>
              <a:rPr lang="ru-RU" dirty="0">
                <a:latin typeface="Times New Roman" panose="02020603050405020304" pitchFamily="18" charset="0"/>
                <a:cs typeface="Times New Roman" panose="02020603050405020304" pitchFamily="18" charset="0"/>
              </a:rPr>
              <a:t> уряду; </a:t>
            </a:r>
          </a:p>
          <a:p>
            <a:r>
              <a:rPr lang="ru-RU" dirty="0">
                <a:latin typeface="Times New Roman" panose="02020603050405020304" pitchFamily="18" charset="0"/>
                <a:cs typeface="Times New Roman" panose="02020603050405020304" pitchFamily="18" charset="0"/>
              </a:rPr>
              <a:t>3) борги перед </a:t>
            </a:r>
            <a:r>
              <a:rPr lang="ru-RU" dirty="0" err="1">
                <a:latin typeface="Times New Roman" panose="02020603050405020304" pitchFamily="18" charset="0"/>
                <a:cs typeface="Times New Roman" panose="02020603050405020304" pitchFamily="18" charset="0"/>
              </a:rPr>
              <a:t>іноземними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комерційними</a:t>
            </a:r>
            <a:r>
              <a:rPr lang="ru-RU" dirty="0">
                <a:latin typeface="Times New Roman" panose="02020603050405020304" pitchFamily="18" charset="0"/>
                <a:cs typeface="Times New Roman" panose="02020603050405020304" pitchFamily="18" charset="0"/>
              </a:rPr>
              <a:t> банками; </a:t>
            </a: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заборгованість</a:t>
            </a:r>
            <a:r>
              <a:rPr lang="ru-RU" dirty="0">
                <a:latin typeface="Times New Roman" panose="02020603050405020304" pitchFamily="18" charset="0"/>
                <a:cs typeface="Times New Roman" panose="02020603050405020304" pitchFamily="18" charset="0"/>
              </a:rPr>
              <a:t> перед </a:t>
            </a:r>
            <a:r>
              <a:rPr lang="ru-RU" dirty="0" err="1">
                <a:latin typeface="Times New Roman" panose="02020603050405020304" pitchFamily="18" charset="0"/>
                <a:cs typeface="Times New Roman" panose="02020603050405020304" pitchFamily="18" charset="0"/>
              </a:rPr>
              <a:t>іноземними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постачальниками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заборгованість</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віднесена</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категорій</a:t>
            </a:r>
            <a:r>
              <a:rPr lang="ru-RU" dirty="0">
                <a:latin typeface="Times New Roman" panose="02020603050405020304" pitchFamily="18" charset="0"/>
                <a:cs typeface="Times New Roman" panose="02020603050405020304" pitchFamily="18" charset="0"/>
              </a:rPr>
              <a:t>). </a:t>
            </a:r>
          </a:p>
          <a:p>
            <a:endParaRPr lang="uk-UA" dirty="0"/>
          </a:p>
        </p:txBody>
      </p:sp>
    </p:spTree>
    <p:extLst>
      <p:ext uri="{BB962C8B-B14F-4D97-AF65-F5344CB8AC3E}">
        <p14:creationId xmlns:p14="http://schemas.microsoft.com/office/powerpoint/2010/main" val="419819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lnSpcReduction="10000"/>
          </a:bodyPr>
          <a:lstStyle/>
          <a:p>
            <a:pPr marL="0" indent="0" fontAlgn="base">
              <a:buNone/>
            </a:pPr>
            <a:r>
              <a:rPr lang="uk-UA" dirty="0" smtClean="0"/>
              <a:t>Правове регулювання державного боргу та гарантованого державою боргу, місцевого боргу та місцевого гарантованого боргу в Україні здійснюється відповідно до Конституції України, Бюджетного Кодексу України та інших нормативно-правових актів у сфері управління боргом.</a:t>
            </a:r>
          </a:p>
          <a:p>
            <a:pPr marL="0" indent="0" fontAlgn="base">
              <a:buNone/>
            </a:pPr>
            <a:r>
              <a:rPr lang="uk-UA" dirty="0" smtClean="0"/>
              <a:t>Управління державним та гарантованим державою боргом здійснюється </a:t>
            </a:r>
            <a:r>
              <a:rPr lang="uk-UA" b="1" u="sng" dirty="0" smtClean="0"/>
              <a:t>Міністерством фінансів України </a:t>
            </a:r>
            <a:r>
              <a:rPr lang="uk-UA" dirty="0" smtClean="0"/>
              <a:t>в межах повноважень, визначених законодавством України, зокрема Мінфін</a:t>
            </a:r>
            <a:r>
              <a:rPr lang="ru-RU" dirty="0" smtClean="0"/>
              <a:t>:</a:t>
            </a:r>
            <a:endParaRPr lang="ru-RU" dirty="0"/>
          </a:p>
          <a:p>
            <a:pPr fontAlgn="base"/>
            <a:r>
              <a:rPr lang="uk-UA" dirty="0" smtClean="0"/>
              <a:t>розробляє та погоджує нормативно-правові акти з питань управління державним боргом;</a:t>
            </a:r>
          </a:p>
          <a:p>
            <a:pPr fontAlgn="base"/>
            <a:r>
              <a:rPr lang="uk-UA" dirty="0" smtClean="0"/>
              <a:t>здійснює управління ризиками, пов’язаними з державним боргом;</a:t>
            </a:r>
          </a:p>
          <a:p>
            <a:pPr fontAlgn="base"/>
            <a:r>
              <a:rPr lang="uk-UA" dirty="0" smtClean="0"/>
              <a:t>здійснює прогноз фінансування державного бюджету;</a:t>
            </a:r>
          </a:p>
          <a:p>
            <a:pPr fontAlgn="base"/>
            <a:r>
              <a:rPr lang="uk-UA" dirty="0" smtClean="0"/>
              <a:t>здійснює державні внутрішні та зовнішні запозичення у межах, визначених законом про Державний бюджет України;</a:t>
            </a:r>
          </a:p>
          <a:p>
            <a:pPr fontAlgn="base"/>
            <a:r>
              <a:rPr lang="uk-UA" dirty="0" smtClean="0"/>
              <a:t>здійснює оперативний облік державного та гарантованого державою боргу;</a:t>
            </a:r>
          </a:p>
          <a:p>
            <a:pPr fontAlgn="base"/>
            <a:r>
              <a:rPr lang="uk-UA" dirty="0" smtClean="0"/>
              <a:t>веде реєстр державних гарантій;</a:t>
            </a:r>
          </a:p>
          <a:p>
            <a:pPr fontAlgn="base"/>
            <a:r>
              <a:rPr lang="uk-UA" dirty="0" smtClean="0"/>
              <a:t>здійснює погашення та обслуговування державного боргу;</a:t>
            </a:r>
          </a:p>
          <a:p>
            <a:r>
              <a:rPr lang="uk-UA" dirty="0" smtClean="0"/>
              <a:t>здійснює правочини з державним боргом, включаючи обмін, випуск, купівлю, викуп та продаж державних боргових зобов’язань, за умови дотримання граничного обсягу державного боргу на кінець бюджетного періоду</a:t>
            </a:r>
            <a:r>
              <a:rPr lang="ru-RU" dirty="0" smtClean="0"/>
              <a:t>;</a:t>
            </a:r>
            <a:endParaRPr lang="ru-RU" dirty="0"/>
          </a:p>
          <a:p>
            <a:endParaRPr lang="uk-UA" dirty="0"/>
          </a:p>
        </p:txBody>
      </p:sp>
    </p:spTree>
    <p:extLst>
      <p:ext uri="{BB962C8B-B14F-4D97-AF65-F5344CB8AC3E}">
        <p14:creationId xmlns:p14="http://schemas.microsoft.com/office/powerpoint/2010/main" val="686908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lnSpcReduction="10000"/>
          </a:bodyPr>
          <a:lstStyle/>
          <a:p>
            <a:pPr fontAlgn="base"/>
            <a:r>
              <a:rPr lang="uk-UA" dirty="0" smtClean="0"/>
              <a:t>здійснює на відкритих аукціонах продаж прав вимоги простроченої більше трьох років заборгованості перед державою за кредитами (позиками), залученими державою або під державні гарантії, а також за кредитами з бюджету в порядку, встановленому Кабінетом Міністрів України;</a:t>
            </a:r>
          </a:p>
          <a:p>
            <a:pPr fontAlgn="base"/>
            <a:r>
              <a:rPr lang="uk-UA" dirty="0" smtClean="0"/>
              <a:t>здійснює заходи, спрямовані на підвищення привабливості інвестування в державні цінні папери України, і комплексні заходи з поліпшення кредитного рейтингу України;</a:t>
            </a:r>
          </a:p>
          <a:p>
            <a:pPr fontAlgn="base"/>
            <a:r>
              <a:rPr lang="uk-UA" dirty="0" smtClean="0"/>
              <a:t>затверджує порядок відбору та функціонування первинних дилерів;</a:t>
            </a:r>
          </a:p>
          <a:p>
            <a:pPr fontAlgn="base"/>
            <a:r>
              <a:rPr lang="uk-UA" dirty="0" smtClean="0"/>
              <a:t>затверджує та оприлюднює графік первинного розміщення державних цінних паперів</a:t>
            </a:r>
          </a:p>
          <a:p>
            <a:pPr marL="0" indent="0" fontAlgn="base">
              <a:buNone/>
            </a:pPr>
            <a:r>
              <a:rPr lang="uk-UA" dirty="0" smtClean="0"/>
              <a:t>Міністерство фінансів України відповідно до законодавства України також:</a:t>
            </a:r>
          </a:p>
          <a:p>
            <a:pPr fontAlgn="base"/>
            <a:r>
              <a:rPr lang="uk-UA" dirty="0" smtClean="0"/>
              <a:t>вчиняє за рішенням Кабінету Міністрів України правочини щодо надання гарантій для забезпечення повного або часткового виконання боргових зобов’язань суб’єктів господарювання - резидентів України виключно у межах, визначених законом про Державний бюджет України;</a:t>
            </a:r>
          </a:p>
          <a:p>
            <a:pPr fontAlgn="base"/>
            <a:r>
              <a:rPr lang="uk-UA" dirty="0" smtClean="0"/>
              <a:t>здійснює погодження залучення державними підприємствами кредитів (позик) та надання гарантій або поруки щодо внутрішніх довгострокових (більше одного року) та зовнішніх кредитів (позик);</a:t>
            </a:r>
          </a:p>
          <a:p>
            <a:pPr fontAlgn="base"/>
            <a:r>
              <a:rPr lang="uk-UA" dirty="0" smtClean="0"/>
              <a:t>погоджує обсяг та умови здійснення місцевих запозичень та надання місцевих гарантій</a:t>
            </a:r>
            <a:r>
              <a:rPr lang="ru-RU" dirty="0" smtClean="0"/>
              <a:t>.</a:t>
            </a:r>
            <a:endParaRPr lang="ru-RU" dirty="0"/>
          </a:p>
          <a:p>
            <a:endParaRPr lang="uk-UA" dirty="0"/>
          </a:p>
        </p:txBody>
      </p:sp>
    </p:spTree>
    <p:extLst>
      <p:ext uri="{BB962C8B-B14F-4D97-AF65-F5344CB8AC3E}">
        <p14:creationId xmlns:p14="http://schemas.microsoft.com/office/powerpoint/2010/main" val="135060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fontScale="92500" lnSpcReduction="10000"/>
          </a:bodyPr>
          <a:lstStyle/>
          <a:p>
            <a:pPr fontAlgn="base"/>
            <a:r>
              <a:rPr lang="uk-UA" b="1" u="sng" dirty="0" smtClean="0"/>
              <a:t>Державні гарантії </a:t>
            </a:r>
            <a:r>
              <a:rPr lang="uk-UA" dirty="0" smtClean="0"/>
              <a:t>для забезпечення повного або часткового виконання боргових зобов'язань суб'єктів господарювання - резидентів України можуть надаватися за рішенням Кабінету Міністрів України або на підставі міжнародних договорів України виключно у межах і за напрямами, що визначені законом про Державний бюджет України. За дорученням Кабінету Міністрів України відповідні правочини щодо його рішень вчиняє Міністр фінансів України.</a:t>
            </a:r>
          </a:p>
          <a:p>
            <a:pPr fontAlgn="base"/>
            <a:r>
              <a:rPr lang="uk-UA" dirty="0" smtClean="0"/>
              <a:t>Державні гарантії надаються на умовах платності, строковості, а також забезпечення виконання зобов'язань у спосіб, передбачений законом.</a:t>
            </a:r>
          </a:p>
          <a:p>
            <a:pPr fontAlgn="base"/>
            <a:r>
              <a:rPr lang="uk-UA" dirty="0" smtClean="0"/>
              <a:t>Державні гарантії не надаються для забезпечення боргових зобов'язань суб'єктів господарювання, якщо безпосереднім джерелом повернення кредитів (позик) передбачаються кошти державного бюджету (крім боргових зобов'язань, що виникають за кредитами (позиками) від міжнародних фінансових організацій).</a:t>
            </a:r>
          </a:p>
          <a:p>
            <a:pPr fontAlgn="base"/>
            <a:r>
              <a:rPr lang="uk-UA" dirty="0" smtClean="0"/>
              <a:t>Платежі, пов'язані з виконанням гарантійних зобов'язань держави, здійснюються згідно з відповідними договорами незалежно від обсягу коштів, визначених на цю мету в законі про Державний бюджет України, та відображаються як надання кредитів з бюджету стосовно суб'єктів господарювання, зобов'язання яких гарантовані.</a:t>
            </a:r>
          </a:p>
          <a:p>
            <a:pPr fontAlgn="base"/>
            <a:r>
              <a:rPr lang="uk-UA" dirty="0" smtClean="0"/>
              <a:t>Державний та гарантований державою борг не включає борги місцевих органів влади та державних підприємств, що не забезпечені державними гарантіями.</a:t>
            </a:r>
          </a:p>
          <a:p>
            <a:pPr fontAlgn="base"/>
            <a:r>
              <a:rPr lang="uk-UA" dirty="0" smtClean="0"/>
              <a:t>Граничний обсяг державного боргу і гарантованого державою боргу, граничний обсяг надання державних гарантій визначаються на кожний бюджетний період законом про Державний бюджет України</a:t>
            </a:r>
            <a:r>
              <a:rPr lang="ru-RU" dirty="0" smtClean="0"/>
              <a:t>.</a:t>
            </a:r>
            <a:endParaRPr lang="ru-RU" dirty="0"/>
          </a:p>
          <a:p>
            <a:endParaRPr lang="uk-UA" dirty="0"/>
          </a:p>
        </p:txBody>
      </p:sp>
    </p:spTree>
    <p:extLst>
      <p:ext uri="{BB962C8B-B14F-4D97-AF65-F5344CB8AC3E}">
        <p14:creationId xmlns:p14="http://schemas.microsoft.com/office/powerpoint/2010/main" val="3707794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pPr fontAlgn="base"/>
            <a:r>
              <a:rPr lang="uk-UA" dirty="0" smtClean="0"/>
              <a:t>Відповідно до Бюджетного кодексу України, загальний обсяг державного боргу та гарантованого державою боргу на кінець бюджетного періоду не може перевищувати </a:t>
            </a:r>
            <a:r>
              <a:rPr lang="uk-UA" b="1" u="sng" dirty="0" smtClean="0"/>
              <a:t>60 відсотків </a:t>
            </a:r>
            <a:r>
              <a:rPr lang="uk-UA" dirty="0" smtClean="0"/>
              <a:t>річного номінального обсягу валового внутрішнього продукту України. </a:t>
            </a:r>
          </a:p>
          <a:p>
            <a:pPr fontAlgn="base"/>
            <a:r>
              <a:rPr lang="uk-UA" dirty="0" smtClean="0"/>
              <a:t>Це положення не застосовується у випадках: введення воєнного стану в Україні (в окремих її місцевостях); введення надзвичайного стану в Україні (в окремих її місцевостях) або проведення на території України антитерористичної операції</a:t>
            </a:r>
            <a:r>
              <a:rPr lang="ru-RU" dirty="0" smtClean="0"/>
              <a:t>.</a:t>
            </a:r>
            <a:endParaRPr lang="ru-RU" dirty="0"/>
          </a:p>
        </p:txBody>
      </p:sp>
      <p:pic>
        <p:nvPicPr>
          <p:cNvPr id="2" name="Рисунок 1"/>
          <p:cNvPicPr>
            <a:picLocks noChangeAspect="1"/>
          </p:cNvPicPr>
          <p:nvPr/>
        </p:nvPicPr>
        <p:blipFill>
          <a:blip r:embed="rId2"/>
          <a:stretch>
            <a:fillRect/>
          </a:stretch>
        </p:blipFill>
        <p:spPr>
          <a:xfrm>
            <a:off x="2310513" y="2489742"/>
            <a:ext cx="6219338" cy="4235584"/>
          </a:xfrm>
          <a:prstGeom prst="rect">
            <a:avLst/>
          </a:prstGeom>
        </p:spPr>
      </p:pic>
    </p:spTree>
    <p:extLst>
      <p:ext uri="{BB962C8B-B14F-4D97-AF65-F5344CB8AC3E}">
        <p14:creationId xmlns:p14="http://schemas.microsoft.com/office/powerpoint/2010/main" val="237156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b="1" u="sng" dirty="0"/>
              <a:t>Конверсія</a:t>
            </a:r>
            <a:r>
              <a:rPr lang="uk-UA" dirty="0"/>
              <a:t> передбачає зміну доходності позик (найчастіше в бік зменшення відсотку).</a:t>
            </a:r>
            <a:endParaRPr lang="ru-RU" dirty="0"/>
          </a:p>
          <a:p>
            <a:r>
              <a:rPr lang="uk-UA" b="1" u="sng" dirty="0"/>
              <a:t>Консолідація</a:t>
            </a:r>
            <a:r>
              <a:rPr lang="uk-UA" dirty="0"/>
              <a:t> полягає у зміні строків позики – як в бік зменшення строку (вигідно для кредитора), так і в бік збільшення строку (вигідно для позичальника). </a:t>
            </a:r>
            <a:endParaRPr lang="uk-UA" dirty="0" smtClean="0"/>
          </a:p>
          <a:p>
            <a:r>
              <a:rPr lang="uk-UA" dirty="0" smtClean="0"/>
              <a:t>Під </a:t>
            </a:r>
            <a:r>
              <a:rPr lang="uk-UA" dirty="0"/>
              <a:t>час </a:t>
            </a:r>
            <a:r>
              <a:rPr lang="uk-UA" b="1" u="sng" dirty="0"/>
              <a:t>відстрочки погашення</a:t>
            </a:r>
            <a:r>
              <a:rPr lang="uk-UA" u="sng" dirty="0"/>
              <a:t> </a:t>
            </a:r>
            <a:r>
              <a:rPr lang="uk-UA" dirty="0"/>
              <a:t>відбувається перенесення строків виплати боргу та припинення сплати відсотків.</a:t>
            </a:r>
            <a:endParaRPr lang="ru-RU" dirty="0"/>
          </a:p>
          <a:p>
            <a:r>
              <a:rPr lang="uk-UA" dirty="0"/>
              <a:t>Об’єднання кількох позик в одну називається </a:t>
            </a:r>
            <a:r>
              <a:rPr lang="uk-UA" b="1" u="sng" dirty="0"/>
              <a:t>уніфікацією</a:t>
            </a:r>
            <a:r>
              <a:rPr lang="uk-UA" dirty="0"/>
              <a:t>.</a:t>
            </a:r>
            <a:endParaRPr lang="ru-RU" dirty="0"/>
          </a:p>
          <a:p>
            <a:r>
              <a:rPr lang="uk-UA" dirty="0"/>
              <a:t>З метою скорочення державного боргу може </a:t>
            </a:r>
            <a:r>
              <a:rPr lang="uk-UA" dirty="0" err="1"/>
              <a:t>здійснюватись</a:t>
            </a:r>
            <a:r>
              <a:rPr lang="uk-UA" dirty="0"/>
              <a:t> </a:t>
            </a:r>
            <a:r>
              <a:rPr lang="uk-UA" b="1" u="sng" dirty="0"/>
              <a:t>обмін за регресивним співвідношення</a:t>
            </a:r>
            <a:r>
              <a:rPr lang="uk-UA" dirty="0"/>
              <a:t>. Таким чином, відбувається часткові відмова держави від своїх зобов’язань.</a:t>
            </a:r>
            <a:endParaRPr lang="ru-RU" dirty="0"/>
          </a:p>
          <a:p>
            <a:r>
              <a:rPr lang="uk-UA" dirty="0"/>
              <a:t>Поєднання в комплексі вище згаданих методів називається </a:t>
            </a:r>
            <a:r>
              <a:rPr lang="uk-UA" b="1" u="sng" dirty="0"/>
              <a:t>реструктуризацією</a:t>
            </a:r>
            <a:r>
              <a:rPr lang="uk-UA" dirty="0"/>
              <a:t>.</a:t>
            </a:r>
            <a:endParaRPr lang="ru-RU" dirty="0"/>
          </a:p>
          <a:p>
            <a:r>
              <a:rPr lang="uk-UA" dirty="0"/>
              <a:t>У разі відмови держави від виконання своїх зобов’язань відбувається </a:t>
            </a:r>
            <a:r>
              <a:rPr lang="uk-UA" b="1" dirty="0"/>
              <a:t>анулювання державного боргу</a:t>
            </a:r>
            <a:r>
              <a:rPr lang="uk-UA" dirty="0"/>
              <a:t>, що призводить до втрати довіри з боку кредиторів.</a:t>
            </a:r>
            <a:endParaRPr lang="ru-RU" dirty="0"/>
          </a:p>
          <a:p>
            <a:endParaRPr lang="uk-UA" dirty="0"/>
          </a:p>
        </p:txBody>
      </p:sp>
    </p:spTree>
    <p:extLst>
      <p:ext uri="{BB962C8B-B14F-4D97-AF65-F5344CB8AC3E}">
        <p14:creationId xmlns:p14="http://schemas.microsoft.com/office/powerpoint/2010/main" val="181299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90244" y="136478"/>
            <a:ext cx="10127463" cy="3226688"/>
          </a:xfrm>
          <a:prstGeom prst="rect">
            <a:avLst/>
          </a:prstGeom>
        </p:spPr>
      </p:pic>
      <p:pic>
        <p:nvPicPr>
          <p:cNvPr id="4" name="Рисунок 3"/>
          <p:cNvPicPr>
            <a:picLocks noChangeAspect="1"/>
          </p:cNvPicPr>
          <p:nvPr/>
        </p:nvPicPr>
        <p:blipFill>
          <a:blip r:embed="rId3"/>
          <a:stretch>
            <a:fillRect/>
          </a:stretch>
        </p:blipFill>
        <p:spPr>
          <a:xfrm>
            <a:off x="285779" y="3267630"/>
            <a:ext cx="10031928" cy="3326094"/>
          </a:xfrm>
          <a:prstGeom prst="rect">
            <a:avLst/>
          </a:prstGeom>
        </p:spPr>
      </p:pic>
    </p:spTree>
    <p:extLst>
      <p:ext uri="{BB962C8B-B14F-4D97-AF65-F5344CB8AC3E}">
        <p14:creationId xmlns:p14="http://schemas.microsoft.com/office/powerpoint/2010/main" val="27318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b="1" dirty="0"/>
              <a:t>1.	Сутність державного кредиту як економічної категорії, його форми та види</a:t>
            </a:r>
            <a:endParaRPr lang="ru-RU" dirty="0"/>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28" y="1157001"/>
            <a:ext cx="6742418" cy="142242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230" y="2459349"/>
            <a:ext cx="6526515" cy="4012506"/>
          </a:xfrm>
          <a:prstGeom prst="rect">
            <a:avLst/>
          </a:prstGeom>
        </p:spPr>
      </p:pic>
    </p:spTree>
    <p:extLst>
      <p:ext uri="{BB962C8B-B14F-4D97-AF65-F5344CB8AC3E}">
        <p14:creationId xmlns:p14="http://schemas.microsoft.com/office/powerpoint/2010/main" val="21855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248348" y="184339"/>
            <a:ext cx="9735113" cy="2381439"/>
          </a:xfrm>
          <a:prstGeom prst="rect">
            <a:avLst/>
          </a:prstGeom>
        </p:spPr>
      </p:pic>
    </p:spTree>
    <p:extLst>
      <p:ext uri="{BB962C8B-B14F-4D97-AF65-F5344CB8AC3E}">
        <p14:creationId xmlns:p14="http://schemas.microsoft.com/office/powerpoint/2010/main" val="149222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2187635360"/>
              </p:ext>
            </p:extLst>
          </p:nvPr>
        </p:nvGraphicFramePr>
        <p:xfrm>
          <a:off x="282078" y="139043"/>
          <a:ext cx="11550531" cy="6546397"/>
        </p:xfrm>
        <a:graphic>
          <a:graphicData uri="http://schemas.openxmlformats.org/drawingml/2006/table">
            <a:tbl>
              <a:tblPr>
                <a:tableStyleId>{5C22544A-7EE6-4342-B048-85BDC9FD1C3A}</a:tableStyleId>
              </a:tblPr>
              <a:tblGrid>
                <a:gridCol w="4658412"/>
                <a:gridCol w="791570"/>
                <a:gridCol w="1148303"/>
                <a:gridCol w="1270615"/>
                <a:gridCol w="1270615"/>
                <a:gridCol w="1270615"/>
                <a:gridCol w="1140401"/>
              </a:tblGrid>
              <a:tr h="221941">
                <a:tc gridSpan="7">
                  <a:txBody>
                    <a:bodyPr/>
                    <a:lstStyle/>
                    <a:p>
                      <a:pPr algn="ctr" fontAlgn="ctr"/>
                      <a:r>
                        <a:rPr lang="ru-RU" sz="1200" u="none" strike="noStrike" dirty="0" err="1">
                          <a:effectLst/>
                        </a:rPr>
                        <a:t>Державний</a:t>
                      </a:r>
                      <a:r>
                        <a:rPr lang="ru-RU" sz="1200" u="none" strike="noStrike" dirty="0">
                          <a:effectLst/>
                        </a:rPr>
                        <a:t> та </a:t>
                      </a:r>
                      <a:r>
                        <a:rPr lang="ru-RU" sz="1200" u="none" strike="noStrike" dirty="0" err="1">
                          <a:effectLst/>
                        </a:rPr>
                        <a:t>гарантований</a:t>
                      </a:r>
                      <a:r>
                        <a:rPr lang="ru-RU" sz="1200" u="none" strike="noStrike" dirty="0">
                          <a:effectLst/>
                        </a:rPr>
                        <a:t> державою борг </a:t>
                      </a:r>
                      <a:r>
                        <a:rPr lang="ru-RU" sz="1200" u="none" strike="noStrike" dirty="0" err="1">
                          <a:effectLst/>
                        </a:rPr>
                        <a:t>України</a:t>
                      </a:r>
                      <a:r>
                        <a:rPr lang="ru-RU" sz="1200" u="none" strike="noStrike" dirty="0">
                          <a:effectLst/>
                        </a:rPr>
                        <a:t> за </a:t>
                      </a:r>
                      <a:r>
                        <a:rPr lang="ru-RU" sz="1200" u="none" strike="noStrike" dirty="0" err="1">
                          <a:effectLst/>
                        </a:rPr>
                        <a:t>останні</a:t>
                      </a:r>
                      <a:r>
                        <a:rPr lang="ru-RU" sz="1200" u="none" strike="noStrike" dirty="0">
                          <a:effectLst/>
                        </a:rPr>
                        <a:t> 5 </a:t>
                      </a:r>
                      <a:r>
                        <a:rPr lang="ru-RU" sz="1200" u="none" strike="noStrike" dirty="0" err="1">
                          <a:effectLst/>
                        </a:rPr>
                        <a:t>років</a:t>
                      </a:r>
                      <a:endParaRPr lang="ru-RU" sz="1200" b="1" i="0" u="none" strike="noStrike" dirty="0">
                        <a:effectLst/>
                        <a:latin typeface="Calibri" panose="020F0502020204030204" pitchFamily="34" charset="0"/>
                      </a:endParaRPr>
                    </a:p>
                  </a:txBody>
                  <a:tcPr marL="8878" marR="8878" marT="8878"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150920">
                <a:tc>
                  <a:txBody>
                    <a:bodyPr/>
                    <a:lstStyle/>
                    <a:p>
                      <a:pPr algn="r" fontAlgn="b"/>
                      <a:endParaRPr lang="ru-RU" sz="1200" b="0" i="1" u="none" strike="noStrike" dirty="0">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млрд. грн</a:t>
                      </a:r>
                      <a:endParaRPr lang="ru-RU" sz="1200" b="0" i="1" u="none" strike="noStrike">
                        <a:effectLst/>
                        <a:latin typeface="Calibri" panose="020F0502020204030204" pitchFamily="34" charset="0"/>
                      </a:endParaRPr>
                    </a:p>
                  </a:txBody>
                  <a:tcPr marL="8878" marR="8878" marT="8878" marB="0" anchor="b"/>
                </a:tc>
              </a:tr>
              <a:tr h="150920">
                <a:tc>
                  <a:txBody>
                    <a:bodyPr/>
                    <a:lstStyle/>
                    <a:p>
                      <a:pPr algn="ctr" fontAlgn="ctr"/>
                      <a:r>
                        <a:rPr lang="ru-RU" sz="1200" u="none" strike="noStrike">
                          <a:effectLst/>
                        </a:rPr>
                        <a:t> </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dirty="0">
                          <a:effectLst/>
                        </a:rPr>
                        <a:t>31.12.2018</a:t>
                      </a:r>
                      <a:endParaRPr lang="ru-RU" sz="1200" b="1" i="0" u="none" strike="noStrike" dirty="0">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31.12.2019</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31.12.2020</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31.12.2021</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31.12.2022</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28.02.2023</a:t>
                      </a:r>
                      <a:endParaRPr lang="ru-RU" sz="1200" b="1" i="0" u="none" strike="noStrike">
                        <a:effectLst/>
                        <a:latin typeface="Calibri" panose="020F0502020204030204" pitchFamily="34" charset="0"/>
                      </a:endParaRPr>
                    </a:p>
                  </a:txBody>
                  <a:tcPr marL="8878" marR="8878" marT="8878" marB="0" anchor="ctr"/>
                </a:tc>
              </a:tr>
              <a:tr h="372860">
                <a:tc>
                  <a:txBody>
                    <a:bodyPr/>
                    <a:lstStyle/>
                    <a:p>
                      <a:pPr algn="l" fontAlgn="ctr"/>
                      <a:r>
                        <a:rPr lang="ru-RU" sz="1200" u="none" strike="noStrike">
                          <a:effectLst/>
                        </a:rPr>
                        <a:t>Загальна сума державного та гарантованого державою боргу</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dirty="0">
                          <a:effectLst/>
                        </a:rPr>
                        <a:t>2 168,42</a:t>
                      </a:r>
                      <a:endParaRPr lang="ru-RU" sz="1200" b="1" i="1" u="none" strike="noStrike" dirty="0">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1 998,30</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2 551,88</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2 672,06</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4 072,85</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dirty="0">
                          <a:effectLst/>
                        </a:rPr>
                        <a:t>4 242,16</a:t>
                      </a:r>
                      <a:endParaRPr lang="ru-RU" sz="1200" b="1" i="1" u="none" strike="noStrike" dirty="0">
                        <a:effectLst/>
                        <a:latin typeface="Calibri" panose="020F0502020204030204" pitchFamily="34" charset="0"/>
                      </a:endParaRPr>
                    </a:p>
                  </a:txBody>
                  <a:tcPr marL="8878" marR="8878" marT="8878" marB="0" anchor="ctr">
                    <a:solidFill>
                      <a:srgbClr val="FFFF00"/>
                    </a:solidFill>
                  </a:tcPr>
                </a:tc>
              </a:tr>
              <a:tr h="177553">
                <a:tc>
                  <a:txBody>
                    <a:bodyPr/>
                    <a:lstStyle/>
                    <a:p>
                      <a:pPr algn="l" fontAlgn="ctr"/>
                      <a:r>
                        <a:rPr lang="ru-RU" sz="1200" u="none" strike="noStrike">
                          <a:effectLst/>
                        </a:rPr>
                        <a:t>Державний борг</a:t>
                      </a:r>
                      <a:endParaRPr lang="ru-RU" sz="1200" b="1" i="0" u="none" strike="noStrike">
                        <a:solidFill>
                          <a:srgbClr val="FFFFFF"/>
                        </a:solidFill>
                        <a:effectLst/>
                        <a:latin typeface="Calibri" panose="020F0502020204030204" pitchFamily="34" charset="0"/>
                      </a:endParaRPr>
                    </a:p>
                  </a:txBody>
                  <a:tcPr marL="106532" marR="8878" marT="8878" marB="0" anchor="ctr">
                    <a:solidFill>
                      <a:srgbClr val="92D050"/>
                    </a:solidFill>
                  </a:tcPr>
                </a:tc>
                <a:tc>
                  <a:txBody>
                    <a:bodyPr/>
                    <a:lstStyle/>
                    <a:p>
                      <a:pPr algn="r" fontAlgn="ctr"/>
                      <a:r>
                        <a:rPr lang="ru-RU" sz="1200" u="none" strike="noStrike">
                          <a:effectLst/>
                        </a:rPr>
                        <a:t>1 860,29</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1 761,37</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2 259,23</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2 362,72</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3 715,13</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dirty="0">
                          <a:effectLst/>
                        </a:rPr>
                        <a:t>3 882,90</a:t>
                      </a:r>
                      <a:endParaRPr lang="ru-RU" sz="1200" b="1" i="0" u="none" strike="noStrike" dirty="0">
                        <a:solidFill>
                          <a:srgbClr val="FFFFFF"/>
                        </a:solidFill>
                        <a:effectLst/>
                        <a:latin typeface="Calibri" panose="020F0502020204030204" pitchFamily="34" charset="0"/>
                      </a:endParaRPr>
                    </a:p>
                  </a:txBody>
                  <a:tcPr marL="8878" marR="8878" marT="8878" marB="0" anchor="ctr">
                    <a:solidFill>
                      <a:srgbClr val="92D050"/>
                    </a:solidFill>
                  </a:tcPr>
                </a:tc>
              </a:tr>
              <a:tr h="0">
                <a:tc>
                  <a:txBody>
                    <a:bodyPr/>
                    <a:lstStyle/>
                    <a:p>
                      <a:pPr algn="l" fontAlgn="ctr"/>
                      <a:r>
                        <a:rPr lang="ru-RU" sz="1200" u="none" strike="noStrike">
                          <a:effectLst/>
                        </a:rPr>
                        <a:t>Внутрішній борг</a:t>
                      </a:r>
                      <a:endParaRPr lang="ru-RU" sz="1200" b="1" i="0" u="none" strike="noStrike">
                        <a:effectLst/>
                        <a:latin typeface="Calibri" panose="020F0502020204030204" pitchFamily="34" charset="0"/>
                      </a:endParaRPr>
                    </a:p>
                  </a:txBody>
                  <a:tcPr marL="213063" marR="8878" marT="8878" marB="0" anchor="ctr">
                    <a:solidFill>
                      <a:schemeClr val="accent1"/>
                    </a:solidFill>
                  </a:tcPr>
                </a:tc>
                <a:tc>
                  <a:txBody>
                    <a:bodyPr/>
                    <a:lstStyle/>
                    <a:p>
                      <a:pPr algn="r" fontAlgn="ctr"/>
                      <a:r>
                        <a:rPr lang="ru-RU" sz="1200" u="none" strike="noStrike">
                          <a:effectLst/>
                        </a:rPr>
                        <a:t>761,09</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829,50</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1 000,71</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1 062,56</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1 389,69</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dirty="0">
                          <a:effectLst/>
                        </a:rPr>
                        <a:t>1 432,45</a:t>
                      </a:r>
                      <a:endParaRPr lang="ru-RU" sz="1200" b="1" i="0" u="none" strike="noStrike" dirty="0">
                        <a:effectLst/>
                        <a:latin typeface="Calibri" panose="020F0502020204030204" pitchFamily="34" charset="0"/>
                      </a:endParaRPr>
                    </a:p>
                  </a:txBody>
                  <a:tcPr marL="8878" marR="8878" marT="8878" marB="0" anchor="ctr">
                    <a:solidFill>
                      <a:schemeClr val="accent1"/>
                    </a:solidFill>
                  </a:tcPr>
                </a:tc>
              </a:tr>
              <a:tr h="292962">
                <a:tc>
                  <a:txBody>
                    <a:bodyPr/>
                    <a:lstStyle/>
                    <a:p>
                      <a:pPr algn="l" fontAlgn="ctr"/>
                      <a:r>
                        <a:rPr lang="ru-RU" sz="1200" u="none" strike="noStrike">
                          <a:effectLst/>
                        </a:rPr>
                        <a:t>1. Заборгованість за випущеними цінними паперами на внутрішньому ринку</a:t>
                      </a:r>
                      <a:endParaRPr lang="ru-RU" sz="1200" b="0" i="0" u="none" strike="noStrike">
                        <a:effectLst/>
                        <a:latin typeface="Calibri" panose="020F0502020204030204" pitchFamily="34" charset="0"/>
                      </a:endParaRPr>
                    </a:p>
                  </a:txBody>
                  <a:tcPr marL="319595" marR="8878" marT="8878" marB="0" anchor="ctr"/>
                </a:tc>
                <a:tc>
                  <a:txBody>
                    <a:bodyPr/>
                    <a:lstStyle/>
                    <a:p>
                      <a:pPr algn="r" fontAlgn="ctr"/>
                      <a:r>
                        <a:rPr lang="ru-RU" sz="1200" u="none" strike="noStrike">
                          <a:effectLst/>
                        </a:rPr>
                        <a:t>758,84</a:t>
                      </a:r>
                      <a:endParaRPr lang="ru-RU" sz="1200" b="0" i="0" u="none" strike="noStrike">
                        <a:effectLst/>
                        <a:latin typeface="Calibri" panose="020F0502020204030204" pitchFamily="34" charset="0"/>
                      </a:endParaRPr>
                    </a:p>
                  </a:txBody>
                  <a:tcPr marL="8878" marR="8878" marT="8878" marB="0" anchor="ctr"/>
                </a:tc>
                <a:tc>
                  <a:txBody>
                    <a:bodyPr/>
                    <a:lstStyle/>
                    <a:p>
                      <a:pPr algn="r" fontAlgn="ctr"/>
                      <a:r>
                        <a:rPr lang="ru-RU" sz="1200" u="none" strike="noStrike" dirty="0">
                          <a:effectLst/>
                        </a:rPr>
                        <a:t>827,38</a:t>
                      </a:r>
                      <a:endParaRPr lang="ru-RU" sz="1200" b="0" i="0" u="none" strike="noStrike" dirty="0">
                        <a:effectLst/>
                        <a:latin typeface="Calibri" panose="020F0502020204030204" pitchFamily="34" charset="0"/>
                      </a:endParaRPr>
                    </a:p>
                  </a:txBody>
                  <a:tcPr marL="8878" marR="8878" marT="8878" marB="0" anchor="ctr"/>
                </a:tc>
                <a:tc>
                  <a:txBody>
                    <a:bodyPr/>
                    <a:lstStyle/>
                    <a:p>
                      <a:pPr algn="r" fontAlgn="ctr"/>
                      <a:r>
                        <a:rPr lang="ru-RU" sz="1200" u="none" strike="noStrike" dirty="0">
                          <a:effectLst/>
                        </a:rPr>
                        <a:t>998,73</a:t>
                      </a:r>
                      <a:endParaRPr lang="ru-RU" sz="1200" b="0" i="0" u="none" strike="noStrike" dirty="0">
                        <a:effectLst/>
                        <a:latin typeface="Calibri" panose="020F0502020204030204" pitchFamily="34" charset="0"/>
                      </a:endParaRPr>
                    </a:p>
                  </a:txBody>
                  <a:tcPr marL="8878" marR="8878" marT="8878" marB="0" anchor="ctr"/>
                </a:tc>
                <a:tc>
                  <a:txBody>
                    <a:bodyPr/>
                    <a:lstStyle/>
                    <a:p>
                      <a:pPr algn="r" fontAlgn="ctr"/>
                      <a:r>
                        <a:rPr lang="ru-RU" sz="1200" u="none" strike="noStrike">
                          <a:effectLst/>
                        </a:rPr>
                        <a:t>1 060,71</a:t>
                      </a:r>
                      <a:endParaRPr lang="ru-RU" sz="1200" b="0" i="0" u="none" strike="noStrike">
                        <a:effectLst/>
                        <a:latin typeface="Calibri" panose="020F0502020204030204" pitchFamily="34" charset="0"/>
                      </a:endParaRPr>
                    </a:p>
                  </a:txBody>
                  <a:tcPr marL="8878" marR="8878" marT="8878" marB="0" anchor="ctr"/>
                </a:tc>
                <a:tc>
                  <a:txBody>
                    <a:bodyPr/>
                    <a:lstStyle/>
                    <a:p>
                      <a:pPr algn="r" fontAlgn="ctr"/>
                      <a:r>
                        <a:rPr lang="ru-RU" sz="1200" u="none" strike="noStrike">
                          <a:effectLst/>
                        </a:rPr>
                        <a:t>1 387,97</a:t>
                      </a:r>
                      <a:endParaRPr lang="ru-RU" sz="1200" b="0" i="0" u="none" strike="noStrike">
                        <a:effectLst/>
                        <a:latin typeface="Calibri" panose="020F0502020204030204" pitchFamily="34" charset="0"/>
                      </a:endParaRPr>
                    </a:p>
                  </a:txBody>
                  <a:tcPr marL="8878" marR="8878" marT="8878" marB="0" anchor="ctr"/>
                </a:tc>
                <a:tc>
                  <a:txBody>
                    <a:bodyPr/>
                    <a:lstStyle/>
                    <a:p>
                      <a:pPr algn="r" fontAlgn="ctr"/>
                      <a:r>
                        <a:rPr lang="ru-RU" sz="1200" u="none" strike="noStrike">
                          <a:effectLst/>
                        </a:rPr>
                        <a:t>1 430,73</a:t>
                      </a:r>
                      <a:endParaRPr lang="ru-RU" sz="1200" b="0" i="0" u="none" strike="noStrike">
                        <a:effectLst/>
                        <a:latin typeface="Calibri" panose="020F0502020204030204" pitchFamily="34" charset="0"/>
                      </a:endParaRPr>
                    </a:p>
                  </a:txBody>
                  <a:tcPr marL="8878" marR="8878" marT="8878" marB="0" anchor="ctr"/>
                </a:tc>
              </a:tr>
              <a:tr h="292962">
                <a:tc>
                  <a:txBody>
                    <a:bodyPr/>
                    <a:lstStyle/>
                    <a:p>
                      <a:pPr algn="l" fontAlgn="b"/>
                      <a:r>
                        <a:rPr lang="ru-RU" sz="1200" u="none" strike="noStrike">
                          <a:effectLst/>
                        </a:rPr>
                        <a:t>2. Заборгованість перед банківськими та іншими фінансовими установами</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2,25</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2,12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1,98</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1,85</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1,72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1,72</a:t>
                      </a:r>
                      <a:endParaRPr lang="ru-RU" sz="1200" b="0" i="0" u="none" strike="noStrike">
                        <a:effectLst/>
                        <a:latin typeface="Calibri" panose="020F0502020204030204" pitchFamily="34" charset="0"/>
                      </a:endParaRPr>
                    </a:p>
                  </a:txBody>
                  <a:tcPr marL="8878" marR="8878" marT="8878" marB="0" anchor="b"/>
                </a:tc>
              </a:tr>
              <a:tr h="177553">
                <a:tc>
                  <a:txBody>
                    <a:bodyPr/>
                    <a:lstStyle/>
                    <a:p>
                      <a:pPr algn="l" fontAlgn="b"/>
                      <a:r>
                        <a:rPr lang="ru-RU" sz="1200" u="none" strike="noStrike">
                          <a:effectLst/>
                        </a:rPr>
                        <a:t>Зовнішній борг</a:t>
                      </a:r>
                      <a:endParaRPr lang="ru-RU" sz="1200" b="1" i="0" u="none" strike="noStrike">
                        <a:effectLst/>
                        <a:latin typeface="Calibri" panose="020F0502020204030204" pitchFamily="34" charset="0"/>
                      </a:endParaRPr>
                    </a:p>
                  </a:txBody>
                  <a:tcPr marL="213063" marR="8878" marT="8878" marB="0" anchor="b">
                    <a:solidFill>
                      <a:schemeClr val="accent1"/>
                    </a:solidFill>
                  </a:tcPr>
                </a:tc>
                <a:tc>
                  <a:txBody>
                    <a:bodyPr/>
                    <a:lstStyle/>
                    <a:p>
                      <a:pPr algn="r" fontAlgn="b"/>
                      <a:r>
                        <a:rPr lang="ru-RU" sz="1200" u="none" strike="noStrike">
                          <a:effectLst/>
                        </a:rPr>
                        <a:t>1 099,20</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931,87</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1 258,52</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1 300,16</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2 325,44</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dirty="0">
                          <a:effectLst/>
                        </a:rPr>
                        <a:t>2 450,45</a:t>
                      </a:r>
                      <a:endParaRPr lang="ru-RU" sz="1200" b="1" i="0" u="none" strike="noStrike" dirty="0">
                        <a:effectLst/>
                        <a:latin typeface="Calibri" panose="020F0502020204030204" pitchFamily="34" charset="0"/>
                      </a:endParaRPr>
                    </a:p>
                  </a:txBody>
                  <a:tcPr marL="8878" marR="8878" marT="8878" marB="0" anchor="b">
                    <a:solidFill>
                      <a:schemeClr val="accent1"/>
                    </a:solidFill>
                  </a:tcPr>
                </a:tc>
              </a:tr>
              <a:tr h="292962">
                <a:tc>
                  <a:txBody>
                    <a:bodyPr/>
                    <a:lstStyle/>
                    <a:p>
                      <a:pPr algn="l" fontAlgn="b"/>
                      <a:r>
                        <a:rPr lang="ru-RU" sz="1200" u="none" strike="noStrike">
                          <a:effectLst/>
                        </a:rPr>
                        <a:t>1. Заборгованість за позиками, одержаними від міжнародних фінансових організацій</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370,82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292,20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443,31</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463,17</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1 100,26</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1 229,06</a:t>
                      </a:r>
                      <a:endParaRPr lang="ru-RU" sz="1200" b="0" i="0" u="none" strike="noStrike">
                        <a:effectLst/>
                        <a:latin typeface="Calibri" panose="020F0502020204030204" pitchFamily="34" charset="0"/>
                      </a:endParaRPr>
                    </a:p>
                  </a:txBody>
                  <a:tcPr marL="8878" marR="8878" marT="8878" marB="0" anchor="b"/>
                </a:tc>
              </a:tr>
              <a:tr h="292962">
                <a:tc>
                  <a:txBody>
                    <a:bodyPr/>
                    <a:lstStyle/>
                    <a:p>
                      <a:pPr algn="l" fontAlgn="b"/>
                      <a:r>
                        <a:rPr lang="ru-RU" sz="1200" u="none" strike="noStrike" dirty="0">
                          <a:effectLst/>
                        </a:rPr>
                        <a:t>2. </a:t>
                      </a:r>
                      <a:r>
                        <a:rPr lang="ru-RU" sz="1200" u="none" strike="noStrike" dirty="0" err="1">
                          <a:effectLst/>
                        </a:rPr>
                        <a:t>Заборгованість</a:t>
                      </a:r>
                      <a:r>
                        <a:rPr lang="ru-RU" sz="1200" u="none" strike="noStrike" dirty="0">
                          <a:effectLst/>
                        </a:rPr>
                        <a:t> за </a:t>
                      </a:r>
                      <a:r>
                        <a:rPr lang="ru-RU" sz="1200" u="none" strike="noStrike" dirty="0" err="1">
                          <a:effectLst/>
                        </a:rPr>
                        <a:t>позиками</a:t>
                      </a:r>
                      <a:r>
                        <a:rPr lang="ru-RU" sz="1200" u="none" strike="noStrike" dirty="0">
                          <a:effectLst/>
                        </a:rPr>
                        <a:t>, </a:t>
                      </a:r>
                      <a:r>
                        <a:rPr lang="ru-RU" sz="1200" u="none" strike="noStrike" dirty="0" err="1">
                          <a:effectLst/>
                        </a:rPr>
                        <a:t>одержаними</a:t>
                      </a:r>
                      <a:r>
                        <a:rPr lang="ru-RU" sz="1200" u="none" strike="noStrike" dirty="0">
                          <a:effectLst/>
                        </a:rPr>
                        <a:t> </a:t>
                      </a:r>
                      <a:r>
                        <a:rPr lang="ru-RU" sz="1200" u="none" strike="noStrike" dirty="0" err="1">
                          <a:effectLst/>
                        </a:rPr>
                        <a:t>від</a:t>
                      </a:r>
                      <a:r>
                        <a:rPr lang="ru-RU" sz="1200" u="none" strike="noStrike" dirty="0">
                          <a:effectLst/>
                        </a:rPr>
                        <a:t> </a:t>
                      </a:r>
                      <a:r>
                        <a:rPr lang="ru-RU" sz="1200" u="none" strike="noStrike" dirty="0" err="1">
                          <a:effectLst/>
                        </a:rPr>
                        <a:t>органів</a:t>
                      </a:r>
                      <a:r>
                        <a:rPr lang="ru-RU" sz="1200" u="none" strike="noStrike" dirty="0">
                          <a:effectLst/>
                        </a:rPr>
                        <a:t> </a:t>
                      </a:r>
                      <a:r>
                        <a:rPr lang="ru-RU" sz="1200" u="none" strike="noStrike" dirty="0" err="1">
                          <a:effectLst/>
                        </a:rPr>
                        <a:t>управління</a:t>
                      </a:r>
                      <a:r>
                        <a:rPr lang="ru-RU" sz="1200" u="none" strike="noStrike" dirty="0">
                          <a:effectLst/>
                        </a:rPr>
                        <a:t> </a:t>
                      </a:r>
                      <a:r>
                        <a:rPr lang="ru-RU" sz="1200" u="none" strike="noStrike" dirty="0" err="1">
                          <a:effectLst/>
                        </a:rPr>
                        <a:t>іноземних</a:t>
                      </a:r>
                      <a:r>
                        <a:rPr lang="ru-RU" sz="1200" u="none" strike="noStrike" dirty="0">
                          <a:effectLst/>
                        </a:rPr>
                        <a:t> держав</a:t>
                      </a:r>
                      <a:endParaRPr lang="ru-RU" sz="1200" b="0" i="0" u="none" strike="noStrike" dirty="0">
                        <a:effectLst/>
                        <a:latin typeface="Calibri" panose="020F0502020204030204" pitchFamily="34" charset="0"/>
                      </a:endParaRPr>
                    </a:p>
                  </a:txBody>
                  <a:tcPr marL="319595" marR="8878" marT="8878" marB="0" anchor="b"/>
                </a:tc>
                <a:tc>
                  <a:txBody>
                    <a:bodyPr/>
                    <a:lstStyle/>
                    <a:p>
                      <a:pPr algn="r" fontAlgn="b"/>
                      <a:r>
                        <a:rPr lang="ru-RU" sz="1200" u="none" strike="noStrike">
                          <a:effectLst/>
                        </a:rPr>
                        <a:t>47,93</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38,59</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43,90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40,75</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182,66</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181,80</a:t>
                      </a:r>
                      <a:endParaRPr lang="ru-RU" sz="1200" b="0" i="0" u="none" strike="noStrike">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Великобританія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0,56</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0,81</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0,80</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Італія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7,79</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7,72</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Канада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8,13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3,62</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66,84</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66,83</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Нідерланди</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7,79</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7,72</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Німеччина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7,19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6,43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8,99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7,82</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21,46</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21,58</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Польща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0,15</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0,41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1,14</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1,94</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1,98</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Росія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16,78</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14,35</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17,13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16,53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22,16</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22,16</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США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0,13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0,08</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0,05</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0,02</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0,02</a:t>
                      </a:r>
                      <a:endParaRPr lang="ru-RU" sz="1200" b="0" i="0" u="none" strike="noStrike" dirty="0">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Франція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0,59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0,79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1,08</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17,37</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17,22</a:t>
                      </a:r>
                      <a:endParaRPr lang="ru-RU" sz="1200" b="0" i="0" u="none" strike="noStrike" dirty="0">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Японія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15,71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13,36</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16,53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13,61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36,49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35,78</a:t>
                      </a:r>
                      <a:endParaRPr lang="ru-RU" sz="1200" b="0" i="0" u="none" strike="noStrike" dirty="0">
                        <a:solidFill>
                          <a:srgbClr val="000000"/>
                        </a:solidFill>
                        <a:effectLst/>
                        <a:latin typeface="Calibri" panose="020F0502020204030204" pitchFamily="34" charset="0"/>
                      </a:endParaRPr>
                    </a:p>
                  </a:txBody>
                  <a:tcPr marL="8878" marR="8878" marT="8878" marB="0" anchor="b"/>
                </a:tc>
              </a:tr>
              <a:tr h="435004">
                <a:tc>
                  <a:txBody>
                    <a:bodyPr/>
                    <a:lstStyle/>
                    <a:p>
                      <a:pPr algn="l" fontAlgn="b"/>
                      <a:r>
                        <a:rPr lang="ru-RU" sz="1200" u="none" strike="noStrike">
                          <a:effectLst/>
                        </a:rPr>
                        <a:t>3. Заборгованість за позиками, одержаними від іноземних комерційних банків, інших іноземних фінансових установ</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11,08</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33,34</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61,09</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50,74</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60,38</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58,45</a:t>
                      </a:r>
                      <a:endParaRPr lang="ru-RU" sz="1200" b="0" i="0" u="none" strike="noStrike" dirty="0">
                        <a:effectLst/>
                        <a:latin typeface="Calibri" panose="020F0502020204030204" pitchFamily="34" charset="0"/>
                      </a:endParaRPr>
                    </a:p>
                  </a:txBody>
                  <a:tcPr marL="8878" marR="8878" marT="8878" marB="0" anchor="b"/>
                </a:tc>
              </a:tr>
              <a:tr h="292962">
                <a:tc>
                  <a:txBody>
                    <a:bodyPr/>
                    <a:lstStyle/>
                    <a:p>
                      <a:pPr algn="l" fontAlgn="b"/>
                      <a:r>
                        <a:rPr lang="ru-RU" sz="1200" u="none" strike="noStrike">
                          <a:effectLst/>
                        </a:rPr>
                        <a:t>4. Заборгованість за випущеними цінними паперами на зовнішньому ринку</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622,08</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527,53</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660,22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625,00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828,54</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827,78</a:t>
                      </a:r>
                      <a:endParaRPr lang="ru-RU" sz="1200" b="0" i="0" u="none" strike="noStrike" dirty="0">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5. Заборгованість, не віднесена до інших категорій</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dirty="0">
                          <a:effectLst/>
                        </a:rPr>
                        <a:t>47,29</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40,22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50,01</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120,50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153,60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153,37</a:t>
                      </a:r>
                      <a:endParaRPr lang="ru-RU" sz="1200" b="0" i="0" u="none" strike="noStrike" dirty="0">
                        <a:effectLst/>
                        <a:latin typeface="Calibri" panose="020F0502020204030204" pitchFamily="34" charset="0"/>
                      </a:endParaRPr>
                    </a:p>
                  </a:txBody>
                  <a:tcPr marL="8878" marR="8878" marT="8878" marB="0" anchor="b"/>
                </a:tc>
              </a:tr>
              <a:tr h="177553">
                <a:tc>
                  <a:txBody>
                    <a:bodyPr/>
                    <a:lstStyle/>
                    <a:p>
                      <a:pPr algn="l" fontAlgn="b"/>
                      <a:r>
                        <a:rPr lang="ru-RU" sz="1200" u="none" strike="noStrike">
                          <a:effectLst/>
                        </a:rPr>
                        <a:t>Гарантований державою борг</a:t>
                      </a:r>
                      <a:endParaRPr lang="ru-RU" sz="1200" b="1" i="0" u="none" strike="noStrike">
                        <a:solidFill>
                          <a:srgbClr val="FFFFFF"/>
                        </a:solidFill>
                        <a:effectLst/>
                        <a:latin typeface="Calibri" panose="020F0502020204030204" pitchFamily="34" charset="0"/>
                      </a:endParaRPr>
                    </a:p>
                  </a:txBody>
                  <a:tcPr marL="106532" marR="8878" marT="8878" marB="0" anchor="b">
                    <a:solidFill>
                      <a:srgbClr val="92D050"/>
                    </a:solidFill>
                  </a:tcPr>
                </a:tc>
                <a:tc>
                  <a:txBody>
                    <a:bodyPr/>
                    <a:lstStyle/>
                    <a:p>
                      <a:pPr algn="r" fontAlgn="b"/>
                      <a:r>
                        <a:rPr lang="ru-RU" sz="1200" u="none" strike="noStrike">
                          <a:effectLst/>
                        </a:rPr>
                        <a:t>308,13</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236,93</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292,65</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309,34</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357,71</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dirty="0">
                          <a:effectLst/>
                        </a:rPr>
                        <a:t>359,26</a:t>
                      </a:r>
                      <a:endParaRPr lang="ru-RU" sz="1200" b="1" i="0" u="none" strike="noStrike" dirty="0">
                        <a:solidFill>
                          <a:srgbClr val="FFFFFF"/>
                        </a:solidFill>
                        <a:effectLst/>
                        <a:latin typeface="Calibri" panose="020F0502020204030204" pitchFamily="34" charset="0"/>
                      </a:endParaRPr>
                    </a:p>
                  </a:txBody>
                  <a:tcPr marL="8878" marR="8878" marT="8878" marB="0" anchor="b">
                    <a:solidFill>
                      <a:srgbClr val="92D050"/>
                    </a:solidFill>
                  </a:tcPr>
                </a:tc>
              </a:tr>
              <a:tr h="177553">
                <a:tc>
                  <a:txBody>
                    <a:bodyPr/>
                    <a:lstStyle/>
                    <a:p>
                      <a:pPr algn="l" fontAlgn="b"/>
                      <a:r>
                        <a:rPr lang="ru-RU" sz="1200" u="none" strike="noStrike">
                          <a:effectLst/>
                        </a:rPr>
                        <a:t>Внутрішній борг</a:t>
                      </a:r>
                      <a:endParaRPr lang="ru-RU" sz="1200" b="1" i="0" u="none" strike="noStrike">
                        <a:effectLst/>
                        <a:latin typeface="Calibri" panose="020F0502020204030204" pitchFamily="34" charset="0"/>
                      </a:endParaRPr>
                    </a:p>
                  </a:txBody>
                  <a:tcPr marL="213063" marR="8878" marT="8878" marB="0" anchor="b">
                    <a:solidFill>
                      <a:schemeClr val="accent1"/>
                    </a:solidFill>
                  </a:tcPr>
                </a:tc>
                <a:tc>
                  <a:txBody>
                    <a:bodyPr/>
                    <a:lstStyle/>
                    <a:p>
                      <a:pPr algn="r" fontAlgn="b"/>
                      <a:r>
                        <a:rPr lang="ru-RU" sz="1200" u="none" strike="noStrike">
                          <a:effectLst/>
                        </a:rPr>
                        <a:t>10,32</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9,35</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32,24</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49,04</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72,20</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dirty="0">
                          <a:effectLst/>
                        </a:rPr>
                        <a:t>71,44</a:t>
                      </a:r>
                      <a:endParaRPr lang="ru-RU" sz="1200" b="1" i="0" u="none" strike="noStrike" dirty="0">
                        <a:effectLst/>
                        <a:latin typeface="Calibri" panose="020F0502020204030204" pitchFamily="34" charset="0"/>
                      </a:endParaRPr>
                    </a:p>
                  </a:txBody>
                  <a:tcPr marL="8878" marR="8878" marT="8878" marB="0" anchor="b">
                    <a:solidFill>
                      <a:schemeClr val="accent1"/>
                    </a:solidFill>
                  </a:tcPr>
                </a:tc>
              </a:tr>
              <a:tr h="177553">
                <a:tc>
                  <a:txBody>
                    <a:bodyPr/>
                    <a:lstStyle/>
                    <a:p>
                      <a:pPr algn="l" fontAlgn="b"/>
                      <a:r>
                        <a:rPr lang="ru-RU" sz="1200" u="none" strike="noStrike">
                          <a:effectLst/>
                        </a:rPr>
                        <a:t>Зовнішній борг</a:t>
                      </a:r>
                      <a:endParaRPr lang="ru-RU" sz="1200" b="1" i="0" u="none" strike="noStrike">
                        <a:effectLst/>
                        <a:latin typeface="Calibri" panose="020F0502020204030204" pitchFamily="34" charset="0"/>
                      </a:endParaRPr>
                    </a:p>
                  </a:txBody>
                  <a:tcPr marL="213063" marR="8878" marT="8878" marB="0" anchor="b">
                    <a:solidFill>
                      <a:schemeClr val="accent1"/>
                    </a:solidFill>
                  </a:tcPr>
                </a:tc>
                <a:tc>
                  <a:txBody>
                    <a:bodyPr/>
                    <a:lstStyle/>
                    <a:p>
                      <a:pPr algn="r" fontAlgn="b"/>
                      <a:r>
                        <a:rPr lang="ru-RU" sz="1200" u="none" strike="noStrike">
                          <a:effectLst/>
                        </a:rPr>
                        <a:t>297,81</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227,57</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260,41</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260,30</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285,52</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dirty="0">
                          <a:effectLst/>
                        </a:rPr>
                        <a:t>287,82</a:t>
                      </a:r>
                      <a:endParaRPr lang="ru-RU" sz="1200" b="1" i="0" u="none" strike="noStrike" dirty="0">
                        <a:effectLst/>
                        <a:latin typeface="Calibri" panose="020F0502020204030204" pitchFamily="34" charset="0"/>
                      </a:endParaRPr>
                    </a:p>
                  </a:txBody>
                  <a:tcPr marL="8878" marR="8878" marT="8878" marB="0" anchor="b">
                    <a:solidFill>
                      <a:schemeClr val="accent1"/>
                    </a:solidFill>
                  </a:tcPr>
                </a:tc>
              </a:tr>
            </a:tbl>
          </a:graphicData>
        </a:graphic>
      </p:graphicFrame>
    </p:spTree>
    <p:extLst>
      <p:ext uri="{BB962C8B-B14F-4D97-AF65-F5344CB8AC3E}">
        <p14:creationId xmlns:p14="http://schemas.microsoft.com/office/powerpoint/2010/main" val="333819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96063644"/>
              </p:ext>
            </p:extLst>
          </p:nvPr>
        </p:nvGraphicFramePr>
        <p:xfrm>
          <a:off x="777922" y="928052"/>
          <a:ext cx="9062112" cy="4023624"/>
        </p:xfrm>
        <a:graphic>
          <a:graphicData uri="http://schemas.openxmlformats.org/drawingml/2006/table">
            <a:tbl>
              <a:tblPr>
                <a:tableStyleId>{5C22544A-7EE6-4342-B048-85BDC9FD1C3A}</a:tableStyleId>
              </a:tblPr>
              <a:tblGrid>
                <a:gridCol w="5309503"/>
                <a:gridCol w="1365629"/>
                <a:gridCol w="1468911"/>
                <a:gridCol w="918069"/>
              </a:tblGrid>
              <a:tr h="373056">
                <a:tc gridSpan="4">
                  <a:txBody>
                    <a:bodyPr/>
                    <a:lstStyle/>
                    <a:p>
                      <a:pPr algn="ctr" fontAlgn="b"/>
                      <a:r>
                        <a:rPr lang="ru-RU" sz="1600" u="none" strike="noStrike">
                          <a:effectLst/>
                        </a:rPr>
                        <a:t>Державний та гарантований державою борг України за станом на 28.02.2023</a:t>
                      </a:r>
                      <a:endParaRPr lang="ru-RU" sz="1600" b="1" i="0" u="none" strike="noStrike">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373056">
                <a:tc gridSpan="4">
                  <a:txBody>
                    <a:bodyPr/>
                    <a:lstStyle/>
                    <a:p>
                      <a:pPr algn="ctr" fontAlgn="b"/>
                      <a:r>
                        <a:rPr lang="ru-RU" sz="1600" u="none" strike="noStrike">
                          <a:effectLst/>
                        </a:rPr>
                        <a:t>(в розрізі валют погашеня)</a:t>
                      </a:r>
                      <a:endParaRPr lang="ru-RU" sz="1600" b="1" i="0" u="none" strike="noStrike">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253678">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r>
              <a:tr h="492434">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млрд. одиниць</a:t>
                      </a:r>
                      <a:endParaRPr lang="ru-RU" sz="1600" b="0" i="1" u="none" strike="noStrike">
                        <a:effectLst/>
                        <a:latin typeface="Calibri" panose="020F0502020204030204" pitchFamily="34" charset="0"/>
                      </a:endParaRPr>
                    </a:p>
                  </a:txBody>
                  <a:tcPr marL="9525" marR="9525" marT="9525" marB="0" anchor="b"/>
                </a:tc>
              </a:tr>
              <a:tr h="253678">
                <a:tc>
                  <a:txBody>
                    <a:bodyPr/>
                    <a:lstStyle/>
                    <a:p>
                      <a:pPr algn="ctr" fontAlgn="ctr"/>
                      <a:r>
                        <a:rPr lang="ru-RU" sz="1600" u="none" strike="noStrike">
                          <a:effectLst/>
                        </a:rPr>
                        <a:t> </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дол.США</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грн.</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a:t>
                      </a:r>
                      <a:endParaRPr lang="ru-RU" sz="1600" b="1" i="0" u="none" strike="noStrike">
                        <a:effectLst/>
                        <a:latin typeface="Calibri" panose="020F0502020204030204" pitchFamily="34" charset="0"/>
                      </a:endParaRPr>
                    </a:p>
                  </a:txBody>
                  <a:tcPr marL="9525" marR="9525" marT="9525" marB="0" anchor="ctr"/>
                </a:tc>
              </a:tr>
              <a:tr h="313367">
                <a:tc>
                  <a:txBody>
                    <a:bodyPr/>
                    <a:lstStyle/>
                    <a:p>
                      <a:pPr algn="l" fontAlgn="ctr"/>
                      <a:r>
                        <a:rPr lang="ru-RU" sz="1600" u="none" strike="noStrike">
                          <a:effectLst/>
                        </a:rPr>
                        <a:t>Загальна сума державного та гарантованого державою боргу</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116,01</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4 242,16</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100,00%</a:t>
                      </a:r>
                      <a:endParaRPr lang="ru-RU" sz="1600" b="1" i="0" u="none" strike="noStrike">
                        <a:solidFill>
                          <a:srgbClr val="FFFFFF"/>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Анг. фунт стерлінгів</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0,02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0,80</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0,02%</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dirty="0" err="1">
                          <a:effectLst/>
                        </a:rPr>
                        <a:t>Долар</a:t>
                      </a:r>
                      <a:r>
                        <a:rPr lang="ru-RU" sz="1600" u="none" strike="noStrike" dirty="0">
                          <a:effectLst/>
                        </a:rPr>
                        <a:t> США</a:t>
                      </a:r>
                      <a:endParaRPr lang="ru-RU" sz="1600" b="0" i="0" u="none" strike="noStrike" dirty="0">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33,72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1 233,25</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29,07%</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ЄВРО</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27,92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1 021,09</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24,07%</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Канадський долар</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1,43</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52,46</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1,24%</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СПЗ</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14,28</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522,24</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12,31%</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b"/>
                      <a:r>
                        <a:rPr lang="ru-RU" sz="1600" u="none" strike="noStrike">
                          <a:effectLst/>
                        </a:rPr>
                        <a:t>Українська гривня</a:t>
                      </a:r>
                      <a:endParaRPr lang="ru-RU" sz="1600" b="0" i="0" u="none" strike="noStrike">
                        <a:solidFill>
                          <a:srgbClr val="000000"/>
                        </a:solidFill>
                        <a:effectLst/>
                        <a:latin typeface="Calibri" panose="020F0502020204030204" pitchFamily="34" charset="0"/>
                      </a:endParaRPr>
                    </a:p>
                  </a:txBody>
                  <a:tcPr marL="114300" marR="9525" marT="9525" marB="0" anchor="b">
                    <a:solidFill>
                      <a:schemeClr val="accent1"/>
                    </a:solidFill>
                  </a:tcPr>
                </a:tc>
                <a:tc>
                  <a:txBody>
                    <a:bodyPr/>
                    <a:lstStyle/>
                    <a:p>
                      <a:pPr algn="r" fontAlgn="b"/>
                      <a:r>
                        <a:rPr lang="ru-RU" sz="1600" u="none" strike="noStrike">
                          <a:effectLst/>
                        </a:rPr>
                        <a:t>37,64</a:t>
                      </a:r>
                      <a:endParaRPr lang="ru-RU" sz="1600" b="0" i="0" u="none" strike="noStrike">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ru-RU" sz="1600" u="none" strike="noStrike">
                          <a:effectLst/>
                        </a:rPr>
                        <a:t>1 376,54</a:t>
                      </a:r>
                      <a:endParaRPr lang="ru-RU" sz="1600" b="0" i="0" u="none" strike="noStrike">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ru-RU" sz="1600" u="none" strike="noStrike" dirty="0">
                          <a:effectLst/>
                        </a:rPr>
                        <a:t>32,45%</a:t>
                      </a:r>
                      <a:endParaRPr lang="ru-RU" sz="16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r>
              <a:tr h="253678">
                <a:tc>
                  <a:txBody>
                    <a:bodyPr/>
                    <a:lstStyle/>
                    <a:p>
                      <a:pPr algn="l" fontAlgn="b"/>
                      <a:r>
                        <a:rPr lang="ru-RU" sz="1600" u="none" strike="noStrike">
                          <a:effectLst/>
                        </a:rPr>
                        <a:t>Японська єна</a:t>
                      </a:r>
                      <a:endParaRPr lang="ru-RU" sz="1600" b="0" i="0" u="none" strike="noStrike">
                        <a:solidFill>
                          <a:srgbClr val="000000"/>
                        </a:solidFill>
                        <a:effectLst/>
                        <a:latin typeface="Calibri" panose="020F0502020204030204" pitchFamily="34" charset="0"/>
                      </a:endParaRPr>
                    </a:p>
                  </a:txBody>
                  <a:tcPr marL="114300" marR="9525" marT="9525" marB="0" anchor="b"/>
                </a:tc>
                <a:tc>
                  <a:txBody>
                    <a:bodyPr/>
                    <a:lstStyle/>
                    <a:p>
                      <a:pPr algn="r" fontAlgn="b"/>
                      <a:r>
                        <a:rPr lang="ru-RU" sz="1600" u="none" strike="noStrike">
                          <a:effectLst/>
                        </a:rPr>
                        <a:t>0,98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35,78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0,84%</a:t>
                      </a:r>
                      <a:endParaRPr lang="ru-RU"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95669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42129826"/>
              </p:ext>
            </p:extLst>
          </p:nvPr>
        </p:nvGraphicFramePr>
        <p:xfrm>
          <a:off x="1050878" y="968993"/>
          <a:ext cx="8966580" cy="4695617"/>
        </p:xfrm>
        <a:graphic>
          <a:graphicData uri="http://schemas.openxmlformats.org/drawingml/2006/table">
            <a:tbl>
              <a:tblPr>
                <a:tableStyleId>{5C22544A-7EE6-4342-B048-85BDC9FD1C3A}</a:tableStyleId>
              </a:tblPr>
              <a:tblGrid>
                <a:gridCol w="5253530"/>
                <a:gridCol w="1351233"/>
                <a:gridCol w="1453426"/>
                <a:gridCol w="908391"/>
              </a:tblGrid>
              <a:tr h="444747">
                <a:tc gridSpan="4">
                  <a:txBody>
                    <a:bodyPr/>
                    <a:lstStyle/>
                    <a:p>
                      <a:pPr algn="ctr" fontAlgn="b"/>
                      <a:r>
                        <a:rPr lang="ru-RU" sz="1600" u="none" strike="noStrike">
                          <a:effectLst/>
                        </a:rPr>
                        <a:t>Державний та гарантований державою борг України за станом на 31.10.2024</a:t>
                      </a:r>
                      <a:endParaRPr lang="ru-RU" sz="1600" b="1" i="0" u="none" strike="noStrike">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444747">
                <a:tc gridSpan="4">
                  <a:txBody>
                    <a:bodyPr/>
                    <a:lstStyle/>
                    <a:p>
                      <a:pPr algn="ctr" fontAlgn="b"/>
                      <a:r>
                        <a:rPr lang="ru-RU" sz="1600" u="none" strike="noStrike">
                          <a:effectLst/>
                        </a:rPr>
                        <a:t>(в розрізі валют погашеня)</a:t>
                      </a:r>
                      <a:endParaRPr lang="ru-RU" sz="1600" b="1" i="0" u="none" strike="noStrike">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302428">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r>
              <a:tr h="587066">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млрд. одиниць</a:t>
                      </a:r>
                      <a:endParaRPr lang="ru-RU" sz="1600" b="0" i="1" u="none" strike="noStrike">
                        <a:effectLst/>
                        <a:latin typeface="Calibri" panose="020F0502020204030204" pitchFamily="34" charset="0"/>
                      </a:endParaRPr>
                    </a:p>
                  </a:txBody>
                  <a:tcPr marL="9525" marR="9525" marT="9525" marB="0" anchor="b"/>
                </a:tc>
              </a:tr>
              <a:tr h="302428">
                <a:tc>
                  <a:txBody>
                    <a:bodyPr/>
                    <a:lstStyle/>
                    <a:p>
                      <a:pPr algn="ctr" fontAlgn="ctr"/>
                      <a:r>
                        <a:rPr lang="ru-RU" sz="1600" u="none" strike="noStrike">
                          <a:effectLst/>
                        </a:rPr>
                        <a:t> </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дол.США</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грн.</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a:t>
                      </a:r>
                      <a:endParaRPr lang="ru-RU" sz="1600" b="1" i="0" u="none" strike="noStrike">
                        <a:effectLst/>
                        <a:latin typeface="Calibri" panose="020F0502020204030204" pitchFamily="34" charset="0"/>
                      </a:endParaRPr>
                    </a:p>
                  </a:txBody>
                  <a:tcPr marL="9525" marR="9525" marT="9525" marB="0" anchor="ctr"/>
                </a:tc>
              </a:tr>
              <a:tr h="373587">
                <a:tc>
                  <a:txBody>
                    <a:bodyPr/>
                    <a:lstStyle/>
                    <a:p>
                      <a:pPr algn="l" fontAlgn="ctr"/>
                      <a:r>
                        <a:rPr lang="ru-RU" sz="1600" u="none" strike="noStrike">
                          <a:effectLst/>
                        </a:rPr>
                        <a:t>Загальна сума державного та гарантованого державою боргу</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155,37</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6 413,57</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100,00%</a:t>
                      </a:r>
                      <a:endParaRPr lang="ru-RU" sz="1600" b="1" i="0" u="none" strike="noStrike">
                        <a:solidFill>
                          <a:srgbClr val="FFFFFF"/>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Анг. фунт стерлінгів</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0,20</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8,07</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0,13%</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Долар США</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37,06</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1 529,72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23,85%</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ЄВРО</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53,70</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2 216,82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34,56%</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Канадський долар</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4,84</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199,97</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3,12%</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СПЗ</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18,45</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761,71</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11,88%</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b"/>
                      <a:r>
                        <a:rPr lang="ru-RU" sz="1600" u="none" strike="noStrike">
                          <a:effectLst/>
                        </a:rPr>
                        <a:t>Українська гривня</a:t>
                      </a:r>
                      <a:endParaRPr lang="ru-RU" sz="1600" b="0" i="0" u="none" strike="noStrike">
                        <a:solidFill>
                          <a:srgbClr val="000000"/>
                        </a:solidFill>
                        <a:effectLst/>
                        <a:latin typeface="Calibri" panose="020F0502020204030204" pitchFamily="34" charset="0"/>
                      </a:endParaRPr>
                    </a:p>
                  </a:txBody>
                  <a:tcPr marL="114300" marR="9525" marT="9525" marB="0" anchor="b"/>
                </a:tc>
                <a:tc>
                  <a:txBody>
                    <a:bodyPr/>
                    <a:lstStyle/>
                    <a:p>
                      <a:pPr algn="r" fontAlgn="b"/>
                      <a:r>
                        <a:rPr lang="ru-RU" sz="1600" u="none" strike="noStrike">
                          <a:effectLst/>
                        </a:rPr>
                        <a:t>40,25</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1 661,38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25,90%</a:t>
                      </a:r>
                      <a:endParaRPr lang="ru-RU" sz="1600" b="0" i="0" u="none" strike="noStrike">
                        <a:solidFill>
                          <a:srgbClr val="000000"/>
                        </a:solidFill>
                        <a:effectLst/>
                        <a:latin typeface="Calibri" panose="020F0502020204030204" pitchFamily="34" charset="0"/>
                      </a:endParaRPr>
                    </a:p>
                  </a:txBody>
                  <a:tcPr marL="9525" marR="9525" marT="9525" marB="0" anchor="b"/>
                </a:tc>
              </a:tr>
              <a:tr h="302428">
                <a:tc>
                  <a:txBody>
                    <a:bodyPr/>
                    <a:lstStyle/>
                    <a:p>
                      <a:pPr algn="l" fontAlgn="b"/>
                      <a:r>
                        <a:rPr lang="ru-RU" sz="1600" u="none" strike="noStrike">
                          <a:effectLst/>
                        </a:rPr>
                        <a:t>Японська єна</a:t>
                      </a:r>
                      <a:endParaRPr lang="ru-RU" sz="1600" b="0" i="0" u="none" strike="noStrike">
                        <a:solidFill>
                          <a:srgbClr val="000000"/>
                        </a:solidFill>
                        <a:effectLst/>
                        <a:latin typeface="Calibri" panose="020F0502020204030204" pitchFamily="34" charset="0"/>
                      </a:endParaRPr>
                    </a:p>
                  </a:txBody>
                  <a:tcPr marL="114300" marR="9525" marT="9525" marB="0" anchor="b"/>
                </a:tc>
                <a:tc>
                  <a:txBody>
                    <a:bodyPr/>
                    <a:lstStyle/>
                    <a:p>
                      <a:pPr algn="r" fontAlgn="b"/>
                      <a:r>
                        <a:rPr lang="ru-RU" sz="1600" u="none" strike="noStrike">
                          <a:effectLst/>
                        </a:rPr>
                        <a:t>0,87</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35,90</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0,56%</a:t>
                      </a:r>
                      <a:endParaRPr lang="ru-RU"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92031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endParaRPr lang="uk-UA" dirty="0"/>
          </a:p>
          <a:p>
            <a:endParaRPr lang="uk-UA" dirty="0"/>
          </a:p>
        </p:txBody>
      </p:sp>
      <p:pic>
        <p:nvPicPr>
          <p:cNvPr id="2" name="Рисунок 1"/>
          <p:cNvPicPr>
            <a:picLocks noChangeAspect="1"/>
          </p:cNvPicPr>
          <p:nvPr/>
        </p:nvPicPr>
        <p:blipFill rotWithShape="1">
          <a:blip r:embed="rId2"/>
          <a:srcRect l="18246" t="14311" r="18731" b="5053"/>
          <a:stretch/>
        </p:blipFill>
        <p:spPr>
          <a:xfrm>
            <a:off x="545909" y="327547"/>
            <a:ext cx="8748216" cy="6293120"/>
          </a:xfrm>
          <a:prstGeom prst="rect">
            <a:avLst/>
          </a:prstGeom>
        </p:spPr>
      </p:pic>
    </p:spTree>
    <p:extLst>
      <p:ext uri="{BB962C8B-B14F-4D97-AF65-F5344CB8AC3E}">
        <p14:creationId xmlns:p14="http://schemas.microsoft.com/office/powerpoint/2010/main" val="3748328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0123390"/>
              </p:ext>
            </p:extLst>
          </p:nvPr>
        </p:nvGraphicFramePr>
        <p:xfrm>
          <a:off x="856159" y="480788"/>
          <a:ext cx="8233250" cy="4913640"/>
        </p:xfrm>
        <a:graphic>
          <a:graphicData uri="http://schemas.openxmlformats.org/drawingml/2006/table">
            <a:tbl>
              <a:tblPr/>
              <a:tblGrid>
                <a:gridCol w="1652660"/>
                <a:gridCol w="1652660"/>
                <a:gridCol w="2463965"/>
                <a:gridCol w="2463965"/>
              </a:tblGrid>
              <a:tr h="808693">
                <a:tc>
                  <a:txBody>
                    <a:bodyPr/>
                    <a:lstStyle/>
                    <a:p>
                      <a:pPr algn="r" fontAlgn="b"/>
                      <a:r>
                        <a:rPr lang="ru-RU" sz="1800" dirty="0">
                          <a:solidFill>
                            <a:srgbClr val="999999"/>
                          </a:solidFill>
                          <a:effectLst/>
                          <a:latin typeface="Roboto"/>
                        </a:rPr>
                        <a:t/>
                      </a:r>
                      <a:br>
                        <a:rPr lang="ru-RU" sz="1800" dirty="0">
                          <a:solidFill>
                            <a:srgbClr val="999999"/>
                          </a:solidFill>
                          <a:effectLst/>
                          <a:latin typeface="Roboto"/>
                        </a:rPr>
                      </a:br>
                      <a:r>
                        <a:rPr lang="ru-RU" sz="1800" dirty="0" err="1">
                          <a:solidFill>
                            <a:srgbClr val="999999"/>
                          </a:solidFill>
                          <a:effectLst/>
                          <a:latin typeface="Roboto"/>
                        </a:rPr>
                        <a:t>Виконано</a:t>
                      </a:r>
                      <a:r>
                        <a:rPr lang="ru-RU" sz="1800" dirty="0">
                          <a:solidFill>
                            <a:srgbClr val="999999"/>
                          </a:solidFill>
                          <a:effectLst/>
                          <a:latin typeface="Roboto"/>
                        </a:rPr>
                        <a:t> на 31/12/2023</a:t>
                      </a:r>
                    </a:p>
                  </a:txBody>
                  <a:tcPr marL="43710" marR="43710" marT="43710" marB="43710" anchor="b">
                    <a:lnL>
                      <a:noFill/>
                    </a:lnL>
                    <a:lnR>
                      <a:noFill/>
                    </a:lnR>
                    <a:lnT>
                      <a:noFill/>
                    </a:lnT>
                    <a:lnB>
                      <a:noFill/>
                    </a:lnB>
                  </a:tcPr>
                </a:tc>
                <a:tc>
                  <a:txBody>
                    <a:bodyPr/>
                    <a:lstStyle/>
                    <a:p>
                      <a:pPr algn="r" fontAlgn="b"/>
                      <a:r>
                        <a:rPr lang="ru-RU" sz="1800" dirty="0" smtClean="0">
                          <a:solidFill>
                            <a:srgbClr val="999999"/>
                          </a:solidFill>
                          <a:effectLst/>
                          <a:latin typeface="Roboto"/>
                        </a:rPr>
                        <a:t>На</a:t>
                      </a:r>
                      <a:r>
                        <a:rPr lang="ru-RU" sz="1800" baseline="0" dirty="0" smtClean="0">
                          <a:solidFill>
                            <a:srgbClr val="999999"/>
                          </a:solidFill>
                          <a:effectLst/>
                          <a:latin typeface="Roboto"/>
                        </a:rPr>
                        <a:t> 1 </a:t>
                      </a:r>
                      <a:r>
                        <a:rPr lang="ru-RU" sz="1800" baseline="0" dirty="0" err="1" smtClean="0">
                          <a:solidFill>
                            <a:srgbClr val="999999"/>
                          </a:solidFill>
                          <a:effectLst/>
                          <a:latin typeface="Roboto"/>
                        </a:rPr>
                        <a:t>людину</a:t>
                      </a:r>
                      <a:endParaRPr lang="ru-RU" sz="1800" dirty="0">
                        <a:solidFill>
                          <a:srgbClr val="999999"/>
                        </a:solidFill>
                        <a:effectLst/>
                        <a:latin typeface="Roboto"/>
                      </a:endParaRPr>
                    </a:p>
                  </a:txBody>
                  <a:tcPr marL="43710" marR="43710" marT="43710" marB="43710" anchor="b">
                    <a:lnL>
                      <a:noFill/>
                    </a:lnL>
                    <a:lnR>
                      <a:noFill/>
                    </a:lnR>
                    <a:lnT>
                      <a:noFill/>
                    </a:lnT>
                    <a:lnB>
                      <a:noFill/>
                    </a:lnB>
                  </a:tcPr>
                </a:tc>
                <a:tc>
                  <a:txBody>
                    <a:bodyPr/>
                    <a:lstStyle/>
                    <a:p>
                      <a:endParaRPr lang="uk-UA" sz="1800"/>
                    </a:p>
                  </a:txBody>
                  <a:tcPr marL="69936" marR="69936" marT="34968" marB="34968">
                    <a:lnL>
                      <a:noFill/>
                    </a:lnL>
                  </a:tcPr>
                </a:tc>
                <a:tc>
                  <a:txBody>
                    <a:bodyPr/>
                    <a:lstStyle/>
                    <a:p>
                      <a:endParaRPr lang="uk-UA" sz="1800"/>
                    </a:p>
                  </a:txBody>
                  <a:tcPr marL="69936" marR="69936" marT="34968" marB="34968"/>
                </a:tc>
              </a:tr>
              <a:tr h="571521">
                <a:tc>
                  <a:txBody>
                    <a:bodyPr/>
                    <a:lstStyle/>
                    <a:p>
                      <a:pPr fontAlgn="base"/>
                      <a:endParaRPr lang="ru-RU" sz="1800">
                        <a:solidFill>
                          <a:srgbClr val="000000"/>
                        </a:solidFill>
                        <a:effectLst/>
                        <a:latin typeface="Roboto"/>
                      </a:endParaRPr>
                    </a:p>
                  </a:txBody>
                  <a:tcPr marL="43710" marR="43710" marT="34968" marB="34968" anchor="ctr">
                    <a:lnL>
                      <a:noFill/>
                    </a:lnL>
                    <a:lnR>
                      <a:noFill/>
                    </a:lnR>
                    <a:lnT>
                      <a:noFill/>
                    </a:lnT>
                    <a:lnB>
                      <a:noFill/>
                    </a:lnB>
                  </a:tcPr>
                </a:tc>
                <a:tc>
                  <a:txBody>
                    <a:bodyPr/>
                    <a:lstStyle/>
                    <a:p>
                      <a:pPr fontAlgn="ctr"/>
                      <a:r>
                        <a:rPr lang="ru-RU" sz="1800">
                          <a:solidFill>
                            <a:srgbClr val="000000"/>
                          </a:solidFill>
                          <a:effectLst/>
                          <a:latin typeface="Roboto"/>
                        </a:rPr>
                        <a:t>Державний зовнішній борг</a:t>
                      </a:r>
                    </a:p>
                  </a:txBody>
                  <a:tcPr marL="43710" marR="43710" marT="43710" marB="43710" anchor="ctr">
                    <a:lnL>
                      <a:noFill/>
                    </a:lnL>
                    <a:lnR>
                      <a:noFill/>
                    </a:lnR>
                    <a:lnT>
                      <a:noFill/>
                    </a:lnT>
                    <a:lnB>
                      <a:noFill/>
                    </a:lnB>
                  </a:tcPr>
                </a:tc>
                <a:tc>
                  <a:txBody>
                    <a:bodyPr/>
                    <a:lstStyle/>
                    <a:p>
                      <a:pPr algn="r" fontAlgn="ctr"/>
                      <a:r>
                        <a:rPr lang="ru-RU" sz="1800">
                          <a:solidFill>
                            <a:srgbClr val="000000"/>
                          </a:solidFill>
                          <a:effectLst/>
                          <a:latin typeface="Roboto"/>
                        </a:rPr>
                        <a:t>100%</a:t>
                      </a:r>
                    </a:p>
                  </a:txBody>
                  <a:tcPr marL="43710" marR="43710" marT="43710" marB="43710" anchor="ctr">
                    <a:lnL>
                      <a:noFill/>
                    </a:lnL>
                    <a:lnR>
                      <a:noFill/>
                    </a:lnR>
                    <a:lnB>
                      <a:noFill/>
                    </a:lnB>
                  </a:tcPr>
                </a:tc>
                <a:tc>
                  <a:txBody>
                    <a:bodyPr/>
                    <a:lstStyle/>
                    <a:p>
                      <a:pPr algn="r" fontAlgn="ctr"/>
                      <a:r>
                        <a:rPr lang="ru-RU" sz="1800">
                          <a:solidFill>
                            <a:srgbClr val="000000"/>
                          </a:solidFill>
                          <a:effectLst/>
                          <a:latin typeface="Roboto"/>
                        </a:rPr>
                        <a:t>105 893 грн</a:t>
                      </a:r>
                    </a:p>
                  </a:txBody>
                  <a:tcPr marL="43710" marR="43710" marT="43710" marB="43710" anchor="ctr">
                    <a:lnL>
                      <a:noFill/>
                    </a:lnL>
                    <a:lnR>
                      <a:noFill/>
                    </a:lnR>
                    <a:lnB>
                      <a:noFill/>
                    </a:lnB>
                  </a:tcPr>
                </a:tc>
              </a:tr>
              <a:tr h="808693">
                <a:tc>
                  <a:txBody>
                    <a:bodyPr/>
                    <a:lstStyle/>
                    <a:p>
                      <a:pPr fontAlgn="base"/>
                      <a:endParaRPr lang="ru-RU" sz="1800">
                        <a:solidFill>
                          <a:srgbClr val="000000"/>
                        </a:solidFill>
                        <a:effectLst/>
                        <a:latin typeface="Roboto"/>
                      </a:endParaRPr>
                    </a:p>
                  </a:txBody>
                  <a:tcPr marL="43710" marR="43710" marT="34968" marB="34968" anchor="ctr">
                    <a:lnL>
                      <a:noFill/>
                    </a:lnL>
                    <a:lnR>
                      <a:noFill/>
                    </a:lnR>
                    <a:lnT>
                      <a:noFill/>
                    </a:lnT>
                    <a:lnB>
                      <a:noFill/>
                    </a:lnB>
                  </a:tcPr>
                </a:tc>
                <a:tc>
                  <a:txBody>
                    <a:bodyPr/>
                    <a:lstStyle/>
                    <a:p>
                      <a:pPr fontAlgn="ctr"/>
                      <a:r>
                        <a:rPr lang="ru-RU" sz="1800">
                          <a:solidFill>
                            <a:srgbClr val="000000"/>
                          </a:solidFill>
                          <a:effectLst/>
                          <a:latin typeface="Roboto"/>
                        </a:rPr>
                        <a:t>Державний внутрішній борг</a:t>
                      </a:r>
                    </a:p>
                  </a:txBody>
                  <a:tcPr marL="43710" marR="43710" marT="43710" marB="43710" anchor="ctr">
                    <a:lnL>
                      <a:noFill/>
                    </a:lnL>
                    <a:lnR>
                      <a:noFill/>
                    </a:lnR>
                    <a:lnT>
                      <a:noFill/>
                    </a:lnT>
                    <a:lnB>
                      <a:noFill/>
                    </a:lnB>
                  </a:tcPr>
                </a:tc>
                <a:tc>
                  <a:txBody>
                    <a:bodyPr/>
                    <a:lstStyle/>
                    <a:p>
                      <a:pPr algn="r" fontAlgn="ctr"/>
                      <a:r>
                        <a:rPr lang="ru-RU" sz="1800">
                          <a:solidFill>
                            <a:srgbClr val="000000"/>
                          </a:solidFill>
                          <a:effectLst/>
                          <a:latin typeface="Roboto"/>
                        </a:rPr>
                        <a:t>100%</a:t>
                      </a:r>
                    </a:p>
                  </a:txBody>
                  <a:tcPr marL="43710" marR="43710" marT="43710" marB="43710" anchor="ctr">
                    <a:lnL>
                      <a:noFill/>
                    </a:lnL>
                    <a:lnR>
                      <a:noFill/>
                    </a:lnR>
                    <a:lnT>
                      <a:noFill/>
                    </a:lnT>
                    <a:lnB>
                      <a:noFill/>
                    </a:lnB>
                  </a:tcPr>
                </a:tc>
                <a:tc>
                  <a:txBody>
                    <a:bodyPr/>
                    <a:lstStyle/>
                    <a:p>
                      <a:pPr algn="r" fontAlgn="ctr"/>
                      <a:r>
                        <a:rPr lang="ru-RU" sz="1800">
                          <a:solidFill>
                            <a:srgbClr val="000000"/>
                          </a:solidFill>
                          <a:effectLst/>
                          <a:latin typeface="Roboto"/>
                        </a:rPr>
                        <a:t>46 697 грн</a:t>
                      </a:r>
                    </a:p>
                  </a:txBody>
                  <a:tcPr marL="43710" marR="43710" marT="43710" marB="43710" anchor="ctr">
                    <a:lnL>
                      <a:noFill/>
                    </a:lnL>
                    <a:lnR>
                      <a:noFill/>
                    </a:lnR>
                    <a:lnT>
                      <a:noFill/>
                    </a:lnT>
                    <a:lnB>
                      <a:noFill/>
                    </a:lnB>
                  </a:tcPr>
                </a:tc>
              </a:tr>
              <a:tr h="808693">
                <a:tc>
                  <a:txBody>
                    <a:bodyPr/>
                    <a:lstStyle/>
                    <a:p>
                      <a:pPr fontAlgn="base"/>
                      <a:endParaRPr lang="ru-RU" sz="1800">
                        <a:solidFill>
                          <a:srgbClr val="000000"/>
                        </a:solidFill>
                        <a:effectLst/>
                        <a:latin typeface="Roboto"/>
                      </a:endParaRPr>
                    </a:p>
                  </a:txBody>
                  <a:tcPr marL="43710" marR="43710" marT="34968" marB="34968" anchor="ctr">
                    <a:lnL>
                      <a:noFill/>
                    </a:lnL>
                    <a:lnR>
                      <a:noFill/>
                    </a:lnR>
                    <a:lnT>
                      <a:noFill/>
                    </a:lnT>
                    <a:lnB>
                      <a:noFill/>
                    </a:lnB>
                  </a:tcPr>
                </a:tc>
                <a:tc>
                  <a:txBody>
                    <a:bodyPr/>
                    <a:lstStyle/>
                    <a:p>
                      <a:pPr fontAlgn="ctr"/>
                      <a:r>
                        <a:rPr lang="ru-RU" sz="1800">
                          <a:solidFill>
                            <a:srgbClr val="000000"/>
                          </a:solidFill>
                          <a:effectLst/>
                          <a:latin typeface="Roboto"/>
                        </a:rPr>
                        <a:t>Гарантований державою зовнішній борг</a:t>
                      </a:r>
                    </a:p>
                  </a:txBody>
                  <a:tcPr marL="43710" marR="43710" marT="43710" marB="43710" anchor="ctr">
                    <a:lnL>
                      <a:noFill/>
                    </a:lnL>
                    <a:lnR>
                      <a:noFill/>
                    </a:lnR>
                    <a:lnT>
                      <a:noFill/>
                    </a:lnT>
                    <a:lnB>
                      <a:noFill/>
                    </a:lnB>
                  </a:tcPr>
                </a:tc>
                <a:tc>
                  <a:txBody>
                    <a:bodyPr/>
                    <a:lstStyle/>
                    <a:p>
                      <a:pPr algn="r" fontAlgn="ctr"/>
                      <a:r>
                        <a:rPr lang="ru-RU" sz="1800" dirty="0">
                          <a:solidFill>
                            <a:srgbClr val="000000"/>
                          </a:solidFill>
                          <a:effectLst/>
                          <a:latin typeface="Roboto"/>
                        </a:rPr>
                        <a:t>100%</a:t>
                      </a:r>
                    </a:p>
                  </a:txBody>
                  <a:tcPr marL="43710" marR="43710" marT="43710" marB="43710" anchor="ctr">
                    <a:lnL>
                      <a:noFill/>
                    </a:lnL>
                    <a:lnR>
                      <a:noFill/>
                    </a:lnR>
                    <a:lnT>
                      <a:noFill/>
                    </a:lnT>
                    <a:lnB>
                      <a:noFill/>
                    </a:lnB>
                  </a:tcPr>
                </a:tc>
                <a:tc>
                  <a:txBody>
                    <a:bodyPr/>
                    <a:lstStyle/>
                    <a:p>
                      <a:pPr algn="r" fontAlgn="ctr"/>
                      <a:r>
                        <a:rPr lang="ru-RU" sz="1800">
                          <a:solidFill>
                            <a:srgbClr val="000000"/>
                          </a:solidFill>
                          <a:effectLst/>
                          <a:latin typeface="Roboto"/>
                        </a:rPr>
                        <a:t>7 724 грн</a:t>
                      </a:r>
                    </a:p>
                  </a:txBody>
                  <a:tcPr marL="43710" marR="43710" marT="43710" marB="43710" anchor="ctr">
                    <a:lnL>
                      <a:noFill/>
                    </a:lnL>
                    <a:lnR>
                      <a:noFill/>
                    </a:lnR>
                    <a:lnT>
                      <a:noFill/>
                    </a:lnT>
                    <a:lnB>
                      <a:noFill/>
                    </a:lnB>
                  </a:tcPr>
                </a:tc>
              </a:tr>
              <a:tr h="1045865">
                <a:tc>
                  <a:txBody>
                    <a:bodyPr/>
                    <a:lstStyle/>
                    <a:p>
                      <a:pPr fontAlgn="base"/>
                      <a:endParaRPr lang="ru-RU" sz="1800">
                        <a:solidFill>
                          <a:srgbClr val="000000"/>
                        </a:solidFill>
                        <a:effectLst/>
                        <a:latin typeface="Roboto"/>
                      </a:endParaRPr>
                    </a:p>
                  </a:txBody>
                  <a:tcPr marL="43710" marR="43710" marT="34968" marB="34968" anchor="ctr">
                    <a:lnL>
                      <a:noFill/>
                    </a:lnL>
                    <a:lnR>
                      <a:noFill/>
                    </a:lnR>
                    <a:lnT>
                      <a:noFill/>
                    </a:lnT>
                    <a:lnB>
                      <a:noFill/>
                    </a:lnB>
                  </a:tcPr>
                </a:tc>
                <a:tc>
                  <a:txBody>
                    <a:bodyPr/>
                    <a:lstStyle/>
                    <a:p>
                      <a:pPr fontAlgn="ctr"/>
                      <a:r>
                        <a:rPr lang="ru-RU" sz="1800">
                          <a:solidFill>
                            <a:srgbClr val="000000"/>
                          </a:solidFill>
                          <a:effectLst/>
                          <a:latin typeface="Roboto"/>
                        </a:rPr>
                        <a:t>Гарантований державою внутрішній борг</a:t>
                      </a:r>
                    </a:p>
                  </a:txBody>
                  <a:tcPr marL="43710" marR="43710" marT="43710" marB="43710" anchor="ctr">
                    <a:lnL>
                      <a:noFill/>
                    </a:lnL>
                    <a:lnR>
                      <a:noFill/>
                    </a:lnR>
                    <a:lnT>
                      <a:noFill/>
                    </a:lnT>
                    <a:lnB>
                      <a:noFill/>
                    </a:lnB>
                  </a:tcPr>
                </a:tc>
                <a:tc>
                  <a:txBody>
                    <a:bodyPr/>
                    <a:lstStyle/>
                    <a:p>
                      <a:pPr algn="r" fontAlgn="ctr"/>
                      <a:r>
                        <a:rPr lang="ru-RU" sz="1800">
                          <a:solidFill>
                            <a:srgbClr val="000000"/>
                          </a:solidFill>
                          <a:effectLst/>
                          <a:latin typeface="Roboto"/>
                        </a:rPr>
                        <a:t>100%</a:t>
                      </a:r>
                    </a:p>
                  </a:txBody>
                  <a:tcPr marL="43710" marR="43710" marT="43710" marB="43710" anchor="ctr">
                    <a:lnL>
                      <a:noFill/>
                    </a:lnL>
                    <a:lnR>
                      <a:noFill/>
                    </a:lnR>
                    <a:lnT>
                      <a:noFill/>
                    </a:lnT>
                    <a:lnB>
                      <a:noFill/>
                    </a:lnB>
                  </a:tcPr>
                </a:tc>
                <a:tc>
                  <a:txBody>
                    <a:bodyPr/>
                    <a:lstStyle/>
                    <a:p>
                      <a:pPr algn="r" fontAlgn="ctr"/>
                      <a:r>
                        <a:rPr lang="ru-RU" sz="1800">
                          <a:solidFill>
                            <a:srgbClr val="000000"/>
                          </a:solidFill>
                          <a:effectLst/>
                          <a:latin typeface="Roboto"/>
                        </a:rPr>
                        <a:t>2 024 грн</a:t>
                      </a:r>
                    </a:p>
                  </a:txBody>
                  <a:tcPr marL="43710" marR="43710" marT="43710" marB="43710" anchor="ctr">
                    <a:lnL>
                      <a:noFill/>
                    </a:lnL>
                    <a:lnR>
                      <a:noFill/>
                    </a:lnR>
                    <a:lnT>
                      <a:noFill/>
                    </a:lnT>
                    <a:lnB>
                      <a:noFill/>
                    </a:lnB>
                  </a:tcPr>
                </a:tc>
              </a:tr>
              <a:tr h="334349">
                <a:tc>
                  <a:txBody>
                    <a:bodyPr/>
                    <a:lstStyle/>
                    <a:p>
                      <a:pPr fontAlgn="ctr"/>
                      <a:endParaRPr lang="ru-RU" sz="1800">
                        <a:solidFill>
                          <a:srgbClr val="000000"/>
                        </a:solidFill>
                        <a:effectLst/>
                        <a:latin typeface="Roboto"/>
                      </a:endParaRPr>
                    </a:p>
                  </a:txBody>
                  <a:tcPr marL="43710" marR="43710" marT="43710" marB="43710" anchor="ctr">
                    <a:lnL>
                      <a:noFill/>
                    </a:lnL>
                    <a:lnR>
                      <a:noFill/>
                    </a:lnR>
                    <a:lnT>
                      <a:noFill/>
                    </a:lnT>
                    <a:lnB>
                      <a:noFill/>
                    </a:lnB>
                  </a:tcPr>
                </a:tc>
                <a:tc>
                  <a:txBody>
                    <a:bodyPr/>
                    <a:lstStyle/>
                    <a:p>
                      <a:pPr fontAlgn="ctr"/>
                      <a:r>
                        <a:rPr lang="ru-RU" sz="1800">
                          <a:solidFill>
                            <a:srgbClr val="000000"/>
                          </a:solidFill>
                          <a:effectLst/>
                          <a:latin typeface="Roboto"/>
                        </a:rPr>
                        <a:t>Всього</a:t>
                      </a:r>
                    </a:p>
                  </a:txBody>
                  <a:tcPr marL="43710" marR="43710" marT="43710" marB="43710" anchor="ctr">
                    <a:lnL>
                      <a:noFill/>
                    </a:lnL>
                    <a:lnR>
                      <a:noFill/>
                    </a:lnR>
                    <a:lnT>
                      <a:noFill/>
                    </a:lnT>
                    <a:lnB>
                      <a:noFill/>
                    </a:lnB>
                  </a:tcPr>
                </a:tc>
                <a:tc>
                  <a:txBody>
                    <a:bodyPr/>
                    <a:lstStyle/>
                    <a:p>
                      <a:pPr fontAlgn="ctr"/>
                      <a:endParaRPr lang="ru-RU" sz="1800">
                        <a:solidFill>
                          <a:srgbClr val="000000"/>
                        </a:solidFill>
                        <a:effectLst/>
                        <a:latin typeface="Roboto"/>
                      </a:endParaRPr>
                    </a:p>
                  </a:txBody>
                  <a:tcPr marL="43710" marR="43710" marT="43710" marB="43710" anchor="ctr">
                    <a:lnL>
                      <a:noFill/>
                    </a:lnL>
                    <a:lnR>
                      <a:noFill/>
                    </a:lnR>
                    <a:lnT>
                      <a:noFill/>
                    </a:lnT>
                    <a:lnB>
                      <a:noFill/>
                    </a:lnB>
                  </a:tcPr>
                </a:tc>
                <a:tc>
                  <a:txBody>
                    <a:bodyPr/>
                    <a:lstStyle/>
                    <a:p>
                      <a:pPr algn="r" fontAlgn="ctr"/>
                      <a:r>
                        <a:rPr lang="ru-RU" sz="1800" dirty="0">
                          <a:solidFill>
                            <a:srgbClr val="000000"/>
                          </a:solidFill>
                          <a:effectLst/>
                          <a:latin typeface="Roboto"/>
                        </a:rPr>
                        <a:t>162 338 </a:t>
                      </a:r>
                      <a:r>
                        <a:rPr lang="ru-RU" sz="1800" dirty="0" err="1">
                          <a:solidFill>
                            <a:srgbClr val="000000"/>
                          </a:solidFill>
                          <a:effectLst/>
                          <a:latin typeface="Roboto"/>
                        </a:rPr>
                        <a:t>грн</a:t>
                      </a:r>
                      <a:endParaRPr lang="ru-RU" sz="1800" dirty="0">
                        <a:solidFill>
                          <a:srgbClr val="000000"/>
                        </a:solidFill>
                        <a:effectLst/>
                        <a:latin typeface="Roboto"/>
                      </a:endParaRPr>
                    </a:p>
                  </a:txBody>
                  <a:tcPr marL="43710" marR="43710" marT="43710" marB="43710" anchor="ctr">
                    <a:lnL>
                      <a:noFill/>
                    </a:lnL>
                    <a:lnR>
                      <a:noFill/>
                    </a:lnR>
                    <a:lnT>
                      <a:noFill/>
                    </a:lnT>
                    <a:lnB>
                      <a:noFill/>
                    </a:lnB>
                  </a:tcPr>
                </a:tc>
              </a:tr>
            </a:tbl>
          </a:graphicData>
        </a:graphic>
      </p:graphicFrame>
    </p:spTree>
    <p:extLst>
      <p:ext uri="{BB962C8B-B14F-4D97-AF65-F5344CB8AC3E}">
        <p14:creationId xmlns:p14="http://schemas.microsoft.com/office/powerpoint/2010/main" val="1113205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rotWithShape="1">
          <a:blip r:embed="rId2"/>
          <a:srcRect l="17000" t="13866" r="18117" b="5559"/>
          <a:stretch/>
        </p:blipFill>
        <p:spPr>
          <a:xfrm>
            <a:off x="436728" y="251683"/>
            <a:ext cx="9294126" cy="6489143"/>
          </a:xfrm>
          <a:prstGeom prst="rect">
            <a:avLst/>
          </a:prstGeom>
        </p:spPr>
      </p:pic>
    </p:spTree>
    <p:extLst>
      <p:ext uri="{BB962C8B-B14F-4D97-AF65-F5344CB8AC3E}">
        <p14:creationId xmlns:p14="http://schemas.microsoft.com/office/powerpoint/2010/main" val="3382090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45804454"/>
              </p:ext>
            </p:extLst>
          </p:nvPr>
        </p:nvGraphicFramePr>
        <p:xfrm>
          <a:off x="1377994" y="1099625"/>
          <a:ext cx="8216382" cy="4301629"/>
        </p:xfrm>
        <a:graphic>
          <a:graphicData uri="http://schemas.openxmlformats.org/drawingml/2006/table">
            <a:tbl>
              <a:tblPr/>
              <a:tblGrid>
                <a:gridCol w="1649273"/>
                <a:gridCol w="2636554"/>
                <a:gridCol w="1471637"/>
                <a:gridCol w="2458918"/>
              </a:tblGrid>
              <a:tr h="536008">
                <a:tc>
                  <a:txBody>
                    <a:bodyPr/>
                    <a:lstStyle/>
                    <a:p>
                      <a:pPr algn="r" fontAlgn="b"/>
                      <a:r>
                        <a:rPr lang="ru-RU" sz="1800">
                          <a:solidFill>
                            <a:srgbClr val="999999"/>
                          </a:solidFill>
                          <a:effectLst/>
                          <a:latin typeface="Roboto"/>
                        </a:rPr>
                        <a:t>Виконано на 31/12/2023</a:t>
                      </a:r>
                    </a:p>
                  </a:txBody>
                  <a:tcPr marL="46208" marR="46208" marT="46208" marB="46208" anchor="b">
                    <a:lnL>
                      <a:noFill/>
                    </a:lnL>
                    <a:lnR>
                      <a:noFill/>
                    </a:lnR>
                    <a:lnT>
                      <a:noFill/>
                    </a:lnT>
                    <a:lnB>
                      <a:noFill/>
                    </a:lnB>
                  </a:tcPr>
                </a:tc>
                <a:tc>
                  <a:txBody>
                    <a:bodyPr/>
                    <a:lstStyle/>
                    <a:p>
                      <a:pPr algn="r" fontAlgn="b"/>
                      <a:r>
                        <a:rPr lang="ru-RU" sz="1800" dirty="0" smtClean="0">
                          <a:solidFill>
                            <a:srgbClr val="999999"/>
                          </a:solidFill>
                          <a:effectLst/>
                          <a:latin typeface="Roboto"/>
                        </a:rPr>
                        <a:t>На 1 </a:t>
                      </a:r>
                      <a:r>
                        <a:rPr lang="ru-RU" sz="1800" dirty="0" err="1" smtClean="0">
                          <a:solidFill>
                            <a:srgbClr val="999999"/>
                          </a:solidFill>
                          <a:effectLst/>
                          <a:latin typeface="Roboto"/>
                        </a:rPr>
                        <a:t>працюючого</a:t>
                      </a:r>
                      <a:endParaRPr lang="ru-RU" sz="1800" dirty="0">
                        <a:solidFill>
                          <a:srgbClr val="999999"/>
                        </a:solidFill>
                        <a:effectLst/>
                        <a:latin typeface="Roboto"/>
                      </a:endParaRPr>
                    </a:p>
                  </a:txBody>
                  <a:tcPr marL="46208" marR="46208" marT="46208" marB="46208" anchor="b">
                    <a:lnL>
                      <a:noFill/>
                    </a:lnL>
                    <a:lnR>
                      <a:noFill/>
                    </a:lnR>
                    <a:lnT>
                      <a:noFill/>
                    </a:lnT>
                    <a:lnB>
                      <a:noFill/>
                    </a:lnB>
                  </a:tcPr>
                </a:tc>
                <a:tc>
                  <a:txBody>
                    <a:bodyPr/>
                    <a:lstStyle/>
                    <a:p>
                      <a:endParaRPr lang="uk-UA" sz="1800"/>
                    </a:p>
                  </a:txBody>
                  <a:tcPr marL="73932" marR="73932" marT="36966" marB="36966">
                    <a:lnL>
                      <a:noFill/>
                    </a:lnL>
                  </a:tcPr>
                </a:tc>
                <a:tc>
                  <a:txBody>
                    <a:bodyPr/>
                    <a:lstStyle/>
                    <a:p>
                      <a:endParaRPr lang="uk-UA" sz="1800"/>
                    </a:p>
                  </a:txBody>
                  <a:tcPr marL="73932" marR="73932" marT="36966" marB="36966"/>
                </a:tc>
              </a:tr>
              <a:tr h="536008">
                <a:tc>
                  <a:txBody>
                    <a:bodyPr/>
                    <a:lstStyle/>
                    <a:p>
                      <a:pPr fontAlgn="base"/>
                      <a:endParaRPr lang="ru-RU" sz="1800">
                        <a:solidFill>
                          <a:srgbClr val="000000"/>
                        </a:solidFill>
                        <a:effectLst/>
                        <a:latin typeface="Roboto"/>
                      </a:endParaRPr>
                    </a:p>
                  </a:txBody>
                  <a:tcPr marL="46208" marR="46208" marT="36966" marB="36966" anchor="ctr">
                    <a:lnL>
                      <a:noFill/>
                    </a:lnL>
                    <a:lnR>
                      <a:noFill/>
                    </a:lnR>
                    <a:lnT>
                      <a:noFill/>
                    </a:lnT>
                    <a:lnB>
                      <a:noFill/>
                    </a:lnB>
                  </a:tcPr>
                </a:tc>
                <a:tc>
                  <a:txBody>
                    <a:bodyPr/>
                    <a:lstStyle/>
                    <a:p>
                      <a:pPr fontAlgn="ctr"/>
                      <a:r>
                        <a:rPr lang="ru-RU" sz="1800">
                          <a:solidFill>
                            <a:srgbClr val="000000"/>
                          </a:solidFill>
                          <a:effectLst/>
                          <a:latin typeface="Roboto"/>
                        </a:rPr>
                        <a:t>Державний зовнішній борг</a:t>
                      </a:r>
                    </a:p>
                  </a:txBody>
                  <a:tcPr marL="46208" marR="46208" marT="46208" marB="46208" anchor="ctr">
                    <a:lnL>
                      <a:noFill/>
                    </a:lnL>
                    <a:lnR>
                      <a:noFill/>
                    </a:lnR>
                    <a:lnT>
                      <a:noFill/>
                    </a:lnT>
                    <a:lnB>
                      <a:noFill/>
                    </a:lnB>
                  </a:tcPr>
                </a:tc>
                <a:tc>
                  <a:txBody>
                    <a:bodyPr/>
                    <a:lstStyle/>
                    <a:p>
                      <a:pPr algn="r" fontAlgn="ctr"/>
                      <a:r>
                        <a:rPr lang="ru-RU" sz="1800">
                          <a:solidFill>
                            <a:srgbClr val="000000"/>
                          </a:solidFill>
                          <a:effectLst/>
                          <a:latin typeface="Roboto"/>
                        </a:rPr>
                        <a:t>100%</a:t>
                      </a:r>
                    </a:p>
                  </a:txBody>
                  <a:tcPr marL="46208" marR="46208" marT="46208" marB="46208" anchor="ctr">
                    <a:lnL>
                      <a:noFill/>
                    </a:lnL>
                    <a:lnR>
                      <a:noFill/>
                    </a:lnR>
                    <a:lnB>
                      <a:noFill/>
                    </a:lnB>
                  </a:tcPr>
                </a:tc>
                <a:tc>
                  <a:txBody>
                    <a:bodyPr/>
                    <a:lstStyle/>
                    <a:p>
                      <a:pPr algn="r" fontAlgn="ctr"/>
                      <a:r>
                        <a:rPr lang="ru-RU" sz="1800">
                          <a:solidFill>
                            <a:srgbClr val="000000"/>
                          </a:solidFill>
                          <a:effectLst/>
                          <a:latin typeface="Roboto"/>
                        </a:rPr>
                        <a:t>367 310 грн</a:t>
                      </a:r>
                    </a:p>
                  </a:txBody>
                  <a:tcPr marL="46208" marR="46208" marT="46208" marB="46208" anchor="ctr">
                    <a:lnL>
                      <a:noFill/>
                    </a:lnL>
                    <a:lnR>
                      <a:noFill/>
                    </a:lnR>
                    <a:lnB>
                      <a:noFill/>
                    </a:lnB>
                  </a:tcPr>
                </a:tc>
              </a:tr>
              <a:tr h="757804">
                <a:tc>
                  <a:txBody>
                    <a:bodyPr/>
                    <a:lstStyle/>
                    <a:p>
                      <a:pPr fontAlgn="base"/>
                      <a:endParaRPr lang="ru-RU" sz="1800">
                        <a:solidFill>
                          <a:srgbClr val="000000"/>
                        </a:solidFill>
                        <a:effectLst/>
                        <a:latin typeface="Roboto"/>
                      </a:endParaRPr>
                    </a:p>
                  </a:txBody>
                  <a:tcPr marL="46208" marR="46208" marT="36966" marB="36966" anchor="ctr">
                    <a:lnL>
                      <a:noFill/>
                    </a:lnL>
                    <a:lnR>
                      <a:noFill/>
                    </a:lnR>
                    <a:lnT>
                      <a:noFill/>
                    </a:lnT>
                    <a:lnB>
                      <a:noFill/>
                    </a:lnB>
                  </a:tcPr>
                </a:tc>
                <a:tc>
                  <a:txBody>
                    <a:bodyPr/>
                    <a:lstStyle/>
                    <a:p>
                      <a:pPr fontAlgn="ctr"/>
                      <a:r>
                        <a:rPr lang="ru-RU" sz="1800" dirty="0" err="1">
                          <a:solidFill>
                            <a:srgbClr val="000000"/>
                          </a:solidFill>
                          <a:effectLst/>
                          <a:latin typeface="Roboto"/>
                        </a:rPr>
                        <a:t>Державний</a:t>
                      </a:r>
                      <a:r>
                        <a:rPr lang="ru-RU" sz="1800" dirty="0">
                          <a:solidFill>
                            <a:srgbClr val="000000"/>
                          </a:solidFill>
                          <a:effectLst/>
                          <a:latin typeface="Roboto"/>
                        </a:rPr>
                        <a:t> </a:t>
                      </a:r>
                      <a:r>
                        <a:rPr lang="ru-RU" sz="1800" dirty="0" err="1">
                          <a:solidFill>
                            <a:srgbClr val="000000"/>
                          </a:solidFill>
                          <a:effectLst/>
                          <a:latin typeface="Roboto"/>
                        </a:rPr>
                        <a:t>внутрішній</a:t>
                      </a:r>
                      <a:r>
                        <a:rPr lang="ru-RU" sz="1800" dirty="0">
                          <a:solidFill>
                            <a:srgbClr val="000000"/>
                          </a:solidFill>
                          <a:effectLst/>
                          <a:latin typeface="Roboto"/>
                        </a:rPr>
                        <a:t> борг</a:t>
                      </a:r>
                    </a:p>
                  </a:txBody>
                  <a:tcPr marL="46208" marR="46208" marT="46208" marB="46208" anchor="ctr">
                    <a:lnL>
                      <a:noFill/>
                    </a:lnL>
                    <a:lnR>
                      <a:noFill/>
                    </a:lnR>
                    <a:lnT>
                      <a:noFill/>
                    </a:lnT>
                    <a:lnB>
                      <a:noFill/>
                    </a:lnB>
                  </a:tcPr>
                </a:tc>
                <a:tc>
                  <a:txBody>
                    <a:bodyPr/>
                    <a:lstStyle/>
                    <a:p>
                      <a:pPr algn="r" fontAlgn="ctr"/>
                      <a:r>
                        <a:rPr lang="ru-RU" sz="1800" dirty="0">
                          <a:solidFill>
                            <a:srgbClr val="000000"/>
                          </a:solidFill>
                          <a:effectLst/>
                          <a:latin typeface="Roboto"/>
                        </a:rPr>
                        <a:t>100%</a:t>
                      </a:r>
                    </a:p>
                  </a:txBody>
                  <a:tcPr marL="46208" marR="46208" marT="46208" marB="46208" anchor="ctr">
                    <a:lnL>
                      <a:noFill/>
                    </a:lnL>
                    <a:lnR>
                      <a:noFill/>
                    </a:lnR>
                    <a:lnT>
                      <a:noFill/>
                    </a:lnT>
                    <a:lnB>
                      <a:noFill/>
                    </a:lnB>
                  </a:tcPr>
                </a:tc>
                <a:tc>
                  <a:txBody>
                    <a:bodyPr/>
                    <a:lstStyle/>
                    <a:p>
                      <a:pPr algn="r" fontAlgn="ctr"/>
                      <a:r>
                        <a:rPr lang="ru-RU" sz="1800">
                          <a:solidFill>
                            <a:srgbClr val="000000"/>
                          </a:solidFill>
                          <a:effectLst/>
                          <a:latin typeface="Roboto"/>
                        </a:rPr>
                        <a:t>161 977 грн</a:t>
                      </a:r>
                    </a:p>
                  </a:txBody>
                  <a:tcPr marL="46208" marR="46208" marT="46208" marB="46208" anchor="ctr">
                    <a:lnL>
                      <a:noFill/>
                    </a:lnL>
                    <a:lnR>
                      <a:noFill/>
                    </a:lnR>
                    <a:lnT>
                      <a:noFill/>
                    </a:lnT>
                    <a:lnB>
                      <a:noFill/>
                    </a:lnB>
                  </a:tcPr>
                </a:tc>
              </a:tr>
              <a:tr h="757804">
                <a:tc>
                  <a:txBody>
                    <a:bodyPr/>
                    <a:lstStyle/>
                    <a:p>
                      <a:pPr fontAlgn="base"/>
                      <a:endParaRPr lang="ru-RU" sz="1800">
                        <a:solidFill>
                          <a:srgbClr val="000000"/>
                        </a:solidFill>
                        <a:effectLst/>
                        <a:latin typeface="Roboto"/>
                      </a:endParaRPr>
                    </a:p>
                  </a:txBody>
                  <a:tcPr marL="46208" marR="46208" marT="36966" marB="36966" anchor="ctr">
                    <a:lnL>
                      <a:noFill/>
                    </a:lnL>
                    <a:lnR>
                      <a:noFill/>
                    </a:lnR>
                    <a:lnT>
                      <a:noFill/>
                    </a:lnT>
                    <a:lnB>
                      <a:noFill/>
                    </a:lnB>
                  </a:tcPr>
                </a:tc>
                <a:tc>
                  <a:txBody>
                    <a:bodyPr/>
                    <a:lstStyle/>
                    <a:p>
                      <a:pPr fontAlgn="ctr"/>
                      <a:r>
                        <a:rPr lang="ru-RU" sz="1800">
                          <a:solidFill>
                            <a:srgbClr val="000000"/>
                          </a:solidFill>
                          <a:effectLst/>
                          <a:latin typeface="Roboto"/>
                        </a:rPr>
                        <a:t>Гарантований державою зовнішній борг</a:t>
                      </a:r>
                    </a:p>
                  </a:txBody>
                  <a:tcPr marL="46208" marR="46208" marT="46208" marB="46208" anchor="ctr">
                    <a:lnL>
                      <a:noFill/>
                    </a:lnL>
                    <a:lnR>
                      <a:noFill/>
                    </a:lnR>
                    <a:lnT>
                      <a:noFill/>
                    </a:lnT>
                    <a:lnB>
                      <a:noFill/>
                    </a:lnB>
                  </a:tcPr>
                </a:tc>
                <a:tc>
                  <a:txBody>
                    <a:bodyPr/>
                    <a:lstStyle/>
                    <a:p>
                      <a:pPr algn="r" fontAlgn="ctr"/>
                      <a:r>
                        <a:rPr lang="ru-RU" sz="1800">
                          <a:solidFill>
                            <a:srgbClr val="000000"/>
                          </a:solidFill>
                          <a:effectLst/>
                          <a:latin typeface="Roboto"/>
                        </a:rPr>
                        <a:t>100%</a:t>
                      </a:r>
                    </a:p>
                  </a:txBody>
                  <a:tcPr marL="46208" marR="46208" marT="46208" marB="46208" anchor="ctr">
                    <a:lnL>
                      <a:noFill/>
                    </a:lnL>
                    <a:lnR>
                      <a:noFill/>
                    </a:lnR>
                    <a:lnT>
                      <a:noFill/>
                    </a:lnT>
                    <a:lnB>
                      <a:noFill/>
                    </a:lnB>
                  </a:tcPr>
                </a:tc>
                <a:tc>
                  <a:txBody>
                    <a:bodyPr/>
                    <a:lstStyle/>
                    <a:p>
                      <a:pPr algn="r" fontAlgn="ctr"/>
                      <a:r>
                        <a:rPr lang="ru-RU" sz="1800">
                          <a:solidFill>
                            <a:srgbClr val="000000"/>
                          </a:solidFill>
                          <a:effectLst/>
                          <a:latin typeface="Roboto"/>
                        </a:rPr>
                        <a:t>26 792 грн</a:t>
                      </a:r>
                    </a:p>
                  </a:txBody>
                  <a:tcPr marL="46208" marR="46208" marT="46208" marB="46208" anchor="ctr">
                    <a:lnL>
                      <a:noFill/>
                    </a:lnL>
                    <a:lnR>
                      <a:noFill/>
                    </a:lnR>
                    <a:lnT>
                      <a:noFill/>
                    </a:lnT>
                    <a:lnB>
                      <a:noFill/>
                    </a:lnB>
                  </a:tcPr>
                </a:tc>
              </a:tr>
              <a:tr h="979601">
                <a:tc>
                  <a:txBody>
                    <a:bodyPr/>
                    <a:lstStyle/>
                    <a:p>
                      <a:pPr fontAlgn="base"/>
                      <a:endParaRPr lang="ru-RU" sz="1800">
                        <a:solidFill>
                          <a:srgbClr val="000000"/>
                        </a:solidFill>
                        <a:effectLst/>
                        <a:latin typeface="Roboto"/>
                      </a:endParaRPr>
                    </a:p>
                  </a:txBody>
                  <a:tcPr marL="46208" marR="46208" marT="36966" marB="36966" anchor="ctr">
                    <a:lnL>
                      <a:noFill/>
                    </a:lnL>
                    <a:lnR>
                      <a:noFill/>
                    </a:lnR>
                    <a:lnT>
                      <a:noFill/>
                    </a:lnT>
                    <a:lnB>
                      <a:noFill/>
                    </a:lnB>
                  </a:tcPr>
                </a:tc>
                <a:tc>
                  <a:txBody>
                    <a:bodyPr/>
                    <a:lstStyle/>
                    <a:p>
                      <a:pPr fontAlgn="ctr"/>
                      <a:r>
                        <a:rPr lang="ru-RU" sz="1800">
                          <a:solidFill>
                            <a:srgbClr val="000000"/>
                          </a:solidFill>
                          <a:effectLst/>
                          <a:latin typeface="Roboto"/>
                        </a:rPr>
                        <a:t>Гарантований державою внутрішній борг</a:t>
                      </a:r>
                    </a:p>
                  </a:txBody>
                  <a:tcPr marL="46208" marR="46208" marT="46208" marB="46208" anchor="ctr">
                    <a:lnL>
                      <a:noFill/>
                    </a:lnL>
                    <a:lnR>
                      <a:noFill/>
                    </a:lnR>
                    <a:lnT>
                      <a:noFill/>
                    </a:lnT>
                    <a:lnB>
                      <a:noFill/>
                    </a:lnB>
                  </a:tcPr>
                </a:tc>
                <a:tc>
                  <a:txBody>
                    <a:bodyPr/>
                    <a:lstStyle/>
                    <a:p>
                      <a:pPr algn="r" fontAlgn="ctr"/>
                      <a:r>
                        <a:rPr lang="ru-RU" sz="1800">
                          <a:solidFill>
                            <a:srgbClr val="000000"/>
                          </a:solidFill>
                          <a:effectLst/>
                          <a:latin typeface="Roboto"/>
                        </a:rPr>
                        <a:t>100%</a:t>
                      </a:r>
                    </a:p>
                  </a:txBody>
                  <a:tcPr marL="46208" marR="46208" marT="46208" marB="46208" anchor="ctr">
                    <a:lnL>
                      <a:noFill/>
                    </a:lnL>
                    <a:lnR>
                      <a:noFill/>
                    </a:lnR>
                    <a:lnT>
                      <a:noFill/>
                    </a:lnT>
                    <a:lnB>
                      <a:noFill/>
                    </a:lnB>
                  </a:tcPr>
                </a:tc>
                <a:tc>
                  <a:txBody>
                    <a:bodyPr/>
                    <a:lstStyle/>
                    <a:p>
                      <a:pPr algn="r" fontAlgn="ctr"/>
                      <a:r>
                        <a:rPr lang="ru-RU" sz="1800">
                          <a:solidFill>
                            <a:srgbClr val="000000"/>
                          </a:solidFill>
                          <a:effectLst/>
                          <a:latin typeface="Roboto"/>
                        </a:rPr>
                        <a:t>7 019 грн</a:t>
                      </a:r>
                    </a:p>
                  </a:txBody>
                  <a:tcPr marL="46208" marR="46208" marT="46208" marB="46208" anchor="ctr">
                    <a:lnL>
                      <a:noFill/>
                    </a:lnL>
                    <a:lnR>
                      <a:noFill/>
                    </a:lnR>
                    <a:lnT>
                      <a:noFill/>
                    </a:lnT>
                    <a:lnB>
                      <a:noFill/>
                    </a:lnB>
                  </a:tcPr>
                </a:tc>
              </a:tr>
              <a:tr h="314212">
                <a:tc>
                  <a:txBody>
                    <a:bodyPr/>
                    <a:lstStyle/>
                    <a:p>
                      <a:pPr fontAlgn="ctr"/>
                      <a:endParaRPr lang="ru-RU" sz="1800">
                        <a:solidFill>
                          <a:srgbClr val="000000"/>
                        </a:solidFill>
                        <a:effectLst/>
                        <a:latin typeface="Roboto"/>
                      </a:endParaRPr>
                    </a:p>
                  </a:txBody>
                  <a:tcPr marL="46208" marR="46208" marT="46208" marB="46208" anchor="ctr">
                    <a:lnL>
                      <a:noFill/>
                    </a:lnL>
                    <a:lnR>
                      <a:noFill/>
                    </a:lnR>
                    <a:lnT>
                      <a:noFill/>
                    </a:lnT>
                    <a:lnB>
                      <a:noFill/>
                    </a:lnB>
                  </a:tcPr>
                </a:tc>
                <a:tc>
                  <a:txBody>
                    <a:bodyPr/>
                    <a:lstStyle/>
                    <a:p>
                      <a:pPr fontAlgn="ctr"/>
                      <a:r>
                        <a:rPr lang="ru-RU" sz="1800">
                          <a:solidFill>
                            <a:srgbClr val="000000"/>
                          </a:solidFill>
                          <a:effectLst/>
                          <a:latin typeface="Roboto"/>
                        </a:rPr>
                        <a:t>Всього</a:t>
                      </a:r>
                    </a:p>
                  </a:txBody>
                  <a:tcPr marL="46208" marR="46208" marT="46208" marB="46208" anchor="ctr">
                    <a:lnL>
                      <a:noFill/>
                    </a:lnL>
                    <a:lnR>
                      <a:noFill/>
                    </a:lnR>
                    <a:lnT>
                      <a:noFill/>
                    </a:lnT>
                    <a:lnB>
                      <a:noFill/>
                    </a:lnB>
                  </a:tcPr>
                </a:tc>
                <a:tc>
                  <a:txBody>
                    <a:bodyPr/>
                    <a:lstStyle/>
                    <a:p>
                      <a:pPr fontAlgn="ctr"/>
                      <a:endParaRPr lang="ru-RU" sz="1800">
                        <a:solidFill>
                          <a:srgbClr val="000000"/>
                        </a:solidFill>
                        <a:effectLst/>
                        <a:latin typeface="Roboto"/>
                      </a:endParaRPr>
                    </a:p>
                  </a:txBody>
                  <a:tcPr marL="46208" marR="46208" marT="46208" marB="46208" anchor="ctr">
                    <a:lnL>
                      <a:noFill/>
                    </a:lnL>
                    <a:lnR>
                      <a:noFill/>
                    </a:lnR>
                    <a:lnT>
                      <a:noFill/>
                    </a:lnT>
                    <a:lnB>
                      <a:noFill/>
                    </a:lnB>
                  </a:tcPr>
                </a:tc>
                <a:tc>
                  <a:txBody>
                    <a:bodyPr/>
                    <a:lstStyle/>
                    <a:p>
                      <a:pPr algn="r" fontAlgn="ctr"/>
                      <a:r>
                        <a:rPr lang="ru-RU" sz="1800" dirty="0">
                          <a:solidFill>
                            <a:srgbClr val="000000"/>
                          </a:solidFill>
                          <a:effectLst/>
                          <a:latin typeface="Roboto"/>
                        </a:rPr>
                        <a:t>563 098 </a:t>
                      </a:r>
                      <a:r>
                        <a:rPr lang="ru-RU" sz="1800" dirty="0" err="1">
                          <a:solidFill>
                            <a:srgbClr val="000000"/>
                          </a:solidFill>
                          <a:effectLst/>
                          <a:latin typeface="Roboto"/>
                        </a:rPr>
                        <a:t>грн</a:t>
                      </a:r>
                      <a:endParaRPr lang="ru-RU" sz="1800" dirty="0">
                        <a:solidFill>
                          <a:srgbClr val="000000"/>
                        </a:solidFill>
                        <a:effectLst/>
                        <a:latin typeface="Roboto"/>
                      </a:endParaRPr>
                    </a:p>
                  </a:txBody>
                  <a:tcPr marL="46208" marR="46208" marT="46208" marB="46208" anchor="ctr">
                    <a:lnL>
                      <a:noFill/>
                    </a:lnL>
                    <a:lnR>
                      <a:noFill/>
                    </a:lnR>
                    <a:lnT>
                      <a:noFill/>
                    </a:lnT>
                    <a:lnB>
                      <a:noFill/>
                    </a:lnB>
                  </a:tcPr>
                </a:tc>
              </a:tr>
            </a:tbl>
          </a:graphicData>
        </a:graphic>
      </p:graphicFrame>
    </p:spTree>
    <p:extLst>
      <p:ext uri="{BB962C8B-B14F-4D97-AF65-F5344CB8AC3E}">
        <p14:creationId xmlns:p14="http://schemas.microsoft.com/office/powerpoint/2010/main" val="276808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endParaRPr lang="uk-UA" dirty="0"/>
          </a:p>
        </p:txBody>
      </p:sp>
      <p:pic>
        <p:nvPicPr>
          <p:cNvPr id="2" name="Рисунок 1"/>
          <p:cNvPicPr>
            <a:picLocks noChangeAspect="1"/>
          </p:cNvPicPr>
          <p:nvPr/>
        </p:nvPicPr>
        <p:blipFill rotWithShape="1">
          <a:blip r:embed="rId2"/>
          <a:srcRect l="1344" t="16103" r="57350" b="32927"/>
          <a:stretch/>
        </p:blipFill>
        <p:spPr>
          <a:xfrm>
            <a:off x="677333" y="220545"/>
            <a:ext cx="9239536" cy="6410083"/>
          </a:xfrm>
          <a:prstGeom prst="rect">
            <a:avLst/>
          </a:prstGeom>
        </p:spPr>
      </p:pic>
    </p:spTree>
    <p:extLst>
      <p:ext uri="{BB962C8B-B14F-4D97-AF65-F5344CB8AC3E}">
        <p14:creationId xmlns:p14="http://schemas.microsoft.com/office/powerpoint/2010/main" val="2875295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endParaRPr lang="uk-UA" dirty="0"/>
          </a:p>
        </p:txBody>
      </p:sp>
      <p:pic>
        <p:nvPicPr>
          <p:cNvPr id="4" name="Рисунок 3"/>
          <p:cNvPicPr>
            <a:picLocks noChangeAspect="1"/>
          </p:cNvPicPr>
          <p:nvPr/>
        </p:nvPicPr>
        <p:blipFill rotWithShape="1">
          <a:blip r:embed="rId2"/>
          <a:srcRect l="9178" t="12916" r="10225" b="11226"/>
          <a:stretch/>
        </p:blipFill>
        <p:spPr>
          <a:xfrm>
            <a:off x="434199" y="313898"/>
            <a:ext cx="11502805" cy="6086901"/>
          </a:xfrm>
          <a:prstGeom prst="rect">
            <a:avLst/>
          </a:prstGeom>
        </p:spPr>
      </p:pic>
    </p:spTree>
    <p:extLst>
      <p:ext uri="{BB962C8B-B14F-4D97-AF65-F5344CB8AC3E}">
        <p14:creationId xmlns:p14="http://schemas.microsoft.com/office/powerpoint/2010/main" val="337342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27546"/>
            <a:ext cx="9735909" cy="6127845"/>
          </a:xfrm>
        </p:spPr>
        <p:txBody>
          <a:bodyPr>
            <a:normAutofit fontScale="92500"/>
          </a:bodyPr>
          <a:lstStyle/>
          <a:p>
            <a:r>
              <a:rPr lang="uk-UA" dirty="0"/>
              <a:t>Найчастіше держава висапує в ролі </a:t>
            </a:r>
            <a:r>
              <a:rPr lang="uk-UA" i="1" dirty="0"/>
              <a:t>позичальника</a:t>
            </a:r>
            <a:r>
              <a:rPr lang="uk-UA" dirty="0"/>
              <a:t> залучаючи фінансові ресурси за допомогою </a:t>
            </a:r>
            <a:r>
              <a:rPr lang="uk-UA" b="1" dirty="0"/>
              <a:t>державних позик</a:t>
            </a:r>
            <a:r>
              <a:rPr lang="uk-UA" dirty="0"/>
              <a:t>, у випадку гарантування виконання зобов’язань суб’єктів господарювання держава надає </a:t>
            </a:r>
            <a:r>
              <a:rPr lang="uk-UA" b="1" dirty="0"/>
              <a:t>державні гарантії</a:t>
            </a:r>
            <a:r>
              <a:rPr lang="uk-UA" dirty="0"/>
              <a:t>, виступаючи </a:t>
            </a:r>
            <a:r>
              <a:rPr lang="uk-UA" i="1" dirty="0"/>
              <a:t>гарантом</a:t>
            </a:r>
            <a:r>
              <a:rPr lang="uk-UA" dirty="0"/>
              <a:t>. Також держава може виступати в якості </a:t>
            </a:r>
            <a:r>
              <a:rPr lang="uk-UA" i="1" dirty="0"/>
              <a:t>кредитора</a:t>
            </a:r>
            <a:r>
              <a:rPr lang="uk-UA" dirty="0"/>
              <a:t>, здійснюючі </a:t>
            </a:r>
            <a:r>
              <a:rPr lang="uk-UA" b="1" dirty="0"/>
              <a:t>державні кредитні інвестиції</a:t>
            </a:r>
            <a:r>
              <a:rPr lang="uk-UA" dirty="0"/>
              <a:t>.</a:t>
            </a:r>
            <a:endParaRPr lang="ru-RU" dirty="0"/>
          </a:p>
          <a:p>
            <a:pPr marL="0" indent="0">
              <a:buNone/>
            </a:pPr>
            <a:r>
              <a:rPr lang="uk-UA" dirty="0"/>
              <a:t>Остання форма використовується рідше ніж державні позики або гарантії. З метою досягнення позитивного соціально-економічного ефекту державні кредитні інвестиції не мають витісняти приватні, іншими словами кошти мають направлятись у непривабливі для приватних інвесторів сфери – інфраструктура, фундаментальні дослідження тощо. Головними особливостями кредитних відносин, за яких держава виступає кредитором є:</a:t>
            </a:r>
            <a:endParaRPr lang="ru-RU" dirty="0"/>
          </a:p>
          <a:p>
            <a:r>
              <a:rPr lang="uk-UA" dirty="0"/>
              <a:t>•	наявність значних фінансових ресурсів, зосереджених в руках держави;</a:t>
            </a:r>
            <a:endParaRPr lang="ru-RU" dirty="0"/>
          </a:p>
          <a:p>
            <a:r>
              <a:rPr lang="uk-UA" dirty="0"/>
              <a:t>•	можливість надання кредитів на пільгових умовах;</a:t>
            </a:r>
            <a:endParaRPr lang="ru-RU" dirty="0"/>
          </a:p>
          <a:p>
            <a:r>
              <a:rPr lang="uk-UA" dirty="0"/>
              <a:t>•	особливе нормативно-правове регулювання даних відносин.</a:t>
            </a:r>
            <a:endParaRPr lang="ru-RU" dirty="0"/>
          </a:p>
          <a:p>
            <a:r>
              <a:rPr lang="uk-UA" b="1" u="sng" dirty="0"/>
              <a:t>Пріоритетними напрями державних інвестицій </a:t>
            </a:r>
            <a:r>
              <a:rPr lang="uk-UA" b="1" u="sng" dirty="0" smtClean="0"/>
              <a:t>…….?</a:t>
            </a:r>
          </a:p>
          <a:p>
            <a:pPr marL="0" indent="0">
              <a:buNone/>
            </a:pPr>
            <a:r>
              <a:rPr lang="uk-UA" dirty="0"/>
              <a:t>Світовий досвід засвідчує важливість діяльності держави в якості кредитора, особливо в умовах подолання наслідків економічних криз.</a:t>
            </a:r>
            <a:endParaRPr lang="ru-RU" dirty="0"/>
          </a:p>
          <a:p>
            <a:r>
              <a:rPr lang="uk-UA" dirty="0"/>
              <a:t>Залежно від юридичної приналежності інших учасників кредитних відносин виділяють два види державного кредиту: внутрішній (між державою, її громадянами та вітчизняними підприємствами) та зовнішній (між державою, закордонними органами управління, міжнародними організаціями, зарубіжними компаніями та приватними особами).</a:t>
            </a:r>
            <a:endParaRPr lang="ru-RU" dirty="0"/>
          </a:p>
          <a:p>
            <a:endParaRPr lang="uk-UA" dirty="0"/>
          </a:p>
        </p:txBody>
      </p:sp>
    </p:spTree>
    <p:extLst>
      <p:ext uri="{BB962C8B-B14F-4D97-AF65-F5344CB8AC3E}">
        <p14:creationId xmlns:p14="http://schemas.microsoft.com/office/powerpoint/2010/main" val="1535167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rotWithShape="1">
          <a:blip r:embed="rId2"/>
          <a:srcRect l="9254" t="14364" r="10080" b="11678"/>
          <a:stretch/>
        </p:blipFill>
        <p:spPr>
          <a:xfrm>
            <a:off x="285307" y="382137"/>
            <a:ext cx="11181395" cy="5773003"/>
          </a:xfrm>
          <a:prstGeom prst="rect">
            <a:avLst/>
          </a:prstGeom>
        </p:spPr>
      </p:pic>
    </p:spTree>
    <p:extLst>
      <p:ext uri="{BB962C8B-B14F-4D97-AF65-F5344CB8AC3E}">
        <p14:creationId xmlns:p14="http://schemas.microsoft.com/office/powerpoint/2010/main" val="44495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1184771412"/>
              </p:ext>
            </p:extLst>
          </p:nvPr>
        </p:nvGraphicFramePr>
        <p:xfrm>
          <a:off x="623276" y="1209227"/>
          <a:ext cx="9339261" cy="1812826"/>
        </p:xfrm>
        <a:graphic>
          <a:graphicData uri="http://schemas.openxmlformats.org/drawingml/2006/table">
            <a:tbl>
              <a:tblPr>
                <a:tableStyleId>{5C22544A-7EE6-4342-B048-85BDC9FD1C3A}</a:tableStyleId>
              </a:tblPr>
              <a:tblGrid>
                <a:gridCol w="2552681"/>
                <a:gridCol w="678658"/>
                <a:gridCol w="678658"/>
                <a:gridCol w="678658"/>
                <a:gridCol w="678658"/>
                <a:gridCol w="678658"/>
                <a:gridCol w="678658"/>
                <a:gridCol w="678658"/>
                <a:gridCol w="678658"/>
                <a:gridCol w="678658"/>
                <a:gridCol w="678658"/>
              </a:tblGrid>
              <a:tr h="501420">
                <a:tc gridSpan="11">
                  <a:txBody>
                    <a:bodyPr/>
                    <a:lstStyle/>
                    <a:p>
                      <a:pPr algn="ctr" fontAlgn="b"/>
                      <a:r>
                        <a:rPr lang="en-US" sz="1600" u="none" strike="noStrike" dirty="0">
                          <a:effectLst/>
                        </a:rPr>
                        <a:t>Estimated Government Debt Repayment Profile for the years 2022-2048 under the existing agreements as of 01.04.2023*</a:t>
                      </a:r>
                      <a:endParaRPr lang="en-US" sz="1600" b="1" i="0" u="none" strike="noStrike" dirty="0">
                        <a:solidFill>
                          <a:srgbClr val="000000"/>
                        </a:solidFill>
                        <a:effectLst/>
                        <a:latin typeface="Calibri" panose="020F0502020204030204" pitchFamily="34" charset="0"/>
                      </a:endParaRPr>
                    </a:p>
                  </a:txBody>
                  <a:tcPr marL="7714" marR="7714" marT="7714" marB="0" anchor="b"/>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501420">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endParaRPr lang="ru-RU" sz="1600" b="0" i="0" u="none" strike="noStrike">
                        <a:solidFill>
                          <a:srgbClr val="000000"/>
                        </a:solidFill>
                        <a:effectLst/>
                        <a:latin typeface="Calibri" panose="020F0502020204030204" pitchFamily="34" charset="0"/>
                      </a:endParaRPr>
                    </a:p>
                  </a:txBody>
                  <a:tcPr marL="7714" marR="7714" marT="7714" marB="0" anchor="b"/>
                </a:tc>
                <a:tc>
                  <a:txBody>
                    <a:bodyPr/>
                    <a:lstStyle/>
                    <a:p>
                      <a:pPr algn="l" fontAlgn="b"/>
                      <a:r>
                        <a:rPr lang="en-US" sz="1600" u="none" strike="noStrike">
                          <a:effectLst/>
                        </a:rPr>
                        <a:t>UAH, billion</a:t>
                      </a:r>
                      <a:endParaRPr lang="en-US" sz="1600" b="1" i="1" u="none" strike="noStrike">
                        <a:solidFill>
                          <a:srgbClr val="000000"/>
                        </a:solidFill>
                        <a:effectLst/>
                        <a:latin typeface="Calibri" panose="020F0502020204030204" pitchFamily="34" charset="0"/>
                      </a:endParaRPr>
                    </a:p>
                  </a:txBody>
                  <a:tcPr marL="7714" marR="7714" marT="7714" marB="0" anchor="b"/>
                </a:tc>
              </a:tr>
              <a:tr h="539991">
                <a:tc>
                  <a:txBody>
                    <a:bodyPr/>
                    <a:lstStyle/>
                    <a:p>
                      <a:pPr algn="ctr" fontAlgn="ctr"/>
                      <a:r>
                        <a:rPr lang="ru-RU" sz="1600" u="none" strike="noStrike">
                          <a:effectLst/>
                        </a:rPr>
                        <a:t> </a:t>
                      </a:r>
                      <a:endParaRPr lang="ru-RU"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Q1 </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Q2</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Q3</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Q4</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ru-RU" sz="1600" u="none" strike="noStrike">
                          <a:effectLst/>
                        </a:rPr>
                        <a:t>2023</a:t>
                      </a:r>
                      <a:endParaRPr lang="ru-RU"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Q1 </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Q2</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Q3</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en-US" sz="1600" u="none" strike="noStrike">
                          <a:effectLst/>
                        </a:rPr>
                        <a:t>Q4</a:t>
                      </a:r>
                      <a:endParaRPr lang="en-US" sz="1600" b="1" i="0" u="none" strike="noStrike">
                        <a:solidFill>
                          <a:srgbClr val="000000"/>
                        </a:solidFill>
                        <a:effectLst/>
                        <a:latin typeface="Calibri" panose="020F0502020204030204" pitchFamily="34" charset="0"/>
                      </a:endParaRPr>
                    </a:p>
                  </a:txBody>
                  <a:tcPr marL="7714" marR="7714" marT="7714" marB="0" anchor="ctr"/>
                </a:tc>
                <a:tc>
                  <a:txBody>
                    <a:bodyPr/>
                    <a:lstStyle/>
                    <a:p>
                      <a:pPr algn="ctr" fontAlgn="ctr"/>
                      <a:r>
                        <a:rPr lang="ru-RU" sz="1600" u="none" strike="noStrike">
                          <a:effectLst/>
                        </a:rPr>
                        <a:t>2024</a:t>
                      </a:r>
                      <a:endParaRPr lang="ru-RU" sz="1600" b="1" i="0" u="none" strike="noStrike">
                        <a:solidFill>
                          <a:srgbClr val="000000"/>
                        </a:solidFill>
                        <a:effectLst/>
                        <a:latin typeface="Calibri" panose="020F0502020204030204" pitchFamily="34" charset="0"/>
                      </a:endParaRPr>
                    </a:p>
                  </a:txBody>
                  <a:tcPr marL="7714" marR="7714" marT="7714" marB="0" anchor="ctr"/>
                </a:tc>
              </a:tr>
              <a:tr h="269995">
                <a:tc>
                  <a:txBody>
                    <a:bodyPr/>
                    <a:lstStyle/>
                    <a:p>
                      <a:pPr algn="l" fontAlgn="b"/>
                      <a:r>
                        <a:rPr lang="en-US" sz="1600" u="none" strike="noStrike">
                          <a:effectLst/>
                        </a:rPr>
                        <a:t>Total state debt service</a:t>
                      </a:r>
                      <a:endParaRPr lang="en-US"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120,87</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261,30</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163,85</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168,23</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dirty="0">
                          <a:effectLst/>
                        </a:rPr>
                        <a:t>714,25</a:t>
                      </a:r>
                      <a:endParaRPr lang="ru-RU" sz="1600" b="1" i="0" u="none" strike="noStrike" dirty="0">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106,36</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176,41</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274,50</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a:effectLst/>
                        </a:rPr>
                        <a:t>212,92</a:t>
                      </a:r>
                      <a:endParaRPr lang="ru-RU" sz="1600" b="1" i="0" u="none" strike="noStrike">
                        <a:solidFill>
                          <a:srgbClr val="000000"/>
                        </a:solidFill>
                        <a:effectLst/>
                        <a:latin typeface="Calibri" panose="020F0502020204030204" pitchFamily="34" charset="0"/>
                      </a:endParaRPr>
                    </a:p>
                  </a:txBody>
                  <a:tcPr marL="7714" marR="7714" marT="7714" marB="0" anchor="b"/>
                </a:tc>
                <a:tc>
                  <a:txBody>
                    <a:bodyPr/>
                    <a:lstStyle/>
                    <a:p>
                      <a:pPr algn="r" fontAlgn="b"/>
                      <a:r>
                        <a:rPr lang="ru-RU" sz="1600" u="none" strike="noStrike" dirty="0">
                          <a:effectLst/>
                        </a:rPr>
                        <a:t>770,18</a:t>
                      </a:r>
                      <a:endParaRPr lang="ru-RU" sz="1600" b="1" i="0" u="none" strike="noStrike" dirty="0">
                        <a:solidFill>
                          <a:srgbClr val="000000"/>
                        </a:solidFill>
                        <a:effectLst/>
                        <a:latin typeface="Calibri" panose="020F0502020204030204" pitchFamily="34" charset="0"/>
                      </a:endParaRPr>
                    </a:p>
                  </a:txBody>
                  <a:tcPr marL="7714" marR="7714" marT="7714" marB="0" anchor="b"/>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714333372"/>
              </p:ext>
            </p:extLst>
          </p:nvPr>
        </p:nvGraphicFramePr>
        <p:xfrm>
          <a:off x="623276" y="3589360"/>
          <a:ext cx="9517012" cy="668742"/>
        </p:xfrm>
        <a:graphic>
          <a:graphicData uri="http://schemas.openxmlformats.org/drawingml/2006/table">
            <a:tbl>
              <a:tblPr>
                <a:tableStyleId>{5C22544A-7EE6-4342-B048-85BDC9FD1C3A}</a:tableStyleId>
              </a:tblPr>
              <a:tblGrid>
                <a:gridCol w="2271184"/>
                <a:gridCol w="603819"/>
                <a:gridCol w="603819"/>
                <a:gridCol w="603819"/>
                <a:gridCol w="603819"/>
                <a:gridCol w="603819"/>
                <a:gridCol w="603819"/>
                <a:gridCol w="603819"/>
                <a:gridCol w="603819"/>
                <a:gridCol w="603819"/>
                <a:gridCol w="603819"/>
                <a:gridCol w="603819"/>
                <a:gridCol w="603819"/>
              </a:tblGrid>
              <a:tr h="334371">
                <a:tc>
                  <a:txBody>
                    <a:bodyPr/>
                    <a:lstStyle/>
                    <a:p>
                      <a:pPr algn="ctr" fontAlgn="ctr"/>
                      <a:r>
                        <a:rPr lang="ru-RU" sz="1300" u="none" strike="noStrike" dirty="0">
                          <a:effectLst/>
                        </a:rPr>
                        <a:t> </a:t>
                      </a:r>
                      <a:endParaRPr lang="ru-RU" sz="1300" b="1" i="0" u="none" strike="noStrike" dirty="0">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2025</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2026</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2027</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2028</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2029</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2030</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2031</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2032</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2033</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2034</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2035</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2036</a:t>
                      </a:r>
                      <a:endParaRPr lang="ru-RU" sz="1300" b="1" i="0" u="none" strike="noStrike">
                        <a:solidFill>
                          <a:srgbClr val="000000"/>
                        </a:solidFill>
                        <a:effectLst/>
                        <a:latin typeface="Calibri" panose="020F0502020204030204" pitchFamily="34" charset="0"/>
                      </a:endParaRPr>
                    </a:p>
                  </a:txBody>
                  <a:tcPr marL="6199" marR="6199" marT="6199" marB="0" anchor="ctr"/>
                </a:tc>
              </a:tr>
              <a:tr h="334371">
                <a:tc>
                  <a:txBody>
                    <a:bodyPr/>
                    <a:lstStyle/>
                    <a:p>
                      <a:pPr algn="l" fontAlgn="b"/>
                      <a:r>
                        <a:rPr lang="en-US" sz="1300" u="none" strike="noStrike">
                          <a:effectLst/>
                        </a:rPr>
                        <a:t>Total state debt service</a:t>
                      </a:r>
                      <a:endParaRPr lang="en-US"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611,79</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592,48</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599,09</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dirty="0">
                          <a:effectLst/>
                        </a:rPr>
                        <a:t>529,41</a:t>
                      </a:r>
                      <a:endParaRPr lang="ru-RU" sz="1300" b="1" i="0" u="none" strike="noStrike" dirty="0">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483,76</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446,37</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467,70</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347,32</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284,63</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260,58</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344,44</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dirty="0">
                          <a:effectLst/>
                        </a:rPr>
                        <a:t>215,27</a:t>
                      </a:r>
                      <a:endParaRPr lang="ru-RU" sz="1300" b="1" i="0" u="none" strike="noStrike" dirty="0">
                        <a:solidFill>
                          <a:srgbClr val="000000"/>
                        </a:solidFill>
                        <a:effectLst/>
                        <a:latin typeface="Calibri" panose="020F0502020204030204" pitchFamily="34" charset="0"/>
                      </a:endParaRPr>
                    </a:p>
                  </a:txBody>
                  <a:tcPr marL="6199" marR="6199" marT="6199" marB="0" anchor="b"/>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866579707"/>
              </p:ext>
            </p:extLst>
          </p:nvPr>
        </p:nvGraphicFramePr>
        <p:xfrm>
          <a:off x="623276" y="4514289"/>
          <a:ext cx="9517012" cy="862928"/>
        </p:xfrm>
        <a:graphic>
          <a:graphicData uri="http://schemas.openxmlformats.org/drawingml/2006/table">
            <a:tbl>
              <a:tblPr>
                <a:tableStyleId>{5C22544A-7EE6-4342-B048-85BDC9FD1C3A}</a:tableStyleId>
              </a:tblPr>
              <a:tblGrid>
                <a:gridCol w="2271184"/>
                <a:gridCol w="603819"/>
                <a:gridCol w="603819"/>
                <a:gridCol w="603819"/>
                <a:gridCol w="603819"/>
                <a:gridCol w="603819"/>
                <a:gridCol w="603819"/>
                <a:gridCol w="603819"/>
                <a:gridCol w="603819"/>
                <a:gridCol w="603819"/>
                <a:gridCol w="603819"/>
                <a:gridCol w="603819"/>
                <a:gridCol w="603819"/>
              </a:tblGrid>
              <a:tr h="431464">
                <a:tc>
                  <a:txBody>
                    <a:bodyPr/>
                    <a:lstStyle/>
                    <a:p>
                      <a:pPr algn="ctr" fontAlgn="ctr"/>
                      <a:r>
                        <a:rPr lang="ru-RU" sz="1300" u="none" strike="noStrike" dirty="0">
                          <a:effectLst/>
                        </a:rPr>
                        <a:t> </a:t>
                      </a:r>
                      <a:endParaRPr lang="ru-RU" sz="1300" b="1" i="0" u="none" strike="noStrike" dirty="0">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2037</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2038</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2039</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2040</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2041</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2042</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2043</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2044</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2045</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2046</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2047</a:t>
                      </a:r>
                      <a:endParaRPr lang="ru-RU" sz="1300" b="1" i="0" u="none" strike="noStrike">
                        <a:solidFill>
                          <a:srgbClr val="000000"/>
                        </a:solidFill>
                        <a:effectLst/>
                        <a:latin typeface="Calibri" panose="020F0502020204030204" pitchFamily="34" charset="0"/>
                      </a:endParaRPr>
                    </a:p>
                  </a:txBody>
                  <a:tcPr marL="6199" marR="6199" marT="6199" marB="0" anchor="ctr"/>
                </a:tc>
                <a:tc>
                  <a:txBody>
                    <a:bodyPr/>
                    <a:lstStyle/>
                    <a:p>
                      <a:pPr algn="ctr" fontAlgn="ctr"/>
                      <a:r>
                        <a:rPr lang="ru-RU" sz="1300" u="none" strike="noStrike">
                          <a:effectLst/>
                        </a:rPr>
                        <a:t>2048</a:t>
                      </a:r>
                      <a:endParaRPr lang="ru-RU" sz="1300" b="1" i="0" u="none" strike="noStrike">
                        <a:solidFill>
                          <a:srgbClr val="000000"/>
                        </a:solidFill>
                        <a:effectLst/>
                        <a:latin typeface="Calibri" panose="020F0502020204030204" pitchFamily="34" charset="0"/>
                      </a:endParaRPr>
                    </a:p>
                  </a:txBody>
                  <a:tcPr marL="6199" marR="6199" marT="6199" marB="0" anchor="ctr"/>
                </a:tc>
              </a:tr>
              <a:tr h="431464">
                <a:tc>
                  <a:txBody>
                    <a:bodyPr/>
                    <a:lstStyle/>
                    <a:p>
                      <a:pPr algn="l" fontAlgn="b"/>
                      <a:r>
                        <a:rPr lang="en-US" sz="1300" u="none" strike="noStrike">
                          <a:effectLst/>
                        </a:rPr>
                        <a:t>Total state debt service</a:t>
                      </a:r>
                      <a:endParaRPr lang="en-US"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251,32</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98,98</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dirty="0">
                          <a:effectLst/>
                        </a:rPr>
                        <a:t>93,58</a:t>
                      </a:r>
                      <a:endParaRPr lang="ru-RU" sz="1300" b="1" i="0" u="none" strike="noStrike" dirty="0">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111,62</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dirty="0">
                          <a:effectLst/>
                        </a:rPr>
                        <a:t>63,48</a:t>
                      </a:r>
                      <a:endParaRPr lang="ru-RU" sz="1300" b="1" i="0" u="none" strike="noStrike" dirty="0">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151,80</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53,81</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52,24</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50,78</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48,68</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a:effectLst/>
                        </a:rPr>
                        <a:t>46,59</a:t>
                      </a:r>
                      <a:endParaRPr lang="ru-RU" sz="1300" b="1" i="0" u="none" strike="noStrike">
                        <a:solidFill>
                          <a:srgbClr val="000000"/>
                        </a:solidFill>
                        <a:effectLst/>
                        <a:latin typeface="Calibri" panose="020F0502020204030204" pitchFamily="34" charset="0"/>
                      </a:endParaRPr>
                    </a:p>
                  </a:txBody>
                  <a:tcPr marL="6199" marR="6199" marT="6199" marB="0" anchor="b"/>
                </a:tc>
                <a:tc>
                  <a:txBody>
                    <a:bodyPr/>
                    <a:lstStyle/>
                    <a:p>
                      <a:pPr algn="r" fontAlgn="b"/>
                      <a:r>
                        <a:rPr lang="ru-RU" sz="1300" u="none" strike="noStrike" dirty="0">
                          <a:effectLst/>
                        </a:rPr>
                        <a:t>32,31</a:t>
                      </a:r>
                      <a:endParaRPr lang="ru-RU" sz="1300" b="1" i="0" u="none" strike="noStrike" dirty="0">
                        <a:solidFill>
                          <a:srgbClr val="000000"/>
                        </a:solidFill>
                        <a:effectLst/>
                        <a:latin typeface="Calibri" panose="020F0502020204030204" pitchFamily="34" charset="0"/>
                      </a:endParaRPr>
                    </a:p>
                  </a:txBody>
                  <a:tcPr marL="6199" marR="6199" marT="6199" marB="0" anchor="b"/>
                </a:tc>
              </a:tr>
            </a:tbl>
          </a:graphicData>
        </a:graphic>
      </p:graphicFrame>
      <p:sp>
        <p:nvSpPr>
          <p:cNvPr id="6" name="TextBox 5"/>
          <p:cNvSpPr txBox="1"/>
          <p:nvPr/>
        </p:nvSpPr>
        <p:spPr>
          <a:xfrm>
            <a:off x="2402006" y="556242"/>
            <a:ext cx="5739072" cy="369332"/>
          </a:xfrm>
          <a:prstGeom prst="rect">
            <a:avLst/>
          </a:prstGeom>
          <a:noFill/>
        </p:spPr>
        <p:txBody>
          <a:bodyPr wrap="none" rtlCol="0">
            <a:spAutoFit/>
          </a:bodyPr>
          <a:lstStyle/>
          <a:p>
            <a:r>
              <a:rPr lang="uk-UA" dirty="0"/>
              <a:t>П</a:t>
            </a:r>
            <a:r>
              <a:rPr lang="uk-UA" dirty="0" smtClean="0"/>
              <a:t>латежі за державним боргом по роках (2023-2048)</a:t>
            </a:r>
            <a:endParaRPr lang="uk-UA" dirty="0"/>
          </a:p>
        </p:txBody>
      </p:sp>
    </p:spTree>
    <p:extLst>
      <p:ext uri="{BB962C8B-B14F-4D97-AF65-F5344CB8AC3E}">
        <p14:creationId xmlns:p14="http://schemas.microsoft.com/office/powerpoint/2010/main" val="164685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77673"/>
            <a:ext cx="9722260" cy="5563690"/>
          </a:xfrm>
        </p:spPr>
        <p:txBody>
          <a:bodyPr/>
          <a:lstStyle/>
          <a:p>
            <a:r>
              <a:rPr lang="ru-RU" dirty="0" err="1"/>
              <a:t>Прогнозні</a:t>
            </a:r>
            <a:r>
              <a:rPr lang="ru-RU" dirty="0"/>
              <a:t> </a:t>
            </a:r>
            <a:r>
              <a:rPr lang="ru-RU" dirty="0" err="1"/>
              <a:t>платежі</a:t>
            </a:r>
            <a:r>
              <a:rPr lang="ru-RU" dirty="0"/>
              <a:t> за </a:t>
            </a:r>
            <a:r>
              <a:rPr lang="ru-RU" dirty="0" err="1"/>
              <a:t>державним</a:t>
            </a:r>
            <a:r>
              <a:rPr lang="ru-RU" dirty="0"/>
              <a:t> боргом у 2024-2049 роках за </a:t>
            </a:r>
            <a:r>
              <a:rPr lang="ru-RU" dirty="0" err="1"/>
              <a:t>діючими</a:t>
            </a:r>
            <a:r>
              <a:rPr lang="ru-RU" dirty="0"/>
              <a:t> </a:t>
            </a:r>
            <a:r>
              <a:rPr lang="ru-RU" dirty="0" err="1"/>
              <a:t>угодами</a:t>
            </a:r>
            <a:r>
              <a:rPr lang="ru-RU" dirty="0"/>
              <a:t> станом на 01.12.2024*</a:t>
            </a: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2474562748"/>
              </p:ext>
            </p:extLst>
          </p:nvPr>
        </p:nvGraphicFramePr>
        <p:xfrm>
          <a:off x="677334" y="1096652"/>
          <a:ext cx="9845092" cy="1441830"/>
        </p:xfrm>
        <a:graphic>
          <a:graphicData uri="http://schemas.openxmlformats.org/drawingml/2006/table">
            <a:tbl>
              <a:tblPr>
                <a:tableStyleId>{5C22544A-7EE6-4342-B048-85BDC9FD1C3A}</a:tableStyleId>
              </a:tblPr>
              <a:tblGrid>
                <a:gridCol w="2064626"/>
                <a:gridCol w="791234"/>
                <a:gridCol w="791234"/>
                <a:gridCol w="791234"/>
                <a:gridCol w="791234"/>
                <a:gridCol w="725297"/>
                <a:gridCol w="791234"/>
                <a:gridCol w="791234"/>
                <a:gridCol w="791234"/>
                <a:gridCol w="791234"/>
                <a:gridCol w="725297"/>
              </a:tblGrid>
              <a:tr h="288366">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r" fontAlgn="b"/>
                      <a:r>
                        <a:rPr lang="ru-RU" sz="1400" u="none" strike="noStrike">
                          <a:effectLst/>
                        </a:rPr>
                        <a:t>млрд грн</a:t>
                      </a:r>
                      <a:endParaRPr lang="ru-RU" sz="14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uk-UA"/>
                    </a:p>
                  </a:txBody>
                  <a:tcPr/>
                </a:tc>
              </a:tr>
              <a:tr h="288366">
                <a:tc>
                  <a:txBody>
                    <a:bodyPr/>
                    <a:lstStyle/>
                    <a:p>
                      <a:pPr algn="ctr" fontAlgn="ctr"/>
                      <a:r>
                        <a:rPr lang="ru-RU" sz="1400" u="none" strike="noStrike">
                          <a:effectLst/>
                        </a:rPr>
                        <a:t> </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a:t>
                      </a:r>
                      <a:r>
                        <a:rPr lang="en-US" sz="1400" u="none" strike="noStrike">
                          <a:effectLst/>
                        </a:rPr>
                        <a:t>V </a:t>
                      </a:r>
                      <a:r>
                        <a:rPr lang="ru-RU" sz="1400" u="none" strike="noStrike">
                          <a:effectLst/>
                        </a:rPr>
                        <a:t>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2024</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a:t>
                      </a:r>
                      <a:r>
                        <a:rPr lang="en-US" sz="1400" u="none" strike="noStrike">
                          <a:effectLst/>
                        </a:rPr>
                        <a:t>V </a:t>
                      </a:r>
                      <a:r>
                        <a:rPr lang="ru-RU" sz="1400" u="none" strike="noStrike">
                          <a:effectLst/>
                        </a:rPr>
                        <a:t>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2025</a:t>
                      </a:r>
                      <a:endParaRPr lang="ru-RU" sz="1400" b="1" i="0" u="none" strike="noStrike">
                        <a:solidFill>
                          <a:srgbClr val="000000"/>
                        </a:solidFill>
                        <a:effectLst/>
                        <a:latin typeface="Calibri" panose="020F0502020204030204" pitchFamily="34" charset="0"/>
                      </a:endParaRPr>
                    </a:p>
                  </a:txBody>
                  <a:tcPr marL="9525" marR="9525" marT="9525" marB="0" anchor="ctr"/>
                </a:tc>
              </a:tr>
              <a:tr h="288366">
                <a:tc>
                  <a:txBody>
                    <a:bodyPr/>
                    <a:lstStyle/>
                    <a:p>
                      <a:pPr algn="l" fontAlgn="b"/>
                      <a:r>
                        <a:rPr lang="ru-RU" sz="1400" u="none" strike="noStrike">
                          <a:effectLst/>
                        </a:rPr>
                        <a:t>ВСЬОГО</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159,37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232,56</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770,89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260,49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1 423,31</a:t>
                      </a:r>
                      <a:endParaRPr lang="ru-RU"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237,59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322,77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214,77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258,23</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1 033,36</a:t>
                      </a:r>
                      <a:endParaRPr lang="ru-RU" sz="1400" b="1" i="0" u="none" strike="noStrike">
                        <a:solidFill>
                          <a:srgbClr val="000000"/>
                        </a:solidFill>
                        <a:effectLst/>
                        <a:latin typeface="Calibri" panose="020F0502020204030204" pitchFamily="34" charset="0"/>
                      </a:endParaRPr>
                    </a:p>
                  </a:txBody>
                  <a:tcPr marL="9525" marR="9525" marT="9525" marB="0" anchor="b"/>
                </a:tc>
              </a:tr>
              <a:tr h="288366">
                <a:tc>
                  <a:txBody>
                    <a:bodyPr/>
                    <a:lstStyle/>
                    <a:p>
                      <a:pPr algn="l" fontAlgn="b"/>
                      <a:r>
                        <a:rPr lang="ru-RU" sz="1400" u="none" strike="noStrike">
                          <a:effectLst/>
                        </a:rPr>
                        <a:t>Внутрішній борг</a:t>
                      </a:r>
                      <a:endParaRPr lang="ru-RU" sz="1400" b="1"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ru-RU" sz="1400" u="none" strike="noStrike">
                          <a:effectLst/>
                        </a:rPr>
                        <a:t>114,72</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169,47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102,64</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205,12</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591,95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166,80</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204,80</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157,32</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189,86</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718,79</a:t>
                      </a:r>
                      <a:endParaRPr lang="ru-RU" sz="1400" b="1" i="0" u="none" strike="noStrike">
                        <a:solidFill>
                          <a:srgbClr val="000000"/>
                        </a:solidFill>
                        <a:effectLst/>
                        <a:latin typeface="Calibri" panose="020F0502020204030204" pitchFamily="34" charset="0"/>
                      </a:endParaRPr>
                    </a:p>
                  </a:txBody>
                  <a:tcPr marL="9525" marR="9525" marT="9525" marB="0" anchor="b"/>
                </a:tc>
              </a:tr>
              <a:tr h="288366">
                <a:tc>
                  <a:txBody>
                    <a:bodyPr/>
                    <a:lstStyle/>
                    <a:p>
                      <a:pPr algn="l" fontAlgn="b"/>
                      <a:r>
                        <a:rPr lang="ru-RU" sz="1400" u="none" strike="noStrike">
                          <a:effectLst/>
                        </a:rPr>
                        <a:t>Зовнішній борг</a:t>
                      </a:r>
                      <a:endParaRPr lang="ru-RU" sz="1400" b="1"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ru-RU" sz="1400" u="none" strike="noStrike">
                          <a:effectLst/>
                        </a:rPr>
                        <a:t>44,65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63,09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668,25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55,37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831,36</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70,79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117,97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57,45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68,37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314,58</a:t>
                      </a:r>
                      <a:endParaRPr lang="ru-RU"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041656082"/>
              </p:ext>
            </p:extLst>
          </p:nvPr>
        </p:nvGraphicFramePr>
        <p:xfrm>
          <a:off x="677332" y="2740038"/>
          <a:ext cx="9845094" cy="1176872"/>
        </p:xfrm>
        <a:graphic>
          <a:graphicData uri="http://schemas.openxmlformats.org/drawingml/2006/table">
            <a:tbl>
              <a:tblPr>
                <a:tableStyleId>{5C22544A-7EE6-4342-B048-85BDC9FD1C3A}</a:tableStyleId>
              </a:tblPr>
              <a:tblGrid>
                <a:gridCol w="1799486"/>
                <a:gridCol w="689624"/>
                <a:gridCol w="689624"/>
                <a:gridCol w="689624"/>
                <a:gridCol w="689624"/>
                <a:gridCol w="632154"/>
                <a:gridCol w="689624"/>
                <a:gridCol w="689624"/>
                <a:gridCol w="689624"/>
                <a:gridCol w="689624"/>
                <a:gridCol w="632154"/>
                <a:gridCol w="632154"/>
                <a:gridCol w="632154"/>
              </a:tblGrid>
              <a:tr h="294218">
                <a:tc>
                  <a:txBody>
                    <a:bodyPr/>
                    <a:lstStyle/>
                    <a:p>
                      <a:pPr algn="ctr" fontAlgn="ctr"/>
                      <a:r>
                        <a:rPr lang="ru-RU" sz="1400" u="none" strike="noStrike">
                          <a:effectLst/>
                        </a:rPr>
                        <a:t> </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2026</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2027</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2028</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2029</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2030</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2031</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2032</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2033</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2034</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2035</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2036</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2037</a:t>
                      </a:r>
                      <a:endParaRPr lang="ru-RU" sz="1400" b="1" i="0" u="none" strike="noStrike">
                        <a:solidFill>
                          <a:srgbClr val="000000"/>
                        </a:solidFill>
                        <a:effectLst/>
                        <a:latin typeface="Calibri" panose="020F0502020204030204" pitchFamily="34" charset="0"/>
                      </a:endParaRPr>
                    </a:p>
                  </a:txBody>
                  <a:tcPr marL="9412" marR="9412" marT="9412" marB="0" anchor="ctr"/>
                </a:tc>
              </a:tr>
              <a:tr h="294218">
                <a:tc>
                  <a:txBody>
                    <a:bodyPr/>
                    <a:lstStyle/>
                    <a:p>
                      <a:pPr algn="l" fontAlgn="b"/>
                      <a:r>
                        <a:rPr lang="ru-RU" sz="1400" u="none" strike="noStrike">
                          <a:effectLst/>
                        </a:rPr>
                        <a:t>ВСЬОГО</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696,34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665,41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440,77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522,41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415,83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418,14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409,58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340,01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544,59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552,17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492,42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363,50</a:t>
                      </a:r>
                      <a:endParaRPr lang="ru-RU" sz="1400" b="1" i="0" u="none" strike="noStrike">
                        <a:solidFill>
                          <a:srgbClr val="000000"/>
                        </a:solidFill>
                        <a:effectLst/>
                        <a:latin typeface="Calibri" panose="020F0502020204030204" pitchFamily="34" charset="0"/>
                      </a:endParaRPr>
                    </a:p>
                  </a:txBody>
                  <a:tcPr marL="9412" marR="9412" marT="9412" marB="0" anchor="b"/>
                </a:tc>
              </a:tr>
              <a:tr h="294218">
                <a:tc>
                  <a:txBody>
                    <a:bodyPr/>
                    <a:lstStyle/>
                    <a:p>
                      <a:pPr algn="l" fontAlgn="b"/>
                      <a:r>
                        <a:rPr lang="ru-RU" sz="1400" u="none" strike="noStrike">
                          <a:effectLst/>
                        </a:rPr>
                        <a:t>Внутрішній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401,56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343,92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134,96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95,17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105,55</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123,37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105,64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110,24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93,48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111,08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125,06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166,21</a:t>
                      </a:r>
                      <a:endParaRPr lang="ru-RU" sz="1400" b="1" i="0" u="none" strike="noStrike">
                        <a:solidFill>
                          <a:srgbClr val="000000"/>
                        </a:solidFill>
                        <a:effectLst/>
                        <a:latin typeface="Calibri" panose="020F0502020204030204" pitchFamily="34" charset="0"/>
                      </a:endParaRPr>
                    </a:p>
                  </a:txBody>
                  <a:tcPr marL="9412" marR="9412" marT="9412" marB="0" anchor="b"/>
                </a:tc>
              </a:tr>
              <a:tr h="294218">
                <a:tc>
                  <a:txBody>
                    <a:bodyPr/>
                    <a:lstStyle/>
                    <a:p>
                      <a:pPr algn="l" fontAlgn="b"/>
                      <a:r>
                        <a:rPr lang="ru-RU" sz="1400" u="none" strike="noStrike">
                          <a:effectLst/>
                        </a:rPr>
                        <a:t>Зовнішній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294,78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321,49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305,81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427,24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310,28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294,77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303,94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229,77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451,11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441,09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367,36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dirty="0">
                          <a:effectLst/>
                        </a:rPr>
                        <a:t>197,29</a:t>
                      </a:r>
                      <a:endParaRPr lang="ru-RU" sz="1400" b="1" i="0" u="none" strike="noStrike" dirty="0">
                        <a:solidFill>
                          <a:srgbClr val="000000"/>
                        </a:solidFill>
                        <a:effectLst/>
                        <a:latin typeface="Calibri" panose="020F0502020204030204" pitchFamily="34" charset="0"/>
                      </a:endParaRPr>
                    </a:p>
                  </a:txBody>
                  <a:tcPr marL="9412" marR="9412" marT="9412" marB="0" anchor="b"/>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151494312"/>
              </p:ext>
            </p:extLst>
          </p:nvPr>
        </p:nvGraphicFramePr>
        <p:xfrm>
          <a:off x="677334" y="4123817"/>
          <a:ext cx="9845094" cy="1198812"/>
        </p:xfrm>
        <a:graphic>
          <a:graphicData uri="http://schemas.openxmlformats.org/drawingml/2006/table">
            <a:tbl>
              <a:tblPr>
                <a:tableStyleId>{5C22544A-7EE6-4342-B048-85BDC9FD1C3A}</a:tableStyleId>
              </a:tblPr>
              <a:tblGrid>
                <a:gridCol w="1799486"/>
                <a:gridCol w="689624"/>
                <a:gridCol w="689624"/>
                <a:gridCol w="689624"/>
                <a:gridCol w="689624"/>
                <a:gridCol w="632154"/>
                <a:gridCol w="689624"/>
                <a:gridCol w="689624"/>
                <a:gridCol w="689624"/>
                <a:gridCol w="689624"/>
                <a:gridCol w="632154"/>
                <a:gridCol w="632154"/>
                <a:gridCol w="632154"/>
              </a:tblGrid>
              <a:tr h="299703">
                <a:tc>
                  <a:txBody>
                    <a:bodyPr/>
                    <a:lstStyle/>
                    <a:p>
                      <a:pPr algn="ctr" fontAlgn="ctr"/>
                      <a:r>
                        <a:rPr lang="ru-RU" sz="1400" u="none" strike="noStrike" dirty="0">
                          <a:effectLst/>
                        </a:rPr>
                        <a:t> </a:t>
                      </a:r>
                      <a:endParaRPr lang="ru-RU" sz="1400" b="1" i="0" u="none" strike="noStrike" dirty="0">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2038</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2039</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2040</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2041</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2042</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2043</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2044</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2045</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2046</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2047</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2048</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2049</a:t>
                      </a:r>
                      <a:endParaRPr lang="ru-RU" sz="1400" b="1" i="0" u="none" strike="noStrike">
                        <a:solidFill>
                          <a:srgbClr val="000000"/>
                        </a:solidFill>
                        <a:effectLst/>
                        <a:latin typeface="Calibri" panose="020F0502020204030204" pitchFamily="34" charset="0"/>
                      </a:endParaRPr>
                    </a:p>
                  </a:txBody>
                  <a:tcPr marL="9412" marR="9412" marT="9412" marB="0" anchor="ctr"/>
                </a:tc>
              </a:tr>
              <a:tr h="299703">
                <a:tc>
                  <a:txBody>
                    <a:bodyPr/>
                    <a:lstStyle/>
                    <a:p>
                      <a:pPr algn="l" fontAlgn="b"/>
                      <a:r>
                        <a:rPr lang="ru-RU" sz="1400" u="none" strike="noStrike">
                          <a:effectLst/>
                        </a:rPr>
                        <a:t>ВСЬОГО</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209,23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201,99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217,34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167,00</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249,46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152,79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147,82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143,51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139,64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135,84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119,62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117,41</a:t>
                      </a:r>
                      <a:endParaRPr lang="ru-RU" sz="1400" b="1" i="0" u="none" strike="noStrike">
                        <a:solidFill>
                          <a:srgbClr val="000000"/>
                        </a:solidFill>
                        <a:effectLst/>
                        <a:latin typeface="Calibri" panose="020F0502020204030204" pitchFamily="34" charset="0"/>
                      </a:endParaRPr>
                    </a:p>
                  </a:txBody>
                  <a:tcPr marL="9412" marR="9412" marT="9412" marB="0" anchor="b"/>
                </a:tc>
              </a:tr>
              <a:tr h="299703">
                <a:tc>
                  <a:txBody>
                    <a:bodyPr/>
                    <a:lstStyle/>
                    <a:p>
                      <a:pPr algn="l" fontAlgn="b"/>
                      <a:r>
                        <a:rPr lang="ru-RU" sz="1400" u="none" strike="noStrike">
                          <a:effectLst/>
                        </a:rPr>
                        <a:t>Внутрішній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46,94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44,68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42,41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25,15</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24,09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23,02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21,96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20,89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19,83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18,76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5,60</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dirty="0">
                          <a:effectLst/>
                        </a:rPr>
                        <a:t>5,60</a:t>
                      </a:r>
                      <a:endParaRPr lang="ru-RU" sz="1400" b="1" i="0" u="none" strike="noStrike" dirty="0">
                        <a:solidFill>
                          <a:srgbClr val="000000"/>
                        </a:solidFill>
                        <a:effectLst/>
                        <a:latin typeface="Calibri" panose="020F0502020204030204" pitchFamily="34" charset="0"/>
                      </a:endParaRPr>
                    </a:p>
                  </a:txBody>
                  <a:tcPr marL="9412" marR="9412" marT="9412" marB="0" anchor="b"/>
                </a:tc>
              </a:tr>
              <a:tr h="299703">
                <a:tc>
                  <a:txBody>
                    <a:bodyPr/>
                    <a:lstStyle/>
                    <a:p>
                      <a:pPr algn="l" fontAlgn="b"/>
                      <a:r>
                        <a:rPr lang="ru-RU" sz="1400" u="none" strike="noStrike">
                          <a:effectLst/>
                        </a:rPr>
                        <a:t>Зовнішній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162,29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157,31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174,93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141,85</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225,38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129,77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125,87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122,61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119,82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117,08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114,02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dirty="0">
                          <a:effectLst/>
                        </a:rPr>
                        <a:t>111,81</a:t>
                      </a:r>
                      <a:endParaRPr lang="ru-RU" sz="1400" b="1" i="0" u="none" strike="noStrike" dirty="0">
                        <a:solidFill>
                          <a:srgbClr val="000000"/>
                        </a:solidFill>
                        <a:effectLst/>
                        <a:latin typeface="Calibri" panose="020F0502020204030204" pitchFamily="34" charset="0"/>
                      </a:endParaRPr>
                    </a:p>
                  </a:txBody>
                  <a:tcPr marL="9412" marR="9412" marT="9412" marB="0" anchor="b"/>
                </a:tc>
              </a:tr>
            </a:tbl>
          </a:graphicData>
        </a:graphic>
      </p:graphicFrame>
    </p:spTree>
    <p:extLst>
      <p:ext uri="{BB962C8B-B14F-4D97-AF65-F5344CB8AC3E}">
        <p14:creationId xmlns:p14="http://schemas.microsoft.com/office/powerpoint/2010/main" val="132117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2050" name="Picture 2" descr="https://www.mof.gov.ua/storage/files/StateDebt2023_26_07_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 y="0"/>
            <a:ext cx="11690253" cy="657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72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b="1" dirty="0"/>
              <a:t>2.	Державні позики, їх характеристика</a:t>
            </a:r>
            <a:endParaRPr lang="ru-RU" dirty="0"/>
          </a:p>
          <a:p>
            <a:r>
              <a:rPr lang="ru-RU" b="1" u="sng" dirty="0" err="1"/>
              <a:t>Д</a:t>
            </a:r>
            <a:r>
              <a:rPr lang="ru-RU" b="1" u="sng" dirty="0" err="1" smtClean="0"/>
              <a:t>ержавне</a:t>
            </a:r>
            <a:r>
              <a:rPr lang="ru-RU" b="1" u="sng" dirty="0" smtClean="0"/>
              <a:t> </a:t>
            </a:r>
            <a:r>
              <a:rPr lang="ru-RU" b="1" u="sng" dirty="0" err="1"/>
              <a:t>запозичення</a:t>
            </a:r>
            <a:r>
              <a:rPr lang="ru-RU" b="1" u="sng" dirty="0"/>
              <a:t> </a:t>
            </a:r>
            <a:r>
              <a:rPr lang="ru-RU" dirty="0"/>
              <a:t>- </a:t>
            </a:r>
            <a:r>
              <a:rPr lang="ru-RU" dirty="0" err="1"/>
              <a:t>операції</a:t>
            </a:r>
            <a:r>
              <a:rPr lang="ru-RU" dirty="0"/>
              <a:t>, </a:t>
            </a:r>
            <a:r>
              <a:rPr lang="ru-RU" dirty="0" err="1"/>
              <a:t>пов'язані</a:t>
            </a:r>
            <a:r>
              <a:rPr lang="ru-RU" dirty="0"/>
              <a:t> з </a:t>
            </a:r>
            <a:r>
              <a:rPr lang="ru-RU" dirty="0" err="1"/>
              <a:t>отриманням</a:t>
            </a:r>
            <a:r>
              <a:rPr lang="ru-RU" dirty="0"/>
              <a:t> державою </a:t>
            </a:r>
            <a:r>
              <a:rPr lang="ru-RU" dirty="0" err="1"/>
              <a:t>кредитів</a:t>
            </a:r>
            <a:r>
              <a:rPr lang="ru-RU" dirty="0"/>
              <a:t> (</a:t>
            </a:r>
            <a:r>
              <a:rPr lang="ru-RU" dirty="0" err="1"/>
              <a:t>позик</a:t>
            </a:r>
            <a:r>
              <a:rPr lang="ru-RU" dirty="0"/>
              <a:t>) на </a:t>
            </a:r>
            <a:r>
              <a:rPr lang="ru-RU" dirty="0" err="1"/>
              <a:t>умовах</a:t>
            </a:r>
            <a:r>
              <a:rPr lang="ru-RU" dirty="0"/>
              <a:t> </a:t>
            </a:r>
            <a:r>
              <a:rPr lang="ru-RU" dirty="0" err="1"/>
              <a:t>повернення</a:t>
            </a:r>
            <a:r>
              <a:rPr lang="ru-RU" dirty="0"/>
              <a:t>, </a:t>
            </a:r>
            <a:r>
              <a:rPr lang="ru-RU" dirty="0" err="1"/>
              <a:t>платності</a:t>
            </a:r>
            <a:r>
              <a:rPr lang="ru-RU" dirty="0"/>
              <a:t> та </a:t>
            </a:r>
            <a:r>
              <a:rPr lang="ru-RU" dirty="0" err="1"/>
              <a:t>строковості</a:t>
            </a:r>
            <a:r>
              <a:rPr lang="ru-RU" dirty="0"/>
              <a:t> з метою </a:t>
            </a:r>
            <a:r>
              <a:rPr lang="ru-RU" dirty="0" err="1"/>
              <a:t>фінансування</a:t>
            </a:r>
            <a:r>
              <a:rPr lang="ru-RU" dirty="0"/>
              <a:t> державного </a:t>
            </a:r>
            <a:r>
              <a:rPr lang="ru-RU" dirty="0" smtClean="0"/>
              <a:t>бюджету.</a:t>
            </a:r>
            <a:r>
              <a:rPr lang="uk-UA" dirty="0"/>
              <a:t> Тобто, держава в таких відносинах виступає в якості позичальника. </a:t>
            </a:r>
            <a:endParaRPr lang="ru-RU" dirty="0"/>
          </a:p>
          <a:p>
            <a:endParaRPr lang="ru-RU" dirty="0" smtClean="0"/>
          </a:p>
          <a:p>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974" y="1787328"/>
            <a:ext cx="6712867" cy="5014004"/>
          </a:xfrm>
          <a:prstGeom prst="rect">
            <a:avLst/>
          </a:prstGeom>
        </p:spPr>
      </p:pic>
    </p:spTree>
    <p:extLst>
      <p:ext uri="{BB962C8B-B14F-4D97-AF65-F5344CB8AC3E}">
        <p14:creationId xmlns:p14="http://schemas.microsoft.com/office/powerpoint/2010/main" val="6993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dirty="0"/>
              <a:t>Залежно від </a:t>
            </a:r>
            <a:r>
              <a:rPr lang="uk-UA" b="1" dirty="0" err="1"/>
              <a:t>резидентності</a:t>
            </a:r>
            <a:r>
              <a:rPr lang="uk-UA" b="1" dirty="0"/>
              <a:t> кредитора</a:t>
            </a:r>
            <a:r>
              <a:rPr lang="uk-UA" dirty="0"/>
              <a:t> розрізняють </a:t>
            </a:r>
            <a:r>
              <a:rPr lang="uk-UA" b="1" i="1" dirty="0"/>
              <a:t>зовнішні</a:t>
            </a:r>
            <a:r>
              <a:rPr lang="uk-UA" dirty="0"/>
              <a:t> (іноземні держави, банки та міжнародні фінансові організації) та </a:t>
            </a:r>
            <a:r>
              <a:rPr lang="uk-UA" b="1" i="1" dirty="0"/>
              <a:t>внутрішні</a:t>
            </a:r>
            <a:r>
              <a:rPr lang="uk-UA" dirty="0"/>
              <a:t> (вітчизняні комерційні банки, компанії, населення). Залучення коштів від внутрішніх кредиторів відбувається у національній валюта, а від зовнішніх кредиторів - у іноземній валюті, що призводить до появи валютного ризику, який виникає через несприятливі коливання курсів іноземних валют. </a:t>
            </a:r>
            <a:endParaRPr lang="ru-RU" dirty="0"/>
          </a:p>
          <a:p>
            <a:r>
              <a:rPr lang="uk-UA" dirty="0"/>
              <a:t>За </a:t>
            </a:r>
            <a:r>
              <a:rPr lang="uk-UA" b="1" dirty="0"/>
              <a:t>наявністю забезпечення</a:t>
            </a:r>
            <a:r>
              <a:rPr lang="uk-UA" dirty="0"/>
              <a:t> виділяють </a:t>
            </a:r>
            <a:r>
              <a:rPr lang="uk-UA" b="1" i="1" dirty="0"/>
              <a:t>забезпечені </a:t>
            </a:r>
            <a:r>
              <a:rPr lang="uk-UA" dirty="0"/>
              <a:t>(забезпеченням виступає майно держави та доходи) та </a:t>
            </a:r>
            <a:r>
              <a:rPr lang="uk-UA" b="1" i="1" dirty="0"/>
              <a:t>незабезпеченні</a:t>
            </a:r>
            <a:r>
              <a:rPr lang="uk-UA" dirty="0"/>
              <a:t> (надійність позик визначається авторитетом держави як позичальника).</a:t>
            </a:r>
            <a:endParaRPr lang="ru-RU" dirty="0"/>
          </a:p>
          <a:p>
            <a:r>
              <a:rPr lang="uk-UA" dirty="0"/>
              <a:t>За </a:t>
            </a:r>
            <a:r>
              <a:rPr lang="uk-UA" b="1" dirty="0"/>
              <a:t>терміном погашення</a:t>
            </a:r>
            <a:r>
              <a:rPr lang="uk-UA" dirty="0"/>
              <a:t> розрізняють </a:t>
            </a:r>
            <a:r>
              <a:rPr lang="uk-UA" b="1" i="1" dirty="0"/>
              <a:t>короткострокові</a:t>
            </a:r>
            <a:r>
              <a:rPr lang="uk-UA" dirty="0"/>
              <a:t> (до одного року), </a:t>
            </a:r>
            <a:r>
              <a:rPr lang="uk-UA" b="1" i="1" dirty="0"/>
              <a:t>середньострокові</a:t>
            </a:r>
            <a:r>
              <a:rPr lang="uk-UA" dirty="0"/>
              <a:t> (від одного до п’яти років) та </a:t>
            </a:r>
            <a:r>
              <a:rPr lang="uk-UA" b="1" i="1" dirty="0"/>
              <a:t>довгострокові</a:t>
            </a:r>
            <a:r>
              <a:rPr lang="uk-UA" dirty="0"/>
              <a:t> (більше п’яти років) позики.</a:t>
            </a:r>
            <a:endParaRPr lang="ru-RU" dirty="0"/>
          </a:p>
          <a:p>
            <a:r>
              <a:rPr lang="uk-UA" dirty="0"/>
              <a:t>За </a:t>
            </a:r>
            <a:r>
              <a:rPr lang="uk-UA" b="1" dirty="0"/>
              <a:t>правовим оформленням</a:t>
            </a:r>
            <a:r>
              <a:rPr lang="uk-UA" dirty="0"/>
              <a:t> виділяють позики оформлені </a:t>
            </a:r>
            <a:r>
              <a:rPr lang="uk-UA" b="1" i="1" dirty="0"/>
              <a:t>на основі угод</a:t>
            </a:r>
            <a:r>
              <a:rPr lang="uk-UA" dirty="0"/>
              <a:t> та шляхом випуску </a:t>
            </a:r>
            <a:r>
              <a:rPr lang="uk-UA" b="1" i="1" dirty="0"/>
              <a:t>цінних паперів</a:t>
            </a:r>
            <a:r>
              <a:rPr lang="uk-UA" dirty="0"/>
              <a:t>. Основними видами державних цінних паперів є облігації внутрішніх та зовнішніх державних позик, казначейські зобов'язання.</a:t>
            </a:r>
            <a:endParaRPr lang="ru-RU" dirty="0"/>
          </a:p>
          <a:p>
            <a:r>
              <a:rPr lang="uk-UA" dirty="0"/>
              <a:t>Важливим інструментом оцінки здатності держави виконати взяті на себе зобов’язання є кредитний рейтинг. </a:t>
            </a:r>
            <a:endParaRPr lang="ru-RU" dirty="0"/>
          </a:p>
          <a:p>
            <a:endParaRPr lang="uk-UA" dirty="0"/>
          </a:p>
        </p:txBody>
      </p:sp>
    </p:spTree>
    <p:extLst>
      <p:ext uri="{BB962C8B-B14F-4D97-AF65-F5344CB8AC3E}">
        <p14:creationId xmlns:p14="http://schemas.microsoft.com/office/powerpoint/2010/main" val="381976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lnSpcReduction="10000"/>
          </a:bodyPr>
          <a:lstStyle/>
          <a:p>
            <a:pPr fontAlgn="base"/>
            <a:r>
              <a:rPr lang="uk-UA" b="1" u="sng" dirty="0" smtClean="0"/>
              <a:t>Кредитний рейтинг</a:t>
            </a:r>
            <a:r>
              <a:rPr lang="uk-UA" dirty="0" smtClean="0"/>
              <a:t> – це умовний вираз кредитоспроможності об'єкта </a:t>
            </a:r>
            <a:r>
              <a:rPr lang="uk-UA" dirty="0" err="1" smtClean="0"/>
              <a:t>рейтингування</a:t>
            </a:r>
            <a:r>
              <a:rPr lang="uk-UA" dirty="0" smtClean="0"/>
              <a:t> в цілому та/або його окремого боргового зобов'язання за шкалою кредитних рейтингів.</a:t>
            </a:r>
          </a:p>
          <a:p>
            <a:pPr fontAlgn="base"/>
            <a:r>
              <a:rPr lang="uk-UA" b="1" u="sng" dirty="0" smtClean="0"/>
              <a:t>Суверенний кредитний рейтинг</a:t>
            </a:r>
            <a:r>
              <a:rPr lang="uk-UA" b="1" dirty="0" smtClean="0"/>
              <a:t> </a:t>
            </a:r>
            <a:r>
              <a:rPr lang="uk-UA" dirty="0" smtClean="0"/>
              <a:t>вказує на рівень ризику інвестиційного середовища країни та використовується інвесторами при пошуку інвестування в певні юрисдикції, а також враховує політичний ризик</a:t>
            </a:r>
            <a:r>
              <a:rPr lang="ru-RU" dirty="0" smtClean="0"/>
              <a:t>.</a:t>
            </a:r>
            <a:endParaRPr lang="ru-RU" dirty="0"/>
          </a:p>
          <a:p>
            <a:pPr fontAlgn="base"/>
            <a:r>
              <a:rPr lang="uk-UA" dirty="0" smtClean="0"/>
              <a:t>Рейтингова оцінка емітента характеризує рівень спроможності емітента цінних паперів своєчасно та в повному обсязі виплачувати відсотки і основну суму за борговими зобов'язаннями відносно боргових зобов'язань інших позичальників.</a:t>
            </a:r>
          </a:p>
          <a:p>
            <a:pPr fontAlgn="base"/>
            <a:r>
              <a:rPr lang="uk-UA" dirty="0" smtClean="0"/>
              <a:t>Кредитний рейтинг являє собою оцінку якісної та кількісної інформації щодо боржника, включаючи інформацію, надану боржником та іншу непублічну інформацію, отриману аналітиками рейтингового агентства. Визначення рейтингової оцінки міжнародним рейтинговим агентством здійснюється за шкалою, яка прийнята таким агентством</a:t>
            </a:r>
            <a:r>
              <a:rPr lang="ru-RU" dirty="0" smtClean="0"/>
              <a:t>.</a:t>
            </a:r>
            <a:endParaRPr lang="ru-RU" dirty="0"/>
          </a:p>
          <a:p>
            <a:pPr fontAlgn="base"/>
            <a:r>
              <a:rPr lang="ru-RU" dirty="0" err="1"/>
              <a:t>Наявність</a:t>
            </a:r>
            <a:r>
              <a:rPr lang="ru-RU" dirty="0"/>
              <a:t> кредитного рейтингу є </a:t>
            </a:r>
            <a:r>
              <a:rPr lang="ru-RU" dirty="0" err="1"/>
              <a:t>важливою</a:t>
            </a:r>
            <a:r>
              <a:rPr lang="ru-RU" dirty="0"/>
              <a:t> </a:t>
            </a:r>
            <a:r>
              <a:rPr lang="ru-RU" dirty="0" err="1"/>
              <a:t>умовою</a:t>
            </a:r>
            <a:r>
              <a:rPr lang="ru-RU" dirty="0"/>
              <a:t> </a:t>
            </a:r>
            <a:r>
              <a:rPr lang="ru-RU" dirty="0" err="1"/>
              <a:t>відкритого</a:t>
            </a:r>
            <a:r>
              <a:rPr lang="ru-RU" dirty="0"/>
              <a:t> </a:t>
            </a:r>
            <a:r>
              <a:rPr lang="ru-RU" dirty="0" err="1"/>
              <a:t>фінансового</a:t>
            </a:r>
            <a:r>
              <a:rPr lang="ru-RU" dirty="0"/>
              <a:t> ринку і </a:t>
            </a:r>
            <a:r>
              <a:rPr lang="ru-RU" dirty="0" err="1"/>
              <a:t>використовується</a:t>
            </a:r>
            <a:r>
              <a:rPr lang="ru-RU" dirty="0"/>
              <a:t> на </a:t>
            </a:r>
            <a:r>
              <a:rPr lang="ru-RU" dirty="0" err="1"/>
              <a:t>міжнародному</a:t>
            </a:r>
            <a:r>
              <a:rPr lang="ru-RU" dirty="0"/>
              <a:t> </a:t>
            </a:r>
            <a:r>
              <a:rPr lang="ru-RU" dirty="0" err="1"/>
              <a:t>рівні</a:t>
            </a:r>
            <a:r>
              <a:rPr lang="ru-RU" dirty="0"/>
              <a:t> в тому </a:t>
            </a:r>
            <a:r>
              <a:rPr lang="ru-RU" dirty="0" err="1"/>
              <a:t>числі</a:t>
            </a:r>
            <a:r>
              <a:rPr lang="ru-RU" dirty="0"/>
              <a:t> при </a:t>
            </a:r>
            <a:r>
              <a:rPr lang="ru-RU" dirty="0" err="1"/>
              <a:t>проведенні</a:t>
            </a:r>
            <a:r>
              <a:rPr lang="ru-RU" dirty="0"/>
              <a:t> </a:t>
            </a:r>
            <a:r>
              <a:rPr lang="ru-RU" dirty="0" err="1"/>
              <a:t>переговорів</a:t>
            </a:r>
            <a:r>
              <a:rPr lang="ru-RU" dirty="0"/>
              <a:t> з </a:t>
            </a:r>
            <a:r>
              <a:rPr lang="ru-RU" dirty="0" err="1"/>
              <a:t>інвесторами</a:t>
            </a:r>
            <a:r>
              <a:rPr lang="ru-RU" dirty="0"/>
              <a:t> і </a:t>
            </a:r>
            <a:r>
              <a:rPr lang="ru-RU" dirty="0" err="1"/>
              <a:t>залученні</a:t>
            </a:r>
            <a:r>
              <a:rPr lang="ru-RU" dirty="0"/>
              <a:t> </a:t>
            </a:r>
            <a:r>
              <a:rPr lang="ru-RU" dirty="0" err="1"/>
              <a:t>коштів</a:t>
            </a:r>
            <a:r>
              <a:rPr lang="ru-RU" dirty="0"/>
              <a:t> як шляхом </a:t>
            </a:r>
            <a:r>
              <a:rPr lang="ru-RU" dirty="0" err="1"/>
              <a:t>публічних</a:t>
            </a:r>
            <a:r>
              <a:rPr lang="ru-RU" dirty="0"/>
              <a:t> </a:t>
            </a:r>
            <a:r>
              <a:rPr lang="ru-RU" dirty="0" err="1"/>
              <a:t>розміщень</a:t>
            </a:r>
            <a:r>
              <a:rPr lang="ru-RU" dirty="0"/>
              <a:t>, так і у </a:t>
            </a:r>
            <a:r>
              <a:rPr lang="ru-RU" dirty="0" err="1"/>
              <a:t>вигляді</a:t>
            </a:r>
            <a:r>
              <a:rPr lang="ru-RU" dirty="0"/>
              <a:t> </a:t>
            </a:r>
            <a:r>
              <a:rPr lang="ru-RU" dirty="0" err="1"/>
              <a:t>синдикованих</a:t>
            </a:r>
            <a:r>
              <a:rPr lang="ru-RU" dirty="0"/>
              <a:t> </a:t>
            </a:r>
            <a:r>
              <a:rPr lang="ru-RU" dirty="0" err="1"/>
              <a:t>або</a:t>
            </a:r>
            <a:r>
              <a:rPr lang="ru-RU" dirty="0"/>
              <a:t> </a:t>
            </a:r>
            <a:r>
              <a:rPr lang="ru-RU" dirty="0" err="1"/>
              <a:t>приватних</a:t>
            </a:r>
            <a:r>
              <a:rPr lang="ru-RU" dirty="0"/>
              <a:t> </a:t>
            </a:r>
            <a:r>
              <a:rPr lang="ru-RU" dirty="0" err="1"/>
              <a:t>розміщень</a:t>
            </a:r>
            <a:r>
              <a:rPr lang="ru-RU" dirty="0"/>
              <a:t>.</a:t>
            </a:r>
          </a:p>
          <a:p>
            <a:pPr fontAlgn="base"/>
            <a:r>
              <a:rPr lang="ru-RU" dirty="0" err="1"/>
              <a:t>Існує</a:t>
            </a:r>
            <a:r>
              <a:rPr lang="ru-RU" dirty="0"/>
              <a:t> три </a:t>
            </a:r>
            <a:r>
              <a:rPr lang="ru-RU" dirty="0" err="1"/>
              <a:t>найбільших</a:t>
            </a:r>
            <a:r>
              <a:rPr lang="ru-RU" dirty="0"/>
              <a:t> </a:t>
            </a:r>
            <a:r>
              <a:rPr lang="ru-RU" dirty="0" err="1"/>
              <a:t>відомих</a:t>
            </a:r>
            <a:r>
              <a:rPr lang="ru-RU" dirty="0"/>
              <a:t> </a:t>
            </a:r>
            <a:r>
              <a:rPr lang="ru-RU" dirty="0" err="1"/>
              <a:t>рейтингових</a:t>
            </a:r>
            <a:r>
              <a:rPr lang="ru-RU" dirty="0"/>
              <a:t> агентства: </a:t>
            </a:r>
            <a:r>
              <a:rPr lang="en-US" dirty="0"/>
              <a:t>Moody's, </a:t>
            </a:r>
            <a:r>
              <a:rPr lang="en-US" dirty="0" err="1"/>
              <a:t>Standard&amp;Poor's</a:t>
            </a:r>
            <a:r>
              <a:rPr lang="en-US" dirty="0"/>
              <a:t> </a:t>
            </a:r>
            <a:r>
              <a:rPr lang="ru-RU" dirty="0"/>
              <a:t>та </a:t>
            </a:r>
            <a:r>
              <a:rPr lang="en-US" dirty="0"/>
              <a:t>Fitch Ratings. </a:t>
            </a:r>
            <a:r>
              <a:rPr lang="ru-RU" dirty="0" err="1"/>
              <a:t>Крім</a:t>
            </a:r>
            <a:r>
              <a:rPr lang="ru-RU" dirty="0"/>
              <a:t> </a:t>
            </a:r>
            <a:r>
              <a:rPr lang="ru-RU" dirty="0" err="1"/>
              <a:t>найбільших</a:t>
            </a:r>
            <a:r>
              <a:rPr lang="ru-RU" dirty="0"/>
              <a:t> </a:t>
            </a:r>
            <a:r>
              <a:rPr lang="ru-RU" dirty="0" err="1"/>
              <a:t>трьох</a:t>
            </a:r>
            <a:r>
              <a:rPr lang="ru-RU" dirty="0"/>
              <a:t> </a:t>
            </a:r>
            <a:r>
              <a:rPr lang="ru-RU" dirty="0" err="1"/>
              <a:t>України</a:t>
            </a:r>
            <a:r>
              <a:rPr lang="ru-RU" dirty="0"/>
              <a:t> </a:t>
            </a:r>
            <a:r>
              <a:rPr lang="ru-RU" dirty="0" err="1"/>
              <a:t>також</a:t>
            </a:r>
            <a:r>
              <a:rPr lang="ru-RU" dirty="0"/>
              <a:t> </a:t>
            </a:r>
            <a:r>
              <a:rPr lang="ru-RU" dirty="0" err="1"/>
              <a:t>співпрацює</a:t>
            </a:r>
            <a:r>
              <a:rPr lang="ru-RU" dirty="0"/>
              <a:t> з </a:t>
            </a:r>
            <a:r>
              <a:rPr lang="ru-RU" dirty="0" err="1"/>
              <a:t>японським</a:t>
            </a:r>
            <a:r>
              <a:rPr lang="ru-RU" dirty="0"/>
              <a:t> агентством </a:t>
            </a:r>
            <a:r>
              <a:rPr lang="en-US" dirty="0"/>
              <a:t>Rating and Investment Information, Inc.</a:t>
            </a:r>
          </a:p>
          <a:p>
            <a:endParaRPr lang="uk-UA" dirty="0"/>
          </a:p>
        </p:txBody>
      </p:sp>
    </p:spTree>
    <p:extLst>
      <p:ext uri="{BB962C8B-B14F-4D97-AF65-F5344CB8AC3E}">
        <p14:creationId xmlns:p14="http://schemas.microsoft.com/office/powerpoint/2010/main" val="66536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59498" y="212304"/>
            <a:ext cx="11050299" cy="6215792"/>
          </a:xfrm>
          <a:prstGeom prst="rect">
            <a:avLst/>
          </a:prstGeom>
        </p:spPr>
      </p:pic>
    </p:spTree>
    <p:extLst>
      <p:ext uri="{BB962C8B-B14F-4D97-AF65-F5344CB8AC3E}">
        <p14:creationId xmlns:p14="http://schemas.microsoft.com/office/powerpoint/2010/main" val="425622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927495001"/>
              </p:ext>
            </p:extLst>
          </p:nvPr>
        </p:nvGraphicFramePr>
        <p:xfrm>
          <a:off x="567183" y="423081"/>
          <a:ext cx="9163670" cy="5977719"/>
        </p:xfrm>
        <a:graphic>
          <a:graphicData uri="http://schemas.openxmlformats.org/drawingml/2006/table">
            <a:tbl>
              <a:tblPr/>
              <a:tblGrid>
                <a:gridCol w="1832734"/>
                <a:gridCol w="1832734"/>
                <a:gridCol w="1832734"/>
                <a:gridCol w="1832734"/>
                <a:gridCol w="1832734"/>
              </a:tblGrid>
              <a:tr h="1057648">
                <a:tc>
                  <a:txBody>
                    <a:bodyPr/>
                    <a:lstStyle/>
                    <a:p>
                      <a:pPr algn="ctr" fontAlgn="ctr"/>
                      <a:r>
                        <a:rPr lang="ru-RU" sz="1500" b="1">
                          <a:solidFill>
                            <a:srgbClr val="999999"/>
                          </a:solidFill>
                          <a:effectLst/>
                          <a:latin typeface="inherit"/>
                        </a:rPr>
                        <a:t>Рейтингове агентство</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500" b="1">
                          <a:solidFill>
                            <a:srgbClr val="999999"/>
                          </a:solidFill>
                          <a:effectLst/>
                          <a:latin typeface="inherit"/>
                        </a:rPr>
                        <a:t>Поточний рейтинг</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500" b="1">
                          <a:solidFill>
                            <a:srgbClr val="999999"/>
                          </a:solidFill>
                          <a:effectLst/>
                          <a:latin typeface="inherit"/>
                        </a:rPr>
                        <a:t>Прогноз</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500" b="1">
                          <a:solidFill>
                            <a:srgbClr val="999999"/>
                          </a:solidFill>
                          <a:effectLst/>
                          <a:latin typeface="inherit"/>
                        </a:rPr>
                        <a:t>Дата</a:t>
                      </a:r>
                      <a:endParaRPr lang="ru-RU" sz="1500" b="0">
                        <a:solidFill>
                          <a:srgbClr val="999999"/>
                        </a:solidFill>
                        <a:effectLst/>
                        <a:latin typeface="inherit"/>
                      </a:endParaRPr>
                    </a:p>
                    <a:p>
                      <a:pPr algn="ctr" fontAlgn="base"/>
                      <a:r>
                        <a:rPr lang="ru-RU" sz="1500" b="1">
                          <a:solidFill>
                            <a:srgbClr val="999999"/>
                          </a:solidFill>
                          <a:effectLst/>
                          <a:latin typeface="inherit"/>
                        </a:rPr>
                        <a:t>присвоєння рейтингу</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500" b="0">
                          <a:solidFill>
                            <a:srgbClr val="999999"/>
                          </a:solidFill>
                          <a:effectLst/>
                          <a:latin typeface="inherit"/>
                        </a:rPr>
                        <a:t>Звіт</a:t>
                      </a:r>
                    </a:p>
                    <a:p>
                      <a:pPr algn="ctr" fontAlgn="base"/>
                      <a:r>
                        <a:rPr lang="ru-RU" sz="1500" b="0">
                          <a:solidFill>
                            <a:srgbClr val="999999"/>
                          </a:solidFill>
                          <a:effectLst/>
                          <a:latin typeface="inherit"/>
                        </a:rPr>
                        <a:t>про присвоєння рейтингу</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r>
              <a:tr h="712909">
                <a:tc>
                  <a:txBody>
                    <a:bodyPr/>
                    <a:lstStyle/>
                    <a:p>
                      <a:pPr algn="ctr" fontAlgn="base"/>
                      <a:r>
                        <a:rPr lang="en-US" sz="1500" b="1">
                          <a:effectLst/>
                          <a:latin typeface="inherit"/>
                        </a:rPr>
                        <a:t>“Fitch Ratings”</a:t>
                      </a:r>
                      <a:endParaRPr lang="en-US" sz="1500">
                        <a:effectLst/>
                      </a:endParaRPr>
                    </a:p>
                    <a:p>
                      <a:pPr algn="ctr" fontAlgn="base"/>
                      <a:r>
                        <a:rPr lang="en-US" sz="1500">
                          <a:effectLst/>
                        </a:rPr>
                        <a:t>(Fitch)</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500">
                          <a:effectLst/>
                        </a:rPr>
                        <a:t>СС/ССС-</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500">
                          <a:effectLst/>
                        </a:rPr>
                        <a:t>-</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base"/>
                      <a:r>
                        <a:rPr lang="ru-RU" sz="1500">
                          <a:effectLst/>
                        </a:rPr>
                        <a:t>20 січня 2023</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en-US" sz="1500" b="0" u="none" strike="noStrike">
                          <a:solidFill>
                            <a:srgbClr val="2D5CA6"/>
                          </a:solidFill>
                          <a:effectLst/>
                          <a:latin typeface="inherit"/>
                          <a:hlinkClick r:id="rId2" action="ppaction://hlinkfile"/>
                        </a:rPr>
                        <a:t>Fitch Rating Report </a:t>
                      </a:r>
                      <a:endParaRPr lang="en-US" sz="150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r>
              <a:tr h="1057648">
                <a:tc>
                  <a:txBody>
                    <a:bodyPr/>
                    <a:lstStyle/>
                    <a:p>
                      <a:pPr algn="ctr" fontAlgn="base"/>
                      <a:r>
                        <a:rPr lang="en-US" sz="1500" b="1">
                          <a:effectLst/>
                          <a:latin typeface="inherit"/>
                        </a:rPr>
                        <a:t>"Standard &amp; Poor's”</a:t>
                      </a:r>
                      <a:endParaRPr lang="en-US" sz="1500">
                        <a:effectLst/>
                      </a:endParaRPr>
                    </a:p>
                    <a:p>
                      <a:pPr algn="ctr" fontAlgn="base"/>
                      <a:r>
                        <a:rPr lang="en-US" sz="1500">
                          <a:effectLst/>
                        </a:rPr>
                        <a:t>(S&amp;P)</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ССС+/С</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Стабільний</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10 березня 2023</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500" b="0" u="none" strike="noStrike">
                          <a:solidFill>
                            <a:srgbClr val="2D5CA6"/>
                          </a:solidFill>
                          <a:effectLst/>
                          <a:latin typeface="inherit"/>
                          <a:hlinkClick r:id="rId3"/>
                        </a:rPr>
                        <a:t>S&amp;P Rating Report</a:t>
                      </a:r>
                      <a:endParaRPr lang="en-US" sz="150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r h="1402388">
                <a:tc>
                  <a:txBody>
                    <a:bodyPr/>
                    <a:lstStyle/>
                    <a:p>
                      <a:pPr algn="ctr" fontAlgn="base"/>
                      <a:r>
                        <a:rPr lang="en-US" sz="1500" b="1">
                          <a:effectLst/>
                          <a:latin typeface="inherit"/>
                        </a:rPr>
                        <a:t>“</a:t>
                      </a:r>
                      <a:r>
                        <a:rPr lang="en-US" sz="1500">
                          <a:effectLst/>
                        </a:rPr>
                        <a:t>Moody's Investors Service</a:t>
                      </a:r>
                      <a:r>
                        <a:rPr lang="en-US" sz="1500" b="1">
                          <a:effectLst/>
                          <a:latin typeface="inherit"/>
                        </a:rPr>
                        <a:t>”</a:t>
                      </a:r>
                      <a:endParaRPr lang="en-US" sz="1500">
                        <a:effectLst/>
                      </a:endParaRPr>
                    </a:p>
                    <a:p>
                      <a:pPr algn="ctr" fontAlgn="base"/>
                      <a:r>
                        <a:rPr lang="en-US" sz="1500">
                          <a:effectLst/>
                        </a:rPr>
                        <a:t>(Moody’s)</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en-US" sz="1500">
                          <a:effectLst/>
                        </a:rPr>
                        <a:t>Caa3</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500">
                          <a:effectLst/>
                        </a:rPr>
                        <a:t>Негативний </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500">
                          <a:effectLst/>
                        </a:rPr>
                        <a:t>20 травня 2022</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en-US" sz="1500" b="0" u="none" strike="noStrike">
                          <a:solidFill>
                            <a:srgbClr val="2D5CA6"/>
                          </a:solidFill>
                          <a:effectLst/>
                          <a:latin typeface="inherit"/>
                          <a:hlinkClick r:id="rId4"/>
                        </a:rPr>
                        <a:t>Moody's Rating Report</a:t>
                      </a:r>
                      <a:endParaRPr lang="en-US" sz="150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r>
              <a:tr h="1747126">
                <a:tc>
                  <a:txBody>
                    <a:bodyPr/>
                    <a:lstStyle/>
                    <a:p>
                      <a:pPr algn="ctr" fontAlgn="base"/>
                      <a:r>
                        <a:rPr lang="en-US" sz="1500" b="1">
                          <a:effectLst/>
                          <a:latin typeface="inherit"/>
                        </a:rPr>
                        <a:t>Rating and Investment</a:t>
                      </a:r>
                      <a:endParaRPr lang="en-US" sz="1500">
                        <a:effectLst/>
                      </a:endParaRPr>
                    </a:p>
                    <a:p>
                      <a:pPr algn="ctr" fontAlgn="base"/>
                      <a:r>
                        <a:rPr lang="en-US" sz="1500" b="1">
                          <a:effectLst/>
                          <a:latin typeface="inherit"/>
                        </a:rPr>
                        <a:t>Information, Inc</a:t>
                      </a:r>
                      <a:r>
                        <a:rPr lang="en-US" sz="1500">
                          <a:effectLst/>
                        </a:rPr>
                        <a:t>.*</a:t>
                      </a:r>
                    </a:p>
                    <a:p>
                      <a:pPr algn="ctr" fontAlgn="base"/>
                      <a:r>
                        <a:rPr lang="en-US" sz="1500">
                          <a:effectLst/>
                        </a:rPr>
                        <a:t>(R&amp;I)</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500">
                          <a:effectLst/>
                        </a:rPr>
                        <a:t>CCC</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Перегляд з можливим зниженням</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27 липня 2022</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500" b="0" u="none" strike="noStrike" dirty="0">
                          <a:solidFill>
                            <a:srgbClr val="2D5CA6"/>
                          </a:solidFill>
                          <a:effectLst/>
                          <a:latin typeface="inherit"/>
                          <a:hlinkClick r:id="rId5"/>
                        </a:rPr>
                        <a:t>R&amp;I Report </a:t>
                      </a:r>
                      <a:endParaRPr lang="en-US" sz="1500" dirty="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bl>
          </a:graphicData>
        </a:graphic>
      </p:graphicFrame>
      <p:sp>
        <p:nvSpPr>
          <p:cNvPr id="7" name="Rectangle 3"/>
          <p:cNvSpPr>
            <a:spLocks noChangeArrowheads="1"/>
          </p:cNvSpPr>
          <p:nvPr/>
        </p:nvSpPr>
        <p:spPr bwMode="auto">
          <a:xfrm flipV="1">
            <a:off x="-1" y="1837134"/>
            <a:ext cx="156394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064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60450462"/>
              </p:ext>
            </p:extLst>
          </p:nvPr>
        </p:nvGraphicFramePr>
        <p:xfrm>
          <a:off x="677864" y="733828"/>
          <a:ext cx="10041720" cy="5413753"/>
        </p:xfrm>
        <a:graphic>
          <a:graphicData uri="http://schemas.openxmlformats.org/drawingml/2006/table">
            <a:tbl>
              <a:tblPr/>
              <a:tblGrid>
                <a:gridCol w="2008344"/>
                <a:gridCol w="2008344"/>
                <a:gridCol w="2008344"/>
                <a:gridCol w="2008344"/>
                <a:gridCol w="2008344"/>
              </a:tblGrid>
              <a:tr h="957872">
                <a:tc>
                  <a:txBody>
                    <a:bodyPr/>
                    <a:lstStyle/>
                    <a:p>
                      <a:pPr algn="ctr" fontAlgn="ctr"/>
                      <a:r>
                        <a:rPr lang="ru-RU" sz="1800" b="1" dirty="0" err="1">
                          <a:solidFill>
                            <a:srgbClr val="757575"/>
                          </a:solidFill>
                          <a:effectLst/>
                          <a:latin typeface="inherit"/>
                        </a:rPr>
                        <a:t>Рейтингове</a:t>
                      </a:r>
                      <a:r>
                        <a:rPr lang="ru-RU" sz="1800" b="1" dirty="0">
                          <a:solidFill>
                            <a:srgbClr val="757575"/>
                          </a:solidFill>
                          <a:effectLst/>
                          <a:latin typeface="inherit"/>
                        </a:rPr>
                        <a:t> агентство</a:t>
                      </a:r>
                      <a:endParaRPr lang="ru-RU" sz="1800" b="0" dirty="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800" b="1">
                          <a:solidFill>
                            <a:srgbClr val="757575"/>
                          </a:solidFill>
                          <a:effectLst/>
                          <a:latin typeface="inherit"/>
                        </a:rPr>
                        <a:t>Поточний рейтинг</a:t>
                      </a:r>
                      <a:endParaRPr lang="ru-RU" sz="1800" b="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800" b="1">
                          <a:solidFill>
                            <a:srgbClr val="757575"/>
                          </a:solidFill>
                          <a:effectLst/>
                          <a:latin typeface="inherit"/>
                        </a:rPr>
                        <a:t>Прогноз</a:t>
                      </a:r>
                      <a:endParaRPr lang="ru-RU" sz="1800" b="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800" b="1">
                          <a:solidFill>
                            <a:srgbClr val="757575"/>
                          </a:solidFill>
                          <a:effectLst/>
                          <a:latin typeface="inherit"/>
                        </a:rPr>
                        <a:t>Дата</a:t>
                      </a:r>
                      <a:endParaRPr lang="ru-RU" sz="1800" b="0">
                        <a:solidFill>
                          <a:srgbClr val="757575"/>
                        </a:solidFill>
                        <a:effectLst/>
                        <a:latin typeface="inherit"/>
                      </a:endParaRPr>
                    </a:p>
                    <a:p>
                      <a:pPr algn="ctr" fontAlgn="base"/>
                      <a:r>
                        <a:rPr lang="ru-RU" sz="1800" b="1">
                          <a:solidFill>
                            <a:srgbClr val="757575"/>
                          </a:solidFill>
                          <a:effectLst/>
                          <a:latin typeface="inherit"/>
                        </a:rPr>
                        <a:t>присвоєння рейтингу</a:t>
                      </a:r>
                      <a:endParaRPr lang="ru-RU" sz="1800" b="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800" b="0">
                          <a:solidFill>
                            <a:srgbClr val="757575"/>
                          </a:solidFill>
                          <a:effectLst/>
                          <a:latin typeface="inherit"/>
                        </a:rPr>
                        <a:t>Звіт</a:t>
                      </a:r>
                    </a:p>
                    <a:p>
                      <a:pPr algn="ctr" fontAlgn="base"/>
                      <a:r>
                        <a:rPr lang="ru-RU" sz="1800" b="0">
                          <a:solidFill>
                            <a:srgbClr val="757575"/>
                          </a:solidFill>
                          <a:effectLst/>
                          <a:latin typeface="inherit"/>
                        </a:rPr>
                        <a:t>про присвоєння рейтингу</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r>
              <a:tr h="957872">
                <a:tc>
                  <a:txBody>
                    <a:bodyPr/>
                    <a:lstStyle/>
                    <a:p>
                      <a:pPr algn="ctr" fontAlgn="base"/>
                      <a:r>
                        <a:rPr lang="en-US" sz="1800" b="1">
                          <a:effectLst/>
                          <a:latin typeface="inherit"/>
                        </a:rPr>
                        <a:t>"Standard &amp; Poor's”</a:t>
                      </a:r>
                      <a:endParaRPr lang="en-US" sz="1800">
                        <a:effectLst/>
                      </a:endParaRPr>
                    </a:p>
                    <a:p>
                      <a:pPr algn="ctr" fontAlgn="base"/>
                      <a:r>
                        <a:rPr lang="en-US" sz="1800">
                          <a:effectLst/>
                        </a:rPr>
                        <a:t>(S&amp;P)</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800">
                          <a:effectLst/>
                        </a:rPr>
                        <a:t>СС</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800">
                          <a:effectLst/>
                        </a:rPr>
                        <a:t>Негативний</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800">
                          <a:effectLst/>
                        </a:rPr>
                        <a:t>8 березня 2024</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en-US" sz="1800" b="0" u="none" strike="noStrike">
                          <a:solidFill>
                            <a:srgbClr val="2D5CA6"/>
                          </a:solidFill>
                          <a:effectLst/>
                          <a:latin typeface="inherit"/>
                          <a:hlinkClick r:id="rId2"/>
                        </a:rPr>
                        <a:t>S&amp;P Report</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r>
              <a:tr h="1582266">
                <a:tc>
                  <a:txBody>
                    <a:bodyPr/>
                    <a:lstStyle/>
                    <a:p>
                      <a:pPr algn="ctr" fontAlgn="base"/>
                      <a:r>
                        <a:rPr lang="en-US" sz="1800" b="1">
                          <a:effectLst/>
                          <a:latin typeface="inherit"/>
                        </a:rPr>
                        <a:t>Rating and Investment</a:t>
                      </a:r>
                      <a:endParaRPr lang="en-US" sz="1800">
                        <a:effectLst/>
                      </a:endParaRPr>
                    </a:p>
                    <a:p>
                      <a:pPr algn="ctr" fontAlgn="base"/>
                      <a:r>
                        <a:rPr lang="en-US" sz="1800" b="1">
                          <a:effectLst/>
                          <a:latin typeface="inherit"/>
                        </a:rPr>
                        <a:t>Information, Inc.*</a:t>
                      </a:r>
                      <a:endParaRPr lang="en-US" sz="1800">
                        <a:effectLst/>
                      </a:endParaRPr>
                    </a:p>
                    <a:p>
                      <a:pPr algn="ctr" fontAlgn="base"/>
                      <a:r>
                        <a:rPr lang="en-US" sz="1800" b="1">
                          <a:effectLst/>
                          <a:latin typeface="inherit"/>
                        </a:rPr>
                        <a:t>(R&amp;I)</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800">
                          <a:effectLst/>
                        </a:rPr>
                        <a:t>ССС</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fontAlgn="base"/>
                      <a:r>
                        <a:rPr lang="ru-RU" sz="1800">
                          <a:effectLst/>
                        </a:rPr>
                        <a:t>Перегляд з можливим зниженням</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base"/>
                      <a:r>
                        <a:rPr lang="ru-RU" sz="1800">
                          <a:effectLst/>
                        </a:rPr>
                        <a:t>23 січня 2024</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800" b="0" u="none" strike="noStrike">
                          <a:solidFill>
                            <a:srgbClr val="2D5CA6"/>
                          </a:solidFill>
                          <a:effectLst/>
                          <a:latin typeface="inherit"/>
                          <a:hlinkClick r:id="rId3"/>
                        </a:rPr>
                        <a:t>R&amp;I Report </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r h="645674">
                <a:tc>
                  <a:txBody>
                    <a:bodyPr/>
                    <a:lstStyle/>
                    <a:p>
                      <a:pPr algn="ctr" fontAlgn="base"/>
                      <a:r>
                        <a:rPr lang="en-US" sz="1800" b="1">
                          <a:effectLst/>
                          <a:latin typeface="inherit"/>
                        </a:rPr>
                        <a:t>“Fitch Ratings”</a:t>
                      </a:r>
                      <a:endParaRPr lang="en-US" sz="1800">
                        <a:effectLst/>
                      </a:endParaRPr>
                    </a:p>
                    <a:p>
                      <a:pPr algn="ctr" fontAlgn="base"/>
                      <a:r>
                        <a:rPr lang="en-US" sz="1800">
                          <a:effectLst/>
                        </a:rPr>
                        <a:t>(Fitch)</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800">
                          <a:effectLst/>
                        </a:rPr>
                        <a:t>СС/ССС-</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800">
                          <a:effectLst/>
                        </a:rPr>
                        <a:t> </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800">
                          <a:effectLst/>
                        </a:rPr>
                        <a:t>8 грудня 2023</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en-US" sz="1800" b="0" u="none" strike="noStrike">
                          <a:solidFill>
                            <a:srgbClr val="2D5CA6"/>
                          </a:solidFill>
                          <a:effectLst/>
                          <a:latin typeface="inherit"/>
                          <a:hlinkClick r:id="rId4"/>
                        </a:rPr>
                        <a:t>Fitch Rating Report</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r>
              <a:tr h="1270069">
                <a:tc>
                  <a:txBody>
                    <a:bodyPr/>
                    <a:lstStyle/>
                    <a:p>
                      <a:pPr algn="ctr" fontAlgn="base"/>
                      <a:r>
                        <a:rPr lang="en-US" sz="1800" b="1">
                          <a:effectLst/>
                          <a:latin typeface="inherit"/>
                        </a:rPr>
                        <a:t>“</a:t>
                      </a:r>
                      <a:r>
                        <a:rPr lang="en-US" sz="1800">
                          <a:effectLst/>
                        </a:rPr>
                        <a:t>Moody's Investors Service</a:t>
                      </a:r>
                      <a:r>
                        <a:rPr lang="en-US" sz="1800" b="1">
                          <a:effectLst/>
                          <a:latin typeface="inherit"/>
                        </a:rPr>
                        <a:t>”</a:t>
                      </a:r>
                      <a:endParaRPr lang="en-US" sz="1800">
                        <a:effectLst/>
                      </a:endParaRPr>
                    </a:p>
                    <a:p>
                      <a:pPr algn="ctr" fontAlgn="base"/>
                      <a:r>
                        <a:rPr lang="en-US" sz="1800">
                          <a:effectLst/>
                        </a:rPr>
                        <a:t>(Moody’s)</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800">
                          <a:effectLst/>
                        </a:rPr>
                        <a:t>Ca</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800">
                          <a:effectLst/>
                        </a:rPr>
                        <a:t>Негативний </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800">
                          <a:effectLst/>
                        </a:rPr>
                        <a:t>10 лютого 2023</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800" b="0" u="none" strike="noStrike" dirty="0">
                          <a:solidFill>
                            <a:srgbClr val="2D5CA6"/>
                          </a:solidFill>
                          <a:effectLst/>
                          <a:latin typeface="inherit"/>
                          <a:hlinkClick r:id="rId5" action="ppaction://hlinkfile"/>
                        </a:rPr>
                        <a:t>Moody's Rating Report</a:t>
                      </a:r>
                      <a:endParaRPr lang="en-US" sz="1800" dirty="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bl>
          </a:graphicData>
        </a:graphic>
      </p:graphicFrame>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333333"/>
                </a:solidFill>
                <a:effectLst/>
                <a:latin typeface="ProbaPro"/>
              </a:rPr>
              <a:t>* -кредитний рейтинг емітента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213158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209</TotalTime>
  <Words>2155</Words>
  <Application>Microsoft Office PowerPoint</Application>
  <PresentationFormat>Широкоэкранный</PresentationFormat>
  <Paragraphs>674</Paragraphs>
  <Slides>33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33</vt:i4>
      </vt:variant>
    </vt:vector>
  </HeadingPairs>
  <TitlesOfParts>
    <vt:vector size="42" baseType="lpstr">
      <vt:lpstr>Arial</vt:lpstr>
      <vt:lpstr>Calibri</vt:lpstr>
      <vt:lpstr>inherit</vt:lpstr>
      <vt:lpstr>ProbaPro</vt:lpstr>
      <vt:lpstr>Roboto</vt:lpstr>
      <vt:lpstr>Times New Roman</vt:lpstr>
      <vt:lpstr>Trebuchet MS</vt:lpstr>
      <vt:lpstr>Wingdings 3</vt:lpstr>
      <vt:lpstr>Грань</vt:lpstr>
      <vt:lpstr>Державний кредит та державний борг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dc:creator>
  <cp:lastModifiedBy>Оксана</cp:lastModifiedBy>
  <cp:revision>18</cp:revision>
  <dcterms:created xsi:type="dcterms:W3CDTF">2023-04-26T18:17:26Z</dcterms:created>
  <dcterms:modified xsi:type="dcterms:W3CDTF">2024-12-08T22:01:00Z</dcterms:modified>
</cp:coreProperties>
</file>