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9" r:id="rId1"/>
  </p:sldMasterIdLst>
  <p:notesMasterIdLst>
    <p:notesMasterId r:id="rId22"/>
  </p:notesMasterIdLst>
  <p:sldIdLst>
    <p:sldId id="256" r:id="rId2"/>
    <p:sldId id="257" r:id="rId3"/>
    <p:sldId id="280" r:id="rId4"/>
    <p:sldId id="281" r:id="rId5"/>
    <p:sldId id="282" r:id="rId6"/>
    <p:sldId id="287" r:id="rId7"/>
    <p:sldId id="288" r:id="rId8"/>
    <p:sldId id="283" r:id="rId9"/>
    <p:sldId id="286" r:id="rId10"/>
    <p:sldId id="297" r:id="rId11"/>
    <p:sldId id="285" r:id="rId12"/>
    <p:sldId id="284" r:id="rId13"/>
    <p:sldId id="289" r:id="rId14"/>
    <p:sldId id="290" r:id="rId15"/>
    <p:sldId id="296" r:id="rId16"/>
    <p:sldId id="291" r:id="rId17"/>
    <p:sldId id="292" r:id="rId18"/>
    <p:sldId id="293" r:id="rId19"/>
    <p:sldId id="294" r:id="rId20"/>
    <p:sldId id="263" r:id="rId21"/>
  </p:sldIdLst>
  <p:sldSz cx="9144000" cy="6858000" type="screen4x3"/>
  <p:notesSz cx="6858000" cy="9144000"/>
  <p:defaultTextStyle>
    <a:defPPr>
      <a:defRPr lang="ru-RU"/>
    </a:defPPr>
    <a:lvl1pPr algn="ctr" rtl="0" fontAlgn="base">
      <a:spcBef>
        <a:spcPct val="0"/>
      </a:spcBef>
      <a:spcAft>
        <a:spcPct val="0"/>
      </a:spcAft>
      <a:defRPr kern="1200">
        <a:solidFill>
          <a:schemeClr val="tx1"/>
        </a:solidFill>
        <a:latin typeface="Comic Sans MS" pitchFamily="66" charset="0"/>
        <a:ea typeface="+mn-ea"/>
        <a:cs typeface="+mn-cs"/>
      </a:defRPr>
    </a:lvl1pPr>
    <a:lvl2pPr marL="457200" algn="ctr" rtl="0" fontAlgn="base">
      <a:spcBef>
        <a:spcPct val="0"/>
      </a:spcBef>
      <a:spcAft>
        <a:spcPct val="0"/>
      </a:spcAft>
      <a:defRPr kern="1200">
        <a:solidFill>
          <a:schemeClr val="tx1"/>
        </a:solidFill>
        <a:latin typeface="Comic Sans MS" pitchFamily="66" charset="0"/>
        <a:ea typeface="+mn-ea"/>
        <a:cs typeface="+mn-cs"/>
      </a:defRPr>
    </a:lvl2pPr>
    <a:lvl3pPr marL="914400" algn="ctr" rtl="0" fontAlgn="base">
      <a:spcBef>
        <a:spcPct val="0"/>
      </a:spcBef>
      <a:spcAft>
        <a:spcPct val="0"/>
      </a:spcAft>
      <a:defRPr kern="1200">
        <a:solidFill>
          <a:schemeClr val="tx1"/>
        </a:solidFill>
        <a:latin typeface="Comic Sans MS" pitchFamily="66" charset="0"/>
        <a:ea typeface="+mn-ea"/>
        <a:cs typeface="+mn-cs"/>
      </a:defRPr>
    </a:lvl3pPr>
    <a:lvl4pPr marL="1371600" algn="ctr" rtl="0" fontAlgn="base">
      <a:spcBef>
        <a:spcPct val="0"/>
      </a:spcBef>
      <a:spcAft>
        <a:spcPct val="0"/>
      </a:spcAft>
      <a:defRPr kern="1200">
        <a:solidFill>
          <a:schemeClr val="tx1"/>
        </a:solidFill>
        <a:latin typeface="Comic Sans MS" pitchFamily="66" charset="0"/>
        <a:ea typeface="+mn-ea"/>
        <a:cs typeface="+mn-cs"/>
      </a:defRPr>
    </a:lvl4pPr>
    <a:lvl5pPr marL="1828800" algn="ctr" rtl="0" fontAlgn="base">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p:cViewPr varScale="1">
        <p:scale>
          <a:sx n="80" d="100"/>
          <a:sy n="80" d="100"/>
        </p:scale>
        <p:origin x="1541"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8FAC5F-0A8C-4497-8304-EC3FCDA84CBD}" type="datetimeFigureOut">
              <a:rPr lang="uk-UA" smtClean="0"/>
              <a:t>10.09.2025</a:t>
            </a:fld>
            <a:endParaRPr lang="uk-UA"/>
          </a:p>
        </p:txBody>
      </p:sp>
      <p:sp>
        <p:nvSpPr>
          <p:cNvPr id="4" name="Місце для зображення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607A8F-AA70-4075-BC89-2068FC6313F9}" type="slidenum">
              <a:rPr lang="uk-UA" smtClean="0"/>
              <a:t>‹№›</a:t>
            </a:fld>
            <a:endParaRPr lang="uk-UA"/>
          </a:p>
        </p:txBody>
      </p:sp>
    </p:spTree>
    <p:extLst>
      <p:ext uri="{BB962C8B-B14F-4D97-AF65-F5344CB8AC3E}">
        <p14:creationId xmlns:p14="http://schemas.microsoft.com/office/powerpoint/2010/main" val="1272263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3B607A8F-AA70-4075-BC89-2068FC6313F9}" type="slidenum">
              <a:rPr lang="uk-UA" smtClean="0"/>
              <a:t>20</a:t>
            </a:fld>
            <a:endParaRPr lang="uk-UA"/>
          </a:p>
        </p:txBody>
      </p:sp>
    </p:spTree>
    <p:extLst>
      <p:ext uri="{BB962C8B-B14F-4D97-AF65-F5344CB8AC3E}">
        <p14:creationId xmlns:p14="http://schemas.microsoft.com/office/powerpoint/2010/main" val="918453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pPr>
              <a:defRPr/>
            </a:pPr>
            <a:endParaRPr lang="ru-RU"/>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ru-RU"/>
            </a:p>
          </p:txBody>
        </p:sp>
        <p:sp>
          <p:nvSpPr>
            <p:cNvPr id="7"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ru-RU"/>
            </a:p>
          </p:txBody>
        </p:sp>
        <p:sp>
          <p:nvSpPr>
            <p:cNvPr id="8"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11"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12"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13"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14"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ru-RU"/>
            </a:p>
          </p:txBody>
        </p:sp>
        <p:sp>
          <p:nvSpPr>
            <p:cNvPr id="17"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pPr>
                <a:defRPr/>
              </a:pPr>
              <a:endParaRPr lang="ru-RU"/>
            </a:p>
          </p:txBody>
        </p:sp>
        <p:sp>
          <p:nvSpPr>
            <p:cNvPr id="18" name="Freeform 21"/>
            <p:cNvSpPr>
              <a:spLocks/>
            </p:cNvSpPr>
            <p:nvPr userDrawn="1"/>
          </p:nvSpPr>
          <p:spPr bwMode="auto">
            <a:xfrm rot="7320404">
              <a:off x="5000" y="2913"/>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grpSp>
          <p:nvGrpSpPr>
            <p:cNvPr id="19" name="Group 22"/>
            <p:cNvGrpSpPr>
              <a:grpSpLocks/>
            </p:cNvGrpSpPr>
            <p:nvPr userDrawn="1"/>
          </p:nvGrpSpPr>
          <p:grpSpPr bwMode="auto">
            <a:xfrm>
              <a:off x="4986" y="2752"/>
              <a:ext cx="469" cy="667"/>
              <a:chOff x="4986" y="2752"/>
              <a:chExt cx="469" cy="667"/>
            </a:xfrm>
          </p:grpSpPr>
          <p:sp>
            <p:nvSpPr>
              <p:cNvPr id="20"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21"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22"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23" name="Freeform 26"/>
              <p:cNvSpPr>
                <a:spLocks/>
              </p:cNvSpPr>
              <p:nvPr userDrawn="1"/>
            </p:nvSpPr>
            <p:spPr bwMode="auto">
              <a:xfrm rot="7320404">
                <a:off x="5364" y="2873"/>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24" name="Freeform 27"/>
              <p:cNvSpPr>
                <a:spLocks/>
              </p:cNvSpPr>
              <p:nvPr userDrawn="1"/>
            </p:nvSpPr>
            <p:spPr bwMode="auto">
              <a:xfrm rot="7320404">
                <a:off x="5137"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grpSp>
      </p:grpSp>
      <p:sp>
        <p:nvSpPr>
          <p:cNvPr id="25"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pPr>
              <a:defRPr/>
            </a:pPr>
            <a:endParaRPr lang="ru-RU"/>
          </a:p>
        </p:txBody>
      </p:sp>
      <p:sp>
        <p:nvSpPr>
          <p:cNvPr id="26"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pPr>
              <a:defRPr/>
            </a:pPr>
            <a:endParaRPr lang="ru-RU"/>
          </a:p>
        </p:txBody>
      </p:sp>
      <p:sp>
        <p:nvSpPr>
          <p:cNvPr id="7171"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ru-RU"/>
              <a:t>Образец заголовка</a:t>
            </a:r>
          </a:p>
        </p:txBody>
      </p:sp>
      <p:sp>
        <p:nvSpPr>
          <p:cNvPr id="7172"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ru-RU"/>
              <a:t>Образец подзаголовка</a:t>
            </a:r>
          </a:p>
        </p:txBody>
      </p:sp>
      <p:sp>
        <p:nvSpPr>
          <p:cNvPr id="27" name="Rectangle 5"/>
          <p:cNvSpPr>
            <a:spLocks noGrp="1" noChangeArrowheads="1"/>
          </p:cNvSpPr>
          <p:nvPr>
            <p:ph type="dt" sz="half" idx="10"/>
          </p:nvPr>
        </p:nvSpPr>
        <p:spPr>
          <a:xfrm>
            <a:off x="685800" y="6248400"/>
            <a:ext cx="1905000" cy="457200"/>
          </a:xfrm>
        </p:spPr>
        <p:txBody>
          <a:bodyPr/>
          <a:lstStyle>
            <a:lvl1pPr>
              <a:defRPr/>
            </a:lvl1pPr>
          </a:lstStyle>
          <a:p>
            <a:pPr>
              <a:defRPr/>
            </a:pPr>
            <a:endParaRPr lang="ru-RU"/>
          </a:p>
        </p:txBody>
      </p:sp>
      <p:sp>
        <p:nvSpPr>
          <p:cNvPr id="2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ru-RU"/>
          </a:p>
        </p:txBody>
      </p:sp>
      <p:sp>
        <p:nvSpPr>
          <p:cNvPr id="29" name="Rectangle 7"/>
          <p:cNvSpPr>
            <a:spLocks noGrp="1" noChangeArrowheads="1"/>
          </p:cNvSpPr>
          <p:nvPr>
            <p:ph type="sldNum" sz="quarter" idx="12"/>
          </p:nvPr>
        </p:nvSpPr>
        <p:spPr>
          <a:xfrm>
            <a:off x="6553200" y="6248400"/>
            <a:ext cx="1905000" cy="457200"/>
          </a:xfrm>
        </p:spPr>
        <p:txBody>
          <a:bodyPr/>
          <a:lstStyle>
            <a:lvl1pPr>
              <a:defRPr/>
            </a:lvl1pPr>
          </a:lstStyle>
          <a:p>
            <a:pPr>
              <a:defRPr/>
            </a:pPr>
            <a:fld id="{9E818FDC-A300-4A6C-AB98-70E671D748D2}"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3D9524DD-AFF6-49CE-8315-09BED6ABDC98}"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57950" y="152400"/>
            <a:ext cx="1924050" cy="53340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85800" y="152400"/>
            <a:ext cx="5619750" cy="53340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C1A2D90E-1FAB-41E9-ABAC-9D135265265F}"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1EE1AFFF-F8B1-4917-A335-4143B5DE0C30}"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2F54D95B-2308-49D0-ABA8-09C49EF0415E}"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B35397C8-0A23-471D-91B7-78FAC2DA648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5"/>
          <p:cNvSpPr>
            <a:spLocks noGrp="1" noChangeArrowheads="1"/>
          </p:cNvSpPr>
          <p:nvPr>
            <p:ph type="dt" sz="half" idx="10"/>
          </p:nvPr>
        </p:nvSpPr>
        <p:spPr>
          <a:ln/>
        </p:spPr>
        <p:txBody>
          <a:bodyPr/>
          <a:lstStyle>
            <a:lvl1pPr>
              <a:defRPr/>
            </a:lvl1pPr>
          </a:lstStyle>
          <a:p>
            <a:pPr>
              <a:defRPr/>
            </a:pPr>
            <a:endParaRPr lang="ru-RU"/>
          </a:p>
        </p:txBody>
      </p:sp>
      <p:sp>
        <p:nvSpPr>
          <p:cNvPr id="8" name="Rectangle 6"/>
          <p:cNvSpPr>
            <a:spLocks noGrp="1" noChangeArrowheads="1"/>
          </p:cNvSpPr>
          <p:nvPr>
            <p:ph type="ftr" sz="quarter" idx="11"/>
          </p:nvPr>
        </p:nvSpPr>
        <p:spPr>
          <a:ln/>
        </p:spPr>
        <p:txBody>
          <a:bodyPr/>
          <a:lstStyle>
            <a:lvl1pPr>
              <a:defRPr/>
            </a:lvl1pPr>
          </a:lstStyle>
          <a:p>
            <a:pPr>
              <a:defRPr/>
            </a:pPr>
            <a:endParaRPr lang="ru-RU"/>
          </a:p>
        </p:txBody>
      </p:sp>
      <p:sp>
        <p:nvSpPr>
          <p:cNvPr id="9" name="Rectangle 7"/>
          <p:cNvSpPr>
            <a:spLocks noGrp="1" noChangeArrowheads="1"/>
          </p:cNvSpPr>
          <p:nvPr>
            <p:ph type="sldNum" sz="quarter" idx="12"/>
          </p:nvPr>
        </p:nvSpPr>
        <p:spPr>
          <a:ln/>
        </p:spPr>
        <p:txBody>
          <a:bodyPr/>
          <a:lstStyle>
            <a:lvl1pPr>
              <a:defRPr/>
            </a:lvl1pPr>
          </a:lstStyle>
          <a:p>
            <a:pPr>
              <a:defRPr/>
            </a:pPr>
            <a:fld id="{C324D78B-64CC-4AF9-B443-97A2F4B57D1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5"/>
          <p:cNvSpPr>
            <a:spLocks noGrp="1" noChangeArrowheads="1"/>
          </p:cNvSpPr>
          <p:nvPr>
            <p:ph type="dt" sz="half" idx="10"/>
          </p:nvPr>
        </p:nvSpPr>
        <p:spPr>
          <a:ln/>
        </p:spPr>
        <p:txBody>
          <a:bodyPr/>
          <a:lstStyle>
            <a:lvl1pPr>
              <a:defRPr/>
            </a:lvl1pPr>
          </a:lstStyle>
          <a:p>
            <a:pPr>
              <a:defRPr/>
            </a:pPr>
            <a:endParaRPr lang="ru-RU"/>
          </a:p>
        </p:txBody>
      </p:sp>
      <p:sp>
        <p:nvSpPr>
          <p:cNvPr id="4" name="Rectangle 6"/>
          <p:cNvSpPr>
            <a:spLocks noGrp="1" noChangeArrowheads="1"/>
          </p:cNvSpPr>
          <p:nvPr>
            <p:ph type="ftr" sz="quarter" idx="11"/>
          </p:nvPr>
        </p:nvSpPr>
        <p:spPr>
          <a:ln/>
        </p:spPr>
        <p:txBody>
          <a:bodyPr/>
          <a:lstStyle>
            <a:lvl1pPr>
              <a:defRPr/>
            </a:lvl1pPr>
          </a:lstStyle>
          <a:p>
            <a:pPr>
              <a:defRPr/>
            </a:pPr>
            <a:endParaRPr lang="ru-RU"/>
          </a:p>
        </p:txBody>
      </p:sp>
      <p:sp>
        <p:nvSpPr>
          <p:cNvPr id="5" name="Rectangle 7"/>
          <p:cNvSpPr>
            <a:spLocks noGrp="1" noChangeArrowheads="1"/>
          </p:cNvSpPr>
          <p:nvPr>
            <p:ph type="sldNum" sz="quarter" idx="12"/>
          </p:nvPr>
        </p:nvSpPr>
        <p:spPr>
          <a:ln/>
        </p:spPr>
        <p:txBody>
          <a:bodyPr/>
          <a:lstStyle>
            <a:lvl1pPr>
              <a:defRPr/>
            </a:lvl1pPr>
          </a:lstStyle>
          <a:p>
            <a:pPr>
              <a:defRPr/>
            </a:pPr>
            <a:fld id="{1CE42A86-A645-4F22-923F-64AE8DD31460}"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ru-RU"/>
          </a:p>
        </p:txBody>
      </p:sp>
      <p:sp>
        <p:nvSpPr>
          <p:cNvPr id="3" name="Rectangle 6"/>
          <p:cNvSpPr>
            <a:spLocks noGrp="1" noChangeArrowheads="1"/>
          </p:cNvSpPr>
          <p:nvPr>
            <p:ph type="ftr" sz="quarter" idx="11"/>
          </p:nvPr>
        </p:nvSpPr>
        <p:spPr>
          <a:ln/>
        </p:spPr>
        <p:txBody>
          <a:bodyPr/>
          <a:lstStyle>
            <a:lvl1pPr>
              <a:defRPr/>
            </a:lvl1pPr>
          </a:lstStyle>
          <a:p>
            <a:pPr>
              <a:defRPr/>
            </a:pPr>
            <a:endParaRPr lang="ru-RU"/>
          </a:p>
        </p:txBody>
      </p:sp>
      <p:sp>
        <p:nvSpPr>
          <p:cNvPr id="4" name="Rectangle 7"/>
          <p:cNvSpPr>
            <a:spLocks noGrp="1" noChangeArrowheads="1"/>
          </p:cNvSpPr>
          <p:nvPr>
            <p:ph type="sldNum" sz="quarter" idx="12"/>
          </p:nvPr>
        </p:nvSpPr>
        <p:spPr>
          <a:ln/>
        </p:spPr>
        <p:txBody>
          <a:bodyPr/>
          <a:lstStyle>
            <a:lvl1pPr>
              <a:defRPr/>
            </a:lvl1pPr>
          </a:lstStyle>
          <a:p>
            <a:pPr>
              <a:defRPr/>
            </a:pPr>
            <a:fld id="{526542CA-7A2D-4ABB-8359-A179059594B8}"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48FCC8CC-83B0-44EA-8430-36FDB2C387B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F27C8825-5495-4535-9DA2-A1BCFD2B45A1}"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pPr>
              <a:defRPr/>
            </a:pPr>
            <a:endParaRPr lang="ru-RU"/>
          </a:p>
        </p:txBody>
      </p:sp>
      <p:sp>
        <p:nvSpPr>
          <p:cNvPr id="1027"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a:t>Образец заголовка</a:t>
            </a:r>
          </a:p>
        </p:txBody>
      </p:sp>
      <p:sp>
        <p:nvSpPr>
          <p:cNvPr id="1028"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149"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a:lvl1pPr>
          </a:lstStyle>
          <a:p>
            <a:pPr>
              <a:defRPr/>
            </a:pPr>
            <a:endParaRPr lang="ru-RU"/>
          </a:p>
        </p:txBody>
      </p:sp>
      <p:sp>
        <p:nvSpPr>
          <p:cNvPr id="6150"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pPr>
              <a:defRPr/>
            </a:pPr>
            <a:endParaRPr lang="ru-RU"/>
          </a:p>
        </p:txBody>
      </p:sp>
      <p:sp>
        <p:nvSpPr>
          <p:cNvPr id="6151"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4AE6ECC5-3CCC-4ED2-B76B-E4BD92CBCA27}" type="slidenum">
              <a:rPr lang="ru-RU"/>
              <a:pPr>
                <a:defRPr/>
              </a:pPr>
              <a:t>‹№›</a:t>
            </a:fld>
            <a:endParaRPr lang="ru-RU"/>
          </a:p>
        </p:txBody>
      </p:sp>
      <p:sp>
        <p:nvSpPr>
          <p:cNvPr id="6152"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pPr>
              <a:defRPr/>
            </a:pPr>
            <a:endParaRPr lang="ru-RU"/>
          </a:p>
        </p:txBody>
      </p:sp>
      <p:sp>
        <p:nvSpPr>
          <p:cNvPr id="6153"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pPr>
              <a:defRPr/>
            </a:pPr>
            <a:endParaRPr lang="ru-RU"/>
          </a:p>
        </p:txBody>
      </p:sp>
      <p:grpSp>
        <p:nvGrpSpPr>
          <p:cNvPr id="1034" name="Group 10"/>
          <p:cNvGrpSpPr>
            <a:grpSpLocks/>
          </p:cNvGrpSpPr>
          <p:nvPr/>
        </p:nvGrpSpPr>
        <p:grpSpPr bwMode="auto">
          <a:xfrm>
            <a:off x="7938" y="5540375"/>
            <a:ext cx="1784350" cy="1246188"/>
            <a:chOff x="5" y="3490"/>
            <a:chExt cx="1124" cy="785"/>
          </a:xfrm>
        </p:grpSpPr>
        <p:sp>
          <p:nvSpPr>
            <p:cNvPr id="6155"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pPr>
                <a:defRPr/>
              </a:pPr>
              <a:endParaRPr lang="ru-RU"/>
            </a:p>
          </p:txBody>
        </p:sp>
        <p:sp>
          <p:nvSpPr>
            <p:cNvPr id="6156"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pPr>
                <a:defRPr/>
              </a:pPr>
              <a:endParaRPr lang="ru-RU"/>
            </a:p>
          </p:txBody>
        </p:sp>
        <p:sp>
          <p:nvSpPr>
            <p:cNvPr id="6157"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ru-RU"/>
            </a:p>
          </p:txBody>
        </p:sp>
        <p:sp>
          <p:nvSpPr>
            <p:cNvPr id="6158"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sp>
          <p:nvSpPr>
            <p:cNvPr id="6159"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pPr>
                <a:defRPr/>
              </a:pPr>
              <a:endParaRPr lang="ru-RU"/>
            </a:p>
          </p:txBody>
        </p:sp>
        <p:sp>
          <p:nvSpPr>
            <p:cNvPr id="6160"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pPr>
                <a:defRPr/>
              </a:pPr>
              <a:endParaRPr lang="ru-RU"/>
            </a:p>
          </p:txBody>
        </p:sp>
        <p:sp>
          <p:nvSpPr>
            <p:cNvPr id="6161"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pPr>
                <a:defRPr/>
              </a:pPr>
              <a:endParaRPr lang="ru-RU"/>
            </a:p>
          </p:txBody>
        </p:sp>
        <p:sp>
          <p:nvSpPr>
            <p:cNvPr id="6162"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pPr>
                <a:defRPr/>
              </a:pPr>
              <a:endParaRPr lang="ru-RU"/>
            </a:p>
          </p:txBody>
        </p:sp>
        <p:sp>
          <p:nvSpPr>
            <p:cNvPr id="6163"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pPr>
                <a:defRPr/>
              </a:pPr>
              <a:endParaRPr lang="ru-RU"/>
            </a:p>
          </p:txBody>
        </p:sp>
        <p:grpSp>
          <p:nvGrpSpPr>
            <p:cNvPr id="1060" name="Group 20"/>
            <p:cNvGrpSpPr>
              <a:grpSpLocks/>
            </p:cNvGrpSpPr>
            <p:nvPr userDrawn="1"/>
          </p:nvGrpSpPr>
          <p:grpSpPr bwMode="auto">
            <a:xfrm>
              <a:off x="5" y="3490"/>
              <a:ext cx="1124" cy="780"/>
              <a:chOff x="5" y="3490"/>
              <a:chExt cx="1124" cy="780"/>
            </a:xfrm>
          </p:grpSpPr>
          <p:grpSp>
            <p:nvGrpSpPr>
              <p:cNvPr id="1061" name="Group 21"/>
              <p:cNvGrpSpPr>
                <a:grpSpLocks/>
              </p:cNvGrpSpPr>
              <p:nvPr userDrawn="1"/>
            </p:nvGrpSpPr>
            <p:grpSpPr bwMode="auto">
              <a:xfrm>
                <a:off x="499" y="3562"/>
                <a:ext cx="548" cy="708"/>
                <a:chOff x="499" y="3562"/>
                <a:chExt cx="548" cy="708"/>
              </a:xfrm>
            </p:grpSpPr>
            <p:sp>
              <p:nvSpPr>
                <p:cNvPr id="6166"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pPr>
                    <a:defRPr/>
                  </a:pPr>
                  <a:endParaRPr lang="ru-RU"/>
                </a:p>
              </p:txBody>
            </p:sp>
            <p:sp>
              <p:nvSpPr>
                <p:cNvPr id="6167"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pPr>
                    <a:defRPr/>
                  </a:pPr>
                  <a:endParaRPr lang="ru-RU"/>
                </a:p>
              </p:txBody>
            </p:sp>
            <p:sp>
              <p:nvSpPr>
                <p:cNvPr id="6168"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pPr>
                    <a:defRPr/>
                  </a:pPr>
                  <a:endParaRPr lang="ru-RU"/>
                </a:p>
              </p:txBody>
            </p:sp>
          </p:grpSp>
          <p:sp>
            <p:nvSpPr>
              <p:cNvPr id="6169"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6170"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sp>
            <p:nvSpPr>
              <p:cNvPr id="6171"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pPr>
                  <a:defRPr/>
                </a:pPr>
                <a:endParaRPr lang="ru-RU"/>
              </a:p>
            </p:txBody>
          </p:sp>
          <p:grpSp>
            <p:nvGrpSpPr>
              <p:cNvPr id="1065" name="Group 28"/>
              <p:cNvGrpSpPr>
                <a:grpSpLocks/>
              </p:cNvGrpSpPr>
              <p:nvPr userDrawn="1"/>
            </p:nvGrpSpPr>
            <p:grpSpPr bwMode="auto">
              <a:xfrm>
                <a:off x="5" y="3490"/>
                <a:ext cx="1124" cy="678"/>
                <a:chOff x="5" y="3490"/>
                <a:chExt cx="1124" cy="678"/>
              </a:xfrm>
            </p:grpSpPr>
            <p:sp>
              <p:nvSpPr>
                <p:cNvPr id="6173"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6174"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6175"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6176"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pPr>
                    <a:defRPr/>
                  </a:pPr>
                  <a:endParaRPr lang="ru-RU"/>
                </a:p>
              </p:txBody>
            </p:sp>
            <p:sp>
              <p:nvSpPr>
                <p:cNvPr id="6177"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pPr>
                    <a:defRPr/>
                  </a:pPr>
                  <a:endParaRPr lang="ru-RU"/>
                </a:p>
              </p:txBody>
            </p:sp>
            <p:sp>
              <p:nvSpPr>
                <p:cNvPr id="6178"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pPr>
                    <a:defRPr/>
                  </a:pPr>
                  <a:endParaRPr lang="ru-RU"/>
                </a:p>
              </p:txBody>
            </p:sp>
            <p:sp>
              <p:nvSpPr>
                <p:cNvPr id="6179"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pPr>
                    <a:defRPr/>
                  </a:pPr>
                  <a:endParaRPr lang="ru-RU"/>
                </a:p>
              </p:txBody>
            </p:sp>
            <p:sp>
              <p:nvSpPr>
                <p:cNvPr id="6180"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pPr>
                    <a:defRPr/>
                  </a:pPr>
                  <a:endParaRPr lang="ru-RU"/>
                </a:p>
              </p:txBody>
            </p:sp>
          </p:grpSp>
        </p:grpSp>
      </p:grpSp>
      <p:grpSp>
        <p:nvGrpSpPr>
          <p:cNvPr id="1035" name="Group 37"/>
          <p:cNvGrpSpPr>
            <a:grpSpLocks/>
          </p:cNvGrpSpPr>
          <p:nvPr/>
        </p:nvGrpSpPr>
        <p:grpSpPr bwMode="auto">
          <a:xfrm>
            <a:off x="8680450" y="2116138"/>
            <a:ext cx="385763" cy="4308475"/>
            <a:chOff x="5468" y="1333"/>
            <a:chExt cx="243" cy="2714"/>
          </a:xfrm>
        </p:grpSpPr>
        <p:sp>
          <p:nvSpPr>
            <p:cNvPr id="6182"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ru-RU"/>
            </a:p>
          </p:txBody>
        </p:sp>
        <p:sp>
          <p:nvSpPr>
            <p:cNvPr id="6183"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ru-RU"/>
            </a:p>
          </p:txBody>
        </p:sp>
      </p:grpSp>
      <p:grpSp>
        <p:nvGrpSpPr>
          <p:cNvPr id="1036" name="Group 40"/>
          <p:cNvGrpSpPr>
            <a:grpSpLocks/>
          </p:cNvGrpSpPr>
          <p:nvPr/>
        </p:nvGrpSpPr>
        <p:grpSpPr bwMode="auto">
          <a:xfrm>
            <a:off x="7318375" y="90488"/>
            <a:ext cx="2133600" cy="1911350"/>
            <a:chOff x="4610" y="57"/>
            <a:chExt cx="1344" cy="1204"/>
          </a:xfrm>
        </p:grpSpPr>
        <p:grpSp>
          <p:nvGrpSpPr>
            <p:cNvPr id="1037" name="Group 41"/>
            <p:cNvGrpSpPr>
              <a:grpSpLocks/>
            </p:cNvGrpSpPr>
            <p:nvPr userDrawn="1"/>
          </p:nvGrpSpPr>
          <p:grpSpPr bwMode="auto">
            <a:xfrm>
              <a:off x="4610" y="57"/>
              <a:ext cx="1344" cy="1204"/>
              <a:chOff x="4610" y="57"/>
              <a:chExt cx="1344" cy="1204"/>
            </a:xfrm>
          </p:grpSpPr>
          <p:sp>
            <p:nvSpPr>
              <p:cNvPr id="6186"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pPr>
                  <a:defRPr/>
                </a:pPr>
                <a:endParaRPr lang="ru-RU"/>
              </a:p>
            </p:txBody>
          </p:sp>
          <p:grpSp>
            <p:nvGrpSpPr>
              <p:cNvPr id="1040" name="Group 43"/>
              <p:cNvGrpSpPr>
                <a:grpSpLocks/>
              </p:cNvGrpSpPr>
              <p:nvPr userDrawn="1"/>
            </p:nvGrpSpPr>
            <p:grpSpPr bwMode="auto">
              <a:xfrm>
                <a:off x="4610" y="57"/>
                <a:ext cx="1344" cy="985"/>
                <a:chOff x="4610" y="57"/>
                <a:chExt cx="1344" cy="985"/>
              </a:xfrm>
            </p:grpSpPr>
            <p:sp>
              <p:nvSpPr>
                <p:cNvPr id="6188"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pPr>
                    <a:defRPr/>
                  </a:pPr>
                  <a:endParaRPr lang="ru-RU"/>
                </a:p>
              </p:txBody>
            </p:sp>
            <p:sp>
              <p:nvSpPr>
                <p:cNvPr id="6189" name="Freeform 45"/>
                <p:cNvSpPr>
                  <a:spLocks/>
                </p:cNvSpPr>
                <p:nvPr userDrawn="1"/>
              </p:nvSpPr>
              <p:spPr bwMode="auto">
                <a:xfrm rot="-3172564">
                  <a:off x="5050" y="330"/>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pPr>
                    <a:defRPr/>
                  </a:pPr>
                  <a:endParaRPr lang="ru-RU"/>
                </a:p>
              </p:txBody>
            </p:sp>
            <p:sp>
              <p:nvSpPr>
                <p:cNvPr id="6190" name="Freeform 46"/>
                <p:cNvSpPr>
                  <a:spLocks/>
                </p:cNvSpPr>
                <p:nvPr userDrawn="1"/>
              </p:nvSpPr>
              <p:spPr bwMode="auto">
                <a:xfrm rot="-3172564">
                  <a:off x="4860" y="180"/>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pPr>
                    <a:defRPr/>
                  </a:pPr>
                  <a:endParaRPr lang="ru-RU"/>
                </a:p>
              </p:txBody>
            </p:sp>
            <p:sp>
              <p:nvSpPr>
                <p:cNvPr id="6191"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pPr>
                    <a:defRPr/>
                  </a:pPr>
                  <a:endParaRPr lang="ru-RU"/>
                </a:p>
              </p:txBody>
            </p:sp>
            <p:sp>
              <p:nvSpPr>
                <p:cNvPr id="6192" name="Freeform 48"/>
                <p:cNvSpPr>
                  <a:spLocks/>
                </p:cNvSpPr>
                <p:nvPr userDrawn="1"/>
              </p:nvSpPr>
              <p:spPr bwMode="auto">
                <a:xfrm rot="-3172564">
                  <a:off x="5299" y="895"/>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pPr>
                    <a:defRPr/>
                  </a:pPr>
                  <a:endParaRPr lang="ru-RU"/>
                </a:p>
              </p:txBody>
            </p:sp>
            <p:sp>
              <p:nvSpPr>
                <p:cNvPr id="6193" name="Freeform 49"/>
                <p:cNvSpPr>
                  <a:spLocks/>
                </p:cNvSpPr>
                <p:nvPr userDrawn="1"/>
              </p:nvSpPr>
              <p:spPr bwMode="auto">
                <a:xfrm rot="-3172564">
                  <a:off x="5253" y="804"/>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pPr>
                    <a:defRPr/>
                  </a:pPr>
                  <a:endParaRPr lang="ru-RU"/>
                </a:p>
              </p:txBody>
            </p:sp>
            <p:sp>
              <p:nvSpPr>
                <p:cNvPr id="6194"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pPr>
                    <a:defRPr/>
                  </a:pPr>
                  <a:endParaRPr lang="ru-RU"/>
                </a:p>
              </p:txBody>
            </p:sp>
            <p:sp>
              <p:nvSpPr>
                <p:cNvPr id="6195" name="Freeform 51"/>
                <p:cNvSpPr>
                  <a:spLocks/>
                </p:cNvSpPr>
                <p:nvPr userDrawn="1"/>
              </p:nvSpPr>
              <p:spPr bwMode="auto">
                <a:xfrm rot="-3172564">
                  <a:off x="4949" y="140"/>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pPr>
                    <a:defRPr/>
                  </a:pPr>
                  <a:endParaRPr lang="ru-RU"/>
                </a:p>
              </p:txBody>
            </p:sp>
          </p:grpSp>
        </p:grpSp>
        <p:sp>
          <p:nvSpPr>
            <p:cNvPr id="6196"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pPr>
                <a:defRPr/>
              </a:pPr>
              <a:endParaRPr lang="ru-RU"/>
            </a:p>
          </p:txBody>
        </p:sp>
      </p:grpSp>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uk.wikipedia.org/wiki/%D0%A4%D1%96%D1%81%D0%BA%D0%B0%D0%BB%D1%8C%D0%BD%D0%B0_%D0%BF%D0%BE%D0%BB%D1%96%D1%82%D0%B8%D0%BA%D0%B0"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hyperlink" Target="http://uk.wikipedia.org/wiki/%D0%9F%D1%80%D0%B0%D0%B2%D0%BE%D0%BF%D0%BE%D1%80%D1%83%D1%88%D0%B5%D0%BD%D0%BD%D1%8F" TargetMode="External"/><Relationship Id="rId4" Type="http://schemas.openxmlformats.org/officeDocument/2006/relationships/hyperlink" Target="http://uk.wikipedia.org/wiki/%D0%9C%D0%B8%D1%82%D0%BD%D0%B0_%D0%BF%D0%BE%D0%BB%D1%96%D1%82%D0%B8%D0%BA%D0%B0"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04800" y="1676400"/>
            <a:ext cx="8382000" cy="4191000"/>
          </a:xfrm>
        </p:spPr>
        <p:txBody>
          <a:bodyPr/>
          <a:lstStyle/>
          <a:p>
            <a:pPr eaLnBrk="1" hangingPunct="1">
              <a:defRPr/>
            </a:pPr>
            <a:r>
              <a:rPr lang="uk-UA" sz="3600"/>
              <a:t>Лекція </a:t>
            </a:r>
            <a:br>
              <a:rPr lang="uk-UA" dirty="0"/>
            </a:br>
            <a:r>
              <a:rPr lang="uk-UA" sz="4000" b="1" dirty="0"/>
              <a:t>Організаційно-правові засади адміністрування податків і зборів (обов’язкових платежів) в Україні</a:t>
            </a:r>
            <a:br>
              <a:rPr lang="ru-RU" sz="4000" b="1" dirty="0"/>
            </a:br>
            <a:endParaRPr lang="ru-RU" sz="4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F045F955-FAE1-4B41-85C7-601A10D34580}"/>
              </a:ext>
            </a:extLst>
          </p:cNvPr>
          <p:cNvSpPr/>
          <p:nvPr/>
        </p:nvSpPr>
        <p:spPr>
          <a:xfrm>
            <a:off x="533400" y="228600"/>
            <a:ext cx="7620000" cy="5632311"/>
          </a:xfrm>
          <a:prstGeom prst="rect">
            <a:avLst/>
          </a:prstGeom>
        </p:spPr>
        <p:txBody>
          <a:bodyPr wrap="square">
            <a:spAutoFit/>
          </a:bodyPr>
          <a:lstStyle/>
          <a:p>
            <a:r>
              <a:rPr lang="ru-RU" dirty="0" err="1"/>
              <a:t>Стаття</a:t>
            </a:r>
            <a:r>
              <a:rPr lang="ru-RU" dirty="0"/>
              <a:t> 41. </a:t>
            </a:r>
            <a:r>
              <a:rPr lang="ru-RU" dirty="0" err="1"/>
              <a:t>Контролюючі</a:t>
            </a:r>
            <a:r>
              <a:rPr lang="ru-RU" dirty="0"/>
              <a:t> </a:t>
            </a:r>
            <a:r>
              <a:rPr lang="ru-RU" dirty="0" err="1"/>
              <a:t>органи</a:t>
            </a:r>
            <a:r>
              <a:rPr lang="ru-RU" dirty="0"/>
              <a:t> та </a:t>
            </a:r>
            <a:r>
              <a:rPr lang="ru-RU" dirty="0" err="1"/>
              <a:t>органи</a:t>
            </a:r>
            <a:r>
              <a:rPr lang="ru-RU" dirty="0"/>
              <a:t> </a:t>
            </a:r>
            <a:r>
              <a:rPr lang="ru-RU" dirty="0" err="1"/>
              <a:t>стягнення</a:t>
            </a:r>
            <a:endParaRPr lang="ru-RU" dirty="0"/>
          </a:p>
          <a:p>
            <a:pPr algn="just"/>
            <a:r>
              <a:rPr lang="ru-RU" dirty="0"/>
              <a:t> </a:t>
            </a:r>
            <a:r>
              <a:rPr lang="ru-RU" dirty="0" err="1"/>
              <a:t>Контролюючими</a:t>
            </a:r>
            <a:r>
              <a:rPr lang="ru-RU" dirty="0"/>
              <a:t> органами є:</a:t>
            </a:r>
          </a:p>
          <a:p>
            <a:pPr algn="just"/>
            <a:r>
              <a:rPr lang="ru-RU" dirty="0"/>
              <a:t>- </a:t>
            </a:r>
            <a:r>
              <a:rPr lang="ru-RU" dirty="0" err="1"/>
              <a:t>податкові</a:t>
            </a:r>
            <a:r>
              <a:rPr lang="ru-RU" dirty="0"/>
              <a:t> </a:t>
            </a:r>
            <a:r>
              <a:rPr lang="ru-RU" dirty="0" err="1"/>
              <a:t>органи</a:t>
            </a:r>
            <a:r>
              <a:rPr lang="ru-RU" dirty="0"/>
              <a:t> (</a:t>
            </a:r>
            <a:r>
              <a:rPr lang="ru-RU" dirty="0" err="1"/>
              <a:t>центральний</a:t>
            </a:r>
            <a:r>
              <a:rPr lang="ru-RU" dirty="0"/>
              <a:t> орган </a:t>
            </a:r>
            <a:r>
              <a:rPr lang="ru-RU" dirty="0" err="1"/>
              <a:t>виконавчої</a:t>
            </a:r>
            <a:r>
              <a:rPr lang="ru-RU" dirty="0"/>
              <a:t> </a:t>
            </a:r>
            <a:r>
              <a:rPr lang="ru-RU" dirty="0" err="1"/>
              <a:t>влади</a:t>
            </a:r>
            <a:r>
              <a:rPr lang="ru-RU" dirty="0"/>
              <a:t>, що </a:t>
            </a:r>
            <a:r>
              <a:rPr lang="ru-RU" dirty="0" err="1"/>
              <a:t>реалізує</a:t>
            </a:r>
            <a:r>
              <a:rPr lang="ru-RU" dirty="0"/>
              <a:t> </a:t>
            </a:r>
            <a:r>
              <a:rPr lang="ru-RU" dirty="0" err="1"/>
              <a:t>державну</a:t>
            </a:r>
            <a:r>
              <a:rPr lang="ru-RU" dirty="0"/>
              <a:t> </a:t>
            </a:r>
            <a:r>
              <a:rPr lang="ru-RU" dirty="0" err="1"/>
              <a:t>податкову</a:t>
            </a:r>
            <a:r>
              <a:rPr lang="ru-RU" dirty="0"/>
              <a:t> </a:t>
            </a:r>
            <a:r>
              <a:rPr lang="ru-RU" dirty="0" err="1"/>
              <a:t>політику</a:t>
            </a:r>
            <a:r>
              <a:rPr lang="ru-RU" dirty="0"/>
              <a:t>, </a:t>
            </a:r>
            <a:r>
              <a:rPr lang="ru-RU" dirty="0" err="1"/>
              <a:t>його</a:t>
            </a:r>
            <a:r>
              <a:rPr lang="ru-RU" dirty="0"/>
              <a:t> </a:t>
            </a:r>
            <a:r>
              <a:rPr lang="ru-RU" dirty="0" err="1"/>
              <a:t>територіальні</a:t>
            </a:r>
            <a:r>
              <a:rPr lang="ru-RU" dirty="0"/>
              <a:t> </a:t>
            </a:r>
            <a:r>
              <a:rPr lang="ru-RU" dirty="0" err="1"/>
              <a:t>органи</a:t>
            </a:r>
            <a:r>
              <a:rPr lang="ru-RU" dirty="0"/>
              <a:t>) - </a:t>
            </a:r>
            <a:r>
              <a:rPr lang="ru-RU" dirty="0" err="1"/>
              <a:t>щодо</a:t>
            </a:r>
            <a:r>
              <a:rPr lang="ru-RU" dirty="0"/>
              <a:t> </a:t>
            </a:r>
            <a:r>
              <a:rPr lang="ru-RU" dirty="0" err="1"/>
              <a:t>дотримання</a:t>
            </a:r>
            <a:r>
              <a:rPr lang="ru-RU" dirty="0"/>
              <a:t> </a:t>
            </a:r>
            <a:r>
              <a:rPr lang="ru-RU" dirty="0" err="1"/>
              <a:t>законодавства</a:t>
            </a:r>
            <a:r>
              <a:rPr lang="ru-RU" dirty="0"/>
              <a:t> з </a:t>
            </a:r>
            <a:r>
              <a:rPr lang="ru-RU" dirty="0" err="1"/>
              <a:t>питань</a:t>
            </a:r>
            <a:r>
              <a:rPr lang="ru-RU" dirty="0"/>
              <a:t> </a:t>
            </a:r>
            <a:r>
              <a:rPr lang="ru-RU" dirty="0" err="1"/>
              <a:t>оподаткування</a:t>
            </a:r>
            <a:r>
              <a:rPr lang="ru-RU" dirty="0"/>
              <a:t> (</a:t>
            </a:r>
            <a:r>
              <a:rPr lang="ru-RU" dirty="0" err="1"/>
              <a:t>крім</a:t>
            </a:r>
            <a:r>
              <a:rPr lang="ru-RU" dirty="0"/>
              <a:t> </a:t>
            </a:r>
            <a:r>
              <a:rPr lang="ru-RU" dirty="0" err="1"/>
              <a:t>випадків</a:t>
            </a:r>
            <a:r>
              <a:rPr lang="ru-RU" dirty="0"/>
              <a:t>, </a:t>
            </a:r>
            <a:r>
              <a:rPr lang="ru-RU" dirty="0" err="1"/>
              <a:t>визначених</a:t>
            </a:r>
            <a:r>
              <a:rPr lang="ru-RU" dirty="0"/>
              <a:t> </a:t>
            </a:r>
            <a:r>
              <a:rPr lang="ru-RU" dirty="0" err="1"/>
              <a:t>наступним</a:t>
            </a:r>
            <a:r>
              <a:rPr lang="ru-RU" dirty="0"/>
              <a:t> </a:t>
            </a:r>
            <a:r>
              <a:rPr lang="ru-RU" dirty="0" err="1"/>
              <a:t>підпунктом</a:t>
            </a:r>
            <a:r>
              <a:rPr lang="ru-RU" dirty="0"/>
              <a:t>), </a:t>
            </a:r>
            <a:r>
              <a:rPr lang="ru-RU" dirty="0" err="1"/>
              <a:t>законодавства</a:t>
            </a:r>
            <a:r>
              <a:rPr lang="ru-RU" dirty="0"/>
              <a:t> з </a:t>
            </a:r>
            <a:r>
              <a:rPr lang="ru-RU" dirty="0" err="1"/>
              <a:t>питань</a:t>
            </a:r>
            <a:r>
              <a:rPr lang="ru-RU" dirty="0"/>
              <a:t> </a:t>
            </a:r>
            <a:r>
              <a:rPr lang="ru-RU" dirty="0" err="1"/>
              <a:t>сплати</a:t>
            </a:r>
            <a:r>
              <a:rPr lang="ru-RU" dirty="0"/>
              <a:t> </a:t>
            </a:r>
            <a:r>
              <a:rPr lang="ru-RU" dirty="0" err="1"/>
              <a:t>єдиного</a:t>
            </a:r>
            <a:r>
              <a:rPr lang="ru-RU" dirty="0"/>
              <a:t> </a:t>
            </a:r>
            <a:r>
              <a:rPr lang="ru-RU" dirty="0" err="1"/>
              <a:t>внеску</a:t>
            </a:r>
            <a:r>
              <a:rPr lang="ru-RU" dirty="0"/>
              <a:t>, а також </a:t>
            </a:r>
            <a:r>
              <a:rPr lang="ru-RU" dirty="0" err="1"/>
              <a:t>щодо</a:t>
            </a:r>
            <a:r>
              <a:rPr lang="ru-RU" dirty="0"/>
              <a:t> </a:t>
            </a:r>
            <a:r>
              <a:rPr lang="ru-RU" dirty="0" err="1"/>
              <a:t>дотримання</a:t>
            </a:r>
            <a:r>
              <a:rPr lang="ru-RU" dirty="0"/>
              <a:t> </a:t>
            </a:r>
            <a:r>
              <a:rPr lang="ru-RU" dirty="0" err="1"/>
              <a:t>іншого</a:t>
            </a:r>
            <a:r>
              <a:rPr lang="ru-RU" dirty="0"/>
              <a:t> </a:t>
            </a:r>
            <a:r>
              <a:rPr lang="ru-RU" dirty="0" err="1"/>
              <a:t>законодавства</a:t>
            </a:r>
            <a:r>
              <a:rPr lang="ru-RU" dirty="0"/>
              <a:t>, контроль за </a:t>
            </a:r>
            <a:r>
              <a:rPr lang="ru-RU" dirty="0" err="1"/>
              <a:t>виконанням</a:t>
            </a:r>
            <a:r>
              <a:rPr lang="ru-RU" dirty="0"/>
              <a:t> </a:t>
            </a:r>
            <a:r>
              <a:rPr lang="ru-RU" dirty="0" err="1"/>
              <a:t>якого</a:t>
            </a:r>
            <a:r>
              <a:rPr lang="ru-RU" dirty="0"/>
              <a:t> </a:t>
            </a:r>
            <a:r>
              <a:rPr lang="ru-RU" dirty="0" err="1"/>
              <a:t>покладено</a:t>
            </a:r>
            <a:r>
              <a:rPr lang="ru-RU" dirty="0"/>
              <a:t> на </a:t>
            </a:r>
            <a:r>
              <a:rPr lang="ru-RU" dirty="0" err="1"/>
              <a:t>центральний</a:t>
            </a:r>
            <a:r>
              <a:rPr lang="ru-RU" dirty="0"/>
              <a:t> орган </a:t>
            </a:r>
            <a:r>
              <a:rPr lang="ru-RU" dirty="0" err="1"/>
              <a:t>виконавчої</a:t>
            </a:r>
            <a:r>
              <a:rPr lang="ru-RU" dirty="0"/>
              <a:t> </a:t>
            </a:r>
            <a:r>
              <a:rPr lang="ru-RU" dirty="0" err="1"/>
              <a:t>влади</a:t>
            </a:r>
            <a:r>
              <a:rPr lang="ru-RU" dirty="0"/>
              <a:t>, що </a:t>
            </a:r>
            <a:r>
              <a:rPr lang="ru-RU" dirty="0" err="1"/>
              <a:t>реалізує</a:t>
            </a:r>
            <a:r>
              <a:rPr lang="ru-RU" dirty="0"/>
              <a:t> </a:t>
            </a:r>
            <a:r>
              <a:rPr lang="ru-RU" dirty="0" err="1"/>
              <a:t>державну</a:t>
            </a:r>
            <a:r>
              <a:rPr lang="ru-RU" dirty="0"/>
              <a:t> </a:t>
            </a:r>
            <a:r>
              <a:rPr lang="ru-RU" dirty="0" err="1"/>
              <a:t>податкову</a:t>
            </a:r>
            <a:r>
              <a:rPr lang="ru-RU" dirty="0"/>
              <a:t> </a:t>
            </a:r>
            <a:r>
              <a:rPr lang="ru-RU" dirty="0" err="1"/>
              <a:t>політику</a:t>
            </a:r>
            <a:r>
              <a:rPr lang="ru-RU" dirty="0"/>
              <a:t>, </a:t>
            </a:r>
            <a:r>
              <a:rPr lang="ru-RU" dirty="0" err="1"/>
              <a:t>чи</a:t>
            </a:r>
            <a:r>
              <a:rPr lang="ru-RU" dirty="0"/>
              <a:t> </a:t>
            </a:r>
            <a:r>
              <a:rPr lang="ru-RU" dirty="0" err="1"/>
              <a:t>його</a:t>
            </a:r>
            <a:r>
              <a:rPr lang="ru-RU" dirty="0"/>
              <a:t> </a:t>
            </a:r>
            <a:r>
              <a:rPr lang="ru-RU" dirty="0" err="1"/>
              <a:t>територіальні</a:t>
            </a:r>
            <a:r>
              <a:rPr lang="ru-RU" dirty="0"/>
              <a:t> </a:t>
            </a:r>
            <a:r>
              <a:rPr lang="ru-RU" dirty="0" err="1"/>
              <a:t>органи</a:t>
            </a:r>
            <a:r>
              <a:rPr lang="ru-RU" dirty="0"/>
              <a:t>;</a:t>
            </a:r>
          </a:p>
          <a:p>
            <a:pPr algn="just"/>
            <a:r>
              <a:rPr lang="ru-RU" dirty="0"/>
              <a:t>- </a:t>
            </a:r>
            <a:r>
              <a:rPr lang="ru-RU" dirty="0" err="1"/>
              <a:t>митні</a:t>
            </a:r>
            <a:r>
              <a:rPr lang="ru-RU" dirty="0"/>
              <a:t> </a:t>
            </a:r>
            <a:r>
              <a:rPr lang="ru-RU" dirty="0" err="1"/>
              <a:t>органи</a:t>
            </a:r>
            <a:r>
              <a:rPr lang="ru-RU" dirty="0"/>
              <a:t> (</a:t>
            </a:r>
            <a:r>
              <a:rPr lang="ru-RU" dirty="0" err="1"/>
              <a:t>центральний</a:t>
            </a:r>
            <a:r>
              <a:rPr lang="ru-RU" dirty="0"/>
              <a:t> орган </a:t>
            </a:r>
            <a:r>
              <a:rPr lang="ru-RU" dirty="0" err="1"/>
              <a:t>виконавчої</a:t>
            </a:r>
            <a:r>
              <a:rPr lang="ru-RU" dirty="0"/>
              <a:t> </a:t>
            </a:r>
            <a:r>
              <a:rPr lang="ru-RU" dirty="0" err="1"/>
              <a:t>влади</a:t>
            </a:r>
            <a:r>
              <a:rPr lang="ru-RU" dirty="0"/>
              <a:t>, що </a:t>
            </a:r>
            <a:r>
              <a:rPr lang="ru-RU" dirty="0" err="1"/>
              <a:t>реалізує</a:t>
            </a:r>
            <a:r>
              <a:rPr lang="ru-RU" dirty="0"/>
              <a:t> </a:t>
            </a:r>
            <a:r>
              <a:rPr lang="ru-RU" dirty="0" err="1"/>
              <a:t>державну</a:t>
            </a:r>
            <a:r>
              <a:rPr lang="ru-RU" dirty="0"/>
              <a:t> </a:t>
            </a:r>
            <a:r>
              <a:rPr lang="ru-RU" dirty="0" err="1"/>
              <a:t>митну</a:t>
            </a:r>
            <a:r>
              <a:rPr lang="ru-RU" dirty="0"/>
              <a:t> </a:t>
            </a:r>
            <a:r>
              <a:rPr lang="ru-RU" dirty="0" err="1"/>
              <a:t>політику</a:t>
            </a:r>
            <a:r>
              <a:rPr lang="ru-RU" dirty="0"/>
              <a:t>, </a:t>
            </a:r>
            <a:r>
              <a:rPr lang="ru-RU" dirty="0" err="1"/>
              <a:t>його</a:t>
            </a:r>
            <a:r>
              <a:rPr lang="ru-RU" dirty="0"/>
              <a:t> </a:t>
            </a:r>
            <a:r>
              <a:rPr lang="ru-RU" dirty="0" err="1"/>
              <a:t>територіальні</a:t>
            </a:r>
            <a:r>
              <a:rPr lang="ru-RU" dirty="0"/>
              <a:t> </a:t>
            </a:r>
            <a:r>
              <a:rPr lang="ru-RU" dirty="0" err="1"/>
              <a:t>органи</a:t>
            </a:r>
            <a:r>
              <a:rPr lang="ru-RU" dirty="0"/>
              <a:t>) - </a:t>
            </a:r>
            <a:r>
              <a:rPr lang="ru-RU" dirty="0" err="1"/>
              <a:t>щодо</a:t>
            </a:r>
            <a:r>
              <a:rPr lang="ru-RU" dirty="0"/>
              <a:t> </a:t>
            </a:r>
            <a:r>
              <a:rPr lang="ru-RU" dirty="0" err="1"/>
              <a:t>дотримання</a:t>
            </a:r>
            <a:r>
              <a:rPr lang="ru-RU" dirty="0"/>
              <a:t> </a:t>
            </a:r>
            <a:r>
              <a:rPr lang="ru-RU" dirty="0" err="1"/>
              <a:t>законодавства</a:t>
            </a:r>
            <a:r>
              <a:rPr lang="ru-RU" dirty="0"/>
              <a:t> з </a:t>
            </a:r>
            <a:r>
              <a:rPr lang="ru-RU" dirty="0" err="1"/>
              <a:t>питань</a:t>
            </a:r>
            <a:r>
              <a:rPr lang="ru-RU" dirty="0"/>
              <a:t> </a:t>
            </a:r>
            <a:r>
              <a:rPr lang="ru-RU" dirty="0" err="1"/>
              <a:t>митної</a:t>
            </a:r>
            <a:r>
              <a:rPr lang="ru-RU" dirty="0"/>
              <a:t> </a:t>
            </a:r>
            <a:r>
              <a:rPr lang="ru-RU" dirty="0" err="1"/>
              <a:t>справи</a:t>
            </a:r>
            <a:r>
              <a:rPr lang="ru-RU" dirty="0"/>
              <a:t> та </a:t>
            </a:r>
            <a:r>
              <a:rPr lang="ru-RU" dirty="0" err="1"/>
              <a:t>оподаткування</a:t>
            </a:r>
            <a:r>
              <a:rPr lang="ru-RU" dirty="0"/>
              <a:t> </a:t>
            </a:r>
            <a:r>
              <a:rPr lang="ru-RU" dirty="0" err="1"/>
              <a:t>митом</a:t>
            </a:r>
            <a:r>
              <a:rPr lang="ru-RU" dirty="0"/>
              <a:t>, </a:t>
            </a:r>
            <a:r>
              <a:rPr lang="ru-RU" dirty="0" err="1"/>
              <a:t>акцизним</a:t>
            </a:r>
            <a:r>
              <a:rPr lang="ru-RU" dirty="0"/>
              <a:t> </a:t>
            </a:r>
            <a:r>
              <a:rPr lang="ru-RU" dirty="0" err="1"/>
              <a:t>податком</a:t>
            </a:r>
            <a:r>
              <a:rPr lang="ru-RU" dirty="0"/>
              <a:t>, </a:t>
            </a:r>
            <a:r>
              <a:rPr lang="ru-RU" dirty="0" err="1"/>
              <a:t>податком</a:t>
            </a:r>
            <a:r>
              <a:rPr lang="ru-RU" dirty="0"/>
              <a:t> на </a:t>
            </a:r>
            <a:r>
              <a:rPr lang="ru-RU" dirty="0" err="1"/>
              <a:t>додану</a:t>
            </a:r>
            <a:r>
              <a:rPr lang="ru-RU" dirty="0"/>
              <a:t> </a:t>
            </a:r>
            <a:r>
              <a:rPr lang="ru-RU" dirty="0" err="1"/>
              <a:t>вартість</a:t>
            </a:r>
            <a:r>
              <a:rPr lang="ru-RU" dirty="0"/>
              <a:t>, </a:t>
            </a:r>
            <a:r>
              <a:rPr lang="ru-RU" dirty="0" err="1"/>
              <a:t>іншими</a:t>
            </a:r>
            <a:r>
              <a:rPr lang="ru-RU" dirty="0"/>
              <a:t> </a:t>
            </a:r>
            <a:r>
              <a:rPr lang="ru-RU" dirty="0" err="1"/>
              <a:t>податками</a:t>
            </a:r>
            <a:r>
              <a:rPr lang="ru-RU" dirty="0"/>
              <a:t> та </a:t>
            </a:r>
            <a:r>
              <a:rPr lang="ru-RU" dirty="0" err="1"/>
              <a:t>зборами</a:t>
            </a:r>
            <a:r>
              <a:rPr lang="ru-RU" dirty="0"/>
              <a:t>, які </a:t>
            </a:r>
            <a:r>
              <a:rPr lang="ru-RU" dirty="0" err="1"/>
              <a:t>відповідно</a:t>
            </a:r>
            <a:r>
              <a:rPr lang="ru-RU" dirty="0"/>
              <a:t> до </a:t>
            </a:r>
            <a:r>
              <a:rPr lang="ru-RU" dirty="0" err="1"/>
              <a:t>податкового</a:t>
            </a:r>
            <a:r>
              <a:rPr lang="ru-RU" dirty="0"/>
              <a:t>, </a:t>
            </a:r>
            <a:r>
              <a:rPr lang="ru-RU" dirty="0" err="1"/>
              <a:t>митного</a:t>
            </a:r>
            <a:r>
              <a:rPr lang="ru-RU" dirty="0"/>
              <a:t> та </a:t>
            </a:r>
            <a:r>
              <a:rPr lang="ru-RU" dirty="0" err="1"/>
              <a:t>іншого</a:t>
            </a:r>
            <a:r>
              <a:rPr lang="ru-RU" dirty="0"/>
              <a:t> </a:t>
            </a:r>
            <a:r>
              <a:rPr lang="ru-RU" dirty="0" err="1"/>
              <a:t>законодавства</a:t>
            </a:r>
            <a:r>
              <a:rPr lang="ru-RU" dirty="0"/>
              <a:t> </a:t>
            </a:r>
            <a:r>
              <a:rPr lang="ru-RU" dirty="0" err="1"/>
              <a:t>справляються</a:t>
            </a:r>
            <a:r>
              <a:rPr lang="ru-RU" dirty="0"/>
              <a:t> у </a:t>
            </a:r>
            <a:r>
              <a:rPr lang="ru-RU" dirty="0" err="1"/>
              <a:t>зв’язку</a:t>
            </a:r>
            <a:r>
              <a:rPr lang="ru-RU" dirty="0"/>
              <a:t> </a:t>
            </a:r>
            <a:r>
              <a:rPr lang="ru-RU" dirty="0" err="1"/>
              <a:t>із</a:t>
            </a:r>
            <a:r>
              <a:rPr lang="ru-RU" dirty="0"/>
              <a:t> </a:t>
            </a:r>
            <a:r>
              <a:rPr lang="ru-RU" dirty="0" err="1"/>
              <a:t>ввезенням</a:t>
            </a:r>
            <a:r>
              <a:rPr lang="ru-RU" dirty="0"/>
              <a:t> (</a:t>
            </a:r>
            <a:r>
              <a:rPr lang="ru-RU" dirty="0" err="1"/>
              <a:t>пересиланням</a:t>
            </a:r>
            <a:r>
              <a:rPr lang="ru-RU" dirty="0"/>
              <a:t>) </a:t>
            </a:r>
            <a:r>
              <a:rPr lang="ru-RU" dirty="0" err="1"/>
              <a:t>товарів</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a:t>
            </a:r>
            <a:r>
              <a:rPr lang="ru-RU" dirty="0" err="1"/>
              <a:t>або</a:t>
            </a:r>
            <a:r>
              <a:rPr lang="ru-RU" dirty="0"/>
              <a:t> </a:t>
            </a:r>
            <a:r>
              <a:rPr lang="ru-RU" dirty="0" err="1"/>
              <a:t>територію</a:t>
            </a:r>
            <a:r>
              <a:rPr lang="ru-RU" dirty="0"/>
              <a:t> </a:t>
            </a:r>
            <a:r>
              <a:rPr lang="ru-RU" dirty="0" err="1"/>
              <a:t>вільної</a:t>
            </a:r>
            <a:r>
              <a:rPr lang="ru-RU" dirty="0"/>
              <a:t> </a:t>
            </a:r>
            <a:r>
              <a:rPr lang="ru-RU" dirty="0" err="1"/>
              <a:t>митної</a:t>
            </a:r>
            <a:r>
              <a:rPr lang="ru-RU" dirty="0"/>
              <a:t> </a:t>
            </a:r>
            <a:r>
              <a:rPr lang="ru-RU" dirty="0" err="1"/>
              <a:t>зони</a:t>
            </a:r>
            <a:r>
              <a:rPr lang="ru-RU" dirty="0"/>
              <a:t> </a:t>
            </a:r>
            <a:r>
              <a:rPr lang="ru-RU" dirty="0" err="1"/>
              <a:t>або</a:t>
            </a:r>
            <a:r>
              <a:rPr lang="ru-RU" dirty="0"/>
              <a:t> </a:t>
            </a:r>
            <a:r>
              <a:rPr lang="ru-RU" dirty="0" err="1"/>
              <a:t>вивезенням</a:t>
            </a:r>
            <a:r>
              <a:rPr lang="ru-RU" dirty="0"/>
              <a:t> (</a:t>
            </a:r>
            <a:r>
              <a:rPr lang="ru-RU" dirty="0" err="1"/>
              <a:t>пересиланням</a:t>
            </a:r>
            <a:r>
              <a:rPr lang="ru-RU" dirty="0"/>
              <a:t>) </a:t>
            </a:r>
            <a:r>
              <a:rPr lang="ru-RU" dirty="0" err="1"/>
              <a:t>товарів</a:t>
            </a:r>
            <a:r>
              <a:rPr lang="ru-RU" dirty="0"/>
              <a:t> з </a:t>
            </a:r>
            <a:r>
              <a:rPr lang="ru-RU" dirty="0" err="1"/>
              <a:t>митної</a:t>
            </a:r>
            <a:r>
              <a:rPr lang="ru-RU" dirty="0"/>
              <a:t> </a:t>
            </a:r>
            <a:r>
              <a:rPr lang="ru-RU" dirty="0" err="1"/>
              <a:t>території</a:t>
            </a:r>
            <a:r>
              <a:rPr lang="ru-RU" dirty="0"/>
              <a:t> </a:t>
            </a:r>
            <a:r>
              <a:rPr lang="ru-RU" dirty="0" err="1"/>
              <a:t>України</a:t>
            </a:r>
            <a:r>
              <a:rPr lang="ru-RU" dirty="0"/>
              <a:t> </a:t>
            </a:r>
            <a:r>
              <a:rPr lang="ru-RU" dirty="0" err="1"/>
              <a:t>або</a:t>
            </a:r>
            <a:r>
              <a:rPr lang="ru-RU" dirty="0"/>
              <a:t> </a:t>
            </a:r>
            <a:r>
              <a:rPr lang="ru-RU" dirty="0" err="1"/>
              <a:t>території</a:t>
            </a:r>
            <a:r>
              <a:rPr lang="ru-RU" dirty="0"/>
              <a:t> </a:t>
            </a:r>
            <a:r>
              <a:rPr lang="ru-RU" dirty="0" err="1"/>
              <a:t>вільної</a:t>
            </a:r>
            <a:r>
              <a:rPr lang="ru-RU" dirty="0"/>
              <a:t> </a:t>
            </a:r>
            <a:r>
              <a:rPr lang="ru-RU" dirty="0" err="1"/>
              <a:t>митної</a:t>
            </a:r>
            <a:r>
              <a:rPr lang="ru-RU" dirty="0"/>
              <a:t> </a:t>
            </a:r>
            <a:r>
              <a:rPr lang="ru-RU" dirty="0" err="1"/>
              <a:t>зони</a:t>
            </a:r>
            <a:r>
              <a:rPr lang="ru-RU" dirty="0"/>
              <a:t>.</a:t>
            </a:r>
          </a:p>
        </p:txBody>
      </p:sp>
    </p:spTree>
    <p:extLst>
      <p:ext uri="{BB962C8B-B14F-4D97-AF65-F5344CB8AC3E}">
        <p14:creationId xmlns:p14="http://schemas.microsoft.com/office/powerpoint/2010/main" val="3875825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59" name="Rectangle 3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pSp>
        <p:nvGrpSpPr>
          <p:cNvPr id="52227" name="Group 3"/>
          <p:cNvGrpSpPr>
            <a:grpSpLocks noChangeAspect="1"/>
          </p:cNvGrpSpPr>
          <p:nvPr/>
        </p:nvGrpSpPr>
        <p:grpSpPr bwMode="auto">
          <a:xfrm>
            <a:off x="0" y="1066800"/>
            <a:ext cx="8305800" cy="4796118"/>
            <a:chOff x="2281" y="7056"/>
            <a:chExt cx="6928" cy="4860"/>
          </a:xfrm>
        </p:grpSpPr>
        <p:sp>
          <p:nvSpPr>
            <p:cNvPr id="52258" name="AutoShape 34"/>
            <p:cNvSpPr>
              <a:spLocks noChangeAspect="1" noChangeArrowheads="1" noTextEdit="1"/>
            </p:cNvSpPr>
            <p:nvPr/>
          </p:nvSpPr>
          <p:spPr bwMode="auto">
            <a:xfrm>
              <a:off x="2281" y="7056"/>
              <a:ext cx="6928" cy="4860"/>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52257" name="Oval 33"/>
            <p:cNvSpPr>
              <a:spLocks noChangeArrowheads="1"/>
            </p:cNvSpPr>
            <p:nvPr/>
          </p:nvSpPr>
          <p:spPr bwMode="auto">
            <a:xfrm>
              <a:off x="4726" y="7866"/>
              <a:ext cx="2581" cy="175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52256" name="Text Box 32"/>
            <p:cNvSpPr txBox="1">
              <a:spLocks noChangeArrowheads="1"/>
            </p:cNvSpPr>
            <p:nvPr/>
          </p:nvSpPr>
          <p:spPr bwMode="auto">
            <a:xfrm>
              <a:off x="5134" y="8271"/>
              <a:ext cx="1766" cy="94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a:ln>
                    <a:noFill/>
                  </a:ln>
                  <a:solidFill>
                    <a:schemeClr val="tx1"/>
                  </a:solidFill>
                  <a:effectLst/>
                  <a:latin typeface="Comic Sans MS" pitchFamily="66" charset="0"/>
                  <a:ea typeface="Times New Roman" pitchFamily="18" charset="0"/>
                </a:rPr>
                <a:t>МАКРОРІВНЕВА</a:t>
              </a:r>
              <a:endParaRPr kumimoji="0" lang="ru-RU" sz="800" b="0" i="0" u="none" strike="noStrike" cap="none" normalizeH="0" baseline="0">
                <a:ln>
                  <a:noFill/>
                </a:ln>
                <a:solidFill>
                  <a:schemeClr val="tx1"/>
                </a:solidFill>
                <a:effectLst/>
                <a:latin typeface="Comic Sans MS" pitchFamily="66"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a:ln>
                    <a:noFill/>
                  </a:ln>
                  <a:solidFill>
                    <a:schemeClr val="tx1"/>
                  </a:solidFill>
                  <a:effectLst/>
                  <a:latin typeface="Comic Sans MS" pitchFamily="66" charset="0"/>
                  <a:ea typeface="Times New Roman" pitchFamily="18" charset="0"/>
                </a:rPr>
                <a:t>система національного податкового адміністрування</a:t>
              </a:r>
              <a:endParaRPr kumimoji="0" lang="uk-UA" sz="1800" b="0" i="0" u="none" strike="noStrike" cap="none" normalizeH="0" baseline="0">
                <a:ln>
                  <a:noFill/>
                </a:ln>
                <a:solidFill>
                  <a:schemeClr val="tx1"/>
                </a:solidFill>
                <a:effectLst/>
                <a:latin typeface="Comic Sans MS" pitchFamily="66" charset="0"/>
              </a:endParaRPr>
            </a:p>
          </p:txBody>
        </p:sp>
        <p:sp>
          <p:nvSpPr>
            <p:cNvPr id="52255" name="Text Box 31"/>
            <p:cNvSpPr txBox="1">
              <a:spLocks noChangeArrowheads="1"/>
            </p:cNvSpPr>
            <p:nvPr/>
          </p:nvSpPr>
          <p:spPr bwMode="auto">
            <a:xfrm>
              <a:off x="2417" y="7056"/>
              <a:ext cx="2581" cy="6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a:ln>
                    <a:noFill/>
                  </a:ln>
                  <a:solidFill>
                    <a:schemeClr val="tx1"/>
                  </a:solidFill>
                  <a:effectLst/>
                  <a:latin typeface="Comic Sans MS" pitchFamily="66" charset="0"/>
                  <a:ea typeface="Times New Roman" pitchFamily="18" charset="0"/>
                </a:rPr>
                <a:t>Елементи податкового адміністрування</a:t>
              </a:r>
              <a:endParaRPr kumimoji="0" lang="uk-UA" sz="1800" b="0" i="0" u="none" strike="noStrike" cap="none" normalizeH="0" baseline="0">
                <a:ln>
                  <a:noFill/>
                </a:ln>
                <a:solidFill>
                  <a:schemeClr val="tx1"/>
                </a:solidFill>
                <a:effectLst/>
                <a:latin typeface="Comic Sans MS" pitchFamily="66" charset="0"/>
              </a:endParaRPr>
            </a:p>
          </p:txBody>
        </p:sp>
        <p:sp>
          <p:nvSpPr>
            <p:cNvPr id="52254" name="Text Box 30"/>
            <p:cNvSpPr txBox="1">
              <a:spLocks noChangeArrowheads="1"/>
            </p:cNvSpPr>
            <p:nvPr/>
          </p:nvSpPr>
          <p:spPr bwMode="auto">
            <a:xfrm>
              <a:off x="6356" y="7056"/>
              <a:ext cx="2853" cy="6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a:ln>
                    <a:noFill/>
                  </a:ln>
                  <a:solidFill>
                    <a:schemeClr val="tx1"/>
                  </a:solidFill>
                  <a:effectLst/>
                  <a:latin typeface="Comic Sans MS" pitchFamily="66" charset="0"/>
                  <a:ea typeface="Times New Roman" pitchFamily="18" charset="0"/>
                </a:rPr>
                <a:t>Організаційна інфраструктура податкового адміністрування</a:t>
              </a:r>
              <a:endParaRPr kumimoji="0" lang="uk-UA" sz="1800" b="0" i="0" u="none" strike="noStrike" cap="none" normalizeH="0" baseline="0">
                <a:ln>
                  <a:noFill/>
                </a:ln>
                <a:solidFill>
                  <a:schemeClr val="tx1"/>
                </a:solidFill>
                <a:effectLst/>
                <a:latin typeface="Comic Sans MS" pitchFamily="66" charset="0"/>
              </a:endParaRPr>
            </a:p>
          </p:txBody>
        </p:sp>
        <p:sp>
          <p:nvSpPr>
            <p:cNvPr id="52253" name="Text Box 29"/>
            <p:cNvSpPr txBox="1">
              <a:spLocks noChangeArrowheads="1"/>
            </p:cNvSpPr>
            <p:nvPr/>
          </p:nvSpPr>
          <p:spPr bwMode="auto">
            <a:xfrm>
              <a:off x="2417" y="8001"/>
              <a:ext cx="2038"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a:ln>
                    <a:noFill/>
                  </a:ln>
                  <a:solidFill>
                    <a:schemeClr val="tx1"/>
                  </a:solidFill>
                  <a:effectLst/>
                  <a:latin typeface="Comic Sans MS" pitchFamily="66" charset="0"/>
                  <a:ea typeface="Times New Roman" pitchFamily="18" charset="0"/>
                </a:rPr>
                <a:t>Організація податкових відносин</a:t>
              </a:r>
              <a:endParaRPr kumimoji="0" lang="uk-UA" sz="1800" b="0" i="0" u="none" strike="noStrike" cap="none" normalizeH="0" baseline="0">
                <a:ln>
                  <a:noFill/>
                </a:ln>
                <a:solidFill>
                  <a:schemeClr val="tx1"/>
                </a:solidFill>
                <a:effectLst/>
                <a:latin typeface="Comic Sans MS" pitchFamily="66" charset="0"/>
              </a:endParaRPr>
            </a:p>
          </p:txBody>
        </p:sp>
        <p:sp>
          <p:nvSpPr>
            <p:cNvPr id="52252" name="Text Box 28"/>
            <p:cNvSpPr txBox="1">
              <a:spLocks noChangeArrowheads="1"/>
            </p:cNvSpPr>
            <p:nvPr/>
          </p:nvSpPr>
          <p:spPr bwMode="auto">
            <a:xfrm>
              <a:off x="2417" y="8676"/>
              <a:ext cx="2038" cy="8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a:ln>
                    <a:noFill/>
                  </a:ln>
                  <a:solidFill>
                    <a:schemeClr val="tx1"/>
                  </a:solidFill>
                  <a:effectLst/>
                  <a:latin typeface="Comic Sans MS" pitchFamily="66" charset="0"/>
                  <a:ea typeface="Times New Roman" pitchFamily="18" charset="0"/>
                </a:rPr>
                <a:t>Планування, прогнозування й аналіз надходження податків</a:t>
              </a:r>
              <a:endParaRPr kumimoji="0" lang="uk-UA" sz="1800" b="0" i="0" u="none" strike="noStrike" cap="none" normalizeH="0" baseline="0">
                <a:ln>
                  <a:noFill/>
                </a:ln>
                <a:solidFill>
                  <a:schemeClr val="tx1"/>
                </a:solidFill>
                <a:effectLst/>
                <a:latin typeface="Comic Sans MS" pitchFamily="66" charset="0"/>
              </a:endParaRPr>
            </a:p>
          </p:txBody>
        </p:sp>
        <p:sp>
          <p:nvSpPr>
            <p:cNvPr id="52251" name="Text Box 27"/>
            <p:cNvSpPr txBox="1">
              <a:spLocks noChangeArrowheads="1"/>
            </p:cNvSpPr>
            <p:nvPr/>
          </p:nvSpPr>
          <p:spPr bwMode="auto">
            <a:xfrm>
              <a:off x="7443" y="7866"/>
              <a:ext cx="1766"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900" b="0" i="0" u="none" strike="noStrike" cap="none" normalizeH="0" baseline="0">
                  <a:ln>
                    <a:noFill/>
                  </a:ln>
                  <a:solidFill>
                    <a:schemeClr val="tx1"/>
                  </a:solidFill>
                  <a:effectLst/>
                  <a:latin typeface="Comic Sans MS" pitchFamily="66" charset="0"/>
                  <a:ea typeface="Times New Roman" pitchFamily="18" charset="0"/>
                </a:rPr>
                <a:t>Комітет з питань податкової та митної політики ВРУ</a:t>
              </a:r>
              <a:endParaRPr kumimoji="0" lang="ru-RU" sz="800" b="0" i="0" u="none" strike="noStrike" cap="none" normalizeH="0" baseline="0">
                <a:ln>
                  <a:noFill/>
                </a:ln>
                <a:solidFill>
                  <a:schemeClr val="tx1"/>
                </a:solidFill>
                <a:effectLst/>
                <a:latin typeface="Comic Sans MS" pitchFamily="66"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Comic Sans MS" pitchFamily="66" charset="0"/>
              </a:endParaRPr>
            </a:p>
          </p:txBody>
        </p:sp>
        <p:sp>
          <p:nvSpPr>
            <p:cNvPr id="52250" name="Text Box 26"/>
            <p:cNvSpPr txBox="1">
              <a:spLocks noChangeArrowheads="1"/>
            </p:cNvSpPr>
            <p:nvPr/>
          </p:nvSpPr>
          <p:spPr bwMode="auto">
            <a:xfrm>
              <a:off x="7443" y="8541"/>
              <a:ext cx="1766"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900" b="0" i="0" u="none" strike="noStrike" cap="none" normalizeH="0" baseline="0">
                  <a:ln>
                    <a:noFill/>
                  </a:ln>
                  <a:solidFill>
                    <a:schemeClr val="tx1"/>
                  </a:solidFill>
                  <a:effectLst/>
                  <a:latin typeface="Comic Sans MS" pitchFamily="66" charset="0"/>
                  <a:ea typeface="Times New Roman" pitchFamily="18" charset="0"/>
                </a:rPr>
                <a:t>Міністерство фінансів України</a:t>
              </a:r>
              <a:endParaRPr kumimoji="0" lang="uk-UA" sz="1800" b="0" i="0" u="none" strike="noStrike" cap="none" normalizeH="0" baseline="0">
                <a:ln>
                  <a:noFill/>
                </a:ln>
                <a:solidFill>
                  <a:schemeClr val="tx1"/>
                </a:solidFill>
                <a:effectLst/>
                <a:latin typeface="Comic Sans MS" pitchFamily="66" charset="0"/>
              </a:endParaRPr>
            </a:p>
          </p:txBody>
        </p:sp>
        <p:sp>
          <p:nvSpPr>
            <p:cNvPr id="52249" name="Text Box 25"/>
            <p:cNvSpPr txBox="1">
              <a:spLocks noChangeArrowheads="1"/>
            </p:cNvSpPr>
            <p:nvPr/>
          </p:nvSpPr>
          <p:spPr bwMode="auto">
            <a:xfrm>
              <a:off x="7443" y="9216"/>
              <a:ext cx="1766"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900" b="0" i="0" u="none" strike="noStrike" cap="none" normalizeH="0" baseline="0" dirty="0">
                  <a:ln>
                    <a:noFill/>
                  </a:ln>
                  <a:solidFill>
                    <a:schemeClr val="tx1"/>
                  </a:solidFill>
                  <a:effectLst/>
                  <a:latin typeface="Comic Sans MS" pitchFamily="66" charset="0"/>
                  <a:ea typeface="Times New Roman" pitchFamily="18" charset="0"/>
                </a:rPr>
                <a:t>Держана податкова служба України</a:t>
              </a:r>
              <a:endParaRPr kumimoji="0" lang="uk-UA" sz="1800" b="0" i="0" u="none" strike="noStrike" cap="none" normalizeH="0" baseline="0" dirty="0">
                <a:ln>
                  <a:noFill/>
                </a:ln>
                <a:solidFill>
                  <a:schemeClr val="tx1"/>
                </a:solidFill>
                <a:effectLst/>
                <a:latin typeface="Comic Sans MS" pitchFamily="66" charset="0"/>
              </a:endParaRPr>
            </a:p>
          </p:txBody>
        </p:sp>
        <p:sp>
          <p:nvSpPr>
            <p:cNvPr id="52248" name="Oval 24"/>
            <p:cNvSpPr>
              <a:spLocks noChangeArrowheads="1"/>
            </p:cNvSpPr>
            <p:nvPr/>
          </p:nvSpPr>
          <p:spPr bwMode="auto">
            <a:xfrm>
              <a:off x="4726" y="10026"/>
              <a:ext cx="2581" cy="175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52247" name="Text Box 23"/>
            <p:cNvSpPr txBox="1">
              <a:spLocks noChangeArrowheads="1"/>
            </p:cNvSpPr>
            <p:nvPr/>
          </p:nvSpPr>
          <p:spPr bwMode="auto">
            <a:xfrm>
              <a:off x="5134" y="10431"/>
              <a:ext cx="1766" cy="94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a:ln>
                    <a:noFill/>
                  </a:ln>
                  <a:solidFill>
                    <a:schemeClr val="tx1"/>
                  </a:solidFill>
                  <a:effectLst/>
                  <a:latin typeface="Comic Sans MS" pitchFamily="66" charset="0"/>
                  <a:ea typeface="Times New Roman" pitchFamily="18" charset="0"/>
                </a:rPr>
                <a:t>МІКРОРІВНЕВА</a:t>
              </a:r>
              <a:endParaRPr kumimoji="0" lang="ru-RU" sz="800" b="0" i="0" u="none" strike="noStrike" cap="none" normalizeH="0" baseline="0">
                <a:ln>
                  <a:noFill/>
                </a:ln>
                <a:solidFill>
                  <a:schemeClr val="tx1"/>
                </a:solidFill>
                <a:effectLst/>
                <a:latin typeface="Comic Sans MS" pitchFamily="66"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a:ln>
                    <a:noFill/>
                  </a:ln>
                  <a:solidFill>
                    <a:schemeClr val="tx1"/>
                  </a:solidFill>
                  <a:effectLst/>
                  <a:latin typeface="Comic Sans MS" pitchFamily="66" charset="0"/>
                  <a:ea typeface="Times New Roman" pitchFamily="18" charset="0"/>
                </a:rPr>
                <a:t>система національного податкового адміністрування</a:t>
              </a:r>
              <a:endParaRPr kumimoji="0" lang="uk-UA" sz="1800" b="0" i="0" u="none" strike="noStrike" cap="none" normalizeH="0" baseline="0">
                <a:ln>
                  <a:noFill/>
                </a:ln>
                <a:solidFill>
                  <a:schemeClr val="tx1"/>
                </a:solidFill>
                <a:effectLst/>
                <a:latin typeface="Comic Sans MS" pitchFamily="66" charset="0"/>
              </a:endParaRPr>
            </a:p>
          </p:txBody>
        </p:sp>
        <p:sp>
          <p:nvSpPr>
            <p:cNvPr id="52246" name="Text Box 22"/>
            <p:cNvSpPr txBox="1">
              <a:spLocks noChangeArrowheads="1"/>
            </p:cNvSpPr>
            <p:nvPr/>
          </p:nvSpPr>
          <p:spPr bwMode="auto">
            <a:xfrm>
              <a:off x="2417" y="10161"/>
              <a:ext cx="2038"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a:ln>
                    <a:noFill/>
                  </a:ln>
                  <a:solidFill>
                    <a:schemeClr val="tx1"/>
                  </a:solidFill>
                  <a:effectLst/>
                  <a:latin typeface="Comic Sans MS" pitchFamily="66" charset="0"/>
                  <a:ea typeface="Times New Roman" pitchFamily="18" charset="0"/>
                </a:rPr>
                <a:t>Регулювання податкових відносин</a:t>
              </a:r>
              <a:endParaRPr kumimoji="0" lang="uk-UA" sz="1800" b="0" i="0" u="none" strike="noStrike" cap="none" normalizeH="0" baseline="0">
                <a:ln>
                  <a:noFill/>
                </a:ln>
                <a:solidFill>
                  <a:schemeClr val="tx1"/>
                </a:solidFill>
                <a:effectLst/>
                <a:latin typeface="Comic Sans MS" pitchFamily="66" charset="0"/>
              </a:endParaRPr>
            </a:p>
          </p:txBody>
        </p:sp>
        <p:sp>
          <p:nvSpPr>
            <p:cNvPr id="52245" name="Text Box 21"/>
            <p:cNvSpPr txBox="1">
              <a:spLocks noChangeArrowheads="1"/>
            </p:cNvSpPr>
            <p:nvPr/>
          </p:nvSpPr>
          <p:spPr bwMode="auto">
            <a:xfrm>
              <a:off x="2417" y="10971"/>
              <a:ext cx="2038" cy="4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a:ln>
                    <a:noFill/>
                  </a:ln>
                  <a:solidFill>
                    <a:schemeClr val="tx1"/>
                  </a:solidFill>
                  <a:effectLst/>
                  <a:latin typeface="Comic Sans MS" pitchFamily="66" charset="0"/>
                  <a:ea typeface="Times New Roman" pitchFamily="18" charset="0"/>
                </a:rPr>
                <a:t>Податковий контроль</a:t>
              </a:r>
              <a:endParaRPr kumimoji="0" lang="uk-UA" sz="1800" b="0" i="0" u="none" strike="noStrike" cap="none" normalizeH="0" baseline="0">
                <a:ln>
                  <a:noFill/>
                </a:ln>
                <a:solidFill>
                  <a:schemeClr val="tx1"/>
                </a:solidFill>
                <a:effectLst/>
                <a:latin typeface="Comic Sans MS" pitchFamily="66" charset="0"/>
              </a:endParaRPr>
            </a:p>
          </p:txBody>
        </p:sp>
        <p:sp>
          <p:nvSpPr>
            <p:cNvPr id="52244" name="Text Box 20"/>
            <p:cNvSpPr txBox="1">
              <a:spLocks noChangeArrowheads="1"/>
            </p:cNvSpPr>
            <p:nvPr/>
          </p:nvSpPr>
          <p:spPr bwMode="auto">
            <a:xfrm>
              <a:off x="7443" y="9891"/>
              <a:ext cx="1766"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900" b="0" i="0" u="none" strike="noStrike" cap="none" normalizeH="0" baseline="0" dirty="0">
                  <a:ln>
                    <a:noFill/>
                  </a:ln>
                  <a:solidFill>
                    <a:schemeClr val="tx1"/>
                  </a:solidFill>
                  <a:effectLst/>
                  <a:latin typeface="Comic Sans MS" pitchFamily="66" charset="0"/>
                  <a:ea typeface="Times New Roman" pitchFamily="18" charset="0"/>
                </a:rPr>
                <a:t>Держана податкова служба України</a:t>
              </a:r>
              <a:endParaRPr kumimoji="0" lang="uk-UA" sz="1800" b="0" i="0" u="none" strike="noStrike" cap="none" normalizeH="0" baseline="0" dirty="0">
                <a:ln>
                  <a:noFill/>
                </a:ln>
                <a:solidFill>
                  <a:schemeClr val="tx1"/>
                </a:solidFill>
                <a:effectLst/>
                <a:latin typeface="Comic Sans MS" pitchFamily="66" charset="0"/>
              </a:endParaRPr>
            </a:p>
          </p:txBody>
        </p:sp>
        <p:sp>
          <p:nvSpPr>
            <p:cNvPr id="52243" name="Text Box 19"/>
            <p:cNvSpPr txBox="1">
              <a:spLocks noChangeArrowheads="1"/>
            </p:cNvSpPr>
            <p:nvPr/>
          </p:nvSpPr>
          <p:spPr bwMode="auto">
            <a:xfrm>
              <a:off x="7443" y="10566"/>
              <a:ext cx="1766"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900" b="0" i="0" u="none" strike="noStrike" cap="none" normalizeH="0" baseline="0">
                  <a:ln>
                    <a:noFill/>
                  </a:ln>
                  <a:solidFill>
                    <a:schemeClr val="tx1"/>
                  </a:solidFill>
                  <a:effectLst/>
                  <a:latin typeface="Comic Sans MS" pitchFamily="66" charset="0"/>
                  <a:ea typeface="Times New Roman" pitchFamily="18" charset="0"/>
                </a:rPr>
                <a:t>Держана митна служба України</a:t>
              </a:r>
              <a:endParaRPr kumimoji="0" lang="uk-UA" sz="1800" b="0" i="0" u="none" strike="noStrike" cap="none" normalizeH="0" baseline="0">
                <a:ln>
                  <a:noFill/>
                </a:ln>
                <a:solidFill>
                  <a:schemeClr val="tx1"/>
                </a:solidFill>
                <a:effectLst/>
                <a:latin typeface="Comic Sans MS" pitchFamily="66" charset="0"/>
              </a:endParaRPr>
            </a:p>
          </p:txBody>
        </p:sp>
        <p:sp>
          <p:nvSpPr>
            <p:cNvPr id="52242" name="Text Box 18"/>
            <p:cNvSpPr txBox="1">
              <a:spLocks noChangeArrowheads="1"/>
            </p:cNvSpPr>
            <p:nvPr/>
          </p:nvSpPr>
          <p:spPr bwMode="auto">
            <a:xfrm>
              <a:off x="7443" y="11241"/>
              <a:ext cx="1766" cy="2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900" b="0" i="0" u="none" strike="noStrike" cap="none" normalizeH="0" baseline="0">
                  <a:ln>
                    <a:noFill/>
                  </a:ln>
                  <a:solidFill>
                    <a:schemeClr val="tx1"/>
                  </a:solidFill>
                  <a:effectLst/>
                  <a:latin typeface="Comic Sans MS" pitchFamily="66" charset="0"/>
                  <a:ea typeface="Times New Roman" pitchFamily="18" charset="0"/>
                </a:rPr>
                <a:t>Пенсійний фонд України</a:t>
              </a:r>
              <a:endParaRPr kumimoji="0" lang="uk-UA" sz="1800" b="0" i="0" u="none" strike="noStrike" cap="none" normalizeH="0" baseline="0">
                <a:ln>
                  <a:noFill/>
                </a:ln>
                <a:solidFill>
                  <a:schemeClr val="tx1"/>
                </a:solidFill>
                <a:effectLst/>
                <a:latin typeface="Comic Sans MS" pitchFamily="66" charset="0"/>
              </a:endParaRPr>
            </a:p>
          </p:txBody>
        </p:sp>
        <p:sp>
          <p:nvSpPr>
            <p:cNvPr id="52241" name="Text Box 17"/>
            <p:cNvSpPr txBox="1">
              <a:spLocks noChangeArrowheads="1"/>
            </p:cNvSpPr>
            <p:nvPr/>
          </p:nvSpPr>
          <p:spPr bwMode="auto">
            <a:xfrm>
              <a:off x="7443" y="11646"/>
              <a:ext cx="1766" cy="2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900" b="0" i="0" u="none" strike="noStrike" cap="none" normalizeH="0" baseline="0">
                  <a:ln>
                    <a:noFill/>
                  </a:ln>
                  <a:solidFill>
                    <a:schemeClr val="tx1"/>
                  </a:solidFill>
                  <a:effectLst/>
                  <a:latin typeface="Comic Sans MS" pitchFamily="66" charset="0"/>
                  <a:ea typeface="Times New Roman" pitchFamily="18" charset="0"/>
                </a:rPr>
                <a:t>Судова система України</a:t>
              </a:r>
              <a:endParaRPr kumimoji="0" lang="uk-UA" sz="1800" b="0" i="0" u="none" strike="noStrike" cap="none" normalizeH="0" baseline="0">
                <a:ln>
                  <a:noFill/>
                </a:ln>
                <a:solidFill>
                  <a:schemeClr val="tx1"/>
                </a:solidFill>
                <a:effectLst/>
                <a:latin typeface="Comic Sans MS" pitchFamily="66" charset="0"/>
              </a:endParaRPr>
            </a:p>
          </p:txBody>
        </p:sp>
        <p:sp>
          <p:nvSpPr>
            <p:cNvPr id="52240" name="Line 16"/>
            <p:cNvSpPr>
              <a:spLocks noChangeShapeType="1"/>
            </p:cNvSpPr>
            <p:nvPr/>
          </p:nvSpPr>
          <p:spPr bwMode="auto">
            <a:xfrm>
              <a:off x="3775" y="7731"/>
              <a:ext cx="0" cy="27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9" name="Line 15"/>
            <p:cNvSpPr>
              <a:spLocks noChangeShapeType="1"/>
            </p:cNvSpPr>
            <p:nvPr/>
          </p:nvSpPr>
          <p:spPr bwMode="auto">
            <a:xfrm>
              <a:off x="8394" y="7731"/>
              <a:ext cx="0" cy="13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8" name="Line 14"/>
            <p:cNvSpPr>
              <a:spLocks noChangeShapeType="1"/>
            </p:cNvSpPr>
            <p:nvPr/>
          </p:nvSpPr>
          <p:spPr bwMode="auto">
            <a:xfrm>
              <a:off x="4455" y="8271"/>
              <a:ext cx="543"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7" name="Line 13"/>
            <p:cNvSpPr>
              <a:spLocks noChangeShapeType="1"/>
            </p:cNvSpPr>
            <p:nvPr/>
          </p:nvSpPr>
          <p:spPr bwMode="auto">
            <a:xfrm>
              <a:off x="4455" y="9216"/>
              <a:ext cx="542" cy="1"/>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6" name="Line 12"/>
            <p:cNvSpPr>
              <a:spLocks noChangeShapeType="1"/>
            </p:cNvSpPr>
            <p:nvPr/>
          </p:nvSpPr>
          <p:spPr bwMode="auto">
            <a:xfrm>
              <a:off x="4455" y="10431"/>
              <a:ext cx="407"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5" name="Line 11"/>
            <p:cNvSpPr>
              <a:spLocks noChangeShapeType="1"/>
            </p:cNvSpPr>
            <p:nvPr/>
          </p:nvSpPr>
          <p:spPr bwMode="auto">
            <a:xfrm>
              <a:off x="4455" y="11106"/>
              <a:ext cx="271"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4" name="Line 10"/>
            <p:cNvSpPr>
              <a:spLocks noChangeShapeType="1"/>
            </p:cNvSpPr>
            <p:nvPr/>
          </p:nvSpPr>
          <p:spPr bwMode="auto">
            <a:xfrm flipH="1">
              <a:off x="7036" y="8136"/>
              <a:ext cx="407"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3" name="Line 9"/>
            <p:cNvSpPr>
              <a:spLocks noChangeShapeType="1"/>
            </p:cNvSpPr>
            <p:nvPr/>
          </p:nvSpPr>
          <p:spPr bwMode="auto">
            <a:xfrm flipH="1">
              <a:off x="7307" y="8811"/>
              <a:ext cx="13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2" name="Line 8"/>
            <p:cNvSpPr>
              <a:spLocks noChangeShapeType="1"/>
            </p:cNvSpPr>
            <p:nvPr/>
          </p:nvSpPr>
          <p:spPr bwMode="auto">
            <a:xfrm flipH="1" flipV="1">
              <a:off x="7036" y="9351"/>
              <a:ext cx="407" cy="1"/>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1" name="Line 7"/>
            <p:cNvSpPr>
              <a:spLocks noChangeShapeType="1"/>
            </p:cNvSpPr>
            <p:nvPr/>
          </p:nvSpPr>
          <p:spPr bwMode="auto">
            <a:xfrm flipH="1">
              <a:off x="7036" y="10296"/>
              <a:ext cx="407"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30" name="Line 6"/>
            <p:cNvSpPr>
              <a:spLocks noChangeShapeType="1"/>
            </p:cNvSpPr>
            <p:nvPr/>
          </p:nvSpPr>
          <p:spPr bwMode="auto">
            <a:xfrm flipH="1">
              <a:off x="7307" y="10836"/>
              <a:ext cx="13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29" name="Line 5"/>
            <p:cNvSpPr>
              <a:spLocks noChangeShapeType="1"/>
            </p:cNvSpPr>
            <p:nvPr/>
          </p:nvSpPr>
          <p:spPr bwMode="auto">
            <a:xfrm flipH="1">
              <a:off x="7172" y="11376"/>
              <a:ext cx="271"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2228" name="Line 4"/>
            <p:cNvSpPr>
              <a:spLocks noChangeShapeType="1"/>
            </p:cNvSpPr>
            <p:nvPr/>
          </p:nvSpPr>
          <p:spPr bwMode="auto">
            <a:xfrm flipH="1" flipV="1">
              <a:off x="7036" y="11511"/>
              <a:ext cx="407" cy="27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grpSp>
      <p:sp>
        <p:nvSpPr>
          <p:cNvPr id="52275" name="Rectangle 51"/>
          <p:cNvSpPr>
            <a:spLocks noChangeArrowheads="1"/>
          </p:cNvSpPr>
          <p:nvPr/>
        </p:nvSpPr>
        <p:spPr bwMode="auto">
          <a:xfrm>
            <a:off x="0" y="304800"/>
            <a:ext cx="82296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defTabSz="914400" rtl="0" eaLnBrk="0" fontAlgn="base" latinLnBrk="0" hangingPunct="0">
              <a:lnSpc>
                <a:spcPct val="100000"/>
              </a:lnSpc>
              <a:spcBef>
                <a:spcPct val="0"/>
              </a:spcBef>
              <a:spcAft>
                <a:spcPct val="0"/>
              </a:spcAft>
              <a:buClrTx/>
              <a:buSzTx/>
              <a:buFontTx/>
              <a:buNone/>
              <a:tabLst/>
            </a:pPr>
            <a:r>
              <a:rPr kumimoji="0" lang="uk-UA" sz="1600" b="1" i="0" u="none" strike="noStrike" cap="none" normalizeH="0" baseline="0" dirty="0">
                <a:ln>
                  <a:noFill/>
                </a:ln>
                <a:solidFill>
                  <a:schemeClr val="tx1"/>
                </a:solidFill>
                <a:effectLst/>
                <a:latin typeface="Comic Sans MS" pitchFamily="66" charset="0"/>
                <a:ea typeface="Times New Roman" pitchFamily="18" charset="0"/>
              </a:rPr>
              <a:t>ОРГАНІЗАЦІЙНО-ІНФРАСТРУКТУРНА СХЕМА СИСТЕМИ НАЦІОНАЛЬНОГО ПОДАТКОВОГО АДМІНІСТРУВАННЯ</a:t>
            </a:r>
            <a:endParaRPr kumimoji="0" lang="uk-UA" sz="1600" b="0" i="0" u="none" strike="noStrike" cap="none" normalizeH="0" baseline="0" dirty="0">
              <a:ln>
                <a:noFill/>
              </a:ln>
              <a:solidFill>
                <a:schemeClr val="tx1"/>
              </a:solidFill>
              <a:effectLst/>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2819400" y="355481"/>
            <a:ext cx="5410200" cy="24006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0" fontAlgn="base" latinLnBrk="0" hangingPunct="0">
              <a:lnSpc>
                <a:spcPct val="150000"/>
              </a:lnSpc>
              <a:spcBef>
                <a:spcPct val="0"/>
              </a:spcBef>
              <a:spcAft>
                <a:spcPct val="0"/>
              </a:spcAft>
              <a:buClrTx/>
              <a:buSzTx/>
              <a:buFontTx/>
              <a:buNone/>
              <a:tabLst>
                <a:tab pos="457200" algn="l"/>
              </a:tabLst>
            </a:pPr>
            <a:r>
              <a:rPr kumimoji="0" lang="uk-UA" sz="2000" b="1" i="0" u="none" strike="noStrike" cap="none" normalizeH="0" baseline="0" dirty="0">
                <a:ln>
                  <a:noFill/>
                </a:ln>
                <a:solidFill>
                  <a:schemeClr val="tx1"/>
                </a:solidFill>
                <a:effectLst/>
                <a:latin typeface="Comic Sans MS" pitchFamily="66" charset="0"/>
                <a:ea typeface="Times New Roman" pitchFamily="18" charset="0"/>
              </a:rPr>
              <a:t>Державна податкова служба України </a:t>
            </a:r>
            <a:r>
              <a:rPr kumimoji="0" lang="uk-UA" sz="2000" b="0" i="0" u="none" strike="noStrike" cap="none" normalizeH="0" baseline="0" dirty="0">
                <a:ln>
                  <a:noFill/>
                </a:ln>
                <a:solidFill>
                  <a:schemeClr val="tx1"/>
                </a:solidFill>
                <a:effectLst/>
                <a:latin typeface="Comic Sans MS" pitchFamily="66" charset="0"/>
                <a:ea typeface="Times New Roman" pitchFamily="18" charset="0"/>
              </a:rPr>
              <a:t>визначена центральним органом виконавчої влади, діяльність якого спрямовується і координується Кабінетом Міністрів України і який реалізує:</a:t>
            </a:r>
            <a:endParaRPr kumimoji="0" lang="ru-RU" sz="2000" b="0" i="0" u="none" strike="noStrike" cap="none" normalizeH="0" baseline="0" dirty="0">
              <a:ln>
                <a:noFill/>
              </a:ln>
              <a:solidFill>
                <a:schemeClr val="tx1"/>
              </a:solidFill>
              <a:effectLst/>
              <a:latin typeface="Comic Sans MS" pitchFamily="66" charset="0"/>
            </a:endParaRPr>
          </a:p>
        </p:txBody>
      </p:sp>
      <p:pic>
        <p:nvPicPr>
          <p:cNvPr id="66561" name="Picture 1" descr="E:\Мои документы\АПП-2014\pB-o7wuEJ-U.jpg"/>
          <p:cNvPicPr>
            <a:picLocks noChangeAspect="1" noChangeArrowheads="1"/>
          </p:cNvPicPr>
          <p:nvPr/>
        </p:nvPicPr>
        <p:blipFill>
          <a:blip r:embed="rId2"/>
          <a:srcRect/>
          <a:stretch>
            <a:fillRect/>
          </a:stretch>
        </p:blipFill>
        <p:spPr bwMode="auto">
          <a:xfrm>
            <a:off x="228600" y="304800"/>
            <a:ext cx="2514600" cy="2514600"/>
          </a:xfrm>
          <a:prstGeom prst="rect">
            <a:avLst/>
          </a:prstGeom>
          <a:noFill/>
        </p:spPr>
      </p:pic>
      <p:sp>
        <p:nvSpPr>
          <p:cNvPr id="4" name="Прямоугольник 3"/>
          <p:cNvSpPr/>
          <p:nvPr/>
        </p:nvSpPr>
        <p:spPr>
          <a:xfrm>
            <a:off x="609600" y="2743200"/>
            <a:ext cx="8229600" cy="2585323"/>
          </a:xfrm>
          <a:prstGeom prst="rect">
            <a:avLst/>
          </a:prstGeom>
        </p:spPr>
        <p:txBody>
          <a:bodyPr wrap="square">
            <a:spAutoFit/>
          </a:bodyPr>
          <a:lstStyle/>
          <a:p>
            <a:pPr lvl="0" algn="just" eaLnBrk="0" hangingPunct="0">
              <a:lnSpc>
                <a:spcPct val="150000"/>
              </a:lnSpc>
              <a:buFontTx/>
              <a:buChar char="•"/>
              <a:tabLst>
                <a:tab pos="457200" algn="l"/>
              </a:tabLst>
            </a:pPr>
            <a:r>
              <a:rPr lang="uk-UA" dirty="0">
                <a:ea typeface="Times New Roman" pitchFamily="18" charset="0"/>
              </a:rPr>
              <a:t>державну </a:t>
            </a:r>
            <a:r>
              <a:rPr lang="uk-UA" dirty="0">
                <a:ea typeface="Times New Roman" pitchFamily="18" charset="0"/>
                <a:hlinkClick r:id="rId3" tooltip="Фіскальна політика"/>
              </a:rPr>
              <a:t>податкову політику</a:t>
            </a:r>
            <a:r>
              <a:rPr lang="uk-UA" dirty="0">
                <a:ea typeface="Times New Roman" pitchFamily="18" charset="0"/>
              </a:rPr>
              <a:t>;</a:t>
            </a:r>
            <a:endParaRPr lang="ru-RU" dirty="0"/>
          </a:p>
          <a:p>
            <a:pPr lvl="0" algn="just" eaLnBrk="0" hangingPunct="0">
              <a:lnSpc>
                <a:spcPct val="150000"/>
              </a:lnSpc>
              <a:buFontTx/>
              <a:buChar char="•"/>
              <a:tabLst>
                <a:tab pos="457200" algn="l"/>
              </a:tabLst>
            </a:pPr>
            <a:r>
              <a:rPr lang="uk-UA" dirty="0">
                <a:ea typeface="Times New Roman" pitchFamily="18" charset="0"/>
              </a:rPr>
              <a:t>державну </a:t>
            </a:r>
            <a:r>
              <a:rPr lang="uk-UA" dirty="0">
                <a:ea typeface="Times New Roman" pitchFamily="18" charset="0"/>
                <a:hlinkClick r:id="rId4" tooltip="Митна політика"/>
              </a:rPr>
              <a:t>політику у сфері державної митної справи</a:t>
            </a:r>
            <a:r>
              <a:rPr lang="uk-UA" dirty="0">
                <a:ea typeface="Times New Roman" pitchFamily="18" charset="0"/>
              </a:rPr>
              <a:t>;</a:t>
            </a:r>
            <a:endParaRPr lang="ru-RU" dirty="0"/>
          </a:p>
          <a:p>
            <a:pPr lvl="0" algn="just" eaLnBrk="0" hangingPunct="0">
              <a:lnSpc>
                <a:spcPct val="150000"/>
              </a:lnSpc>
              <a:buFontTx/>
              <a:buChar char="•"/>
              <a:tabLst>
                <a:tab pos="457200" algn="l"/>
              </a:tabLst>
            </a:pPr>
            <a:r>
              <a:rPr lang="uk-UA" dirty="0">
                <a:ea typeface="Times New Roman" pitchFamily="18" charset="0"/>
              </a:rPr>
              <a:t>державну політику з адміністрування ЄСВ;</a:t>
            </a:r>
            <a:endParaRPr lang="ru-RU" dirty="0"/>
          </a:p>
          <a:p>
            <a:pPr lvl="0" algn="just" eaLnBrk="0" hangingPunct="0">
              <a:lnSpc>
                <a:spcPct val="150000"/>
              </a:lnSpc>
              <a:buFontTx/>
              <a:buChar char="•"/>
              <a:tabLst>
                <a:tab pos="457200" algn="l"/>
              </a:tabLst>
            </a:pPr>
            <a:r>
              <a:rPr lang="uk-UA" dirty="0">
                <a:ea typeface="Times New Roman" pitchFamily="18" charset="0"/>
              </a:rPr>
              <a:t>державну політику у сфері боротьби з </a:t>
            </a:r>
            <a:r>
              <a:rPr lang="uk-UA" dirty="0">
                <a:ea typeface="Times New Roman" pitchFamily="18" charset="0"/>
                <a:hlinkClick r:id="rId5" tooltip="Правопорушення"/>
              </a:rPr>
              <a:t>правопорушеннями</a:t>
            </a:r>
            <a:r>
              <a:rPr lang="uk-UA" dirty="0">
                <a:ea typeface="Times New Roman" pitchFamily="18" charset="0"/>
              </a:rPr>
              <a:t> під час застосування податкового, митного законодавства, а також законодавства з питань сплати єдиного внеску.</a:t>
            </a:r>
            <a:endParaRPr lang="uk-U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7175500" cy="838200"/>
          </a:xfrm>
        </p:spPr>
        <p:txBody>
          <a:bodyPr/>
          <a:lstStyle/>
          <a:p>
            <a:r>
              <a:rPr lang="uk-UA" sz="1800" b="1" dirty="0"/>
              <a:t>ОСНОВНІ ЕТАПИ АДМІНІСТРУВАННЯ </a:t>
            </a:r>
            <a:br>
              <a:rPr lang="uk-UA" sz="1800" b="1" dirty="0"/>
            </a:br>
            <a:r>
              <a:rPr lang="uk-UA" sz="1800" b="1" dirty="0"/>
              <a:t>ПОДАТКІВ І ПЛАТЕЖІВ</a:t>
            </a:r>
            <a:endParaRPr lang="ru-RU" sz="1800" b="1" dirty="0"/>
          </a:p>
        </p:txBody>
      </p:sp>
      <p:pic>
        <p:nvPicPr>
          <p:cNvPr id="4" name="Содержимое 3"/>
          <p:cNvPicPr>
            <a:picLocks noGrp="1"/>
          </p:cNvPicPr>
          <p:nvPr>
            <p:ph idx="1"/>
          </p:nvPr>
        </p:nvPicPr>
        <p:blipFill>
          <a:blip r:embed="rId2">
            <a:grayscl/>
          </a:blip>
          <a:srcRect/>
          <a:stretch>
            <a:fillRect/>
          </a:stretch>
        </p:blipFill>
        <p:spPr bwMode="auto">
          <a:xfrm rot="-21600000">
            <a:off x="762000" y="990600"/>
            <a:ext cx="7620000" cy="56388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152400"/>
            <a:ext cx="6870700" cy="1066800"/>
          </a:xfrm>
        </p:spPr>
        <p:txBody>
          <a:bodyPr/>
          <a:lstStyle/>
          <a:p>
            <a:r>
              <a:rPr lang="uk-UA" sz="2400" b="1" dirty="0">
                <a:solidFill>
                  <a:schemeClr val="tx1"/>
                </a:solidFill>
                <a:latin typeface="+mj-lt"/>
                <a:ea typeface="+mj-ea"/>
                <a:cs typeface="+mj-cs"/>
              </a:rPr>
              <a:t>Складові частини адміністрування податків і платежів</a:t>
            </a:r>
            <a:endParaRPr lang="ru-RU" sz="2400" dirty="0"/>
          </a:p>
        </p:txBody>
      </p:sp>
      <p:sp>
        <p:nvSpPr>
          <p:cNvPr id="3" name="Содержимое 2"/>
          <p:cNvSpPr>
            <a:spLocks noGrp="1"/>
          </p:cNvSpPr>
          <p:nvPr>
            <p:ph idx="1"/>
          </p:nvPr>
        </p:nvSpPr>
        <p:spPr>
          <a:xfrm>
            <a:off x="685800" y="1447800"/>
            <a:ext cx="7696200" cy="4038600"/>
          </a:xfrm>
        </p:spPr>
        <p:txBody>
          <a:bodyPr/>
          <a:lstStyle/>
          <a:p>
            <a:pPr lvl="0" algn="just">
              <a:lnSpc>
                <a:spcPct val="150000"/>
              </a:lnSpc>
            </a:pPr>
            <a:r>
              <a:rPr lang="uk-UA" sz="1800" dirty="0">
                <a:solidFill>
                  <a:schemeClr val="tx1"/>
                </a:solidFill>
                <a:latin typeface="+mn-lt"/>
                <a:ea typeface="+mn-ea"/>
                <a:cs typeface="+mn-cs"/>
              </a:rPr>
              <a:t>Організація обліку платників в органах ДПС України;</a:t>
            </a:r>
            <a:endParaRPr lang="ru-RU" sz="1800" dirty="0">
              <a:solidFill>
                <a:schemeClr val="tx1"/>
              </a:solidFill>
              <a:latin typeface="+mn-lt"/>
              <a:ea typeface="+mn-ea"/>
              <a:cs typeface="+mn-cs"/>
            </a:endParaRPr>
          </a:p>
          <a:p>
            <a:pPr lvl="0" algn="just">
              <a:lnSpc>
                <a:spcPct val="150000"/>
              </a:lnSpc>
            </a:pPr>
            <a:r>
              <a:rPr lang="uk-UA" sz="1800" dirty="0">
                <a:solidFill>
                  <a:schemeClr val="tx1"/>
                </a:solidFill>
                <a:latin typeface="+mn-lt"/>
                <a:ea typeface="+mn-ea"/>
                <a:cs typeface="+mn-cs"/>
              </a:rPr>
              <a:t>Ведення оперативного обліку податків, зборів та інших </a:t>
            </a:r>
            <a:r>
              <a:rPr lang="uk-UA" sz="1800" dirty="0" err="1">
                <a:solidFill>
                  <a:schemeClr val="tx1"/>
                </a:solidFill>
                <a:latin typeface="+mn-lt"/>
                <a:ea typeface="+mn-ea"/>
                <a:cs typeface="+mn-cs"/>
              </a:rPr>
              <a:t>обов</a:t>
            </a:r>
            <a:r>
              <a:rPr lang="ru-RU" sz="1800" dirty="0">
                <a:solidFill>
                  <a:schemeClr val="tx1"/>
                </a:solidFill>
                <a:latin typeface="+mn-lt"/>
                <a:ea typeface="+mn-ea"/>
                <a:cs typeface="+mn-cs"/>
              </a:rPr>
              <a:t>`</a:t>
            </a:r>
            <a:r>
              <a:rPr lang="uk-UA" sz="1800" dirty="0" err="1">
                <a:solidFill>
                  <a:schemeClr val="tx1"/>
                </a:solidFill>
                <a:latin typeface="+mn-lt"/>
                <a:ea typeface="+mn-ea"/>
                <a:cs typeface="+mn-cs"/>
              </a:rPr>
              <a:t>язкових</a:t>
            </a:r>
            <a:r>
              <a:rPr lang="uk-UA" sz="1800" dirty="0">
                <a:solidFill>
                  <a:schemeClr val="tx1"/>
                </a:solidFill>
                <a:latin typeface="+mn-lt"/>
                <a:ea typeface="+mn-ea"/>
                <a:cs typeface="+mn-cs"/>
              </a:rPr>
              <a:t> платежів в органах ДПС;</a:t>
            </a:r>
            <a:endParaRPr lang="ru-RU" sz="1800" dirty="0">
              <a:solidFill>
                <a:schemeClr val="tx1"/>
              </a:solidFill>
              <a:latin typeface="+mn-lt"/>
              <a:ea typeface="+mn-ea"/>
              <a:cs typeface="+mn-cs"/>
            </a:endParaRPr>
          </a:p>
          <a:p>
            <a:pPr lvl="0" algn="just">
              <a:lnSpc>
                <a:spcPct val="150000"/>
              </a:lnSpc>
            </a:pPr>
            <a:r>
              <a:rPr lang="uk-UA" sz="1800" dirty="0">
                <a:solidFill>
                  <a:schemeClr val="tx1"/>
                </a:solidFill>
                <a:latin typeface="+mn-lt"/>
                <a:ea typeface="+mn-ea"/>
                <a:cs typeface="+mn-cs"/>
              </a:rPr>
              <a:t>Прогнозно-аналітична робота органів ДПС;</a:t>
            </a:r>
            <a:endParaRPr lang="ru-RU" sz="1800" dirty="0">
              <a:solidFill>
                <a:schemeClr val="tx1"/>
              </a:solidFill>
              <a:latin typeface="+mn-lt"/>
              <a:ea typeface="+mn-ea"/>
              <a:cs typeface="+mn-cs"/>
            </a:endParaRPr>
          </a:p>
          <a:p>
            <a:pPr lvl="0" algn="just">
              <a:lnSpc>
                <a:spcPct val="150000"/>
              </a:lnSpc>
            </a:pPr>
            <a:r>
              <a:rPr lang="uk-UA" sz="1800" dirty="0">
                <a:solidFill>
                  <a:schemeClr val="tx1"/>
                </a:solidFill>
                <a:latin typeface="+mn-lt"/>
                <a:ea typeface="+mn-ea"/>
                <a:cs typeface="+mn-cs"/>
              </a:rPr>
              <a:t>Організація справляння та контроль за правильністю нарахування, своєчасним та повним надходженням сум податків і зборів до бюджетів та державних цільових фондів;</a:t>
            </a:r>
            <a:endParaRPr lang="ru-RU" sz="1800" dirty="0">
              <a:solidFill>
                <a:schemeClr val="tx1"/>
              </a:solidFill>
              <a:latin typeface="+mn-lt"/>
              <a:ea typeface="+mn-ea"/>
              <a:cs typeface="+mn-cs"/>
            </a:endParaRPr>
          </a:p>
          <a:p>
            <a:pPr lvl="0" algn="just">
              <a:lnSpc>
                <a:spcPct val="150000"/>
              </a:lnSpc>
            </a:pPr>
            <a:r>
              <a:rPr lang="uk-UA" sz="1800" dirty="0">
                <a:solidFill>
                  <a:schemeClr val="tx1"/>
                </a:solidFill>
                <a:latin typeface="+mn-lt"/>
                <a:ea typeface="+mn-ea"/>
                <a:cs typeface="+mn-cs"/>
              </a:rPr>
              <a:t>Проведення контрольно-перевірочної роботи: притягнення до відповідальності за порушення податкового законодавства;</a:t>
            </a:r>
            <a:endParaRPr lang="ru-RU" sz="1800" dirty="0">
              <a:solidFill>
                <a:schemeClr val="tx1"/>
              </a:solidFill>
              <a:latin typeface="+mn-lt"/>
              <a:ea typeface="+mn-ea"/>
              <a:cs typeface="+mn-cs"/>
            </a:endParaRPr>
          </a:p>
          <a:p>
            <a:pPr lvl="0" algn="just">
              <a:lnSpc>
                <a:spcPct val="150000"/>
              </a:lnSpc>
            </a:pPr>
            <a:r>
              <a:rPr lang="uk-UA" sz="1800" dirty="0">
                <a:solidFill>
                  <a:schemeClr val="tx1"/>
                </a:solidFill>
                <a:latin typeface="+mn-lt"/>
                <a:ea typeface="+mn-ea"/>
                <a:cs typeface="+mn-cs"/>
              </a:rPr>
              <a:t>Стягнення податкового боргу та забезпечення надходжень до бюджету.</a:t>
            </a:r>
            <a:endParaRPr lang="ru-RU" sz="1800" dirty="0">
              <a:solidFill>
                <a:schemeClr val="tx1"/>
              </a:solidFill>
              <a:latin typeface="+mn-lt"/>
              <a:ea typeface="+mn-ea"/>
              <a:cs typeface="+mn-cs"/>
            </a:endParaRP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92BC8C-05A3-4BF0-AC18-F0D7D5B103EF}"/>
              </a:ext>
            </a:extLst>
          </p:cNvPr>
          <p:cNvSpPr>
            <a:spLocks noGrp="1"/>
          </p:cNvSpPr>
          <p:nvPr>
            <p:ph type="title"/>
          </p:nvPr>
        </p:nvSpPr>
        <p:spPr/>
        <p:txBody>
          <a:bodyPr/>
          <a:lstStyle/>
          <a:p>
            <a:endParaRPr lang="uk-UA"/>
          </a:p>
        </p:txBody>
      </p:sp>
      <p:pic>
        <p:nvPicPr>
          <p:cNvPr id="4" name="Місце для вмісту 3">
            <a:extLst>
              <a:ext uri="{FF2B5EF4-FFF2-40B4-BE49-F238E27FC236}">
                <a16:creationId xmlns:a16="http://schemas.microsoft.com/office/drawing/2014/main" id="{9BE80530-EA5E-4549-BF91-9FE43BF61B16}"/>
              </a:ext>
            </a:extLst>
          </p:cNvPr>
          <p:cNvPicPr>
            <a:picLocks noGrp="1" noChangeAspect="1"/>
          </p:cNvPicPr>
          <p:nvPr>
            <p:ph idx="1"/>
          </p:nvPr>
        </p:nvPicPr>
        <p:blipFill>
          <a:blip r:embed="rId2"/>
          <a:stretch>
            <a:fillRect/>
          </a:stretch>
        </p:blipFill>
        <p:spPr>
          <a:xfrm>
            <a:off x="533401" y="381000"/>
            <a:ext cx="7924800" cy="5257800"/>
          </a:xfrm>
          <a:prstGeom prst="rect">
            <a:avLst/>
          </a:prstGeom>
        </p:spPr>
      </p:pic>
    </p:spTree>
    <p:extLst>
      <p:ext uri="{BB962C8B-B14F-4D97-AF65-F5344CB8AC3E}">
        <p14:creationId xmlns:p14="http://schemas.microsoft.com/office/powerpoint/2010/main" val="3389189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ED171E8-0813-49EF-9096-0846D9067093}"/>
              </a:ext>
            </a:extLst>
          </p:cNvPr>
          <p:cNvPicPr>
            <a:picLocks noChangeAspect="1"/>
          </p:cNvPicPr>
          <p:nvPr/>
        </p:nvPicPr>
        <p:blipFill>
          <a:blip r:embed="rId2"/>
          <a:stretch>
            <a:fillRect/>
          </a:stretch>
        </p:blipFill>
        <p:spPr>
          <a:xfrm>
            <a:off x="209938" y="0"/>
            <a:ext cx="8724123" cy="6858000"/>
          </a:xfrm>
          <a:prstGeom prst="rect">
            <a:avLst/>
          </a:prstGeom>
        </p:spPr>
      </p:pic>
    </p:spTree>
    <p:extLst>
      <p:ext uri="{BB962C8B-B14F-4D97-AF65-F5344CB8AC3E}">
        <p14:creationId xmlns:p14="http://schemas.microsoft.com/office/powerpoint/2010/main" val="1922953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00E0752A-4005-4AAE-A4A6-302014F7F747}"/>
              </a:ext>
            </a:extLst>
          </p:cNvPr>
          <p:cNvPicPr>
            <a:picLocks noChangeAspect="1"/>
          </p:cNvPicPr>
          <p:nvPr/>
        </p:nvPicPr>
        <p:blipFill>
          <a:blip r:embed="rId2"/>
          <a:stretch>
            <a:fillRect/>
          </a:stretch>
        </p:blipFill>
        <p:spPr>
          <a:xfrm>
            <a:off x="313730" y="1804761"/>
            <a:ext cx="8516539" cy="3248478"/>
          </a:xfrm>
          <a:prstGeom prst="rect">
            <a:avLst/>
          </a:prstGeom>
        </p:spPr>
      </p:pic>
    </p:spTree>
    <p:extLst>
      <p:ext uri="{BB962C8B-B14F-4D97-AF65-F5344CB8AC3E}">
        <p14:creationId xmlns:p14="http://schemas.microsoft.com/office/powerpoint/2010/main" val="1097895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2DD1F0C8-6F01-4E9D-AA27-8D922ACC94FD}"/>
              </a:ext>
            </a:extLst>
          </p:cNvPr>
          <p:cNvSpPr/>
          <p:nvPr/>
        </p:nvSpPr>
        <p:spPr>
          <a:xfrm>
            <a:off x="1828800" y="304800"/>
            <a:ext cx="5791200" cy="923330"/>
          </a:xfrm>
          <a:prstGeom prst="rect">
            <a:avLst/>
          </a:prstGeom>
        </p:spPr>
        <p:txBody>
          <a:bodyPr wrap="square">
            <a:spAutoFit/>
          </a:bodyPr>
          <a:lstStyle/>
          <a:p>
            <a:r>
              <a:rPr lang="uk-UA" dirty="0"/>
              <a:t>Етапи та форми проведення контрольних дій</a:t>
            </a:r>
          </a:p>
          <a:p>
            <a:r>
              <a:rPr lang="uk-UA" dirty="0"/>
              <a:t>адміністраторами податків та зборів (обов’язкових платежів)</a:t>
            </a:r>
          </a:p>
        </p:txBody>
      </p:sp>
      <p:pic>
        <p:nvPicPr>
          <p:cNvPr id="3" name="Рисунок 2">
            <a:extLst>
              <a:ext uri="{FF2B5EF4-FFF2-40B4-BE49-F238E27FC236}">
                <a16:creationId xmlns:a16="http://schemas.microsoft.com/office/drawing/2014/main" id="{F64067D6-5AEB-4F78-A6D4-BEE05BC5D04B}"/>
              </a:ext>
            </a:extLst>
          </p:cNvPr>
          <p:cNvPicPr>
            <a:picLocks noChangeAspect="1"/>
          </p:cNvPicPr>
          <p:nvPr/>
        </p:nvPicPr>
        <p:blipFill>
          <a:blip r:embed="rId2"/>
          <a:stretch>
            <a:fillRect/>
          </a:stretch>
        </p:blipFill>
        <p:spPr>
          <a:xfrm>
            <a:off x="318494" y="1518971"/>
            <a:ext cx="8507012" cy="3820058"/>
          </a:xfrm>
          <a:prstGeom prst="rect">
            <a:avLst/>
          </a:prstGeom>
        </p:spPr>
      </p:pic>
    </p:spTree>
    <p:extLst>
      <p:ext uri="{BB962C8B-B14F-4D97-AF65-F5344CB8AC3E}">
        <p14:creationId xmlns:p14="http://schemas.microsoft.com/office/powerpoint/2010/main" val="605009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F9073854-1E70-4CF0-81F8-D86813385FBC}"/>
              </a:ext>
            </a:extLst>
          </p:cNvPr>
          <p:cNvPicPr>
            <a:picLocks noChangeAspect="1"/>
          </p:cNvPicPr>
          <p:nvPr/>
        </p:nvPicPr>
        <p:blipFill>
          <a:blip r:embed="rId2"/>
          <a:stretch>
            <a:fillRect/>
          </a:stretch>
        </p:blipFill>
        <p:spPr>
          <a:xfrm>
            <a:off x="304800" y="76200"/>
            <a:ext cx="4896427" cy="1143000"/>
          </a:xfrm>
          <a:prstGeom prst="rect">
            <a:avLst/>
          </a:prstGeom>
        </p:spPr>
      </p:pic>
      <p:pic>
        <p:nvPicPr>
          <p:cNvPr id="3" name="Рисунок 2">
            <a:extLst>
              <a:ext uri="{FF2B5EF4-FFF2-40B4-BE49-F238E27FC236}">
                <a16:creationId xmlns:a16="http://schemas.microsoft.com/office/drawing/2014/main" id="{EB8D85E3-B869-4207-87AB-30971FD52EDA}"/>
              </a:ext>
            </a:extLst>
          </p:cNvPr>
          <p:cNvPicPr>
            <a:picLocks noChangeAspect="1"/>
          </p:cNvPicPr>
          <p:nvPr/>
        </p:nvPicPr>
        <p:blipFill>
          <a:blip r:embed="rId3"/>
          <a:stretch>
            <a:fillRect/>
          </a:stretch>
        </p:blipFill>
        <p:spPr>
          <a:xfrm>
            <a:off x="1905000" y="1295400"/>
            <a:ext cx="6416118" cy="5334000"/>
          </a:xfrm>
          <a:prstGeom prst="rect">
            <a:avLst/>
          </a:prstGeom>
        </p:spPr>
      </p:pic>
    </p:spTree>
    <p:extLst>
      <p:ext uri="{BB962C8B-B14F-4D97-AF65-F5344CB8AC3E}">
        <p14:creationId xmlns:p14="http://schemas.microsoft.com/office/powerpoint/2010/main" val="2361230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uk-UA" dirty="0"/>
              <a:t>План лекційного заняття</a:t>
            </a:r>
            <a:endParaRPr lang="ru-RU" dirty="0"/>
          </a:p>
        </p:txBody>
      </p:sp>
      <p:sp>
        <p:nvSpPr>
          <p:cNvPr id="4099" name="Rectangle 3"/>
          <p:cNvSpPr>
            <a:spLocks noGrp="1" noChangeArrowheads="1"/>
          </p:cNvSpPr>
          <p:nvPr>
            <p:ph type="body" idx="1"/>
          </p:nvPr>
        </p:nvSpPr>
        <p:spPr>
          <a:xfrm>
            <a:off x="609600" y="2286000"/>
            <a:ext cx="7696200" cy="3657600"/>
          </a:xfrm>
        </p:spPr>
        <p:txBody>
          <a:bodyPr/>
          <a:lstStyle/>
          <a:p>
            <a:pPr marL="457200" lvl="0" indent="-457200">
              <a:buAutoNum type="arabicPeriod"/>
            </a:pPr>
            <a:r>
              <a:rPr lang="uk-UA" sz="2400" dirty="0">
                <a:solidFill>
                  <a:schemeClr val="tx1"/>
                </a:solidFill>
                <a:latin typeface="+mn-lt"/>
                <a:ea typeface="+mn-ea"/>
                <a:cs typeface="+mn-cs"/>
              </a:rPr>
              <a:t>Сутність системи адміністрування податків в Україні. </a:t>
            </a:r>
            <a:endParaRPr lang="ru-RU" sz="2400" dirty="0"/>
          </a:p>
          <a:p>
            <a:pPr marL="457200" lvl="0" indent="-457200">
              <a:buAutoNum type="arabicPeriod"/>
            </a:pPr>
            <a:r>
              <a:rPr lang="uk-UA" sz="2400" dirty="0">
                <a:solidFill>
                  <a:schemeClr val="tx1"/>
                </a:solidFill>
                <a:latin typeface="+mn-lt"/>
                <a:ea typeface="+mn-ea"/>
                <a:cs typeface="+mn-cs"/>
              </a:rPr>
              <a:t>Контролюючі органи та органи стягнення.</a:t>
            </a:r>
          </a:p>
          <a:p>
            <a:pPr marL="457200" lvl="0" indent="-457200">
              <a:buAutoNum type="arabicPeriod"/>
            </a:pPr>
            <a:r>
              <a:rPr lang="uk-UA" sz="2400" dirty="0">
                <a:solidFill>
                  <a:schemeClr val="tx1"/>
                </a:solidFill>
                <a:latin typeface="+mn-lt"/>
                <a:ea typeface="+mn-ea"/>
                <a:cs typeface="+mn-cs"/>
              </a:rPr>
              <a:t>Складові частини та основні етапи податкового адміністрування.</a:t>
            </a:r>
            <a:endParaRPr lang="ru-RU"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152400"/>
            <a:ext cx="7793038" cy="1462088"/>
          </a:xfrm>
        </p:spPr>
        <p:txBody>
          <a:bodyPr/>
          <a:lstStyle/>
          <a:p>
            <a:pPr eaLnBrk="1" hangingPunct="1">
              <a:lnSpc>
                <a:spcPct val="80000"/>
              </a:lnSpc>
            </a:pPr>
            <a:r>
              <a:rPr lang="uk-UA"/>
              <a:t>Основні права та обов'язки платників податків</a:t>
            </a:r>
            <a:endParaRPr lang="ru-RU"/>
          </a:p>
        </p:txBody>
      </p:sp>
      <p:sp>
        <p:nvSpPr>
          <p:cNvPr id="13315" name="Rectangle 3"/>
          <p:cNvSpPr>
            <a:spLocks noGrp="1" noChangeArrowheads="1"/>
          </p:cNvSpPr>
          <p:nvPr>
            <p:ph type="body" sz="half" idx="1"/>
          </p:nvPr>
        </p:nvSpPr>
        <p:spPr>
          <a:xfrm>
            <a:off x="304800" y="2209800"/>
            <a:ext cx="4343400" cy="4419600"/>
          </a:xfrm>
          <a:ln>
            <a:solidFill>
              <a:schemeClr val="tx2"/>
            </a:solidFill>
          </a:ln>
        </p:spPr>
        <p:txBody>
          <a:bodyPr/>
          <a:lstStyle/>
          <a:p>
            <a:pPr eaLnBrk="1" hangingPunct="1">
              <a:lnSpc>
                <a:spcPct val="80000"/>
              </a:lnSpc>
              <a:spcBef>
                <a:spcPct val="50000"/>
              </a:spcBef>
              <a:buFontTx/>
              <a:buNone/>
            </a:pPr>
            <a:r>
              <a:rPr lang="uk-UA" sz="1600" b="1" dirty="0">
                <a:latin typeface="Arial" charset="0"/>
              </a:rPr>
              <a:t>1) з податкового обліку:</a:t>
            </a:r>
            <a:r>
              <a:rPr lang="uk-UA" sz="1400" dirty="0">
                <a:latin typeface="Arial" charset="0"/>
              </a:rPr>
              <a:t> </a:t>
            </a:r>
          </a:p>
          <a:p>
            <a:pPr lvl="1" eaLnBrk="1" hangingPunct="1">
              <a:lnSpc>
                <a:spcPct val="80000"/>
              </a:lnSpc>
              <a:spcBef>
                <a:spcPct val="30000"/>
              </a:spcBef>
            </a:pPr>
            <a:r>
              <a:rPr lang="uk-UA" sz="1300" dirty="0">
                <a:latin typeface="Arial" charset="0"/>
              </a:rPr>
              <a:t>представляти свої інтереси безпосередньо (або через представника) у податкових органах; </a:t>
            </a:r>
          </a:p>
          <a:p>
            <a:pPr lvl="1" eaLnBrk="1" hangingPunct="1">
              <a:lnSpc>
                <a:spcPct val="80000"/>
              </a:lnSpc>
              <a:spcBef>
                <a:spcPct val="30000"/>
              </a:spcBef>
            </a:pPr>
            <a:r>
              <a:rPr lang="uk-UA" sz="1300" dirty="0">
                <a:latin typeface="Arial" charset="0"/>
              </a:rPr>
              <a:t>бути присутнім при проведенні податкових перевірок; </a:t>
            </a:r>
          </a:p>
          <a:p>
            <a:pPr eaLnBrk="1" hangingPunct="1">
              <a:lnSpc>
                <a:spcPct val="80000"/>
              </a:lnSpc>
              <a:spcBef>
                <a:spcPct val="50000"/>
              </a:spcBef>
              <a:buFontTx/>
              <a:buNone/>
            </a:pPr>
            <a:r>
              <a:rPr lang="uk-UA" sz="1600" b="1" dirty="0">
                <a:latin typeface="Arial" charset="0"/>
              </a:rPr>
              <a:t>2) по сплаті податків</a:t>
            </a:r>
          </a:p>
          <a:p>
            <a:pPr lvl="1" eaLnBrk="1" hangingPunct="1">
              <a:lnSpc>
                <a:spcPct val="80000"/>
              </a:lnSpc>
              <a:spcBef>
                <a:spcPct val="30000"/>
              </a:spcBef>
            </a:pPr>
            <a:r>
              <a:rPr lang="uk-UA" sz="1300" dirty="0">
                <a:latin typeface="Arial" charset="0"/>
              </a:rPr>
              <a:t>використовувати податкові пільги; </a:t>
            </a:r>
          </a:p>
          <a:p>
            <a:pPr lvl="1" eaLnBrk="1" hangingPunct="1">
              <a:lnSpc>
                <a:spcPct val="80000"/>
              </a:lnSpc>
              <a:spcBef>
                <a:spcPct val="30000"/>
              </a:spcBef>
            </a:pPr>
            <a:r>
              <a:rPr lang="uk-UA" sz="1300" dirty="0">
                <a:latin typeface="Arial" charset="0"/>
              </a:rPr>
              <a:t>одержувати відстрочку, розстрочку, податковий кредит; </a:t>
            </a:r>
          </a:p>
          <a:p>
            <a:pPr eaLnBrk="1" hangingPunct="1">
              <a:lnSpc>
                <a:spcPct val="80000"/>
              </a:lnSpc>
              <a:spcBef>
                <a:spcPct val="50000"/>
              </a:spcBef>
              <a:buFontTx/>
              <a:buNone/>
            </a:pPr>
            <a:r>
              <a:rPr lang="uk-UA" sz="1600" b="1" dirty="0">
                <a:latin typeface="Arial" charset="0"/>
              </a:rPr>
              <a:t>3) з податкової звітності </a:t>
            </a:r>
          </a:p>
          <a:p>
            <a:pPr lvl="1" eaLnBrk="1" hangingPunct="1">
              <a:lnSpc>
                <a:spcPct val="80000"/>
              </a:lnSpc>
              <a:spcBef>
                <a:spcPct val="30000"/>
              </a:spcBef>
            </a:pPr>
            <a:r>
              <a:rPr lang="uk-UA" sz="1300" dirty="0">
                <a:latin typeface="Arial" charset="0"/>
              </a:rPr>
              <a:t>одержувати в податкових органах необхідну інформацію;</a:t>
            </a:r>
          </a:p>
          <a:p>
            <a:pPr lvl="1" eaLnBrk="1" hangingPunct="1">
              <a:lnSpc>
                <a:spcPct val="80000"/>
              </a:lnSpc>
              <a:spcBef>
                <a:spcPct val="30000"/>
              </a:spcBef>
            </a:pPr>
            <a:r>
              <a:rPr lang="uk-UA" sz="1300" dirty="0">
                <a:latin typeface="Arial" charset="0"/>
              </a:rPr>
              <a:t> обирати метод ведення податкового обліку; </a:t>
            </a:r>
          </a:p>
          <a:p>
            <a:pPr lvl="1" eaLnBrk="1" hangingPunct="1">
              <a:lnSpc>
                <a:spcPct val="80000"/>
              </a:lnSpc>
              <a:spcBef>
                <a:spcPct val="30000"/>
              </a:spcBef>
            </a:pPr>
            <a:r>
              <a:rPr lang="uk-UA" sz="1300" dirty="0">
                <a:latin typeface="Arial" charset="0"/>
              </a:rPr>
              <a:t>представляти податковим органам пояснення, обґрунтовані відмови; </a:t>
            </a:r>
          </a:p>
          <a:p>
            <a:pPr lvl="1" eaLnBrk="1" hangingPunct="1">
              <a:lnSpc>
                <a:spcPct val="80000"/>
              </a:lnSpc>
              <a:spcBef>
                <a:spcPct val="30000"/>
              </a:spcBef>
            </a:pPr>
            <a:r>
              <a:rPr lang="uk-UA" sz="1300" dirty="0">
                <a:latin typeface="Arial" charset="0"/>
              </a:rPr>
              <a:t>оскаржувати рішення податкових органів; </a:t>
            </a:r>
          </a:p>
          <a:p>
            <a:pPr lvl="1" eaLnBrk="1" hangingPunct="1">
              <a:lnSpc>
                <a:spcPct val="80000"/>
              </a:lnSpc>
              <a:spcBef>
                <a:spcPct val="30000"/>
              </a:spcBef>
            </a:pPr>
            <a:r>
              <a:rPr lang="uk-UA" sz="1300" dirty="0">
                <a:latin typeface="Arial" charset="0"/>
              </a:rPr>
              <a:t>не розголошувати податкову таємницю й </a:t>
            </a:r>
            <a:r>
              <a:rPr lang="uk-UA" sz="1300" dirty="0" err="1">
                <a:latin typeface="Arial" charset="0"/>
              </a:rPr>
              <a:t>т.д</a:t>
            </a:r>
            <a:r>
              <a:rPr lang="uk-UA" sz="1300" dirty="0">
                <a:latin typeface="Arial" charset="0"/>
              </a:rPr>
              <a:t>.</a:t>
            </a:r>
            <a:endParaRPr lang="ru-RU" sz="1300" dirty="0">
              <a:latin typeface="Arial" charset="0"/>
            </a:endParaRPr>
          </a:p>
        </p:txBody>
      </p:sp>
      <p:sp>
        <p:nvSpPr>
          <p:cNvPr id="13316" name="Rectangle 4"/>
          <p:cNvSpPr>
            <a:spLocks noGrp="1" noChangeArrowheads="1"/>
          </p:cNvSpPr>
          <p:nvPr>
            <p:ph type="body" sz="half" idx="2"/>
          </p:nvPr>
        </p:nvSpPr>
        <p:spPr>
          <a:xfrm>
            <a:off x="4724400" y="2209800"/>
            <a:ext cx="4230688" cy="4419600"/>
          </a:xfrm>
          <a:noFill/>
          <a:ln>
            <a:solidFill>
              <a:schemeClr val="tx2"/>
            </a:solidFill>
          </a:ln>
        </p:spPr>
        <p:txBody>
          <a:bodyPr/>
          <a:lstStyle/>
          <a:p>
            <a:pPr eaLnBrk="1" hangingPunct="1">
              <a:lnSpc>
                <a:spcPct val="80000"/>
              </a:lnSpc>
              <a:buFontTx/>
              <a:buNone/>
            </a:pPr>
            <a:r>
              <a:rPr lang="uk-UA" sz="1600" b="1">
                <a:latin typeface="Arial" charset="0"/>
              </a:rPr>
              <a:t>1) з податкового обліку:</a:t>
            </a:r>
          </a:p>
          <a:p>
            <a:pPr lvl="1" eaLnBrk="1" hangingPunct="1">
              <a:lnSpc>
                <a:spcPct val="80000"/>
              </a:lnSpc>
            </a:pPr>
            <a:r>
              <a:rPr lang="uk-UA" sz="1300">
                <a:latin typeface="Arial" charset="0"/>
              </a:rPr>
              <a:t>стати на облік або зареєструватися в податковому органі </a:t>
            </a:r>
          </a:p>
          <a:p>
            <a:pPr lvl="1" eaLnBrk="1" hangingPunct="1">
              <a:lnSpc>
                <a:spcPct val="80000"/>
              </a:lnSpc>
            </a:pPr>
            <a:r>
              <a:rPr lang="uk-UA" sz="1300">
                <a:latin typeface="Arial" charset="0"/>
              </a:rPr>
              <a:t>надавати компетентним органам необхідну інформацію (податковим органам − про відкриття рахунків, про рішення, прийнятих судом або власником) і т.д.); </a:t>
            </a:r>
          </a:p>
          <a:p>
            <a:pPr eaLnBrk="1" hangingPunct="1">
              <a:lnSpc>
                <a:spcPct val="80000"/>
              </a:lnSpc>
              <a:buFontTx/>
              <a:buNone/>
            </a:pPr>
            <a:r>
              <a:rPr lang="uk-UA" sz="1600" b="1">
                <a:latin typeface="Arial" charset="0"/>
              </a:rPr>
              <a:t>2) по сплаті податків:</a:t>
            </a:r>
          </a:p>
          <a:p>
            <a:pPr lvl="1" eaLnBrk="1" hangingPunct="1">
              <a:lnSpc>
                <a:spcPct val="80000"/>
              </a:lnSpc>
            </a:pPr>
            <a:r>
              <a:rPr lang="uk-UA" sz="1200">
                <a:latin typeface="Arial" charset="0"/>
              </a:rPr>
              <a:t>самостійно й правильно обчислювати суми </a:t>
            </a:r>
            <a:r>
              <a:rPr lang="uk-UA" sz="1300">
                <a:latin typeface="Arial" charset="0"/>
              </a:rPr>
              <a:t>податкових платежів; </a:t>
            </a:r>
          </a:p>
          <a:p>
            <a:pPr lvl="1" eaLnBrk="1" hangingPunct="1">
              <a:lnSpc>
                <a:spcPct val="80000"/>
              </a:lnSpc>
            </a:pPr>
            <a:r>
              <a:rPr lang="uk-UA" sz="1300">
                <a:latin typeface="Arial" charset="0"/>
              </a:rPr>
              <a:t>вчасно й у повному обсязі сплачувати податки; </a:t>
            </a:r>
          </a:p>
          <a:p>
            <a:pPr lvl="1" eaLnBrk="1" hangingPunct="1">
              <a:lnSpc>
                <a:spcPct val="80000"/>
              </a:lnSpc>
            </a:pPr>
            <a:r>
              <a:rPr lang="uk-UA" sz="1300">
                <a:latin typeface="Arial" charset="0"/>
              </a:rPr>
              <a:t>погашати недоїмки; </a:t>
            </a:r>
          </a:p>
          <a:p>
            <a:pPr eaLnBrk="1" hangingPunct="1">
              <a:lnSpc>
                <a:spcPct val="80000"/>
              </a:lnSpc>
              <a:buFontTx/>
              <a:buNone/>
            </a:pPr>
            <a:r>
              <a:rPr lang="uk-UA" sz="1600" b="1">
                <a:latin typeface="Arial" charset="0"/>
              </a:rPr>
              <a:t>3) з податкової звітності:</a:t>
            </a:r>
          </a:p>
          <a:p>
            <a:pPr lvl="1" eaLnBrk="1" hangingPunct="1">
              <a:lnSpc>
                <a:spcPct val="80000"/>
              </a:lnSpc>
            </a:pPr>
            <a:r>
              <a:rPr lang="uk-UA" sz="1300">
                <a:latin typeface="Arial" charset="0"/>
              </a:rPr>
              <a:t>вести бухгалтерський облік і вносити виправлення у звітність; </a:t>
            </a:r>
          </a:p>
          <a:p>
            <a:pPr lvl="1" eaLnBrk="1" hangingPunct="1">
              <a:lnSpc>
                <a:spcPct val="80000"/>
              </a:lnSpc>
            </a:pPr>
            <a:r>
              <a:rPr lang="uk-UA" sz="1300">
                <a:latin typeface="Arial" charset="0"/>
              </a:rPr>
              <a:t>вчасно складати звіти й зберігати їх необхідний час;</a:t>
            </a:r>
          </a:p>
          <a:p>
            <a:pPr lvl="1" eaLnBrk="1" hangingPunct="1">
              <a:lnSpc>
                <a:spcPct val="80000"/>
              </a:lnSpc>
            </a:pPr>
            <a:r>
              <a:rPr lang="uk-UA" sz="1300">
                <a:latin typeface="Arial" charset="0"/>
              </a:rPr>
              <a:t> представляти в податкові органи необхідні документи, пояснення, довідки, виконувати їх вимоги (або обґрунтовувати відмову) і т.д.</a:t>
            </a:r>
            <a:endParaRPr lang="ru-RU" sz="1300">
              <a:latin typeface="Arial" charset="0"/>
            </a:endParaRPr>
          </a:p>
        </p:txBody>
      </p:sp>
      <p:sp>
        <p:nvSpPr>
          <p:cNvPr id="13317" name="Text Box 5"/>
          <p:cNvSpPr txBox="1">
            <a:spLocks noChangeArrowheads="1"/>
          </p:cNvSpPr>
          <p:nvPr/>
        </p:nvSpPr>
        <p:spPr bwMode="auto">
          <a:xfrm>
            <a:off x="5181600" y="1828800"/>
            <a:ext cx="3352800" cy="366713"/>
          </a:xfrm>
          <a:prstGeom prst="rect">
            <a:avLst/>
          </a:prstGeom>
          <a:noFill/>
          <a:ln w="9525">
            <a:noFill/>
            <a:miter lim="800000"/>
            <a:headEnd/>
            <a:tailEnd/>
          </a:ln>
        </p:spPr>
        <p:txBody>
          <a:bodyPr>
            <a:spAutoFit/>
          </a:bodyPr>
          <a:lstStyle/>
          <a:p>
            <a:pPr algn="l">
              <a:spcBef>
                <a:spcPct val="50000"/>
              </a:spcBef>
            </a:pPr>
            <a:endParaRPr lang="ru-RU">
              <a:latin typeface="Tahoma" pitchFamily="34" charset="0"/>
            </a:endParaRPr>
          </a:p>
        </p:txBody>
      </p:sp>
      <p:sp>
        <p:nvSpPr>
          <p:cNvPr id="13318" name="Text Box 6"/>
          <p:cNvSpPr txBox="1">
            <a:spLocks noChangeArrowheads="1"/>
          </p:cNvSpPr>
          <p:nvPr/>
        </p:nvSpPr>
        <p:spPr bwMode="auto">
          <a:xfrm>
            <a:off x="5486400" y="1752600"/>
            <a:ext cx="2895600" cy="457200"/>
          </a:xfrm>
          <a:prstGeom prst="rect">
            <a:avLst/>
          </a:prstGeom>
          <a:noFill/>
          <a:ln w="9525">
            <a:noFill/>
            <a:miter lim="800000"/>
            <a:headEnd/>
            <a:tailEnd/>
          </a:ln>
        </p:spPr>
        <p:txBody>
          <a:bodyPr>
            <a:spAutoFit/>
          </a:bodyPr>
          <a:lstStyle/>
          <a:p>
            <a:pPr algn="l">
              <a:spcBef>
                <a:spcPct val="50000"/>
              </a:spcBef>
            </a:pPr>
            <a:r>
              <a:rPr lang="uk-UA" sz="2400" b="1">
                <a:latin typeface="Tahoma" pitchFamily="34" charset="0"/>
              </a:rPr>
              <a:t>Обов'язки</a:t>
            </a:r>
            <a:endParaRPr lang="ru-RU" sz="2400" b="1">
              <a:latin typeface="Tahoma" pitchFamily="34" charset="0"/>
            </a:endParaRPr>
          </a:p>
        </p:txBody>
      </p:sp>
      <p:sp>
        <p:nvSpPr>
          <p:cNvPr id="13319" name="Text Box 7"/>
          <p:cNvSpPr txBox="1">
            <a:spLocks noChangeArrowheads="1"/>
          </p:cNvSpPr>
          <p:nvPr/>
        </p:nvSpPr>
        <p:spPr bwMode="auto">
          <a:xfrm>
            <a:off x="1447800" y="1752600"/>
            <a:ext cx="2895600" cy="457200"/>
          </a:xfrm>
          <a:prstGeom prst="rect">
            <a:avLst/>
          </a:prstGeom>
          <a:noFill/>
          <a:ln w="9525">
            <a:noFill/>
            <a:miter lim="800000"/>
            <a:headEnd/>
            <a:tailEnd/>
          </a:ln>
        </p:spPr>
        <p:txBody>
          <a:bodyPr>
            <a:spAutoFit/>
          </a:bodyPr>
          <a:lstStyle/>
          <a:p>
            <a:pPr algn="l">
              <a:spcBef>
                <a:spcPct val="50000"/>
              </a:spcBef>
            </a:pPr>
            <a:r>
              <a:rPr lang="uk-UA" sz="2400" b="1">
                <a:latin typeface="Tahoma" pitchFamily="34" charset="0"/>
              </a:rPr>
              <a:t> Права</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bwMode="auto">
          <a:xfrm>
            <a:off x="762000" y="1143000"/>
            <a:ext cx="3657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b="1" i="0" u="none" strike="noStrike" cap="none" normalizeH="0" baseline="0" dirty="0">
                <a:ln>
                  <a:noFill/>
                </a:ln>
                <a:solidFill>
                  <a:schemeClr val="tx1"/>
                </a:solidFill>
                <a:effectLst/>
                <a:latin typeface="Comic Sans MS" pitchFamily="66" charset="0"/>
              </a:rPr>
              <a:t>Правовий аспект</a:t>
            </a:r>
            <a:endParaRPr kumimoji="0" lang="ru-RU" b="1" i="0" u="none" strike="noStrike" cap="none" normalizeH="0" baseline="0" dirty="0">
              <a:ln>
                <a:noFill/>
              </a:ln>
              <a:solidFill>
                <a:schemeClr val="tx1"/>
              </a:solidFill>
              <a:effectLst/>
              <a:latin typeface="Comic Sans MS" pitchFamily="66" charset="0"/>
            </a:endParaRPr>
          </a:p>
        </p:txBody>
      </p:sp>
      <p:sp>
        <p:nvSpPr>
          <p:cNvPr id="6" name="Прямоугольник 5"/>
          <p:cNvSpPr/>
          <p:nvPr/>
        </p:nvSpPr>
        <p:spPr bwMode="auto">
          <a:xfrm>
            <a:off x="4800600" y="1143000"/>
            <a:ext cx="36576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a:ln>
                  <a:noFill/>
                </a:ln>
                <a:solidFill>
                  <a:schemeClr val="tx1"/>
                </a:solidFill>
                <a:effectLst/>
                <a:latin typeface="Comic Sans MS" pitchFamily="66" charset="0"/>
              </a:rPr>
              <a:t>Економічний аспект</a:t>
            </a:r>
            <a:endParaRPr kumimoji="0" lang="ru-RU" sz="1800" b="1" i="0" u="none" strike="noStrike" cap="none" normalizeH="0" baseline="0" dirty="0">
              <a:ln>
                <a:noFill/>
              </a:ln>
              <a:solidFill>
                <a:schemeClr val="tx1"/>
              </a:solidFill>
              <a:effectLst/>
              <a:latin typeface="Comic Sans MS" pitchFamily="66" charset="0"/>
            </a:endParaRPr>
          </a:p>
        </p:txBody>
      </p:sp>
      <p:sp>
        <p:nvSpPr>
          <p:cNvPr id="7" name="Прямоугольник 6"/>
          <p:cNvSpPr/>
          <p:nvPr/>
        </p:nvSpPr>
        <p:spPr bwMode="auto">
          <a:xfrm>
            <a:off x="762000" y="1828800"/>
            <a:ext cx="3657600" cy="22098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uk-UA" sz="1400" dirty="0"/>
              <a:t>Встановлені законодавством права та обов’язки платників податків, правила оподаткування, повноваження органів державної податкової служби та інших контролюючих органів, які відповідно до чинного законодавства України мають право здійснювати перевірки своєчасності, достовірності та повноти нарахування та сплати окремих податків і зборів (обов’язкових платежів)</a:t>
            </a:r>
            <a:endParaRPr lang="ru-RU" sz="1400" dirty="0"/>
          </a:p>
        </p:txBody>
      </p:sp>
      <p:sp>
        <p:nvSpPr>
          <p:cNvPr id="8" name="Прямоугольник 7"/>
          <p:cNvSpPr/>
          <p:nvPr/>
        </p:nvSpPr>
        <p:spPr bwMode="auto">
          <a:xfrm>
            <a:off x="1524000" y="304800"/>
            <a:ext cx="6172200" cy="5334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dirty="0">
                <a:ln>
                  <a:noFill/>
                </a:ln>
                <a:solidFill>
                  <a:schemeClr val="tx1"/>
                </a:solidFill>
                <a:effectLst/>
                <a:latin typeface="Comic Sans MS" pitchFamily="66" charset="0"/>
              </a:rPr>
              <a:t>Категорія </a:t>
            </a:r>
            <a:r>
              <a:rPr lang="uk-UA" b="1" dirty="0" err="1"/>
              <a:t>“</a:t>
            </a:r>
            <a:r>
              <a:rPr kumimoji="0" lang="uk-UA" sz="1800" b="1" i="0" u="none" strike="noStrike" cap="none" normalizeH="0" baseline="0" dirty="0" err="1">
                <a:ln>
                  <a:noFill/>
                </a:ln>
                <a:solidFill>
                  <a:schemeClr val="tx1"/>
                </a:solidFill>
                <a:effectLst/>
                <a:latin typeface="Comic Sans MS" pitchFamily="66" charset="0"/>
              </a:rPr>
              <a:t>Податкове</a:t>
            </a:r>
            <a:r>
              <a:rPr kumimoji="0" lang="uk-UA" sz="1800" b="1" i="0" u="none" strike="noStrike" cap="none" normalizeH="0" dirty="0">
                <a:ln>
                  <a:noFill/>
                </a:ln>
                <a:solidFill>
                  <a:schemeClr val="tx1"/>
                </a:solidFill>
                <a:effectLst/>
                <a:latin typeface="Comic Sans MS" pitchFamily="66" charset="0"/>
              </a:rPr>
              <a:t> </a:t>
            </a:r>
            <a:r>
              <a:rPr kumimoji="0" lang="uk-UA" sz="1800" b="1" i="0" u="none" strike="noStrike" cap="none" normalizeH="0" dirty="0" err="1">
                <a:ln>
                  <a:noFill/>
                </a:ln>
                <a:solidFill>
                  <a:schemeClr val="tx1"/>
                </a:solidFill>
                <a:effectLst/>
                <a:latin typeface="Comic Sans MS" pitchFamily="66" charset="0"/>
              </a:rPr>
              <a:t>адміністрування”</a:t>
            </a:r>
            <a:endParaRPr kumimoji="0" lang="ru-RU" sz="1800" b="1" i="0" u="none" strike="noStrike" cap="none" normalizeH="0" baseline="0" dirty="0">
              <a:ln>
                <a:noFill/>
              </a:ln>
              <a:solidFill>
                <a:schemeClr val="tx1"/>
              </a:solidFill>
              <a:effectLst/>
              <a:latin typeface="Comic Sans MS" pitchFamily="66" charset="0"/>
            </a:endParaRPr>
          </a:p>
        </p:txBody>
      </p:sp>
      <p:sp>
        <p:nvSpPr>
          <p:cNvPr id="9" name="Прямоугольник 8"/>
          <p:cNvSpPr/>
          <p:nvPr/>
        </p:nvSpPr>
        <p:spPr bwMode="auto">
          <a:xfrm>
            <a:off x="4800600" y="1905000"/>
            <a:ext cx="3810000" cy="22098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r>
              <a:rPr lang="uk-UA" sz="1600" dirty="0"/>
              <a:t>Сукупність відносин між органами Державної податкової служби України та платниками податків щодо забезпечення своєчасної та повної сплати податків і зборів до бюджетів усіх рівнів.</a:t>
            </a:r>
            <a:endParaRPr lang="ru-RU" sz="1600" dirty="0"/>
          </a:p>
        </p:txBody>
      </p:sp>
      <p:cxnSp>
        <p:nvCxnSpPr>
          <p:cNvPr id="11" name="Прямая со стрелкой 10"/>
          <p:cNvCxnSpPr/>
          <p:nvPr/>
        </p:nvCxnSpPr>
        <p:spPr bwMode="auto">
          <a:xfrm rot="5400000">
            <a:off x="2439194" y="989806"/>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2" name="Прямая со стрелкой 11"/>
          <p:cNvCxnSpPr/>
          <p:nvPr/>
        </p:nvCxnSpPr>
        <p:spPr bwMode="auto">
          <a:xfrm rot="5400000">
            <a:off x="6630194" y="989806"/>
            <a:ext cx="3048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4" name="Прямая соединительная линия 13"/>
          <p:cNvCxnSpPr>
            <a:stCxn id="4" idx="2"/>
            <a:endCxn id="7" idx="0"/>
          </p:cNvCxnSpPr>
          <p:nvPr/>
        </p:nvCxnSpPr>
        <p:spPr bwMode="auto">
          <a:xfrm rot="5400000">
            <a:off x="2514600" y="1752600"/>
            <a:ext cx="1524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Прямая соединительная линия 14"/>
          <p:cNvCxnSpPr/>
          <p:nvPr/>
        </p:nvCxnSpPr>
        <p:spPr bwMode="auto">
          <a:xfrm rot="5400000">
            <a:off x="6668294" y="2247106"/>
            <a:ext cx="2286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 name="Прямоугольник 16"/>
          <p:cNvSpPr/>
          <p:nvPr/>
        </p:nvSpPr>
        <p:spPr bwMode="auto">
          <a:xfrm>
            <a:off x="914400" y="4495800"/>
            <a:ext cx="7696200" cy="22098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lnSpc>
                <a:spcPct val="150000"/>
              </a:lnSpc>
            </a:pPr>
            <a:r>
              <a:rPr lang="uk-UA" sz="1500" b="1" dirty="0"/>
              <a:t>Адміністрування податків і платежів</a:t>
            </a:r>
            <a:r>
              <a:rPr lang="uk-UA" sz="1500" dirty="0"/>
              <a:t> – це управлінська діяльність органів державної податкової служби щодо організації процесу оподаткування юридичних та фізичних осіб, яка заснована на законодавчих  та інших нормативно-правових актах, що регламентують правовідносини між податковими органами та платниками податків стосовно погашення податкових зобов’язань перед бюджетами та державними цільовими фондами.</a:t>
            </a:r>
            <a:endParaRPr lang="ru-RU" sz="1500" dirty="0"/>
          </a:p>
          <a:p>
            <a:pPr algn="just"/>
            <a:endParaRPr lang="ru-RU" sz="1600" dirty="0"/>
          </a:p>
        </p:txBody>
      </p:sp>
      <p:cxnSp>
        <p:nvCxnSpPr>
          <p:cNvPr id="20" name="Прямая со стрелкой 19"/>
          <p:cNvCxnSpPr>
            <a:stCxn id="7" idx="2"/>
            <a:endCxn id="17" idx="0"/>
          </p:cNvCxnSpPr>
          <p:nvPr/>
        </p:nvCxnSpPr>
        <p:spPr bwMode="auto">
          <a:xfrm rot="16200000" flipH="1">
            <a:off x="3448050" y="3181350"/>
            <a:ext cx="457200" cy="21717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2" name="Прямая со стрелкой 21"/>
          <p:cNvCxnSpPr>
            <a:stCxn id="9" idx="2"/>
            <a:endCxn id="17" idx="0"/>
          </p:cNvCxnSpPr>
          <p:nvPr/>
        </p:nvCxnSpPr>
        <p:spPr bwMode="auto">
          <a:xfrm rot="5400000">
            <a:off x="5543550" y="3333750"/>
            <a:ext cx="381000" cy="19431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0" y="304800"/>
            <a:ext cx="8001000" cy="6278642"/>
          </a:xfrm>
          <a:prstGeom prst="rect">
            <a:avLst/>
          </a:prstGeom>
        </p:spPr>
        <p:txBody>
          <a:bodyPr wrap="square">
            <a:spAutoFit/>
          </a:bodyPr>
          <a:lstStyle/>
          <a:p>
            <a:pPr algn="just"/>
            <a:r>
              <a:rPr lang="uk-UA" dirty="0"/>
              <a:t>Вітчизняна наука у </a:t>
            </a:r>
            <a:r>
              <a:rPr lang="uk-UA" b="1" dirty="0"/>
              <a:t>зміст податкового адміністрування закладає:</a:t>
            </a:r>
          </a:p>
          <a:p>
            <a:pPr algn="just">
              <a:lnSpc>
                <a:spcPct val="150000"/>
              </a:lnSpc>
            </a:pPr>
            <a:r>
              <a:rPr lang="uk-UA" sz="1600" dirty="0"/>
              <a:t>1) принципи ефективного управління податковою системою заданих соціально-економічних умов і суспільно-політичних обставин;</a:t>
            </a:r>
            <a:endParaRPr lang="ru-RU" sz="1600" dirty="0"/>
          </a:p>
          <a:p>
            <a:pPr algn="just">
              <a:lnSpc>
                <a:spcPct val="150000"/>
              </a:lnSpc>
            </a:pPr>
            <a:r>
              <a:rPr lang="uk-UA" sz="1600" dirty="0"/>
              <a:t>2) систему органів управління (законодавчих та адміністративних податкових), до обов'язків яких включають процедурне забезпечення реалізації податкової політики;</a:t>
            </a:r>
            <a:endParaRPr lang="ru-RU" sz="1600" dirty="0"/>
          </a:p>
          <a:p>
            <a:pPr algn="just">
              <a:lnSpc>
                <a:spcPct val="150000"/>
              </a:lnSpc>
            </a:pPr>
            <a:r>
              <a:rPr lang="uk-UA" sz="1600" dirty="0"/>
              <a:t>3) сукупність норм і правил, що регламентують податкові дії та конкретну податкову техніку, а також передбачають відповідальність за порушення податкового законодавства;</a:t>
            </a:r>
            <a:endParaRPr lang="ru-RU" sz="1600" dirty="0"/>
          </a:p>
          <a:p>
            <a:pPr algn="just">
              <a:lnSpc>
                <a:spcPct val="150000"/>
              </a:lnSpc>
            </a:pPr>
            <a:r>
              <a:rPr lang="uk-UA" sz="1600" dirty="0"/>
              <a:t>4) систему методів, форм і прийомів регламентування та регулювання економічних відносин у сфері оподаткування для реалізації податкової політики;</a:t>
            </a:r>
            <a:endParaRPr lang="ru-RU" sz="1600" dirty="0"/>
          </a:p>
          <a:p>
            <a:pPr algn="just">
              <a:lnSpc>
                <a:spcPct val="150000"/>
              </a:lnSpc>
            </a:pPr>
            <a:r>
              <a:rPr lang="uk-UA" sz="1600" dirty="0"/>
              <a:t>5) процедуру реалізації прав та обов'язків суб'єктів оподаткування щодо погашення податкових зобов'язань;</a:t>
            </a:r>
            <a:endParaRPr lang="ru-RU" sz="1600" dirty="0"/>
          </a:p>
          <a:p>
            <a:pPr algn="just">
              <a:lnSpc>
                <a:spcPct val="150000"/>
              </a:lnSpc>
            </a:pPr>
            <a:r>
              <a:rPr lang="uk-UA" sz="1600" dirty="0"/>
              <a:t>6) управлінську діяльність органів державної виконавчої влади, пов'язану з організацією процесу оподаткування, засновується на державних законодавчих і нормативних актах і використовує соціально зумовлені правила.</a:t>
            </a:r>
            <a:endParaRPr lang="ru-RU"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81000" y="381000"/>
            <a:ext cx="7467600" cy="3139321"/>
          </a:xfrm>
          <a:prstGeom prst="rect">
            <a:avLst/>
          </a:prstGeom>
        </p:spPr>
        <p:txBody>
          <a:bodyPr wrap="square">
            <a:spAutoFit/>
          </a:bodyPr>
          <a:lstStyle/>
          <a:p>
            <a:pPr algn="just">
              <a:lnSpc>
                <a:spcPct val="150000"/>
              </a:lnSpc>
            </a:pPr>
            <a:r>
              <a:rPr lang="uk-UA" sz="1600" dirty="0"/>
              <a:t>З численних дефініцій адміністрування податків можна виділити наступне визначення, якому властиві риси адміністрування взагалі. </a:t>
            </a:r>
          </a:p>
          <a:p>
            <a:pPr algn="just">
              <a:lnSpc>
                <a:spcPct val="150000"/>
              </a:lnSpc>
            </a:pPr>
            <a:r>
              <a:rPr lang="uk-UA" b="1" dirty="0"/>
              <a:t>	</a:t>
            </a:r>
            <a:r>
              <a:rPr lang="uk-UA" sz="2000" b="1" dirty="0"/>
              <a:t>Адміністрування податків </a:t>
            </a:r>
            <a:r>
              <a:rPr lang="uk-UA" sz="2000" dirty="0"/>
              <a:t>(</a:t>
            </a:r>
            <a:r>
              <a:rPr lang="uk-UA" sz="2000" i="1" dirty="0"/>
              <a:t>від латинського «</a:t>
            </a:r>
            <a:r>
              <a:rPr lang="uk-UA" sz="2000" i="1" dirty="0" err="1"/>
              <a:t>administration</a:t>
            </a:r>
            <a:r>
              <a:rPr lang="uk-UA" sz="2000" i="1" dirty="0"/>
              <a:t>» - керівництво, управління</a:t>
            </a:r>
            <a:r>
              <a:rPr lang="uk-UA" sz="2000" dirty="0"/>
              <a:t>) – </a:t>
            </a:r>
            <a:r>
              <a:rPr lang="uk-UA" sz="2000" dirty="0" err="1"/>
              <a:t>управління</a:t>
            </a:r>
            <a:r>
              <a:rPr lang="uk-UA" sz="2000" dirty="0"/>
              <a:t> людьми і подіями у сері оподаткування через ієрархічно структуровані рішення представницьких політичних органів та дії виконавчо-владних установ</a:t>
            </a:r>
            <a:endParaRPr lang="ru-RU" sz="2000" dirty="0"/>
          </a:p>
        </p:txBody>
      </p:sp>
      <p:sp>
        <p:nvSpPr>
          <p:cNvPr id="6" name="Прямоугольник 5"/>
          <p:cNvSpPr/>
          <p:nvPr/>
        </p:nvSpPr>
        <p:spPr>
          <a:xfrm>
            <a:off x="1905000" y="3657600"/>
            <a:ext cx="6629400" cy="2636812"/>
          </a:xfrm>
          <a:prstGeom prst="rect">
            <a:avLst/>
          </a:prstGeom>
        </p:spPr>
        <p:txBody>
          <a:bodyPr wrap="square">
            <a:spAutoFit/>
          </a:bodyPr>
          <a:lstStyle/>
          <a:p>
            <a:pPr algn="just">
              <a:lnSpc>
                <a:spcPct val="150000"/>
              </a:lnSpc>
            </a:pPr>
            <a:r>
              <a:rPr lang="uk-UA" sz="1600" b="1" dirty="0"/>
              <a:t>Предметом адміністрування податків</a:t>
            </a:r>
            <a:r>
              <a:rPr lang="uk-UA" sz="1600" dirty="0"/>
              <a:t> як галузі фінансового знання  є управління податковим процесом з боку органів податкового (фіскального) відомства на всіх етапах функціонального розподілу праці: обліку платників податків, обліку податкових платежів, прогнозно-аналітичній, масово-роз’яснювальній та консультативній, контрольно-перевірочній роботі</a:t>
            </a:r>
            <a:endParaRPr lang="ru-RU"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uk-UA"/>
              <a:t>Податкове законодавство України</a:t>
            </a:r>
            <a:endParaRPr lang="ru-RU"/>
          </a:p>
        </p:txBody>
      </p:sp>
      <p:sp>
        <p:nvSpPr>
          <p:cNvPr id="17411" name="Rectangle 19"/>
          <p:cNvSpPr>
            <a:spLocks noGrp="1" noChangeArrowheads="1"/>
          </p:cNvSpPr>
          <p:nvPr>
            <p:ph type="body" idx="1"/>
          </p:nvPr>
        </p:nvSpPr>
        <p:spPr>
          <a:xfrm>
            <a:off x="609600" y="2398713"/>
            <a:ext cx="8345488" cy="3773487"/>
          </a:xfrm>
          <a:ln>
            <a:solidFill>
              <a:schemeClr val="tx2"/>
            </a:solidFill>
          </a:ln>
        </p:spPr>
        <p:txBody>
          <a:bodyPr/>
          <a:lstStyle/>
          <a:p>
            <a:pPr eaLnBrk="1" hangingPunct="1">
              <a:lnSpc>
                <a:spcPct val="80000"/>
              </a:lnSpc>
              <a:spcBef>
                <a:spcPct val="50000"/>
              </a:spcBef>
            </a:pPr>
            <a:r>
              <a:rPr lang="uk-UA" sz="2000" dirty="0">
                <a:latin typeface="Arial" pitchFamily="34" charset="0"/>
              </a:rPr>
              <a:t>Конституція України</a:t>
            </a:r>
          </a:p>
          <a:p>
            <a:pPr eaLnBrk="1" hangingPunct="1">
              <a:lnSpc>
                <a:spcPct val="80000"/>
              </a:lnSpc>
              <a:spcBef>
                <a:spcPct val="50000"/>
              </a:spcBef>
            </a:pPr>
            <a:r>
              <a:rPr lang="uk-UA" sz="2000" dirty="0">
                <a:latin typeface="Arial" pitchFamily="34" charset="0"/>
              </a:rPr>
              <a:t>Податковий кодекс України</a:t>
            </a:r>
          </a:p>
          <a:p>
            <a:pPr eaLnBrk="1" hangingPunct="1">
              <a:lnSpc>
                <a:spcPct val="80000"/>
              </a:lnSpc>
              <a:spcBef>
                <a:spcPct val="50000"/>
              </a:spcBef>
            </a:pPr>
            <a:r>
              <a:rPr lang="uk-UA" sz="2000" dirty="0">
                <a:latin typeface="Arial" pitchFamily="34" charset="0"/>
              </a:rPr>
              <a:t>Митний кодекс України (ввізне і вивізне мито)</a:t>
            </a:r>
          </a:p>
          <a:p>
            <a:pPr eaLnBrk="1" hangingPunct="1">
              <a:lnSpc>
                <a:spcPct val="80000"/>
              </a:lnSpc>
              <a:spcBef>
                <a:spcPct val="50000"/>
              </a:spcBef>
            </a:pPr>
            <a:r>
              <a:rPr lang="uk-UA" sz="2000" dirty="0">
                <a:latin typeface="Arial" pitchFamily="34" charset="0"/>
              </a:rPr>
              <a:t>чинні міжнародні договори з питань оподаткування, ратифіковані ВР України</a:t>
            </a:r>
          </a:p>
          <a:p>
            <a:pPr eaLnBrk="1" hangingPunct="1">
              <a:lnSpc>
                <a:spcPct val="80000"/>
              </a:lnSpc>
              <a:spcBef>
                <a:spcPct val="50000"/>
              </a:spcBef>
            </a:pPr>
            <a:r>
              <a:rPr lang="uk-UA" sz="2000" dirty="0">
                <a:latin typeface="Arial" pitchFamily="34" charset="0"/>
              </a:rPr>
              <a:t>нормативно-правові акти, прийняті на підставі та на виконання Податкового кодексу та законів з питань митної справи</a:t>
            </a:r>
          </a:p>
          <a:p>
            <a:pPr eaLnBrk="1" hangingPunct="1">
              <a:lnSpc>
                <a:spcPct val="80000"/>
              </a:lnSpc>
              <a:spcBef>
                <a:spcPct val="50000"/>
              </a:spcBef>
            </a:pPr>
            <a:r>
              <a:rPr lang="uk-UA" sz="2000" dirty="0">
                <a:latin typeface="Arial" pitchFamily="34" charset="0"/>
              </a:rPr>
              <a:t>рішення органів місцевого самоврядування з питань місцевих податків та зборів</a:t>
            </a:r>
            <a:endParaRPr lang="ru-RU" sz="2000" dirty="0">
              <a:latin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152400"/>
            <a:ext cx="6870700" cy="1905000"/>
          </a:xfrm>
        </p:spPr>
        <p:txBody>
          <a:bodyPr/>
          <a:lstStyle/>
          <a:p>
            <a:pPr eaLnBrk="1" hangingPunct="1"/>
            <a:r>
              <a:rPr lang="uk-UA"/>
              <a:t>Податковий кодекс України</a:t>
            </a:r>
            <a:br>
              <a:rPr lang="ru-RU"/>
            </a:br>
            <a:endParaRPr lang="ru-RU"/>
          </a:p>
        </p:txBody>
      </p:sp>
      <p:sp>
        <p:nvSpPr>
          <p:cNvPr id="18435" name="Rectangle 3"/>
          <p:cNvSpPr>
            <a:spLocks noGrp="1" noChangeArrowheads="1"/>
          </p:cNvSpPr>
          <p:nvPr>
            <p:ph type="body" idx="1"/>
          </p:nvPr>
        </p:nvSpPr>
        <p:spPr>
          <a:xfrm>
            <a:off x="914400" y="2133600"/>
            <a:ext cx="7848600" cy="4114800"/>
          </a:xfrm>
          <a:ln>
            <a:solidFill>
              <a:schemeClr val="tx2"/>
            </a:solidFill>
          </a:ln>
        </p:spPr>
        <p:txBody>
          <a:bodyPr/>
          <a:lstStyle/>
          <a:p>
            <a:pPr eaLnBrk="1" hangingPunct="1">
              <a:lnSpc>
                <a:spcPct val="80000"/>
              </a:lnSpc>
              <a:buFontTx/>
              <a:buNone/>
            </a:pPr>
            <a:r>
              <a:rPr lang="uk-UA" sz="2800">
                <a:solidFill>
                  <a:schemeClr val="folHlink"/>
                </a:solidFill>
                <a:latin typeface="Arial" pitchFamily="34" charset="0"/>
              </a:rPr>
              <a:t>Регулює:</a:t>
            </a:r>
            <a:r>
              <a:rPr lang="uk-UA" sz="2000">
                <a:latin typeface="Arial" pitchFamily="34" charset="0"/>
              </a:rPr>
              <a:t> </a:t>
            </a:r>
          </a:p>
          <a:p>
            <a:pPr eaLnBrk="1" hangingPunct="1">
              <a:lnSpc>
                <a:spcPct val="80000"/>
              </a:lnSpc>
            </a:pPr>
            <a:r>
              <a:rPr lang="uk-UA" sz="1800">
                <a:latin typeface="Arial" pitchFamily="34" charset="0"/>
              </a:rPr>
              <a:t>відносини, що виникають у сфері справляння податків і зборів</a:t>
            </a:r>
          </a:p>
          <a:p>
            <a:pPr eaLnBrk="1" hangingPunct="1">
              <a:lnSpc>
                <a:spcPct val="80000"/>
              </a:lnSpc>
              <a:spcBef>
                <a:spcPct val="0"/>
              </a:spcBef>
              <a:buFontTx/>
              <a:buNone/>
            </a:pPr>
            <a:endParaRPr lang="ru-RU" sz="2000">
              <a:latin typeface="Arial" pitchFamily="34" charset="0"/>
            </a:endParaRPr>
          </a:p>
          <a:p>
            <a:pPr eaLnBrk="1" hangingPunct="1">
              <a:lnSpc>
                <a:spcPct val="80000"/>
              </a:lnSpc>
              <a:spcBef>
                <a:spcPct val="0"/>
              </a:spcBef>
              <a:buFontTx/>
              <a:buNone/>
            </a:pPr>
            <a:r>
              <a:rPr lang="uk-UA" sz="2800" b="1">
                <a:latin typeface="Arial" pitchFamily="34" charset="0"/>
              </a:rPr>
              <a:t> </a:t>
            </a:r>
            <a:r>
              <a:rPr lang="uk-UA" sz="2800">
                <a:solidFill>
                  <a:schemeClr val="folHlink"/>
                </a:solidFill>
                <a:latin typeface="Arial" pitchFamily="34" charset="0"/>
              </a:rPr>
              <a:t>Визначає:</a:t>
            </a:r>
          </a:p>
          <a:p>
            <a:pPr eaLnBrk="1" hangingPunct="1">
              <a:lnSpc>
                <a:spcPct val="80000"/>
              </a:lnSpc>
              <a:spcBef>
                <a:spcPct val="60000"/>
              </a:spcBef>
              <a:buFont typeface="Wingdings" pitchFamily="2" charset="2"/>
              <a:buChar char="§"/>
            </a:pPr>
            <a:r>
              <a:rPr lang="uk-UA" sz="1800">
                <a:latin typeface="Arial" pitchFamily="34" charset="0"/>
              </a:rPr>
              <a:t>вичерпний перелік податків та зборів та порядок їх адміністрування</a:t>
            </a:r>
            <a:r>
              <a:rPr lang="ru-RU" sz="1800">
                <a:latin typeface="Arial" pitchFamily="34" charset="0"/>
              </a:rPr>
              <a:t> </a:t>
            </a:r>
          </a:p>
          <a:p>
            <a:pPr eaLnBrk="1" hangingPunct="1">
              <a:lnSpc>
                <a:spcPct val="80000"/>
              </a:lnSpc>
              <a:spcBef>
                <a:spcPct val="60000"/>
              </a:spcBef>
              <a:buFont typeface="Wingdings" pitchFamily="2" charset="2"/>
              <a:buChar char="§"/>
            </a:pPr>
            <a:r>
              <a:rPr lang="uk-UA" sz="1800">
                <a:latin typeface="Arial" pitchFamily="34" charset="0"/>
              </a:rPr>
              <a:t>платників податків та зборів, їх права та обов’язки, </a:t>
            </a:r>
          </a:p>
          <a:p>
            <a:pPr eaLnBrk="1" hangingPunct="1">
              <a:lnSpc>
                <a:spcPct val="80000"/>
              </a:lnSpc>
              <a:spcBef>
                <a:spcPct val="60000"/>
              </a:spcBef>
              <a:buFont typeface="Wingdings" pitchFamily="2" charset="2"/>
              <a:buChar char="§"/>
            </a:pPr>
            <a:r>
              <a:rPr lang="uk-UA" sz="1800">
                <a:latin typeface="Arial" pitchFamily="34" charset="0"/>
              </a:rPr>
              <a:t>компетенцію контролюючих органів, повноваження і обов’язки їх посадових осіб під час здійснення податкового контролю</a:t>
            </a:r>
          </a:p>
          <a:p>
            <a:pPr eaLnBrk="1" hangingPunct="1">
              <a:lnSpc>
                <a:spcPct val="80000"/>
              </a:lnSpc>
              <a:spcBef>
                <a:spcPct val="60000"/>
              </a:spcBef>
              <a:buFont typeface="Wingdings" pitchFamily="2" charset="2"/>
              <a:buChar char="§"/>
            </a:pPr>
            <a:r>
              <a:rPr lang="uk-UA" sz="1800">
                <a:latin typeface="Arial" pitchFamily="34" charset="0"/>
              </a:rPr>
              <a:t>відповідальність за порушення податкового законодавства</a:t>
            </a:r>
            <a:endParaRPr lang="ru-RU" sz="1800">
              <a:latin typeface="Arial" pitchFamily="34" charset="0"/>
            </a:endParaRPr>
          </a:p>
          <a:p>
            <a:pPr eaLnBrk="1" hangingPunct="1">
              <a:lnSpc>
                <a:spcPct val="80000"/>
              </a:lnSpc>
              <a:spcBef>
                <a:spcPct val="60000"/>
              </a:spcBef>
              <a:buFont typeface="Wingdings" pitchFamily="2" charset="2"/>
              <a:buNone/>
            </a:pPr>
            <a:endParaRPr lang="ru-RU" sz="2000">
              <a:latin typeface="Arial" pitchFamily="34" charset="0"/>
            </a:endParaRPr>
          </a:p>
          <a:p>
            <a:pPr algn="just" eaLnBrk="1" hangingPunct="1">
              <a:lnSpc>
                <a:spcPct val="80000"/>
              </a:lnSpc>
              <a:spcBef>
                <a:spcPct val="0"/>
              </a:spcBef>
              <a:buFontTx/>
              <a:buNone/>
            </a:pPr>
            <a:endParaRPr lang="ru-RU" sz="2000"/>
          </a:p>
          <a:p>
            <a:pPr eaLnBrk="1" hangingPunct="1">
              <a:lnSpc>
                <a:spcPct val="80000"/>
              </a:lnSpc>
            </a:pPr>
            <a:endParaRPr lang="ru-RU"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0" y="304800"/>
            <a:ext cx="7924800" cy="11594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0" fontAlgn="base" latinLnBrk="0" hangingPunct="0">
              <a:lnSpc>
                <a:spcPct val="150000"/>
              </a:lnSpc>
              <a:spcBef>
                <a:spcPct val="0"/>
              </a:spcBef>
              <a:spcAft>
                <a:spcPct val="0"/>
              </a:spcAft>
              <a:buClrTx/>
              <a:buSzTx/>
              <a:buFontTx/>
              <a:buNone/>
              <a:tabLst/>
            </a:pPr>
            <a:r>
              <a:rPr kumimoji="0" lang="uk-UA" sz="1600" b="0" i="0" u="none" strike="noStrike" cap="none" normalizeH="0" baseline="0" dirty="0">
                <a:ln>
                  <a:noFill/>
                </a:ln>
                <a:solidFill>
                  <a:schemeClr val="tx1"/>
                </a:solidFill>
                <a:effectLst/>
                <a:latin typeface="Comic Sans MS" pitchFamily="66" charset="0"/>
                <a:ea typeface="Times New Roman" pitchFamily="18" charset="0"/>
              </a:rPr>
              <a:t>Поняття </a:t>
            </a:r>
            <a:r>
              <a:rPr kumimoji="0" lang="uk-UA" sz="1600" b="1" i="1" u="none" strike="noStrike" cap="none" normalizeH="0" baseline="0" dirty="0">
                <a:ln>
                  <a:noFill/>
                </a:ln>
                <a:solidFill>
                  <a:schemeClr val="tx1"/>
                </a:solidFill>
                <a:effectLst/>
                <a:latin typeface="Comic Sans MS" pitchFamily="66" charset="0"/>
                <a:ea typeface="Times New Roman" pitchFamily="18" charset="0"/>
              </a:rPr>
              <a:t>адміністрування податків</a:t>
            </a:r>
            <a:r>
              <a:rPr kumimoji="0" lang="uk-UA" sz="1600" b="0" i="1" u="none" strike="noStrike" cap="none" normalizeH="0" baseline="0" dirty="0">
                <a:ln>
                  <a:noFill/>
                </a:ln>
                <a:solidFill>
                  <a:schemeClr val="tx1"/>
                </a:solidFill>
                <a:effectLst/>
                <a:latin typeface="Comic Sans MS" pitchFamily="66" charset="0"/>
                <a:ea typeface="Times New Roman" pitchFamily="18" charset="0"/>
              </a:rPr>
              <a:t> </a:t>
            </a:r>
            <a:r>
              <a:rPr kumimoji="0" lang="uk-UA" sz="1600" b="0" i="0" u="none" strike="noStrike" cap="none" normalizeH="0" baseline="0" dirty="0">
                <a:ln>
                  <a:noFill/>
                </a:ln>
                <a:solidFill>
                  <a:schemeClr val="tx1"/>
                </a:solidFill>
                <a:effectLst/>
                <a:latin typeface="Comic Sans MS" pitchFamily="66" charset="0"/>
                <a:ea typeface="Times New Roman" pitchFamily="18" charset="0"/>
              </a:rPr>
              <a:t>можна визначити як систему законодавчо визначеної сукупності взаємовідносин між державою, яка є ініціатором створення податкового середовища, та платниками податків.</a:t>
            </a:r>
            <a:endParaRPr kumimoji="0" lang="uk-UA" sz="1600" b="0" i="0" u="none" strike="noStrike" cap="none" normalizeH="0" baseline="0" dirty="0">
              <a:ln>
                <a:noFill/>
              </a:ln>
              <a:solidFill>
                <a:schemeClr val="tx1"/>
              </a:solidFill>
              <a:effectLst/>
              <a:latin typeface="Comic Sans MS" pitchFamily="66" charset="0"/>
            </a:endParaRPr>
          </a:p>
        </p:txBody>
      </p:sp>
      <p:sp>
        <p:nvSpPr>
          <p:cNvPr id="50191"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pSp>
        <p:nvGrpSpPr>
          <p:cNvPr id="50178" name="Group 2"/>
          <p:cNvGrpSpPr>
            <a:grpSpLocks noChangeAspect="1"/>
          </p:cNvGrpSpPr>
          <p:nvPr/>
        </p:nvGrpSpPr>
        <p:grpSpPr bwMode="auto">
          <a:xfrm>
            <a:off x="838200" y="2209800"/>
            <a:ext cx="7162800" cy="3276600"/>
            <a:chOff x="600" y="1680"/>
            <a:chExt cx="9840" cy="4515"/>
          </a:xfrm>
        </p:grpSpPr>
        <p:sp>
          <p:nvSpPr>
            <p:cNvPr id="50190" name="AutoShape 14"/>
            <p:cNvSpPr>
              <a:spLocks noChangeAspect="1" noChangeArrowheads="1" noTextEdit="1"/>
            </p:cNvSpPr>
            <p:nvPr/>
          </p:nvSpPr>
          <p:spPr bwMode="auto">
            <a:xfrm>
              <a:off x="600" y="1680"/>
              <a:ext cx="9840" cy="4200"/>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50189" name="Rectangle 13"/>
            <p:cNvSpPr>
              <a:spLocks noChangeArrowheads="1"/>
            </p:cNvSpPr>
            <p:nvPr/>
          </p:nvSpPr>
          <p:spPr bwMode="auto">
            <a:xfrm>
              <a:off x="6840" y="1800"/>
              <a:ext cx="3360" cy="4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a:ln>
                    <a:noFill/>
                  </a:ln>
                  <a:solidFill>
                    <a:schemeClr val="tx1"/>
                  </a:solidFill>
                  <a:effectLst/>
                  <a:latin typeface="Comic Sans MS" pitchFamily="66" charset="0"/>
                  <a:ea typeface="Times New Roman" pitchFamily="18" charset="0"/>
                </a:rPr>
                <a:t>ПЛАТНИК ПОДАТКІВ</a:t>
              </a:r>
              <a:endParaRPr kumimoji="0" lang="uk-UA" sz="1400" b="0" i="0" u="none" strike="noStrike" cap="none" normalizeH="0" baseline="0" dirty="0">
                <a:ln>
                  <a:noFill/>
                </a:ln>
                <a:solidFill>
                  <a:schemeClr val="tx1"/>
                </a:solidFill>
                <a:effectLst/>
                <a:latin typeface="Comic Sans MS" pitchFamily="66" charset="0"/>
              </a:endParaRPr>
            </a:p>
          </p:txBody>
        </p:sp>
        <p:sp>
          <p:nvSpPr>
            <p:cNvPr id="50188" name="Rectangle 12"/>
            <p:cNvSpPr>
              <a:spLocks noChangeArrowheads="1"/>
            </p:cNvSpPr>
            <p:nvPr/>
          </p:nvSpPr>
          <p:spPr bwMode="auto">
            <a:xfrm>
              <a:off x="5040" y="3120"/>
              <a:ext cx="5160" cy="15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a:ln>
                    <a:noFill/>
                  </a:ln>
                  <a:solidFill>
                    <a:schemeClr val="tx1"/>
                  </a:solidFill>
                  <a:effectLst/>
                  <a:latin typeface="Comic Sans MS" pitchFamily="66" charset="0"/>
                  <a:ea typeface="Times New Roman" pitchFamily="18" charset="0"/>
                </a:rPr>
                <a:t>Ст.67 Конституції України: «Кожен зобов’язаний сплачувати податки і збори в порядку і розмірах, встановлених законом»</a:t>
              </a:r>
              <a:endParaRPr kumimoji="0" lang="uk-UA" sz="1400" b="0" i="0" u="none" strike="noStrike" cap="none" normalizeH="0" baseline="0" dirty="0">
                <a:ln>
                  <a:noFill/>
                </a:ln>
                <a:solidFill>
                  <a:schemeClr val="tx1"/>
                </a:solidFill>
                <a:effectLst/>
                <a:latin typeface="Comic Sans MS" pitchFamily="66" charset="0"/>
              </a:endParaRPr>
            </a:p>
          </p:txBody>
        </p:sp>
        <p:sp>
          <p:nvSpPr>
            <p:cNvPr id="50187" name="Rectangle 11"/>
            <p:cNvSpPr>
              <a:spLocks noChangeArrowheads="1"/>
            </p:cNvSpPr>
            <p:nvPr/>
          </p:nvSpPr>
          <p:spPr bwMode="auto">
            <a:xfrm>
              <a:off x="960" y="5160"/>
              <a:ext cx="9120" cy="10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a:ln>
                    <a:noFill/>
                  </a:ln>
                  <a:solidFill>
                    <a:schemeClr val="tx1"/>
                  </a:solidFill>
                  <a:effectLst/>
                  <a:latin typeface="Comic Sans MS" pitchFamily="66" charset="0"/>
                  <a:ea typeface="Times New Roman" pitchFamily="18" charset="0"/>
                </a:rPr>
                <a:t>Сукупність відносин для забезпечення законодавчо визначених зобов’язань платників податків</a:t>
              </a:r>
              <a:endParaRPr kumimoji="0" lang="uk-UA" sz="1400" b="0" i="0" u="none" strike="noStrike" cap="none" normalizeH="0" baseline="0" dirty="0">
                <a:ln>
                  <a:noFill/>
                </a:ln>
                <a:solidFill>
                  <a:schemeClr val="tx1"/>
                </a:solidFill>
                <a:effectLst/>
                <a:latin typeface="Comic Sans MS" pitchFamily="66" charset="0"/>
              </a:endParaRPr>
            </a:p>
          </p:txBody>
        </p:sp>
        <p:sp>
          <p:nvSpPr>
            <p:cNvPr id="50186" name="Rectangle 10"/>
            <p:cNvSpPr>
              <a:spLocks noChangeArrowheads="1"/>
            </p:cNvSpPr>
            <p:nvPr/>
          </p:nvSpPr>
          <p:spPr bwMode="auto">
            <a:xfrm>
              <a:off x="3840" y="1680"/>
              <a:ext cx="2760" cy="8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a:ln>
                    <a:noFill/>
                  </a:ln>
                  <a:solidFill>
                    <a:schemeClr val="tx1"/>
                  </a:solidFill>
                  <a:effectLst/>
                  <a:latin typeface="Comic Sans MS" pitchFamily="66" charset="0"/>
                  <a:ea typeface="Times New Roman" pitchFamily="18" charset="0"/>
                </a:rPr>
                <a:t>рівноправні суб’єкти</a:t>
              </a:r>
              <a:endParaRPr kumimoji="0" lang="ru-RU" sz="1200" b="0" i="0" u="none" strike="noStrike" cap="none" normalizeH="0" baseline="0" dirty="0">
                <a:ln>
                  <a:noFill/>
                </a:ln>
                <a:solidFill>
                  <a:schemeClr val="tx1"/>
                </a:solidFill>
                <a:effectLst/>
                <a:latin typeface="Comic Sans MS" pitchFamily="66"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a:ln>
                    <a:noFill/>
                  </a:ln>
                  <a:solidFill>
                    <a:schemeClr val="tx1"/>
                  </a:solidFill>
                  <a:effectLst/>
                  <a:latin typeface="Comic Sans MS" pitchFamily="66" charset="0"/>
                  <a:ea typeface="Times New Roman" pitchFamily="18" charset="0"/>
                </a:rPr>
                <a:t>податкових відносин</a:t>
              </a:r>
              <a:endParaRPr kumimoji="0" lang="uk-UA" sz="1200" b="0" i="0" u="none" strike="noStrike" cap="none" normalizeH="0" baseline="0" dirty="0">
                <a:ln>
                  <a:noFill/>
                </a:ln>
                <a:solidFill>
                  <a:schemeClr val="tx1"/>
                </a:solidFill>
                <a:effectLst/>
                <a:latin typeface="Comic Sans MS" pitchFamily="66" charset="0"/>
              </a:endParaRPr>
            </a:p>
          </p:txBody>
        </p:sp>
        <p:sp>
          <p:nvSpPr>
            <p:cNvPr id="50185" name="Line 9"/>
            <p:cNvSpPr>
              <a:spLocks noChangeShapeType="1"/>
            </p:cNvSpPr>
            <p:nvPr/>
          </p:nvSpPr>
          <p:spPr bwMode="auto">
            <a:xfrm>
              <a:off x="3480" y="2040"/>
              <a:ext cx="3360" cy="1"/>
            </a:xfrm>
            <a:prstGeom prst="line">
              <a:avLst/>
            </a:pr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0184" name="Line 8"/>
            <p:cNvSpPr>
              <a:spLocks noChangeShapeType="1"/>
            </p:cNvSpPr>
            <p:nvPr/>
          </p:nvSpPr>
          <p:spPr bwMode="auto">
            <a:xfrm>
              <a:off x="2220" y="2220"/>
              <a:ext cx="1" cy="8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0183" name="Line 7"/>
            <p:cNvSpPr>
              <a:spLocks noChangeShapeType="1"/>
            </p:cNvSpPr>
            <p:nvPr/>
          </p:nvSpPr>
          <p:spPr bwMode="auto">
            <a:xfrm>
              <a:off x="8159" y="2280"/>
              <a:ext cx="1" cy="8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0182" name="Line 6"/>
            <p:cNvSpPr>
              <a:spLocks noChangeShapeType="1"/>
            </p:cNvSpPr>
            <p:nvPr/>
          </p:nvSpPr>
          <p:spPr bwMode="auto">
            <a:xfrm>
              <a:off x="2279" y="3840"/>
              <a:ext cx="1" cy="132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0181" name="Line 5"/>
            <p:cNvSpPr>
              <a:spLocks noChangeShapeType="1"/>
            </p:cNvSpPr>
            <p:nvPr/>
          </p:nvSpPr>
          <p:spPr bwMode="auto">
            <a:xfrm>
              <a:off x="6360" y="4680"/>
              <a:ext cx="0" cy="4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ru-RU"/>
            </a:p>
          </p:txBody>
        </p:sp>
        <p:sp>
          <p:nvSpPr>
            <p:cNvPr id="50180" name="Rectangle 4"/>
            <p:cNvSpPr>
              <a:spLocks noChangeArrowheads="1"/>
            </p:cNvSpPr>
            <p:nvPr/>
          </p:nvSpPr>
          <p:spPr bwMode="auto">
            <a:xfrm>
              <a:off x="600" y="3045"/>
              <a:ext cx="3360" cy="8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a:ln>
                    <a:noFill/>
                  </a:ln>
                  <a:solidFill>
                    <a:schemeClr val="tx1"/>
                  </a:solidFill>
                  <a:effectLst/>
                  <a:latin typeface="Comic Sans MS" pitchFamily="66" charset="0"/>
                  <a:ea typeface="Times New Roman" pitchFamily="18" charset="0"/>
                </a:rPr>
                <a:t>Забезпечення бази з питань оподаткування</a:t>
              </a:r>
              <a:endParaRPr kumimoji="0" lang="uk-UA" sz="1400" b="0" i="0" u="none" strike="noStrike" cap="none" normalizeH="0" baseline="0" dirty="0">
                <a:ln>
                  <a:noFill/>
                </a:ln>
                <a:solidFill>
                  <a:schemeClr val="tx1"/>
                </a:solidFill>
                <a:effectLst/>
                <a:latin typeface="Comic Sans MS" pitchFamily="66" charset="0"/>
              </a:endParaRPr>
            </a:p>
          </p:txBody>
        </p:sp>
        <p:sp>
          <p:nvSpPr>
            <p:cNvPr id="50179" name="Rectangle 3"/>
            <p:cNvSpPr>
              <a:spLocks noChangeArrowheads="1"/>
            </p:cNvSpPr>
            <p:nvPr/>
          </p:nvSpPr>
          <p:spPr bwMode="auto">
            <a:xfrm>
              <a:off x="600" y="1860"/>
              <a:ext cx="2880" cy="4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a:ln>
                    <a:noFill/>
                  </a:ln>
                  <a:solidFill>
                    <a:schemeClr val="tx1"/>
                  </a:solidFill>
                  <a:effectLst/>
                  <a:latin typeface="Comic Sans MS" pitchFamily="66" charset="0"/>
                  <a:ea typeface="Times New Roman" pitchFamily="18" charset="0"/>
                </a:rPr>
                <a:t>ДЕРЖАВА</a:t>
              </a:r>
              <a:endParaRPr kumimoji="0" lang="uk-UA" sz="1400" b="0" i="0" u="none" strike="noStrike" cap="none" normalizeH="0" baseline="0" dirty="0">
                <a:ln>
                  <a:noFill/>
                </a:ln>
                <a:solidFill>
                  <a:schemeClr val="tx1"/>
                </a:solidFill>
                <a:effectLst/>
                <a:latin typeface="Comic Sans MS" pitchFamily="66" charset="0"/>
              </a:endParaRPr>
            </a:p>
          </p:txBody>
        </p:sp>
      </p:grpSp>
      <p:sp>
        <p:nvSpPr>
          <p:cNvPr id="50199" name="Rectangle 23"/>
          <p:cNvSpPr>
            <a:spLocks noChangeArrowheads="1"/>
          </p:cNvSpPr>
          <p:nvPr/>
        </p:nvSpPr>
        <p:spPr bwMode="auto">
          <a:xfrm>
            <a:off x="1295400" y="1524000"/>
            <a:ext cx="6172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ctr" defTabSz="914400" rtl="0" eaLnBrk="0" fontAlgn="base" latinLnBrk="0" hangingPunct="0">
              <a:lnSpc>
                <a:spcPct val="100000"/>
              </a:lnSpc>
              <a:spcBef>
                <a:spcPct val="0"/>
              </a:spcBef>
              <a:spcAft>
                <a:spcPct val="0"/>
              </a:spcAft>
              <a:buClrTx/>
              <a:buSzTx/>
              <a:buFontTx/>
              <a:buNone/>
              <a:tabLst/>
            </a:pPr>
            <a:endParaRPr lang="uk-UA" sz="1600" b="1" dirty="0">
              <a:ea typeface="Times New Roman" pitchFamily="18" charset="0"/>
            </a:endParaRPr>
          </a:p>
          <a:p>
            <a:pPr marL="0" marR="0" lvl="0" indent="342900" algn="ctr" defTabSz="914400" rtl="0" eaLnBrk="0" fontAlgn="base" latinLnBrk="0" hangingPunct="0">
              <a:lnSpc>
                <a:spcPct val="100000"/>
              </a:lnSpc>
              <a:spcBef>
                <a:spcPct val="0"/>
              </a:spcBef>
              <a:spcAft>
                <a:spcPct val="0"/>
              </a:spcAft>
              <a:buClrTx/>
              <a:buSzTx/>
              <a:buFontTx/>
              <a:buNone/>
              <a:tabLst/>
            </a:pPr>
            <a:r>
              <a:rPr lang="uk-UA" sz="1600" b="1" dirty="0">
                <a:ea typeface="Times New Roman" pitchFamily="18" charset="0"/>
              </a:rPr>
              <a:t>СХЕМА АДМІНІСТРУВАННЯ ПОДАТКІВ</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66800" y="182338"/>
            <a:ext cx="6858000" cy="50323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0" fontAlgn="base" latinLnBrk="0" hangingPunct="0">
              <a:lnSpc>
                <a:spcPct val="150000"/>
              </a:lnSpc>
              <a:spcBef>
                <a:spcPct val="0"/>
              </a:spcBef>
              <a:spcAft>
                <a:spcPct val="0"/>
              </a:spcAft>
              <a:buClrTx/>
              <a:buSzTx/>
              <a:buFontTx/>
              <a:buNone/>
              <a:tabLst/>
            </a:pPr>
            <a:endParaRPr kumimoji="0" lang="uk-UA" i="0" u="none" strike="noStrike" cap="none" normalizeH="0" baseline="0" dirty="0">
              <a:ln>
                <a:noFill/>
              </a:ln>
              <a:solidFill>
                <a:schemeClr val="tx1"/>
              </a:solidFill>
              <a:effectLst/>
              <a:latin typeface="Comic Sans MS" pitchFamily="66" charset="0"/>
              <a:ea typeface="Times New Roman" pitchFamily="18" charset="0"/>
            </a:endParaRPr>
          </a:p>
          <a:p>
            <a:pPr marL="0" marR="0" lvl="0" indent="342900" algn="just" defTabSz="914400" rtl="0" eaLnBrk="0" fontAlgn="base" latinLnBrk="0" hangingPunct="0">
              <a:lnSpc>
                <a:spcPct val="150000"/>
              </a:lnSpc>
              <a:spcBef>
                <a:spcPct val="0"/>
              </a:spcBef>
              <a:spcAft>
                <a:spcPct val="0"/>
              </a:spcAft>
              <a:buClrTx/>
              <a:buSzTx/>
              <a:buFontTx/>
              <a:buNone/>
              <a:tabLst/>
            </a:pPr>
            <a:r>
              <a:rPr kumimoji="0" lang="uk-UA" i="0" u="none" strike="noStrike" cap="none" normalizeH="0" baseline="0" dirty="0">
                <a:ln>
                  <a:noFill/>
                </a:ln>
                <a:solidFill>
                  <a:schemeClr val="tx1"/>
                </a:solidFill>
                <a:effectLst/>
                <a:latin typeface="Comic Sans MS" pitchFamily="66" charset="0"/>
                <a:ea typeface="Times New Roman" pitchFamily="18" charset="0"/>
              </a:rPr>
              <a:t>Згідно Податкового</a:t>
            </a:r>
            <a:r>
              <a:rPr kumimoji="0" lang="uk-UA" i="0" u="none" strike="noStrike" cap="none" normalizeH="0" dirty="0">
                <a:ln>
                  <a:noFill/>
                </a:ln>
                <a:solidFill>
                  <a:schemeClr val="tx1"/>
                </a:solidFill>
                <a:effectLst/>
                <a:latin typeface="Comic Sans MS" pitchFamily="66" charset="0"/>
                <a:ea typeface="Times New Roman" pitchFamily="18" charset="0"/>
              </a:rPr>
              <a:t> кодексу України</a:t>
            </a:r>
            <a:r>
              <a:rPr kumimoji="0" lang="uk-UA" i="0" u="none" strike="noStrike" cap="none" normalizeH="0" baseline="0" dirty="0">
                <a:ln>
                  <a:noFill/>
                </a:ln>
                <a:solidFill>
                  <a:schemeClr val="tx1"/>
                </a:solidFill>
                <a:effectLst/>
                <a:latin typeface="Comic Sans MS" pitchFamily="66" charset="0"/>
                <a:ea typeface="Times New Roman" pitchFamily="18" charset="0"/>
              </a:rPr>
              <a:t>, </a:t>
            </a:r>
            <a:r>
              <a:rPr lang="uk-UA" b="1" dirty="0">
                <a:ea typeface="Times New Roman" pitchFamily="18" charset="0"/>
              </a:rPr>
              <a:t>к</a:t>
            </a:r>
            <a:r>
              <a:rPr kumimoji="0" lang="uk-UA" b="1" i="0" u="none" strike="noStrike" cap="none" normalizeH="0" baseline="0" dirty="0">
                <a:ln>
                  <a:noFill/>
                </a:ln>
                <a:solidFill>
                  <a:schemeClr val="tx1"/>
                </a:solidFill>
                <a:effectLst/>
                <a:latin typeface="Comic Sans MS" pitchFamily="66" charset="0"/>
                <a:ea typeface="Times New Roman" pitchFamily="18" charset="0"/>
              </a:rPr>
              <a:t>онтролюючі органи</a:t>
            </a:r>
            <a:r>
              <a:rPr kumimoji="0" lang="uk-UA" b="0" i="0" u="none" strike="noStrike" cap="none" normalizeH="0" baseline="0" dirty="0">
                <a:ln>
                  <a:noFill/>
                </a:ln>
                <a:solidFill>
                  <a:schemeClr val="tx1"/>
                </a:solidFill>
                <a:effectLst/>
                <a:latin typeface="Comic Sans MS" pitchFamily="66" charset="0"/>
                <a:ea typeface="Times New Roman" pitchFamily="18" charset="0"/>
              </a:rPr>
              <a:t> - державні органи, які в межах своєї компетенції, визначеної законом, здійснюють контроль за своєчасністю, достовірністю та повнотою нарахування податків і зборів (обов'язкових платежів) та погашенням податкових зобов'язань чи податкового боргу.</a:t>
            </a:r>
          </a:p>
          <a:p>
            <a:pPr lvl="0" indent="342900" algn="just" eaLnBrk="0" hangingPunct="0">
              <a:lnSpc>
                <a:spcPct val="150000"/>
              </a:lnSpc>
            </a:pPr>
            <a:r>
              <a:rPr lang="uk-UA" b="1" dirty="0"/>
              <a:t>Органами стягнення </a:t>
            </a:r>
            <a:r>
              <a:rPr lang="uk-UA" dirty="0"/>
              <a:t>є виключно контролюючі органи, уповноважені здійснювати заходи щодо забезпечення погашення податкового боргу та недоїмки зі сплати єдиного внеску у межах повноважень, а також державні виконавці в межах своїх повноважень. </a:t>
            </a:r>
            <a:endParaRPr kumimoji="0" lang="uk-UA" b="0" i="0" u="none" strike="noStrike" cap="none" normalizeH="0" baseline="0" dirty="0">
              <a:ln>
                <a:noFill/>
              </a:ln>
              <a:solidFill>
                <a:schemeClr val="tx1"/>
              </a:solidFill>
              <a:effectLst/>
              <a:latin typeface="Comic Sans MS" pitchFamily="66" charset="0"/>
            </a:endParaRPr>
          </a:p>
        </p:txBody>
      </p:sp>
    </p:spTree>
  </p:cSld>
  <p:clrMapOvr>
    <a:masterClrMapping/>
  </p:clrMapOvr>
</p:sld>
</file>

<file path=ppt/theme/theme1.xml><?xml version="1.0" encoding="utf-8"?>
<a:theme xmlns:a="http://schemas.openxmlformats.org/drawingml/2006/main" name="Пастель">
  <a:themeElements>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Пастель">
      <a:majorFont>
        <a:latin typeface="Comic Sans MS"/>
        <a:ea typeface=""/>
        <a:cs typeface=""/>
      </a:majorFont>
      <a:minorFont>
        <a:latin typeface="Comic Sans MS"/>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Пастель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Пастель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Пастель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Пастель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Пастель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Пастель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Пастель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Crayons</Template>
  <TotalTime>379</TotalTime>
  <Words>1261</Words>
  <Application>Microsoft Office PowerPoint</Application>
  <PresentationFormat>Екран (4:3)</PresentationFormat>
  <Paragraphs>115</Paragraphs>
  <Slides>20</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20</vt:i4>
      </vt:variant>
    </vt:vector>
  </HeadingPairs>
  <TitlesOfParts>
    <vt:vector size="26" baseType="lpstr">
      <vt:lpstr>Arial</vt:lpstr>
      <vt:lpstr>Calibri</vt:lpstr>
      <vt:lpstr>Comic Sans MS</vt:lpstr>
      <vt:lpstr>Tahoma</vt:lpstr>
      <vt:lpstr>Wingdings</vt:lpstr>
      <vt:lpstr>Пастель</vt:lpstr>
      <vt:lpstr>Лекція  Організаційно-правові засади адміністрування податків і зборів (обов’язкових платежів) в Україні </vt:lpstr>
      <vt:lpstr>План лекційного заняття</vt:lpstr>
      <vt:lpstr>Презентація PowerPoint</vt:lpstr>
      <vt:lpstr>Презентація PowerPoint</vt:lpstr>
      <vt:lpstr>Презентація PowerPoint</vt:lpstr>
      <vt:lpstr>Податкове законодавство України</vt:lpstr>
      <vt:lpstr>Податковий кодекс України </vt:lpstr>
      <vt:lpstr>Презентація PowerPoint</vt:lpstr>
      <vt:lpstr>Презентація PowerPoint</vt:lpstr>
      <vt:lpstr>Презентація PowerPoint</vt:lpstr>
      <vt:lpstr>Презентація PowerPoint</vt:lpstr>
      <vt:lpstr>Презентація PowerPoint</vt:lpstr>
      <vt:lpstr>ОСНОВНІ ЕТАПИ АДМІНІСТРУВАННЯ  ПОДАТКІВ І ПЛАТЕЖІВ</vt:lpstr>
      <vt:lpstr>Складові частини адміністрування податків і платежів</vt:lpstr>
      <vt:lpstr>Презентація PowerPoint</vt:lpstr>
      <vt:lpstr>Презентація PowerPoint</vt:lpstr>
      <vt:lpstr>Презентація PowerPoint</vt:lpstr>
      <vt:lpstr>Презентація PowerPoint</vt:lpstr>
      <vt:lpstr>Презентація PowerPoint</vt:lpstr>
      <vt:lpstr>Основні права та обов'язки платників податків</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VINGA</dc:creator>
  <cp:lastModifiedBy>ASUS</cp:lastModifiedBy>
  <cp:revision>54</cp:revision>
  <cp:lastPrinted>1601-01-01T00:00:00Z</cp:lastPrinted>
  <dcterms:created xsi:type="dcterms:W3CDTF">1601-01-01T00:00:00Z</dcterms:created>
  <dcterms:modified xsi:type="dcterms:W3CDTF">2025-09-10T16:08:03Z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