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9" r:id="rId1"/>
  </p:sldMasterIdLst>
  <p:notesMasterIdLst>
    <p:notesMasterId r:id="rId20"/>
  </p:notesMasterIdLst>
  <p:sldIdLst>
    <p:sldId id="256" r:id="rId2"/>
    <p:sldId id="257" r:id="rId3"/>
    <p:sldId id="258" r:id="rId4"/>
    <p:sldId id="280" r:id="rId5"/>
    <p:sldId id="281" r:id="rId6"/>
    <p:sldId id="282" r:id="rId7"/>
    <p:sldId id="283" r:id="rId8"/>
    <p:sldId id="284" r:id="rId9"/>
    <p:sldId id="292" r:id="rId10"/>
    <p:sldId id="291" r:id="rId11"/>
    <p:sldId id="293" r:id="rId12"/>
    <p:sldId id="285" r:id="rId13"/>
    <p:sldId id="286" r:id="rId14"/>
    <p:sldId id="287" r:id="rId15"/>
    <p:sldId id="288" r:id="rId16"/>
    <p:sldId id="289" r:id="rId17"/>
    <p:sldId id="290" r:id="rId18"/>
    <p:sldId id="279" r:id="rId19"/>
  </p:sldIdLst>
  <p:sldSz cx="9144000" cy="6858000" type="screen4x3"/>
  <p:notesSz cx="6858000" cy="9144000"/>
  <p:defaultTextStyle>
    <a:defPPr>
      <a:defRPr lang="ru-RU"/>
    </a:defPPr>
    <a:lvl1pPr algn="ctr" rtl="0" fontAlgn="base">
      <a:spcBef>
        <a:spcPct val="0"/>
      </a:spcBef>
      <a:spcAft>
        <a:spcPct val="0"/>
      </a:spcAft>
      <a:defRPr kern="1200">
        <a:solidFill>
          <a:schemeClr val="tx1"/>
        </a:solidFill>
        <a:latin typeface="Comic Sans MS" pitchFamily="66" charset="0"/>
        <a:ea typeface="+mn-ea"/>
        <a:cs typeface="+mn-cs"/>
      </a:defRPr>
    </a:lvl1pPr>
    <a:lvl2pPr marL="457200" algn="ctr" rtl="0" fontAlgn="base">
      <a:spcBef>
        <a:spcPct val="0"/>
      </a:spcBef>
      <a:spcAft>
        <a:spcPct val="0"/>
      </a:spcAft>
      <a:defRPr kern="1200">
        <a:solidFill>
          <a:schemeClr val="tx1"/>
        </a:solidFill>
        <a:latin typeface="Comic Sans MS" pitchFamily="66" charset="0"/>
        <a:ea typeface="+mn-ea"/>
        <a:cs typeface="+mn-cs"/>
      </a:defRPr>
    </a:lvl2pPr>
    <a:lvl3pPr marL="914400" algn="ctr" rtl="0" fontAlgn="base">
      <a:spcBef>
        <a:spcPct val="0"/>
      </a:spcBef>
      <a:spcAft>
        <a:spcPct val="0"/>
      </a:spcAft>
      <a:defRPr kern="1200">
        <a:solidFill>
          <a:schemeClr val="tx1"/>
        </a:solidFill>
        <a:latin typeface="Comic Sans MS" pitchFamily="66" charset="0"/>
        <a:ea typeface="+mn-ea"/>
        <a:cs typeface="+mn-cs"/>
      </a:defRPr>
    </a:lvl3pPr>
    <a:lvl4pPr marL="1371600" algn="ctr" rtl="0" fontAlgn="base">
      <a:spcBef>
        <a:spcPct val="0"/>
      </a:spcBef>
      <a:spcAft>
        <a:spcPct val="0"/>
      </a:spcAft>
      <a:defRPr kern="1200">
        <a:solidFill>
          <a:schemeClr val="tx1"/>
        </a:solidFill>
        <a:latin typeface="Comic Sans MS" pitchFamily="66" charset="0"/>
        <a:ea typeface="+mn-ea"/>
        <a:cs typeface="+mn-cs"/>
      </a:defRPr>
    </a:lvl4pPr>
    <a:lvl5pPr marL="1828800" algn="ctr" rtl="0" fontAlgn="base">
      <a:spcBef>
        <a:spcPct val="0"/>
      </a:spcBef>
      <a:spcAft>
        <a:spcPct val="0"/>
      </a:spcAft>
      <a:defRPr kern="1200">
        <a:solidFill>
          <a:schemeClr val="tx1"/>
        </a:solidFill>
        <a:latin typeface="Comic Sans MS" pitchFamily="66" charset="0"/>
        <a:ea typeface="+mn-ea"/>
        <a:cs typeface="+mn-cs"/>
      </a:defRPr>
    </a:lvl5pPr>
    <a:lvl6pPr marL="2286000" algn="l" defTabSz="914400" rtl="0" eaLnBrk="1" latinLnBrk="0" hangingPunct="1">
      <a:defRPr kern="1200">
        <a:solidFill>
          <a:schemeClr val="tx1"/>
        </a:solidFill>
        <a:latin typeface="Comic Sans MS" pitchFamily="66" charset="0"/>
        <a:ea typeface="+mn-ea"/>
        <a:cs typeface="+mn-cs"/>
      </a:defRPr>
    </a:lvl6pPr>
    <a:lvl7pPr marL="2743200" algn="l" defTabSz="914400" rtl="0" eaLnBrk="1" latinLnBrk="0" hangingPunct="1">
      <a:defRPr kern="1200">
        <a:solidFill>
          <a:schemeClr val="tx1"/>
        </a:solidFill>
        <a:latin typeface="Comic Sans MS" pitchFamily="66" charset="0"/>
        <a:ea typeface="+mn-ea"/>
        <a:cs typeface="+mn-cs"/>
      </a:defRPr>
    </a:lvl7pPr>
    <a:lvl8pPr marL="3200400" algn="l" defTabSz="914400" rtl="0" eaLnBrk="1" latinLnBrk="0" hangingPunct="1">
      <a:defRPr kern="1200">
        <a:solidFill>
          <a:schemeClr val="tx1"/>
        </a:solidFill>
        <a:latin typeface="Comic Sans MS" pitchFamily="66" charset="0"/>
        <a:ea typeface="+mn-ea"/>
        <a:cs typeface="+mn-cs"/>
      </a:defRPr>
    </a:lvl8pPr>
    <a:lvl9pPr marL="3657600" algn="l" defTabSz="914400" rtl="0" eaLnBrk="1" latinLnBrk="0" hangingPunct="1">
      <a:defRPr kern="1200">
        <a:solidFill>
          <a:schemeClr val="tx1"/>
        </a:solidFill>
        <a:latin typeface="Comic Sans MS"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94660"/>
  </p:normalViewPr>
  <p:slideViewPr>
    <p:cSldViewPr>
      <p:cViewPr varScale="1">
        <p:scale>
          <a:sx n="80" d="100"/>
          <a:sy n="80" d="100"/>
        </p:scale>
        <p:origin x="1541"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8FAC5F-0A8C-4497-8304-EC3FCDA84CBD}" type="datetimeFigureOut">
              <a:rPr lang="uk-UA" smtClean="0"/>
              <a:t>09.10.2025</a:t>
            </a:fld>
            <a:endParaRPr lang="uk-UA"/>
          </a:p>
        </p:txBody>
      </p:sp>
      <p:sp>
        <p:nvSpPr>
          <p:cNvPr id="4" name="Місце для зображення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607A8F-AA70-4075-BC89-2068FC6313F9}" type="slidenum">
              <a:rPr lang="uk-UA" smtClean="0"/>
              <a:t>‹№›</a:t>
            </a:fld>
            <a:endParaRPr lang="uk-UA"/>
          </a:p>
        </p:txBody>
      </p:sp>
    </p:spTree>
    <p:extLst>
      <p:ext uri="{BB962C8B-B14F-4D97-AF65-F5344CB8AC3E}">
        <p14:creationId xmlns:p14="http://schemas.microsoft.com/office/powerpoint/2010/main" val="1272263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Freeform 2"/>
          <p:cNvSpPr>
            <a:spLocks/>
          </p:cNvSpPr>
          <p:nvPr/>
        </p:nvSpPr>
        <p:spPr bwMode="blackWhite">
          <a:xfrm>
            <a:off x="20638" y="12700"/>
            <a:ext cx="8896350" cy="6780213"/>
          </a:xfrm>
          <a:custGeom>
            <a:avLst/>
            <a:gdLst/>
            <a:ahLst/>
            <a:cxnLst>
              <a:cxn ang="0">
                <a:pos x="2822" y="0"/>
              </a:cxn>
              <a:cxn ang="0">
                <a:pos x="0" y="975"/>
              </a:cxn>
              <a:cxn ang="0">
                <a:pos x="2169" y="3619"/>
              </a:cxn>
              <a:cxn ang="0">
                <a:pos x="3985" y="1125"/>
              </a:cxn>
              <a:cxn ang="0">
                <a:pos x="2822" y="0"/>
              </a:cxn>
              <a:cxn ang="0">
                <a:pos x="2822" y="0"/>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w="9525">
            <a:noFill/>
            <a:round/>
            <a:headEnd/>
            <a:tailEnd/>
          </a:ln>
        </p:spPr>
        <p:txBody>
          <a:bodyPr/>
          <a:lstStyle/>
          <a:p>
            <a:pPr>
              <a:defRPr/>
            </a:pPr>
            <a:endParaRPr lang="ru-RU"/>
          </a:p>
        </p:txBody>
      </p:sp>
      <p:grpSp>
        <p:nvGrpSpPr>
          <p:cNvPr id="5" name="Group 8"/>
          <p:cNvGrpSpPr>
            <a:grpSpLocks/>
          </p:cNvGrpSpPr>
          <p:nvPr/>
        </p:nvGrpSpPr>
        <p:grpSpPr bwMode="auto">
          <a:xfrm>
            <a:off x="195263" y="234950"/>
            <a:ext cx="3787775" cy="1778000"/>
            <a:chOff x="123" y="148"/>
            <a:chExt cx="2386" cy="1120"/>
          </a:xfrm>
        </p:grpSpPr>
        <p:sp>
          <p:nvSpPr>
            <p:cNvPr id="6" name="Freeform 9"/>
            <p:cNvSpPr>
              <a:spLocks/>
            </p:cNvSpPr>
            <p:nvPr userDrawn="1"/>
          </p:nvSpPr>
          <p:spPr bwMode="auto">
            <a:xfrm>
              <a:off x="177" y="177"/>
              <a:ext cx="2250" cy="1017"/>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pPr>
                <a:defRPr/>
              </a:pPr>
              <a:endParaRPr lang="ru-RU"/>
            </a:p>
          </p:txBody>
        </p:sp>
        <p:sp>
          <p:nvSpPr>
            <p:cNvPr id="7" name="Freeform 10"/>
            <p:cNvSpPr>
              <a:spLocks/>
            </p:cNvSpPr>
            <p:nvPr userDrawn="1"/>
          </p:nvSpPr>
          <p:spPr bwMode="auto">
            <a:xfrm>
              <a:off x="166" y="261"/>
              <a:ext cx="2244" cy="1007"/>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pPr>
                <a:defRPr/>
              </a:pPr>
              <a:endParaRPr lang="ru-RU"/>
            </a:p>
          </p:txBody>
        </p:sp>
        <p:sp>
          <p:nvSpPr>
            <p:cNvPr id="8" name="Freeform 11"/>
            <p:cNvSpPr>
              <a:spLocks/>
            </p:cNvSpPr>
            <p:nvPr userDrawn="1"/>
          </p:nvSpPr>
          <p:spPr bwMode="auto">
            <a:xfrm>
              <a:off x="474" y="344"/>
              <a:ext cx="1488" cy="919"/>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ru-RU"/>
            </a:p>
          </p:txBody>
        </p:sp>
        <p:grpSp>
          <p:nvGrpSpPr>
            <p:cNvPr id="9" name="Group 12"/>
            <p:cNvGrpSpPr>
              <a:grpSpLocks/>
            </p:cNvGrpSpPr>
            <p:nvPr userDrawn="1"/>
          </p:nvGrpSpPr>
          <p:grpSpPr bwMode="auto">
            <a:xfrm>
              <a:off x="123" y="148"/>
              <a:ext cx="2386" cy="1081"/>
              <a:chOff x="123" y="148"/>
              <a:chExt cx="2386" cy="1081"/>
            </a:xfrm>
          </p:grpSpPr>
          <p:sp>
            <p:nvSpPr>
              <p:cNvPr id="10" name="Freeform 13"/>
              <p:cNvSpPr>
                <a:spLocks/>
              </p:cNvSpPr>
              <p:nvPr userDrawn="1"/>
            </p:nvSpPr>
            <p:spPr bwMode="auto">
              <a:xfrm>
                <a:off x="2005" y="934"/>
                <a:ext cx="212" cy="214"/>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ru-RU"/>
              </a:p>
            </p:txBody>
          </p:sp>
          <p:sp>
            <p:nvSpPr>
              <p:cNvPr id="11" name="Freeform 14"/>
              <p:cNvSpPr>
                <a:spLocks/>
              </p:cNvSpPr>
              <p:nvPr userDrawn="1"/>
            </p:nvSpPr>
            <p:spPr bwMode="auto">
              <a:xfrm>
                <a:off x="123" y="148"/>
                <a:ext cx="2386" cy="108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ru-RU"/>
              </a:p>
            </p:txBody>
          </p:sp>
          <p:sp>
            <p:nvSpPr>
              <p:cNvPr id="12" name="Freeform 15"/>
              <p:cNvSpPr>
                <a:spLocks/>
              </p:cNvSpPr>
              <p:nvPr userDrawn="1"/>
            </p:nvSpPr>
            <p:spPr bwMode="auto">
              <a:xfrm>
                <a:off x="324" y="158"/>
                <a:ext cx="1686" cy="614"/>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ru-RU"/>
              </a:p>
            </p:txBody>
          </p:sp>
          <p:sp>
            <p:nvSpPr>
              <p:cNvPr id="13" name="Freeform 16"/>
              <p:cNvSpPr>
                <a:spLocks/>
              </p:cNvSpPr>
              <p:nvPr userDrawn="1"/>
            </p:nvSpPr>
            <p:spPr bwMode="auto">
              <a:xfrm>
                <a:off x="409" y="251"/>
                <a:ext cx="227" cy="410"/>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ru-RU"/>
              </a:p>
            </p:txBody>
          </p:sp>
          <p:sp>
            <p:nvSpPr>
              <p:cNvPr id="14" name="Freeform 17"/>
              <p:cNvSpPr>
                <a:spLocks/>
              </p:cNvSpPr>
              <p:nvPr userDrawn="1"/>
            </p:nvSpPr>
            <p:spPr bwMode="auto">
              <a:xfrm>
                <a:off x="846" y="536"/>
                <a:ext cx="691" cy="36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ru-RU"/>
              </a:p>
            </p:txBody>
          </p:sp>
        </p:grpSp>
      </p:grpSp>
      <p:grpSp>
        <p:nvGrpSpPr>
          <p:cNvPr id="15" name="Group 18"/>
          <p:cNvGrpSpPr>
            <a:grpSpLocks/>
          </p:cNvGrpSpPr>
          <p:nvPr/>
        </p:nvGrpSpPr>
        <p:grpSpPr bwMode="auto">
          <a:xfrm>
            <a:off x="7915275" y="4368800"/>
            <a:ext cx="742950" cy="1058863"/>
            <a:chOff x="4986" y="2752"/>
            <a:chExt cx="468" cy="667"/>
          </a:xfrm>
        </p:grpSpPr>
        <p:sp>
          <p:nvSpPr>
            <p:cNvPr id="16" name="Freeform 19"/>
            <p:cNvSpPr>
              <a:spLocks/>
            </p:cNvSpPr>
            <p:nvPr userDrawn="1"/>
          </p:nvSpPr>
          <p:spPr bwMode="auto">
            <a:xfrm rot="7320404">
              <a:off x="4909" y="2936"/>
              <a:ext cx="629" cy="293"/>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pPr>
                <a:defRPr/>
              </a:pPr>
              <a:endParaRPr lang="ru-RU"/>
            </a:p>
          </p:txBody>
        </p:sp>
        <p:sp>
          <p:nvSpPr>
            <p:cNvPr id="17" name="Freeform 20"/>
            <p:cNvSpPr>
              <a:spLocks/>
            </p:cNvSpPr>
            <p:nvPr userDrawn="1"/>
          </p:nvSpPr>
          <p:spPr bwMode="auto">
            <a:xfrm rot="7320404">
              <a:off x="4893" y="2923"/>
              <a:ext cx="627" cy="29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w="9525">
              <a:noFill/>
              <a:round/>
              <a:headEnd/>
              <a:tailEnd/>
            </a:ln>
          </p:spPr>
          <p:txBody>
            <a:bodyPr/>
            <a:lstStyle/>
            <a:p>
              <a:pPr>
                <a:defRPr/>
              </a:pPr>
              <a:endParaRPr lang="ru-RU"/>
            </a:p>
          </p:txBody>
        </p:sp>
        <p:sp>
          <p:nvSpPr>
            <p:cNvPr id="18" name="Freeform 21"/>
            <p:cNvSpPr>
              <a:spLocks/>
            </p:cNvSpPr>
            <p:nvPr userDrawn="1"/>
          </p:nvSpPr>
          <p:spPr bwMode="auto">
            <a:xfrm rot="7320404">
              <a:off x="5000" y="2913"/>
              <a:ext cx="416" cy="265"/>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ru-RU"/>
            </a:p>
          </p:txBody>
        </p:sp>
        <p:grpSp>
          <p:nvGrpSpPr>
            <p:cNvPr id="19" name="Group 22"/>
            <p:cNvGrpSpPr>
              <a:grpSpLocks/>
            </p:cNvGrpSpPr>
            <p:nvPr userDrawn="1"/>
          </p:nvGrpSpPr>
          <p:grpSpPr bwMode="auto">
            <a:xfrm>
              <a:off x="4986" y="2752"/>
              <a:ext cx="469" cy="667"/>
              <a:chOff x="4986" y="2752"/>
              <a:chExt cx="469" cy="667"/>
            </a:xfrm>
          </p:grpSpPr>
          <p:sp>
            <p:nvSpPr>
              <p:cNvPr id="20" name="Freeform 23"/>
              <p:cNvSpPr>
                <a:spLocks/>
              </p:cNvSpPr>
              <p:nvPr userDrawn="1"/>
            </p:nvSpPr>
            <p:spPr bwMode="auto">
              <a:xfrm rot="7320404">
                <a:off x="4987" y="3190"/>
                <a:ext cx="59" cy="61"/>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ru-RU"/>
              </a:p>
            </p:txBody>
          </p:sp>
          <p:sp>
            <p:nvSpPr>
              <p:cNvPr id="21" name="Freeform 24"/>
              <p:cNvSpPr>
                <a:spLocks/>
              </p:cNvSpPr>
              <p:nvPr userDrawn="1"/>
            </p:nvSpPr>
            <p:spPr bwMode="auto">
              <a:xfrm rot="7320404">
                <a:off x="4887" y="2930"/>
                <a:ext cx="667" cy="31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ru-RU"/>
              </a:p>
            </p:txBody>
          </p:sp>
          <p:sp>
            <p:nvSpPr>
              <p:cNvPr id="22" name="Freeform 25"/>
              <p:cNvSpPr>
                <a:spLocks/>
              </p:cNvSpPr>
              <p:nvPr userDrawn="1"/>
            </p:nvSpPr>
            <p:spPr bwMode="auto">
              <a:xfrm rot="7320404">
                <a:off x="5062" y="2997"/>
                <a:ext cx="472" cy="176"/>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ru-RU"/>
              </a:p>
            </p:txBody>
          </p:sp>
          <p:sp>
            <p:nvSpPr>
              <p:cNvPr id="23" name="Freeform 26"/>
              <p:cNvSpPr>
                <a:spLocks/>
              </p:cNvSpPr>
              <p:nvPr userDrawn="1"/>
            </p:nvSpPr>
            <p:spPr bwMode="auto">
              <a:xfrm rot="7320404">
                <a:off x="5364" y="2873"/>
                <a:ext cx="63" cy="118"/>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ru-RU"/>
              </a:p>
            </p:txBody>
          </p:sp>
          <p:sp>
            <p:nvSpPr>
              <p:cNvPr id="24" name="Freeform 27"/>
              <p:cNvSpPr>
                <a:spLocks/>
              </p:cNvSpPr>
              <p:nvPr userDrawn="1"/>
            </p:nvSpPr>
            <p:spPr bwMode="auto">
              <a:xfrm rot="7320404">
                <a:off x="5137" y="3000"/>
                <a:ext cx="193" cy="10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ru-RU"/>
              </a:p>
            </p:txBody>
          </p:sp>
        </p:grpSp>
      </p:grpSp>
      <p:sp>
        <p:nvSpPr>
          <p:cNvPr id="25" name="Freeform 28"/>
          <p:cNvSpPr>
            <a:spLocks/>
          </p:cNvSpPr>
          <p:nvPr/>
        </p:nvSpPr>
        <p:spPr bwMode="auto">
          <a:xfrm>
            <a:off x="901700" y="5054600"/>
            <a:ext cx="6807200" cy="728663"/>
          </a:xfrm>
          <a:custGeom>
            <a:avLst/>
            <a:gdLst/>
            <a:ahLst/>
            <a:cxnLst>
              <a:cxn ang="0">
                <a:pos x="0" y="0"/>
              </a:cxn>
              <a:cxn ang="0">
                <a:pos x="816" y="256"/>
              </a:cxn>
              <a:cxn ang="0">
                <a:pos x="1560" y="144"/>
              </a:cxn>
              <a:cxn ang="0">
                <a:pos x="1856" y="376"/>
              </a:cxn>
              <a:cxn ang="0">
                <a:pos x="2344" y="152"/>
              </a:cxn>
              <a:cxn ang="0">
                <a:pos x="3536" y="456"/>
              </a:cxn>
              <a:cxn ang="0">
                <a:pos x="4288" y="136"/>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p:spPr>
        <p:txBody>
          <a:bodyPr/>
          <a:lstStyle/>
          <a:p>
            <a:pPr>
              <a:defRPr/>
            </a:pPr>
            <a:endParaRPr lang="ru-RU"/>
          </a:p>
        </p:txBody>
      </p:sp>
      <p:sp>
        <p:nvSpPr>
          <p:cNvPr id="26" name="Freeform 29"/>
          <p:cNvSpPr>
            <a:spLocks/>
          </p:cNvSpPr>
          <p:nvPr/>
        </p:nvSpPr>
        <p:spPr bwMode="auto">
          <a:xfrm>
            <a:off x="4076700" y="1930400"/>
            <a:ext cx="889000" cy="381000"/>
          </a:xfrm>
          <a:custGeom>
            <a:avLst/>
            <a:gdLst/>
            <a:ahLst/>
            <a:cxnLst>
              <a:cxn ang="0">
                <a:pos x="0" y="32"/>
              </a:cxn>
              <a:cxn ang="0">
                <a:pos x="280" y="144"/>
              </a:cxn>
              <a:cxn ang="0">
                <a:pos x="448" y="16"/>
              </a:cxn>
              <a:cxn ang="0">
                <a:pos x="560" y="240"/>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p:spPr>
        <p:txBody>
          <a:bodyPr/>
          <a:lstStyle/>
          <a:p>
            <a:pPr>
              <a:defRPr/>
            </a:pPr>
            <a:endParaRPr lang="ru-RU"/>
          </a:p>
        </p:txBody>
      </p:sp>
      <p:sp>
        <p:nvSpPr>
          <p:cNvPr id="7171" name="Rectangle 3"/>
          <p:cNvSpPr>
            <a:spLocks noGrp="1" noChangeArrowheads="1"/>
          </p:cNvSpPr>
          <p:nvPr>
            <p:ph type="ctrTitle"/>
          </p:nvPr>
        </p:nvSpPr>
        <p:spPr>
          <a:xfrm>
            <a:off x="1371600" y="1511300"/>
            <a:ext cx="6400800" cy="2273300"/>
          </a:xfrm>
          <a:effectLst>
            <a:outerShdw dist="45791" dir="2021404" algn="ctr" rotWithShape="0">
              <a:schemeClr val="bg2"/>
            </a:outerShdw>
          </a:effectLst>
        </p:spPr>
        <p:txBody>
          <a:bodyPr/>
          <a:lstStyle>
            <a:lvl1pPr>
              <a:defRPr>
                <a:solidFill>
                  <a:schemeClr val="tx2"/>
                </a:solidFill>
                <a:effectLst>
                  <a:outerShdw blurRad="38100" dist="38100" dir="2700000" algn="tl">
                    <a:srgbClr val="C0C0C0"/>
                  </a:outerShdw>
                </a:effectLst>
              </a:defRPr>
            </a:lvl1pPr>
          </a:lstStyle>
          <a:p>
            <a:r>
              <a:rPr lang="ru-RU"/>
              <a:t>Образец заголовка</a:t>
            </a:r>
          </a:p>
        </p:txBody>
      </p:sp>
      <p:sp>
        <p:nvSpPr>
          <p:cNvPr id="7172" name="Rectangle 4"/>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r>
              <a:rPr lang="ru-RU"/>
              <a:t>Образец подзаголовка</a:t>
            </a:r>
          </a:p>
        </p:txBody>
      </p:sp>
      <p:sp>
        <p:nvSpPr>
          <p:cNvPr id="27" name="Rectangle 5"/>
          <p:cNvSpPr>
            <a:spLocks noGrp="1" noChangeArrowheads="1"/>
          </p:cNvSpPr>
          <p:nvPr>
            <p:ph type="dt" sz="half" idx="10"/>
          </p:nvPr>
        </p:nvSpPr>
        <p:spPr>
          <a:xfrm>
            <a:off x="685800" y="6248400"/>
            <a:ext cx="1905000" cy="457200"/>
          </a:xfrm>
        </p:spPr>
        <p:txBody>
          <a:bodyPr/>
          <a:lstStyle>
            <a:lvl1pPr>
              <a:defRPr/>
            </a:lvl1pPr>
          </a:lstStyle>
          <a:p>
            <a:pPr>
              <a:defRPr/>
            </a:pPr>
            <a:endParaRPr lang="ru-RU"/>
          </a:p>
        </p:txBody>
      </p:sp>
      <p:sp>
        <p:nvSpPr>
          <p:cNvPr id="2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ru-RU"/>
          </a:p>
        </p:txBody>
      </p:sp>
      <p:sp>
        <p:nvSpPr>
          <p:cNvPr id="29" name="Rectangle 7"/>
          <p:cNvSpPr>
            <a:spLocks noGrp="1" noChangeArrowheads="1"/>
          </p:cNvSpPr>
          <p:nvPr>
            <p:ph type="sldNum" sz="quarter" idx="12"/>
          </p:nvPr>
        </p:nvSpPr>
        <p:spPr>
          <a:xfrm>
            <a:off x="6553200" y="6248400"/>
            <a:ext cx="1905000" cy="457200"/>
          </a:xfrm>
        </p:spPr>
        <p:txBody>
          <a:bodyPr/>
          <a:lstStyle>
            <a:lvl1pPr>
              <a:defRPr/>
            </a:lvl1pPr>
          </a:lstStyle>
          <a:p>
            <a:pPr>
              <a:defRPr/>
            </a:pPr>
            <a:fld id="{9E818FDC-A300-4A6C-AB98-70E671D748D2}"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5"/>
          <p:cNvSpPr>
            <a:spLocks noGrp="1" noChangeArrowheads="1"/>
          </p:cNvSpPr>
          <p:nvPr>
            <p:ph type="dt" sz="half" idx="10"/>
          </p:nvPr>
        </p:nvSpPr>
        <p:spPr>
          <a:ln/>
        </p:spPr>
        <p:txBody>
          <a:bodyPr/>
          <a:lstStyle>
            <a:lvl1pPr>
              <a:defRPr/>
            </a:lvl1pPr>
          </a:lstStyle>
          <a:p>
            <a:pPr>
              <a:defRPr/>
            </a:pPr>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pPr>
              <a:defRPr/>
            </a:pPr>
            <a:fld id="{3D9524DD-AFF6-49CE-8315-09BED6ABDC98}"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457950" y="152400"/>
            <a:ext cx="1924050" cy="53340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85800" y="152400"/>
            <a:ext cx="5619750" cy="53340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5"/>
          <p:cNvSpPr>
            <a:spLocks noGrp="1" noChangeArrowheads="1"/>
          </p:cNvSpPr>
          <p:nvPr>
            <p:ph type="dt" sz="half" idx="10"/>
          </p:nvPr>
        </p:nvSpPr>
        <p:spPr>
          <a:ln/>
        </p:spPr>
        <p:txBody>
          <a:bodyPr/>
          <a:lstStyle>
            <a:lvl1pPr>
              <a:defRPr/>
            </a:lvl1pPr>
          </a:lstStyle>
          <a:p>
            <a:pPr>
              <a:defRPr/>
            </a:pPr>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pPr>
              <a:defRPr/>
            </a:pPr>
            <a:fld id="{C1A2D90E-1FAB-41E9-ABAC-9D135265265F}"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5"/>
          <p:cNvSpPr>
            <a:spLocks noGrp="1" noChangeArrowheads="1"/>
          </p:cNvSpPr>
          <p:nvPr>
            <p:ph type="dt" sz="half" idx="10"/>
          </p:nvPr>
        </p:nvSpPr>
        <p:spPr>
          <a:ln/>
        </p:spPr>
        <p:txBody>
          <a:bodyPr/>
          <a:lstStyle>
            <a:lvl1pPr>
              <a:defRPr/>
            </a:lvl1pPr>
          </a:lstStyle>
          <a:p>
            <a:pPr>
              <a:defRPr/>
            </a:pPr>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pPr>
              <a:defRPr/>
            </a:pPr>
            <a:fld id="{1EE1AFFF-F8B1-4917-A335-4143B5DE0C30}"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5"/>
          <p:cNvSpPr>
            <a:spLocks noGrp="1" noChangeArrowheads="1"/>
          </p:cNvSpPr>
          <p:nvPr>
            <p:ph type="dt" sz="half" idx="10"/>
          </p:nvPr>
        </p:nvSpPr>
        <p:spPr>
          <a:ln/>
        </p:spPr>
        <p:txBody>
          <a:bodyPr/>
          <a:lstStyle>
            <a:lvl1pPr>
              <a:defRPr/>
            </a:lvl1pPr>
          </a:lstStyle>
          <a:p>
            <a:pPr>
              <a:defRPr/>
            </a:pPr>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pPr>
              <a:defRPr/>
            </a:pPr>
            <a:fld id="{2F54D95B-2308-49D0-ABA8-09C49EF0415E}"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5"/>
          <p:cNvSpPr>
            <a:spLocks noGrp="1" noChangeArrowheads="1"/>
          </p:cNvSpPr>
          <p:nvPr>
            <p:ph type="dt" sz="half" idx="10"/>
          </p:nvPr>
        </p:nvSpPr>
        <p:spPr>
          <a:ln/>
        </p:spPr>
        <p:txBody>
          <a:bodyPr/>
          <a:lstStyle>
            <a:lvl1pPr>
              <a:defRPr/>
            </a:lvl1pPr>
          </a:lstStyle>
          <a:p>
            <a:pPr>
              <a:defRPr/>
            </a:pPr>
            <a:endParaRPr lang="ru-RU"/>
          </a:p>
        </p:txBody>
      </p:sp>
      <p:sp>
        <p:nvSpPr>
          <p:cNvPr id="6" name="Rectangle 6"/>
          <p:cNvSpPr>
            <a:spLocks noGrp="1" noChangeArrowheads="1"/>
          </p:cNvSpPr>
          <p:nvPr>
            <p:ph type="ftr" sz="quarter" idx="11"/>
          </p:nvPr>
        </p:nvSpPr>
        <p:spPr>
          <a:ln/>
        </p:spPr>
        <p:txBody>
          <a:bodyPr/>
          <a:lstStyle>
            <a:lvl1pPr>
              <a:defRPr/>
            </a:lvl1pPr>
          </a:lstStyle>
          <a:p>
            <a:pPr>
              <a:defRPr/>
            </a:pPr>
            <a:endParaRPr lang="ru-RU"/>
          </a:p>
        </p:txBody>
      </p:sp>
      <p:sp>
        <p:nvSpPr>
          <p:cNvPr id="7" name="Rectangle 7"/>
          <p:cNvSpPr>
            <a:spLocks noGrp="1" noChangeArrowheads="1"/>
          </p:cNvSpPr>
          <p:nvPr>
            <p:ph type="sldNum" sz="quarter" idx="12"/>
          </p:nvPr>
        </p:nvSpPr>
        <p:spPr>
          <a:ln/>
        </p:spPr>
        <p:txBody>
          <a:bodyPr/>
          <a:lstStyle>
            <a:lvl1pPr>
              <a:defRPr/>
            </a:lvl1pPr>
          </a:lstStyle>
          <a:p>
            <a:pPr>
              <a:defRPr/>
            </a:pPr>
            <a:fld id="{B35397C8-0A23-471D-91B7-78FAC2DA648C}"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5"/>
          <p:cNvSpPr>
            <a:spLocks noGrp="1" noChangeArrowheads="1"/>
          </p:cNvSpPr>
          <p:nvPr>
            <p:ph type="dt" sz="half" idx="10"/>
          </p:nvPr>
        </p:nvSpPr>
        <p:spPr>
          <a:ln/>
        </p:spPr>
        <p:txBody>
          <a:bodyPr/>
          <a:lstStyle>
            <a:lvl1pPr>
              <a:defRPr/>
            </a:lvl1pPr>
          </a:lstStyle>
          <a:p>
            <a:pPr>
              <a:defRPr/>
            </a:pPr>
            <a:endParaRPr lang="ru-RU"/>
          </a:p>
        </p:txBody>
      </p:sp>
      <p:sp>
        <p:nvSpPr>
          <p:cNvPr id="8" name="Rectangle 6"/>
          <p:cNvSpPr>
            <a:spLocks noGrp="1" noChangeArrowheads="1"/>
          </p:cNvSpPr>
          <p:nvPr>
            <p:ph type="ftr" sz="quarter" idx="11"/>
          </p:nvPr>
        </p:nvSpPr>
        <p:spPr>
          <a:ln/>
        </p:spPr>
        <p:txBody>
          <a:bodyPr/>
          <a:lstStyle>
            <a:lvl1pPr>
              <a:defRPr/>
            </a:lvl1pPr>
          </a:lstStyle>
          <a:p>
            <a:pPr>
              <a:defRPr/>
            </a:pPr>
            <a:endParaRPr lang="ru-RU"/>
          </a:p>
        </p:txBody>
      </p:sp>
      <p:sp>
        <p:nvSpPr>
          <p:cNvPr id="9" name="Rectangle 7"/>
          <p:cNvSpPr>
            <a:spLocks noGrp="1" noChangeArrowheads="1"/>
          </p:cNvSpPr>
          <p:nvPr>
            <p:ph type="sldNum" sz="quarter" idx="12"/>
          </p:nvPr>
        </p:nvSpPr>
        <p:spPr>
          <a:ln/>
        </p:spPr>
        <p:txBody>
          <a:bodyPr/>
          <a:lstStyle>
            <a:lvl1pPr>
              <a:defRPr/>
            </a:lvl1pPr>
          </a:lstStyle>
          <a:p>
            <a:pPr>
              <a:defRPr/>
            </a:pPr>
            <a:fld id="{C324D78B-64CC-4AF9-B443-97A2F4B57D1A}"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5"/>
          <p:cNvSpPr>
            <a:spLocks noGrp="1" noChangeArrowheads="1"/>
          </p:cNvSpPr>
          <p:nvPr>
            <p:ph type="dt" sz="half" idx="10"/>
          </p:nvPr>
        </p:nvSpPr>
        <p:spPr>
          <a:ln/>
        </p:spPr>
        <p:txBody>
          <a:bodyPr/>
          <a:lstStyle>
            <a:lvl1pPr>
              <a:defRPr/>
            </a:lvl1pPr>
          </a:lstStyle>
          <a:p>
            <a:pPr>
              <a:defRPr/>
            </a:pPr>
            <a:endParaRPr lang="ru-RU"/>
          </a:p>
        </p:txBody>
      </p:sp>
      <p:sp>
        <p:nvSpPr>
          <p:cNvPr id="4" name="Rectangle 6"/>
          <p:cNvSpPr>
            <a:spLocks noGrp="1" noChangeArrowheads="1"/>
          </p:cNvSpPr>
          <p:nvPr>
            <p:ph type="ftr" sz="quarter" idx="11"/>
          </p:nvPr>
        </p:nvSpPr>
        <p:spPr>
          <a:ln/>
        </p:spPr>
        <p:txBody>
          <a:bodyPr/>
          <a:lstStyle>
            <a:lvl1pPr>
              <a:defRPr/>
            </a:lvl1pPr>
          </a:lstStyle>
          <a:p>
            <a:pPr>
              <a:defRPr/>
            </a:pPr>
            <a:endParaRPr lang="ru-RU"/>
          </a:p>
        </p:txBody>
      </p:sp>
      <p:sp>
        <p:nvSpPr>
          <p:cNvPr id="5" name="Rectangle 7"/>
          <p:cNvSpPr>
            <a:spLocks noGrp="1" noChangeArrowheads="1"/>
          </p:cNvSpPr>
          <p:nvPr>
            <p:ph type="sldNum" sz="quarter" idx="12"/>
          </p:nvPr>
        </p:nvSpPr>
        <p:spPr>
          <a:ln/>
        </p:spPr>
        <p:txBody>
          <a:bodyPr/>
          <a:lstStyle>
            <a:lvl1pPr>
              <a:defRPr/>
            </a:lvl1pPr>
          </a:lstStyle>
          <a:p>
            <a:pPr>
              <a:defRPr/>
            </a:pPr>
            <a:fld id="{1CE42A86-A645-4F22-923F-64AE8DD31460}"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ru-RU"/>
          </a:p>
        </p:txBody>
      </p:sp>
      <p:sp>
        <p:nvSpPr>
          <p:cNvPr id="3" name="Rectangle 6"/>
          <p:cNvSpPr>
            <a:spLocks noGrp="1" noChangeArrowheads="1"/>
          </p:cNvSpPr>
          <p:nvPr>
            <p:ph type="ftr" sz="quarter" idx="11"/>
          </p:nvPr>
        </p:nvSpPr>
        <p:spPr>
          <a:ln/>
        </p:spPr>
        <p:txBody>
          <a:bodyPr/>
          <a:lstStyle>
            <a:lvl1pPr>
              <a:defRPr/>
            </a:lvl1pPr>
          </a:lstStyle>
          <a:p>
            <a:pPr>
              <a:defRPr/>
            </a:pPr>
            <a:endParaRPr lang="ru-RU"/>
          </a:p>
        </p:txBody>
      </p:sp>
      <p:sp>
        <p:nvSpPr>
          <p:cNvPr id="4" name="Rectangle 7"/>
          <p:cNvSpPr>
            <a:spLocks noGrp="1" noChangeArrowheads="1"/>
          </p:cNvSpPr>
          <p:nvPr>
            <p:ph type="sldNum" sz="quarter" idx="12"/>
          </p:nvPr>
        </p:nvSpPr>
        <p:spPr>
          <a:ln/>
        </p:spPr>
        <p:txBody>
          <a:bodyPr/>
          <a:lstStyle>
            <a:lvl1pPr>
              <a:defRPr/>
            </a:lvl1pPr>
          </a:lstStyle>
          <a:p>
            <a:pPr>
              <a:defRPr/>
            </a:pPr>
            <a:fld id="{526542CA-7A2D-4ABB-8359-A179059594B8}"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endParaRPr lang="ru-RU"/>
          </a:p>
        </p:txBody>
      </p:sp>
      <p:sp>
        <p:nvSpPr>
          <p:cNvPr id="6" name="Rectangle 6"/>
          <p:cNvSpPr>
            <a:spLocks noGrp="1" noChangeArrowheads="1"/>
          </p:cNvSpPr>
          <p:nvPr>
            <p:ph type="ftr" sz="quarter" idx="11"/>
          </p:nvPr>
        </p:nvSpPr>
        <p:spPr>
          <a:ln/>
        </p:spPr>
        <p:txBody>
          <a:bodyPr/>
          <a:lstStyle>
            <a:lvl1pPr>
              <a:defRPr/>
            </a:lvl1pPr>
          </a:lstStyle>
          <a:p>
            <a:pPr>
              <a:defRPr/>
            </a:pPr>
            <a:endParaRPr lang="ru-RU"/>
          </a:p>
        </p:txBody>
      </p:sp>
      <p:sp>
        <p:nvSpPr>
          <p:cNvPr id="7" name="Rectangle 7"/>
          <p:cNvSpPr>
            <a:spLocks noGrp="1" noChangeArrowheads="1"/>
          </p:cNvSpPr>
          <p:nvPr>
            <p:ph type="sldNum" sz="quarter" idx="12"/>
          </p:nvPr>
        </p:nvSpPr>
        <p:spPr>
          <a:ln/>
        </p:spPr>
        <p:txBody>
          <a:bodyPr/>
          <a:lstStyle>
            <a:lvl1pPr>
              <a:defRPr/>
            </a:lvl1pPr>
          </a:lstStyle>
          <a:p>
            <a:pPr>
              <a:defRPr/>
            </a:pPr>
            <a:fld id="{48FCC8CC-83B0-44EA-8430-36FDB2C387B9}"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endParaRPr lang="ru-RU"/>
          </a:p>
        </p:txBody>
      </p:sp>
      <p:sp>
        <p:nvSpPr>
          <p:cNvPr id="6" name="Rectangle 6"/>
          <p:cNvSpPr>
            <a:spLocks noGrp="1" noChangeArrowheads="1"/>
          </p:cNvSpPr>
          <p:nvPr>
            <p:ph type="ftr" sz="quarter" idx="11"/>
          </p:nvPr>
        </p:nvSpPr>
        <p:spPr>
          <a:ln/>
        </p:spPr>
        <p:txBody>
          <a:bodyPr/>
          <a:lstStyle>
            <a:lvl1pPr>
              <a:defRPr/>
            </a:lvl1pPr>
          </a:lstStyle>
          <a:p>
            <a:pPr>
              <a:defRPr/>
            </a:pPr>
            <a:endParaRPr lang="ru-RU"/>
          </a:p>
        </p:txBody>
      </p:sp>
      <p:sp>
        <p:nvSpPr>
          <p:cNvPr id="7" name="Rectangle 7"/>
          <p:cNvSpPr>
            <a:spLocks noGrp="1" noChangeArrowheads="1"/>
          </p:cNvSpPr>
          <p:nvPr>
            <p:ph type="sldNum" sz="quarter" idx="12"/>
          </p:nvPr>
        </p:nvSpPr>
        <p:spPr>
          <a:ln/>
        </p:spPr>
        <p:txBody>
          <a:bodyPr/>
          <a:lstStyle>
            <a:lvl1pPr>
              <a:defRPr/>
            </a:lvl1pPr>
          </a:lstStyle>
          <a:p>
            <a:pPr>
              <a:defRPr/>
            </a:pPr>
            <a:fld id="{F27C8825-5495-4535-9DA2-A1BCFD2B45A1}"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Freeform 2"/>
          <p:cNvSpPr>
            <a:spLocks/>
          </p:cNvSpPr>
          <p:nvPr/>
        </p:nvSpPr>
        <p:spPr bwMode="auto">
          <a:xfrm rot="-3172564">
            <a:off x="7777957" y="-15081"/>
            <a:ext cx="1162050" cy="2084387"/>
          </a:xfrm>
          <a:custGeom>
            <a:avLst/>
            <a:gdLst/>
            <a:ahLst/>
            <a:cxnLst>
              <a:cxn ang="0">
                <a:pos x="2903" y="433"/>
              </a:cxn>
              <a:cxn ang="0">
                <a:pos x="2565" y="80"/>
              </a:cxn>
              <a:cxn ang="0">
                <a:pos x="2241" y="0"/>
              </a:cxn>
              <a:cxn ang="0">
                <a:pos x="110" y="2811"/>
              </a:cxn>
              <a:cxn ang="0">
                <a:pos x="110" y="3228"/>
              </a:cxn>
              <a:cxn ang="0">
                <a:pos x="0" y="3631"/>
              </a:cxn>
              <a:cxn ang="0">
                <a:pos x="72" y="3686"/>
              </a:cxn>
              <a:cxn ang="0">
                <a:pos x="441" y="3355"/>
              </a:cxn>
              <a:cxn ang="0">
                <a:pos x="740" y="3228"/>
              </a:cxn>
              <a:cxn ang="0">
                <a:pos x="2903" y="433"/>
              </a:cxn>
              <a:cxn ang="0">
                <a:pos x="2903" y="433"/>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w="9525">
            <a:noFill/>
            <a:round/>
            <a:headEnd/>
            <a:tailEnd/>
          </a:ln>
        </p:spPr>
        <p:txBody>
          <a:bodyPr/>
          <a:lstStyle/>
          <a:p>
            <a:pPr>
              <a:defRPr/>
            </a:pPr>
            <a:endParaRPr lang="ru-RU"/>
          </a:p>
        </p:txBody>
      </p:sp>
      <p:sp>
        <p:nvSpPr>
          <p:cNvPr id="1027" name="Rectangle 3"/>
          <p:cNvSpPr>
            <a:spLocks noGrp="1" noChangeArrowheads="1"/>
          </p:cNvSpPr>
          <p:nvPr>
            <p:ph type="title"/>
          </p:nvPr>
        </p:nvSpPr>
        <p:spPr bwMode="auto">
          <a:xfrm>
            <a:off x="685800" y="152400"/>
            <a:ext cx="6870700" cy="1600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a:t>Образец заголовка</a:t>
            </a:r>
          </a:p>
        </p:txBody>
      </p:sp>
      <p:sp>
        <p:nvSpPr>
          <p:cNvPr id="1028" name="Rectangle 4"/>
          <p:cNvSpPr>
            <a:spLocks noGrp="1" noChangeArrowheads="1"/>
          </p:cNvSpPr>
          <p:nvPr>
            <p:ph type="body" idx="1"/>
          </p:nvPr>
        </p:nvSpPr>
        <p:spPr bwMode="auto">
          <a:xfrm>
            <a:off x="685800" y="1828800"/>
            <a:ext cx="7696200" cy="3657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149" name="Rectangle 5"/>
          <p:cNvSpPr>
            <a:spLocks noGrp="1" noChangeArrowheads="1"/>
          </p:cNvSpPr>
          <p:nvPr>
            <p:ph type="dt" sz="half" idx="2"/>
          </p:nvPr>
        </p:nvSpPr>
        <p:spPr bwMode="auto">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400"/>
            </a:lvl1pPr>
          </a:lstStyle>
          <a:p>
            <a:pPr>
              <a:defRPr/>
            </a:pPr>
            <a:endParaRPr lang="ru-RU"/>
          </a:p>
        </p:txBody>
      </p:sp>
      <p:sp>
        <p:nvSpPr>
          <p:cNvPr id="6150" name="Rectangle 6"/>
          <p:cNvSpPr>
            <a:spLocks noGrp="1" noChangeArrowheads="1"/>
          </p:cNvSpPr>
          <p:nvPr>
            <p:ph type="ftr" sz="quarter" idx="3"/>
          </p:nvPr>
        </p:nvSpPr>
        <p:spPr bwMode="auto">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vl1pPr>
          </a:lstStyle>
          <a:p>
            <a:pPr>
              <a:defRPr/>
            </a:pPr>
            <a:endParaRPr lang="ru-RU"/>
          </a:p>
        </p:txBody>
      </p:sp>
      <p:sp>
        <p:nvSpPr>
          <p:cNvPr id="6151" name="Rectangle 7"/>
          <p:cNvSpPr>
            <a:spLocks noGrp="1" noChangeArrowheads="1"/>
          </p:cNvSpPr>
          <p:nvPr>
            <p:ph type="sldNum" sz="quarter" idx="4"/>
          </p:nvPr>
        </p:nvSpPr>
        <p:spPr bwMode="auto">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pPr>
              <a:defRPr/>
            </a:pPr>
            <a:fld id="{4AE6ECC5-3CCC-4ED2-B76B-E4BD92CBCA27}" type="slidenum">
              <a:rPr lang="ru-RU"/>
              <a:pPr>
                <a:defRPr/>
              </a:pPr>
              <a:t>‹№›</a:t>
            </a:fld>
            <a:endParaRPr lang="ru-RU"/>
          </a:p>
        </p:txBody>
      </p:sp>
      <p:sp>
        <p:nvSpPr>
          <p:cNvPr id="6152" name="Freeform 8"/>
          <p:cNvSpPr>
            <a:spLocks/>
          </p:cNvSpPr>
          <p:nvPr/>
        </p:nvSpPr>
        <p:spPr bwMode="auto">
          <a:xfrm rot="-3172564">
            <a:off x="7865269" y="24607"/>
            <a:ext cx="1165225" cy="2097087"/>
          </a:xfrm>
          <a:custGeom>
            <a:avLst/>
            <a:gdLst/>
            <a:ahLst/>
            <a:cxnLst>
              <a:cxn ang="0">
                <a:pos x="2293" y="0"/>
              </a:cxn>
              <a:cxn ang="0">
                <a:pos x="130" y="2835"/>
              </a:cxn>
              <a:cxn ang="0">
                <a:pos x="131" y="3201"/>
              </a:cxn>
              <a:cxn ang="0">
                <a:pos x="0" y="3633"/>
              </a:cxn>
              <a:cxn ang="0">
                <a:pos x="50" y="3703"/>
              </a:cxn>
              <a:cxn ang="0">
                <a:pos x="422" y="3352"/>
              </a:cxn>
              <a:cxn ang="0">
                <a:pos x="763" y="3220"/>
              </a:cxn>
              <a:cxn ang="0">
                <a:pos x="2911" y="428"/>
              </a:cxn>
              <a:cxn ang="0">
                <a:pos x="2589" y="96"/>
              </a:cxn>
              <a:cxn ang="0">
                <a:pos x="2293" y="0"/>
              </a:cxn>
              <a:cxn ang="0">
                <a:pos x="2293" y="0"/>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w="9525">
            <a:noFill/>
            <a:round/>
            <a:headEnd/>
            <a:tailEnd/>
          </a:ln>
        </p:spPr>
        <p:txBody>
          <a:bodyPr/>
          <a:lstStyle/>
          <a:p>
            <a:pPr>
              <a:defRPr/>
            </a:pPr>
            <a:endParaRPr lang="ru-RU"/>
          </a:p>
        </p:txBody>
      </p:sp>
      <p:sp>
        <p:nvSpPr>
          <p:cNvPr id="6153" name="Freeform 9"/>
          <p:cNvSpPr>
            <a:spLocks/>
          </p:cNvSpPr>
          <p:nvPr/>
        </p:nvSpPr>
        <p:spPr bwMode="auto">
          <a:xfrm rot="-3172564">
            <a:off x="7831138" y="192088"/>
            <a:ext cx="1025525" cy="1571625"/>
          </a:xfrm>
          <a:custGeom>
            <a:avLst/>
            <a:gdLst/>
            <a:ahLst/>
            <a:cxnLst>
              <a:cxn ang="0">
                <a:pos x="0" y="2485"/>
              </a:cxn>
              <a:cxn ang="0">
                <a:pos x="432" y="2553"/>
              </a:cxn>
              <a:cxn ang="0">
                <a:pos x="736" y="2777"/>
              </a:cxn>
              <a:cxn ang="0">
                <a:pos x="2561" y="399"/>
              </a:cxn>
              <a:cxn ang="0">
                <a:pos x="2118" y="82"/>
              </a:cxn>
              <a:cxn ang="0">
                <a:pos x="1898" y="0"/>
              </a:cxn>
              <a:cxn ang="0">
                <a:pos x="0" y="2485"/>
              </a:cxn>
              <a:cxn ang="0">
                <a:pos x="0" y="248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w="9525">
            <a:noFill/>
            <a:round/>
            <a:headEnd/>
            <a:tailEnd/>
          </a:ln>
        </p:spPr>
        <p:txBody>
          <a:bodyPr/>
          <a:lstStyle/>
          <a:p>
            <a:pPr>
              <a:defRPr/>
            </a:pPr>
            <a:endParaRPr lang="ru-RU"/>
          </a:p>
        </p:txBody>
      </p:sp>
      <p:grpSp>
        <p:nvGrpSpPr>
          <p:cNvPr id="1034" name="Group 10"/>
          <p:cNvGrpSpPr>
            <a:grpSpLocks/>
          </p:cNvGrpSpPr>
          <p:nvPr/>
        </p:nvGrpSpPr>
        <p:grpSpPr bwMode="auto">
          <a:xfrm>
            <a:off x="7938" y="5540375"/>
            <a:ext cx="1784350" cy="1246188"/>
            <a:chOff x="5" y="3490"/>
            <a:chExt cx="1124" cy="785"/>
          </a:xfrm>
        </p:grpSpPr>
        <p:sp>
          <p:nvSpPr>
            <p:cNvPr id="6155" name="Freeform 11"/>
            <p:cNvSpPr>
              <a:spLocks/>
            </p:cNvSpPr>
            <p:nvPr userDrawn="1"/>
          </p:nvSpPr>
          <p:spPr bwMode="auto">
            <a:xfrm>
              <a:off x="24" y="3505"/>
              <a:ext cx="1089" cy="649"/>
            </a:xfrm>
            <a:custGeom>
              <a:avLst/>
              <a:gdLst/>
              <a:ahLst/>
              <a:cxnLst>
                <a:cxn ang="0">
                  <a:pos x="1587" y="1260"/>
                </a:cxn>
                <a:cxn ang="0">
                  <a:pos x="1420" y="1106"/>
                </a:cxn>
                <a:cxn ang="0">
                  <a:pos x="1331" y="477"/>
                </a:cxn>
                <a:cxn ang="0">
                  <a:pos x="2139" y="330"/>
                </a:cxn>
                <a:cxn ang="0">
                  <a:pos x="2177" y="203"/>
                </a:cxn>
                <a:cxn ang="0">
                  <a:pos x="2099" y="100"/>
                </a:cxn>
                <a:cxn ang="0">
                  <a:pos x="1276" y="211"/>
                </a:cxn>
                <a:cxn ang="0">
                  <a:pos x="1219" y="32"/>
                </a:cxn>
                <a:cxn ang="0">
                  <a:pos x="1085" y="0"/>
                </a:cxn>
                <a:cxn ang="0">
                  <a:pos x="958" y="28"/>
                </a:cxn>
                <a:cxn ang="0">
                  <a:pos x="888" y="106"/>
                </a:cxn>
                <a:cxn ang="0">
                  <a:pos x="937" y="285"/>
                </a:cxn>
                <a:cxn ang="0">
                  <a:pos x="660" y="441"/>
                </a:cxn>
                <a:cxn ang="0">
                  <a:pos x="983" y="473"/>
                </a:cxn>
                <a:cxn ang="0">
                  <a:pos x="1112" y="889"/>
                </a:cxn>
                <a:cxn ang="0">
                  <a:pos x="141" y="469"/>
                </a:cxn>
                <a:cxn ang="0">
                  <a:pos x="46" y="509"/>
                </a:cxn>
                <a:cxn ang="0">
                  <a:pos x="0" y="636"/>
                </a:cxn>
                <a:cxn ang="0">
                  <a:pos x="55" y="779"/>
                </a:cxn>
                <a:cxn ang="0">
                  <a:pos x="1139" y="1288"/>
                </a:cxn>
                <a:cxn ang="0">
                  <a:pos x="1378" y="1256"/>
                </a:cxn>
                <a:cxn ang="0">
                  <a:pos x="1570" y="1298"/>
                </a:cxn>
                <a:cxn ang="0">
                  <a:pos x="1587" y="1260"/>
                </a:cxn>
                <a:cxn ang="0">
                  <a:pos x="1587" y="1260"/>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w="9525">
              <a:noFill/>
              <a:round/>
              <a:headEnd/>
              <a:tailEnd/>
            </a:ln>
          </p:spPr>
          <p:txBody>
            <a:bodyPr/>
            <a:lstStyle/>
            <a:p>
              <a:pPr>
                <a:defRPr/>
              </a:pPr>
              <a:endParaRPr lang="ru-RU"/>
            </a:p>
          </p:txBody>
        </p:sp>
        <p:sp>
          <p:nvSpPr>
            <p:cNvPr id="6156" name="Freeform 12"/>
            <p:cNvSpPr>
              <a:spLocks/>
            </p:cNvSpPr>
            <p:nvPr userDrawn="1"/>
          </p:nvSpPr>
          <p:spPr bwMode="auto">
            <a:xfrm>
              <a:off x="1022" y="3582"/>
              <a:ext cx="71" cy="129"/>
            </a:xfrm>
            <a:custGeom>
              <a:avLst/>
              <a:gdLst/>
              <a:ahLst/>
              <a:cxnLst>
                <a:cxn ang="0">
                  <a:pos x="0" y="7"/>
                </a:cxn>
                <a:cxn ang="0">
                  <a:pos x="120" y="0"/>
                </a:cxn>
                <a:cxn ang="0">
                  <a:pos x="143" y="233"/>
                </a:cxn>
                <a:cxn ang="0">
                  <a:pos x="8" y="258"/>
                </a:cxn>
                <a:cxn ang="0">
                  <a:pos x="0" y="7"/>
                </a:cxn>
                <a:cxn ang="0">
                  <a:pos x="0" y="7"/>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w="9525">
              <a:noFill/>
              <a:round/>
              <a:headEnd/>
              <a:tailEnd/>
            </a:ln>
          </p:spPr>
          <p:txBody>
            <a:bodyPr/>
            <a:lstStyle/>
            <a:p>
              <a:pPr>
                <a:defRPr/>
              </a:pPr>
              <a:endParaRPr lang="ru-RU"/>
            </a:p>
          </p:txBody>
        </p:sp>
        <p:sp>
          <p:nvSpPr>
            <p:cNvPr id="6157" name="Freeform 13"/>
            <p:cNvSpPr>
              <a:spLocks/>
            </p:cNvSpPr>
            <p:nvPr userDrawn="1"/>
          </p:nvSpPr>
          <p:spPr bwMode="auto">
            <a:xfrm>
              <a:off x="20" y="3774"/>
              <a:ext cx="792" cy="41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pPr>
                <a:defRPr/>
              </a:pPr>
              <a:endParaRPr lang="ru-RU"/>
            </a:p>
          </p:txBody>
        </p:sp>
        <p:sp>
          <p:nvSpPr>
            <p:cNvPr id="6158" name="Freeform 14"/>
            <p:cNvSpPr>
              <a:spLocks/>
            </p:cNvSpPr>
            <p:nvPr userDrawn="1"/>
          </p:nvSpPr>
          <p:spPr bwMode="auto">
            <a:xfrm>
              <a:off x="129" y="3808"/>
              <a:ext cx="525" cy="374"/>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ru-RU"/>
            </a:p>
          </p:txBody>
        </p:sp>
        <p:sp>
          <p:nvSpPr>
            <p:cNvPr id="6159" name="Freeform 15"/>
            <p:cNvSpPr>
              <a:spLocks/>
            </p:cNvSpPr>
            <p:nvPr userDrawn="1"/>
          </p:nvSpPr>
          <p:spPr bwMode="auto">
            <a:xfrm>
              <a:off x="485" y="3532"/>
              <a:ext cx="135" cy="121"/>
            </a:xfrm>
            <a:custGeom>
              <a:avLst/>
              <a:gdLst/>
              <a:ahLst/>
              <a:cxnLst>
                <a:cxn ang="0">
                  <a:pos x="0" y="28"/>
                </a:cxn>
                <a:cxn ang="0">
                  <a:pos x="160" y="0"/>
                </a:cxn>
                <a:cxn ang="0">
                  <a:pos x="251" y="36"/>
                </a:cxn>
                <a:cxn ang="0">
                  <a:pos x="272" y="139"/>
                </a:cxn>
                <a:cxn ang="0">
                  <a:pos x="164" y="146"/>
                </a:cxn>
                <a:cxn ang="0">
                  <a:pos x="32" y="241"/>
                </a:cxn>
                <a:cxn ang="0">
                  <a:pos x="0" y="28"/>
                </a:cxn>
                <a:cxn ang="0">
                  <a:pos x="0" y="28"/>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w="9525">
              <a:noFill/>
              <a:round/>
              <a:headEnd/>
              <a:tailEnd/>
            </a:ln>
          </p:spPr>
          <p:txBody>
            <a:bodyPr/>
            <a:lstStyle/>
            <a:p>
              <a:pPr>
                <a:defRPr/>
              </a:pPr>
              <a:endParaRPr lang="ru-RU"/>
            </a:p>
          </p:txBody>
        </p:sp>
        <p:sp>
          <p:nvSpPr>
            <p:cNvPr id="6160" name="Freeform 16"/>
            <p:cNvSpPr>
              <a:spLocks/>
            </p:cNvSpPr>
            <p:nvPr userDrawn="1"/>
          </p:nvSpPr>
          <p:spPr bwMode="auto">
            <a:xfrm>
              <a:off x="641" y="4163"/>
              <a:ext cx="76" cy="112"/>
            </a:xfrm>
            <a:custGeom>
              <a:avLst/>
              <a:gdLst/>
              <a:ahLst/>
              <a:cxnLst>
                <a:cxn ang="0">
                  <a:pos x="152" y="4"/>
                </a:cxn>
                <a:cxn ang="0">
                  <a:pos x="152" y="224"/>
                </a:cxn>
                <a:cxn ang="0">
                  <a:pos x="0" y="8"/>
                </a:cxn>
                <a:cxn ang="0">
                  <a:pos x="72" y="0"/>
                </a:cxn>
                <a:cxn ang="0">
                  <a:pos x="152" y="4"/>
                </a:cxn>
                <a:cxn ang="0">
                  <a:pos x="152" y="4"/>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w="9525">
              <a:noFill/>
              <a:round/>
              <a:headEnd/>
              <a:tailEnd/>
            </a:ln>
          </p:spPr>
          <p:txBody>
            <a:bodyPr/>
            <a:lstStyle/>
            <a:p>
              <a:pPr>
                <a:defRPr/>
              </a:pPr>
              <a:endParaRPr lang="ru-RU"/>
            </a:p>
          </p:txBody>
        </p:sp>
        <p:sp>
          <p:nvSpPr>
            <p:cNvPr id="6161" name="Freeform 17"/>
            <p:cNvSpPr>
              <a:spLocks/>
            </p:cNvSpPr>
            <p:nvPr userDrawn="1"/>
          </p:nvSpPr>
          <p:spPr bwMode="auto">
            <a:xfrm>
              <a:off x="504" y="3607"/>
              <a:ext cx="193" cy="383"/>
            </a:xfrm>
            <a:custGeom>
              <a:avLst/>
              <a:gdLst/>
              <a:ahLst/>
              <a:cxnLst>
                <a:cxn ang="0">
                  <a:pos x="0" y="80"/>
                </a:cxn>
                <a:cxn ang="0">
                  <a:pos x="87" y="0"/>
                </a:cxn>
                <a:cxn ang="0">
                  <a:pos x="232" y="6"/>
                </a:cxn>
                <a:cxn ang="0">
                  <a:pos x="386" y="764"/>
                </a:cxn>
                <a:cxn ang="0">
                  <a:pos x="279" y="720"/>
                </a:cxn>
                <a:cxn ang="0">
                  <a:pos x="152" y="677"/>
                </a:cxn>
                <a:cxn ang="0">
                  <a:pos x="0" y="80"/>
                </a:cxn>
                <a:cxn ang="0">
                  <a:pos x="0" y="80"/>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w="9525">
              <a:noFill/>
              <a:round/>
              <a:headEnd/>
              <a:tailEnd/>
            </a:ln>
          </p:spPr>
          <p:txBody>
            <a:bodyPr/>
            <a:lstStyle/>
            <a:p>
              <a:pPr>
                <a:defRPr/>
              </a:pPr>
              <a:endParaRPr lang="ru-RU"/>
            </a:p>
          </p:txBody>
        </p:sp>
        <p:sp>
          <p:nvSpPr>
            <p:cNvPr id="6162" name="Freeform 18"/>
            <p:cNvSpPr>
              <a:spLocks/>
            </p:cNvSpPr>
            <p:nvPr userDrawn="1"/>
          </p:nvSpPr>
          <p:spPr bwMode="auto">
            <a:xfrm>
              <a:off x="668" y="3590"/>
              <a:ext cx="364" cy="174"/>
            </a:xfrm>
            <a:custGeom>
              <a:avLst/>
              <a:gdLst/>
              <a:ahLst/>
              <a:cxnLst>
                <a:cxn ang="0">
                  <a:pos x="692" y="0"/>
                </a:cxn>
                <a:cxn ang="0">
                  <a:pos x="0" y="106"/>
                </a:cxn>
                <a:cxn ang="0">
                  <a:pos x="28" y="348"/>
                </a:cxn>
                <a:cxn ang="0">
                  <a:pos x="715" y="237"/>
                </a:cxn>
                <a:cxn ang="0">
                  <a:pos x="728" y="43"/>
                </a:cxn>
                <a:cxn ang="0">
                  <a:pos x="692" y="0"/>
                </a:cxn>
                <a:cxn ang="0">
                  <a:pos x="692" y="0"/>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w="9525">
              <a:noFill/>
              <a:round/>
              <a:headEnd/>
              <a:tailEnd/>
            </a:ln>
          </p:spPr>
          <p:txBody>
            <a:bodyPr/>
            <a:lstStyle/>
            <a:p>
              <a:pPr>
                <a:defRPr/>
              </a:pPr>
              <a:endParaRPr lang="ru-RU"/>
            </a:p>
          </p:txBody>
        </p:sp>
        <p:sp>
          <p:nvSpPr>
            <p:cNvPr id="6163" name="Freeform 19"/>
            <p:cNvSpPr>
              <a:spLocks/>
            </p:cNvSpPr>
            <p:nvPr userDrawn="1"/>
          </p:nvSpPr>
          <p:spPr bwMode="auto">
            <a:xfrm>
              <a:off x="347" y="3693"/>
              <a:ext cx="156" cy="67"/>
            </a:xfrm>
            <a:custGeom>
              <a:avLst/>
              <a:gdLst/>
              <a:ahLst/>
              <a:cxnLst>
                <a:cxn ang="0">
                  <a:pos x="272" y="0"/>
                </a:cxn>
                <a:cxn ang="0">
                  <a:pos x="0" y="78"/>
                </a:cxn>
                <a:cxn ang="0">
                  <a:pos x="312" y="135"/>
                </a:cxn>
                <a:cxn ang="0">
                  <a:pos x="272" y="0"/>
                </a:cxn>
                <a:cxn ang="0">
                  <a:pos x="272" y="0"/>
                </a:cxn>
              </a:cxnLst>
              <a:rect l="0" t="0" r="r" b="b"/>
              <a:pathLst>
                <a:path w="312" h="135">
                  <a:moveTo>
                    <a:pt x="272" y="0"/>
                  </a:moveTo>
                  <a:lnTo>
                    <a:pt x="0" y="78"/>
                  </a:lnTo>
                  <a:lnTo>
                    <a:pt x="312" y="135"/>
                  </a:lnTo>
                  <a:lnTo>
                    <a:pt x="272" y="0"/>
                  </a:lnTo>
                  <a:lnTo>
                    <a:pt x="272" y="0"/>
                  </a:lnTo>
                  <a:close/>
                </a:path>
              </a:pathLst>
            </a:custGeom>
            <a:solidFill>
              <a:schemeClr val="accent1"/>
            </a:solidFill>
            <a:ln w="9525">
              <a:noFill/>
              <a:round/>
              <a:headEnd/>
              <a:tailEnd/>
            </a:ln>
          </p:spPr>
          <p:txBody>
            <a:bodyPr/>
            <a:lstStyle/>
            <a:p>
              <a:pPr>
                <a:defRPr/>
              </a:pPr>
              <a:endParaRPr lang="ru-RU"/>
            </a:p>
          </p:txBody>
        </p:sp>
        <p:grpSp>
          <p:nvGrpSpPr>
            <p:cNvPr id="1060" name="Group 20"/>
            <p:cNvGrpSpPr>
              <a:grpSpLocks/>
            </p:cNvGrpSpPr>
            <p:nvPr userDrawn="1"/>
          </p:nvGrpSpPr>
          <p:grpSpPr bwMode="auto">
            <a:xfrm>
              <a:off x="5" y="3490"/>
              <a:ext cx="1124" cy="780"/>
              <a:chOff x="5" y="3490"/>
              <a:chExt cx="1124" cy="780"/>
            </a:xfrm>
          </p:grpSpPr>
          <p:grpSp>
            <p:nvGrpSpPr>
              <p:cNvPr id="1061" name="Group 21"/>
              <p:cNvGrpSpPr>
                <a:grpSpLocks/>
              </p:cNvGrpSpPr>
              <p:nvPr userDrawn="1"/>
            </p:nvGrpSpPr>
            <p:grpSpPr bwMode="auto">
              <a:xfrm>
                <a:off x="499" y="3562"/>
                <a:ext cx="548" cy="708"/>
                <a:chOff x="499" y="3562"/>
                <a:chExt cx="548" cy="708"/>
              </a:xfrm>
            </p:grpSpPr>
            <p:sp>
              <p:nvSpPr>
                <p:cNvPr id="6166" name="Freeform 22"/>
                <p:cNvSpPr>
                  <a:spLocks/>
                </p:cNvSpPr>
                <p:nvPr userDrawn="1"/>
              </p:nvSpPr>
              <p:spPr bwMode="auto">
                <a:xfrm>
                  <a:off x="499" y="3587"/>
                  <a:ext cx="157" cy="87"/>
                </a:xfrm>
                <a:custGeom>
                  <a:avLst/>
                  <a:gdLst/>
                  <a:ahLst/>
                  <a:cxnLst>
                    <a:cxn ang="0">
                      <a:pos x="0" y="107"/>
                    </a:cxn>
                    <a:cxn ang="0">
                      <a:pos x="114" y="10"/>
                    </a:cxn>
                    <a:cxn ang="0">
                      <a:pos x="213" y="0"/>
                    </a:cxn>
                    <a:cxn ang="0">
                      <a:pos x="292" y="27"/>
                    </a:cxn>
                    <a:cxn ang="0">
                      <a:pos x="313" y="91"/>
                    </a:cxn>
                    <a:cxn ang="0">
                      <a:pos x="167" y="67"/>
                    </a:cxn>
                    <a:cxn ang="0">
                      <a:pos x="74" y="101"/>
                    </a:cxn>
                    <a:cxn ang="0">
                      <a:pos x="13" y="175"/>
                    </a:cxn>
                    <a:cxn ang="0">
                      <a:pos x="0" y="107"/>
                    </a:cxn>
                    <a:cxn ang="0">
                      <a:pos x="0" y="107"/>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w="9525">
                  <a:noFill/>
                  <a:round/>
                  <a:headEnd/>
                  <a:tailEnd/>
                </a:ln>
              </p:spPr>
              <p:txBody>
                <a:bodyPr/>
                <a:lstStyle/>
                <a:p>
                  <a:pPr>
                    <a:defRPr/>
                  </a:pPr>
                  <a:endParaRPr lang="ru-RU"/>
                </a:p>
              </p:txBody>
            </p:sp>
            <p:sp>
              <p:nvSpPr>
                <p:cNvPr id="6167" name="Freeform 23"/>
                <p:cNvSpPr>
                  <a:spLocks/>
                </p:cNvSpPr>
                <p:nvPr userDrawn="1"/>
              </p:nvSpPr>
              <p:spPr bwMode="auto">
                <a:xfrm>
                  <a:off x="636" y="4137"/>
                  <a:ext cx="115" cy="133"/>
                </a:xfrm>
                <a:custGeom>
                  <a:avLst/>
                  <a:gdLst/>
                  <a:ahLst/>
                  <a:cxnLst>
                    <a:cxn ang="0">
                      <a:pos x="0" y="40"/>
                    </a:cxn>
                    <a:cxn ang="0">
                      <a:pos x="160" y="266"/>
                    </a:cxn>
                    <a:cxn ang="0">
                      <a:pos x="230" y="251"/>
                    </a:cxn>
                    <a:cxn ang="0">
                      <a:pos x="223" y="17"/>
                    </a:cxn>
                    <a:cxn ang="0">
                      <a:pos x="166" y="0"/>
                    </a:cxn>
                    <a:cxn ang="0">
                      <a:pos x="179" y="197"/>
                    </a:cxn>
                    <a:cxn ang="0">
                      <a:pos x="71" y="4"/>
                    </a:cxn>
                    <a:cxn ang="0">
                      <a:pos x="0" y="40"/>
                    </a:cxn>
                    <a:cxn ang="0">
                      <a:pos x="0" y="40"/>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w="9525">
                  <a:noFill/>
                  <a:round/>
                  <a:headEnd/>
                  <a:tailEnd/>
                </a:ln>
              </p:spPr>
              <p:txBody>
                <a:bodyPr/>
                <a:lstStyle/>
                <a:p>
                  <a:pPr>
                    <a:defRPr/>
                  </a:pPr>
                  <a:endParaRPr lang="ru-RU"/>
                </a:p>
              </p:txBody>
            </p:sp>
            <p:sp>
              <p:nvSpPr>
                <p:cNvPr id="6168" name="Freeform 24"/>
                <p:cNvSpPr>
                  <a:spLocks/>
                </p:cNvSpPr>
                <p:nvPr userDrawn="1"/>
              </p:nvSpPr>
              <p:spPr bwMode="auto">
                <a:xfrm>
                  <a:off x="1004" y="3562"/>
                  <a:ext cx="43" cy="117"/>
                </a:xfrm>
                <a:custGeom>
                  <a:avLst/>
                  <a:gdLst/>
                  <a:ahLst/>
                  <a:cxnLst>
                    <a:cxn ang="0">
                      <a:pos x="0" y="19"/>
                    </a:cxn>
                    <a:cxn ang="0">
                      <a:pos x="36" y="93"/>
                    </a:cxn>
                    <a:cxn ang="0">
                      <a:pos x="44" y="154"/>
                    </a:cxn>
                    <a:cxn ang="0">
                      <a:pos x="27" y="234"/>
                    </a:cxn>
                    <a:cxn ang="0">
                      <a:pos x="80" y="220"/>
                    </a:cxn>
                    <a:cxn ang="0">
                      <a:pos x="87" y="116"/>
                    </a:cxn>
                    <a:cxn ang="0">
                      <a:pos x="46" y="0"/>
                    </a:cxn>
                    <a:cxn ang="0">
                      <a:pos x="0" y="19"/>
                    </a:cxn>
                    <a:cxn ang="0">
                      <a:pos x="0" y="19"/>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w="9525">
                  <a:noFill/>
                  <a:round/>
                  <a:headEnd/>
                  <a:tailEnd/>
                </a:ln>
              </p:spPr>
              <p:txBody>
                <a:bodyPr/>
                <a:lstStyle/>
                <a:p>
                  <a:pPr>
                    <a:defRPr/>
                  </a:pPr>
                  <a:endParaRPr lang="ru-RU"/>
                </a:p>
              </p:txBody>
            </p:sp>
          </p:grpSp>
          <p:sp>
            <p:nvSpPr>
              <p:cNvPr id="6169" name="Freeform 25"/>
              <p:cNvSpPr>
                <a:spLocks/>
              </p:cNvSpPr>
              <p:nvPr userDrawn="1"/>
            </p:nvSpPr>
            <p:spPr bwMode="auto">
              <a:xfrm>
                <a:off x="76" y="3732"/>
                <a:ext cx="595" cy="250"/>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ru-RU"/>
              </a:p>
            </p:txBody>
          </p:sp>
          <p:sp>
            <p:nvSpPr>
              <p:cNvPr id="6170" name="Freeform 26"/>
              <p:cNvSpPr>
                <a:spLocks/>
              </p:cNvSpPr>
              <p:nvPr userDrawn="1"/>
            </p:nvSpPr>
            <p:spPr bwMode="auto">
              <a:xfrm>
                <a:off x="260" y="3886"/>
                <a:ext cx="244" cy="148"/>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ru-RU"/>
              </a:p>
            </p:txBody>
          </p:sp>
          <p:sp>
            <p:nvSpPr>
              <p:cNvPr id="6171" name="Freeform 27"/>
              <p:cNvSpPr>
                <a:spLocks/>
              </p:cNvSpPr>
              <p:nvPr userDrawn="1"/>
            </p:nvSpPr>
            <p:spPr bwMode="auto">
              <a:xfrm>
                <a:off x="565" y="3680"/>
                <a:ext cx="107" cy="238"/>
              </a:xfrm>
              <a:custGeom>
                <a:avLst/>
                <a:gdLst/>
                <a:ahLst/>
                <a:cxnLst>
                  <a:cxn ang="0">
                    <a:pos x="24" y="0"/>
                  </a:cxn>
                  <a:cxn ang="0">
                    <a:pos x="91" y="25"/>
                  </a:cxn>
                  <a:cxn ang="0">
                    <a:pos x="80" y="192"/>
                  </a:cxn>
                  <a:cxn ang="0">
                    <a:pos x="106" y="327"/>
                  </a:cxn>
                  <a:cxn ang="0">
                    <a:pos x="213" y="451"/>
                  </a:cxn>
                  <a:cxn ang="0">
                    <a:pos x="97" y="478"/>
                  </a:cxn>
                  <a:cxn ang="0">
                    <a:pos x="30" y="344"/>
                  </a:cxn>
                  <a:cxn ang="0">
                    <a:pos x="0" y="57"/>
                  </a:cxn>
                  <a:cxn ang="0">
                    <a:pos x="24" y="0"/>
                  </a:cxn>
                  <a:cxn ang="0">
                    <a:pos x="24" y="0"/>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w="9525">
                <a:noFill/>
                <a:round/>
                <a:headEnd/>
                <a:tailEnd/>
              </a:ln>
            </p:spPr>
            <p:txBody>
              <a:bodyPr/>
              <a:lstStyle/>
              <a:p>
                <a:pPr>
                  <a:defRPr/>
                </a:pPr>
                <a:endParaRPr lang="ru-RU"/>
              </a:p>
            </p:txBody>
          </p:sp>
          <p:grpSp>
            <p:nvGrpSpPr>
              <p:cNvPr id="1065" name="Group 28"/>
              <p:cNvGrpSpPr>
                <a:grpSpLocks/>
              </p:cNvGrpSpPr>
              <p:nvPr userDrawn="1"/>
            </p:nvGrpSpPr>
            <p:grpSpPr bwMode="auto">
              <a:xfrm>
                <a:off x="5" y="3490"/>
                <a:ext cx="1124" cy="678"/>
                <a:chOff x="5" y="3490"/>
                <a:chExt cx="1124" cy="678"/>
              </a:xfrm>
            </p:grpSpPr>
            <p:sp>
              <p:nvSpPr>
                <p:cNvPr id="6173" name="Freeform 29"/>
                <p:cNvSpPr>
                  <a:spLocks/>
                </p:cNvSpPr>
                <p:nvPr userDrawn="1"/>
              </p:nvSpPr>
              <p:spPr bwMode="auto">
                <a:xfrm>
                  <a:off x="669" y="4048"/>
                  <a:ext cx="75" cy="87"/>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ru-RU"/>
                </a:p>
              </p:txBody>
            </p:sp>
            <p:sp>
              <p:nvSpPr>
                <p:cNvPr id="6174" name="Freeform 30"/>
                <p:cNvSpPr>
                  <a:spLocks/>
                </p:cNvSpPr>
                <p:nvPr userDrawn="1"/>
              </p:nvSpPr>
              <p:spPr bwMode="auto">
                <a:xfrm>
                  <a:off x="5" y="3728"/>
                  <a:ext cx="842" cy="440"/>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ru-RU"/>
                </a:p>
              </p:txBody>
            </p:sp>
            <p:sp>
              <p:nvSpPr>
                <p:cNvPr id="6175" name="Freeform 31"/>
                <p:cNvSpPr>
                  <a:spLocks/>
                </p:cNvSpPr>
                <p:nvPr userDrawn="1"/>
              </p:nvSpPr>
              <p:spPr bwMode="auto">
                <a:xfrm>
                  <a:off x="106" y="3770"/>
                  <a:ext cx="80" cy="167"/>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ru-RU"/>
                </a:p>
              </p:txBody>
            </p:sp>
            <p:sp>
              <p:nvSpPr>
                <p:cNvPr id="6176" name="Freeform 32"/>
                <p:cNvSpPr>
                  <a:spLocks/>
                </p:cNvSpPr>
                <p:nvPr userDrawn="1"/>
              </p:nvSpPr>
              <p:spPr bwMode="auto">
                <a:xfrm>
                  <a:off x="449" y="3490"/>
                  <a:ext cx="322" cy="594"/>
                </a:xfrm>
                <a:custGeom>
                  <a:avLst/>
                  <a:gdLst/>
                  <a:ahLst/>
                  <a:cxnLst>
                    <a:cxn ang="0">
                      <a:pos x="218" y="896"/>
                    </a:cxn>
                    <a:cxn ang="0">
                      <a:pos x="0" y="124"/>
                    </a:cxn>
                    <a:cxn ang="0">
                      <a:pos x="81" y="38"/>
                    </a:cxn>
                    <a:cxn ang="0">
                      <a:pos x="258" y="0"/>
                    </a:cxn>
                    <a:cxn ang="0">
                      <a:pos x="399" y="57"/>
                    </a:cxn>
                    <a:cxn ang="0">
                      <a:pos x="642" y="1188"/>
                    </a:cxn>
                    <a:cxn ang="0">
                      <a:pos x="555" y="1091"/>
                    </a:cxn>
                    <a:cxn ang="0">
                      <a:pos x="355" y="97"/>
                    </a:cxn>
                    <a:cxn ang="0">
                      <a:pos x="226" y="61"/>
                    </a:cxn>
                    <a:cxn ang="0">
                      <a:pos x="119" y="74"/>
                    </a:cxn>
                    <a:cxn ang="0">
                      <a:pos x="76" y="141"/>
                    </a:cxn>
                    <a:cxn ang="0">
                      <a:pos x="306" y="924"/>
                    </a:cxn>
                    <a:cxn ang="0">
                      <a:pos x="218" y="896"/>
                    </a:cxn>
                    <a:cxn ang="0">
                      <a:pos x="218" y="896"/>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w="9525">
                  <a:noFill/>
                  <a:round/>
                  <a:headEnd/>
                  <a:tailEnd/>
                </a:ln>
              </p:spPr>
              <p:txBody>
                <a:bodyPr/>
                <a:lstStyle/>
                <a:p>
                  <a:pPr>
                    <a:defRPr/>
                  </a:pPr>
                  <a:endParaRPr lang="ru-RU"/>
                </a:p>
              </p:txBody>
            </p:sp>
            <p:sp>
              <p:nvSpPr>
                <p:cNvPr id="6177" name="Freeform 33"/>
                <p:cNvSpPr>
                  <a:spLocks/>
                </p:cNvSpPr>
                <p:nvPr userDrawn="1"/>
              </p:nvSpPr>
              <p:spPr bwMode="auto">
                <a:xfrm>
                  <a:off x="578" y="3650"/>
                  <a:ext cx="96" cy="252"/>
                </a:xfrm>
                <a:custGeom>
                  <a:avLst/>
                  <a:gdLst/>
                  <a:ahLst/>
                  <a:cxnLst>
                    <a:cxn ang="0">
                      <a:pos x="0" y="27"/>
                    </a:cxn>
                    <a:cxn ang="0">
                      <a:pos x="76" y="194"/>
                    </a:cxn>
                    <a:cxn ang="0">
                      <a:pos x="113" y="318"/>
                    </a:cxn>
                    <a:cxn ang="0">
                      <a:pos x="116" y="504"/>
                    </a:cxn>
                    <a:cxn ang="0">
                      <a:pos x="192" y="504"/>
                    </a:cxn>
                    <a:cxn ang="0">
                      <a:pos x="187" y="360"/>
                    </a:cxn>
                    <a:cxn ang="0">
                      <a:pos x="162" y="208"/>
                    </a:cxn>
                    <a:cxn ang="0">
                      <a:pos x="99" y="59"/>
                    </a:cxn>
                    <a:cxn ang="0">
                      <a:pos x="63" y="0"/>
                    </a:cxn>
                    <a:cxn ang="0">
                      <a:pos x="0" y="27"/>
                    </a:cxn>
                    <a:cxn ang="0">
                      <a:pos x="0" y="27"/>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w="9525">
                  <a:noFill/>
                  <a:round/>
                  <a:headEnd/>
                  <a:tailEnd/>
                </a:ln>
              </p:spPr>
              <p:txBody>
                <a:bodyPr/>
                <a:lstStyle/>
                <a:p>
                  <a:pPr>
                    <a:defRPr/>
                  </a:pPr>
                  <a:endParaRPr lang="ru-RU"/>
                </a:p>
              </p:txBody>
            </p:sp>
            <p:sp>
              <p:nvSpPr>
                <p:cNvPr id="6178" name="Freeform 34"/>
                <p:cNvSpPr>
                  <a:spLocks/>
                </p:cNvSpPr>
                <p:nvPr userDrawn="1"/>
              </p:nvSpPr>
              <p:spPr bwMode="auto">
                <a:xfrm>
                  <a:off x="328" y="3630"/>
                  <a:ext cx="195" cy="135"/>
                </a:xfrm>
                <a:custGeom>
                  <a:avLst/>
                  <a:gdLst/>
                  <a:ahLst/>
                  <a:cxnLst>
                    <a:cxn ang="0">
                      <a:pos x="297" y="0"/>
                    </a:cxn>
                    <a:cxn ang="0">
                      <a:pos x="257" y="17"/>
                    </a:cxn>
                    <a:cxn ang="0">
                      <a:pos x="253" y="66"/>
                    </a:cxn>
                    <a:cxn ang="0">
                      <a:pos x="0" y="169"/>
                    </a:cxn>
                    <a:cxn ang="0">
                      <a:pos x="0" y="222"/>
                    </a:cxn>
                    <a:cxn ang="0">
                      <a:pos x="284" y="226"/>
                    </a:cxn>
                    <a:cxn ang="0">
                      <a:pos x="320" y="269"/>
                    </a:cxn>
                    <a:cxn ang="0">
                      <a:pos x="390" y="266"/>
                    </a:cxn>
                    <a:cxn ang="0">
                      <a:pos x="383" y="190"/>
                    </a:cxn>
                    <a:cxn ang="0">
                      <a:pos x="116" y="176"/>
                    </a:cxn>
                    <a:cxn ang="0">
                      <a:pos x="333" y="89"/>
                    </a:cxn>
                    <a:cxn ang="0">
                      <a:pos x="297" y="0"/>
                    </a:cxn>
                    <a:cxn ang="0">
                      <a:pos x="297" y="0"/>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w="9525">
                  <a:noFill/>
                  <a:round/>
                  <a:headEnd/>
                  <a:tailEnd/>
                </a:ln>
              </p:spPr>
              <p:txBody>
                <a:bodyPr/>
                <a:lstStyle/>
                <a:p>
                  <a:pPr>
                    <a:defRPr/>
                  </a:pPr>
                  <a:endParaRPr lang="ru-RU"/>
                </a:p>
              </p:txBody>
            </p:sp>
            <p:sp>
              <p:nvSpPr>
                <p:cNvPr id="6179" name="Freeform 35"/>
                <p:cNvSpPr>
                  <a:spLocks/>
                </p:cNvSpPr>
                <p:nvPr userDrawn="1"/>
              </p:nvSpPr>
              <p:spPr bwMode="auto">
                <a:xfrm>
                  <a:off x="658" y="3538"/>
                  <a:ext cx="471" cy="212"/>
                </a:xfrm>
                <a:custGeom>
                  <a:avLst/>
                  <a:gdLst/>
                  <a:ahLst/>
                  <a:cxnLst>
                    <a:cxn ang="0">
                      <a:pos x="0" y="131"/>
                    </a:cxn>
                    <a:cxn ang="0">
                      <a:pos x="863" y="0"/>
                    </a:cxn>
                    <a:cxn ang="0">
                      <a:pos x="926" y="78"/>
                    </a:cxn>
                    <a:cxn ang="0">
                      <a:pos x="941" y="181"/>
                    </a:cxn>
                    <a:cxn ang="0">
                      <a:pos x="903" y="282"/>
                    </a:cxn>
                    <a:cxn ang="0">
                      <a:pos x="57" y="424"/>
                    </a:cxn>
                    <a:cxn ang="0">
                      <a:pos x="53" y="384"/>
                    </a:cxn>
                    <a:cxn ang="0">
                      <a:pos x="863" y="242"/>
                    </a:cxn>
                    <a:cxn ang="0">
                      <a:pos x="893" y="145"/>
                    </a:cxn>
                    <a:cxn ang="0">
                      <a:pos x="840" y="57"/>
                    </a:cxn>
                    <a:cxn ang="0">
                      <a:pos x="0" y="185"/>
                    </a:cxn>
                    <a:cxn ang="0">
                      <a:pos x="0" y="131"/>
                    </a:cxn>
                    <a:cxn ang="0">
                      <a:pos x="0" y="131"/>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w="9525">
                  <a:noFill/>
                  <a:round/>
                  <a:headEnd/>
                  <a:tailEnd/>
                </a:ln>
              </p:spPr>
              <p:txBody>
                <a:bodyPr/>
                <a:lstStyle/>
                <a:p>
                  <a:pPr>
                    <a:defRPr/>
                  </a:pPr>
                  <a:endParaRPr lang="ru-RU"/>
                </a:p>
              </p:txBody>
            </p:sp>
            <p:sp>
              <p:nvSpPr>
                <p:cNvPr id="6180" name="Freeform 36"/>
                <p:cNvSpPr>
                  <a:spLocks/>
                </p:cNvSpPr>
                <p:nvPr userDrawn="1"/>
              </p:nvSpPr>
              <p:spPr bwMode="auto">
                <a:xfrm>
                  <a:off x="717" y="3606"/>
                  <a:ext cx="245" cy="86"/>
                </a:xfrm>
                <a:custGeom>
                  <a:avLst/>
                  <a:gdLst/>
                  <a:ahLst/>
                  <a:cxnLst>
                    <a:cxn ang="0">
                      <a:pos x="0" y="126"/>
                    </a:cxn>
                    <a:cxn ang="0">
                      <a:pos x="66" y="173"/>
                    </a:cxn>
                    <a:cxn ang="0">
                      <a:pos x="222" y="166"/>
                    </a:cxn>
                    <a:cxn ang="0">
                      <a:pos x="418" y="116"/>
                    </a:cxn>
                    <a:cxn ang="0">
                      <a:pos x="488" y="42"/>
                    </a:cxn>
                    <a:cxn ang="0">
                      <a:pos x="443" y="2"/>
                    </a:cxn>
                    <a:cxn ang="0">
                      <a:pos x="253" y="0"/>
                    </a:cxn>
                    <a:cxn ang="0">
                      <a:pos x="110" y="12"/>
                    </a:cxn>
                    <a:cxn ang="0">
                      <a:pos x="15" y="76"/>
                    </a:cxn>
                    <a:cxn ang="0">
                      <a:pos x="112" y="95"/>
                    </a:cxn>
                    <a:cxn ang="0">
                      <a:pos x="275" y="53"/>
                    </a:cxn>
                    <a:cxn ang="0">
                      <a:pos x="416" y="53"/>
                    </a:cxn>
                    <a:cxn ang="0">
                      <a:pos x="268" y="110"/>
                    </a:cxn>
                    <a:cxn ang="0">
                      <a:pos x="142" y="126"/>
                    </a:cxn>
                    <a:cxn ang="0">
                      <a:pos x="0" y="126"/>
                    </a:cxn>
                    <a:cxn ang="0">
                      <a:pos x="0" y="126"/>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w="9525">
                  <a:noFill/>
                  <a:round/>
                  <a:headEnd/>
                  <a:tailEnd/>
                </a:ln>
              </p:spPr>
              <p:txBody>
                <a:bodyPr/>
                <a:lstStyle/>
                <a:p>
                  <a:pPr>
                    <a:defRPr/>
                  </a:pPr>
                  <a:endParaRPr lang="ru-RU"/>
                </a:p>
              </p:txBody>
            </p:sp>
          </p:grpSp>
        </p:grpSp>
      </p:grpSp>
      <p:grpSp>
        <p:nvGrpSpPr>
          <p:cNvPr id="1035" name="Group 37"/>
          <p:cNvGrpSpPr>
            <a:grpSpLocks/>
          </p:cNvGrpSpPr>
          <p:nvPr/>
        </p:nvGrpSpPr>
        <p:grpSpPr bwMode="auto">
          <a:xfrm>
            <a:off x="8680450" y="2116138"/>
            <a:ext cx="385763" cy="4308475"/>
            <a:chOff x="5468" y="1333"/>
            <a:chExt cx="243" cy="2714"/>
          </a:xfrm>
        </p:grpSpPr>
        <p:sp>
          <p:nvSpPr>
            <p:cNvPr id="6182" name="Freeform 38"/>
            <p:cNvSpPr>
              <a:spLocks/>
            </p:cNvSpPr>
            <p:nvPr userDrawn="1"/>
          </p:nvSpPr>
          <p:spPr bwMode="auto">
            <a:xfrm flipH="1">
              <a:off x="5468" y="2620"/>
              <a:ext cx="205" cy="1427"/>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pPr>
                <a:defRPr/>
              </a:pPr>
              <a:endParaRPr lang="ru-RU"/>
            </a:p>
          </p:txBody>
        </p:sp>
        <p:sp>
          <p:nvSpPr>
            <p:cNvPr id="6183" name="Freeform 39"/>
            <p:cNvSpPr>
              <a:spLocks/>
            </p:cNvSpPr>
            <p:nvPr userDrawn="1"/>
          </p:nvSpPr>
          <p:spPr bwMode="auto">
            <a:xfrm flipH="1">
              <a:off x="5506" y="1333"/>
              <a:ext cx="205" cy="1633"/>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pPr>
                <a:defRPr/>
              </a:pPr>
              <a:endParaRPr lang="ru-RU"/>
            </a:p>
          </p:txBody>
        </p:sp>
      </p:grpSp>
      <p:grpSp>
        <p:nvGrpSpPr>
          <p:cNvPr id="1036" name="Group 40"/>
          <p:cNvGrpSpPr>
            <a:grpSpLocks/>
          </p:cNvGrpSpPr>
          <p:nvPr/>
        </p:nvGrpSpPr>
        <p:grpSpPr bwMode="auto">
          <a:xfrm>
            <a:off x="7318375" y="90488"/>
            <a:ext cx="2133600" cy="1911350"/>
            <a:chOff x="4610" y="57"/>
            <a:chExt cx="1344" cy="1204"/>
          </a:xfrm>
        </p:grpSpPr>
        <p:grpSp>
          <p:nvGrpSpPr>
            <p:cNvPr id="1037" name="Group 41"/>
            <p:cNvGrpSpPr>
              <a:grpSpLocks/>
            </p:cNvGrpSpPr>
            <p:nvPr userDrawn="1"/>
          </p:nvGrpSpPr>
          <p:grpSpPr bwMode="auto">
            <a:xfrm>
              <a:off x="4610" y="57"/>
              <a:ext cx="1344" cy="1204"/>
              <a:chOff x="4610" y="57"/>
              <a:chExt cx="1344" cy="1204"/>
            </a:xfrm>
          </p:grpSpPr>
          <p:sp>
            <p:nvSpPr>
              <p:cNvPr id="6186" name="Freeform 42"/>
              <p:cNvSpPr>
                <a:spLocks/>
              </p:cNvSpPr>
              <p:nvPr userDrawn="1"/>
            </p:nvSpPr>
            <p:spPr bwMode="auto">
              <a:xfrm rot="-3172564">
                <a:off x="5430" y="1086"/>
                <a:ext cx="62" cy="288"/>
              </a:xfrm>
              <a:custGeom>
                <a:avLst/>
                <a:gdLst/>
                <a:ahLst/>
                <a:cxnLst>
                  <a:cxn ang="0">
                    <a:pos x="123" y="9"/>
                  </a:cxn>
                  <a:cxn ang="0">
                    <a:pos x="131" y="342"/>
                  </a:cxn>
                  <a:cxn ang="0">
                    <a:pos x="0" y="806"/>
                  </a:cxn>
                  <a:cxn ang="0">
                    <a:pos x="79" y="789"/>
                  </a:cxn>
                  <a:cxn ang="0">
                    <a:pos x="218" y="376"/>
                  </a:cxn>
                  <a:cxn ang="0">
                    <a:pos x="245" y="0"/>
                  </a:cxn>
                  <a:cxn ang="0">
                    <a:pos x="123" y="9"/>
                  </a:cxn>
                  <a:cxn ang="0">
                    <a:pos x="123" y="9"/>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w="9525">
                <a:noFill/>
                <a:round/>
                <a:headEnd/>
                <a:tailEnd/>
              </a:ln>
            </p:spPr>
            <p:txBody>
              <a:bodyPr/>
              <a:lstStyle/>
              <a:p>
                <a:pPr>
                  <a:defRPr/>
                </a:pPr>
                <a:endParaRPr lang="ru-RU"/>
              </a:p>
            </p:txBody>
          </p:sp>
          <p:grpSp>
            <p:nvGrpSpPr>
              <p:cNvPr id="1040" name="Group 43"/>
              <p:cNvGrpSpPr>
                <a:grpSpLocks/>
              </p:cNvGrpSpPr>
              <p:nvPr userDrawn="1"/>
            </p:nvGrpSpPr>
            <p:grpSpPr bwMode="auto">
              <a:xfrm>
                <a:off x="4610" y="57"/>
                <a:ext cx="1344" cy="985"/>
                <a:chOff x="4610" y="57"/>
                <a:chExt cx="1344" cy="985"/>
              </a:xfrm>
            </p:grpSpPr>
            <p:sp>
              <p:nvSpPr>
                <p:cNvPr id="6188" name="Freeform 44"/>
                <p:cNvSpPr>
                  <a:spLocks/>
                </p:cNvSpPr>
                <p:nvPr userDrawn="1"/>
              </p:nvSpPr>
              <p:spPr bwMode="auto">
                <a:xfrm rot="-3172564">
                  <a:off x="4966" y="71"/>
                  <a:ext cx="153" cy="125"/>
                </a:xfrm>
                <a:custGeom>
                  <a:avLst/>
                  <a:gdLst/>
                  <a:ahLst/>
                  <a:cxnLst>
                    <a:cxn ang="0">
                      <a:pos x="0" y="0"/>
                    </a:cxn>
                    <a:cxn ang="0">
                      <a:pos x="298" y="184"/>
                    </a:cxn>
                    <a:cxn ang="0">
                      <a:pos x="500" y="349"/>
                    </a:cxn>
                    <a:cxn ang="0">
                      <a:pos x="604" y="140"/>
                    </a:cxn>
                    <a:cxn ang="0">
                      <a:pos x="359" y="9"/>
                    </a:cxn>
                    <a:cxn ang="0">
                      <a:pos x="464" y="184"/>
                    </a:cxn>
                    <a:cxn ang="0">
                      <a:pos x="131" y="17"/>
                    </a:cxn>
                    <a:cxn ang="0">
                      <a:pos x="0" y="0"/>
                    </a:cxn>
                    <a:cxn ang="0">
                      <a:pos x="0" y="0"/>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w="9525">
                  <a:noFill/>
                  <a:round/>
                  <a:headEnd/>
                  <a:tailEnd/>
                </a:ln>
              </p:spPr>
              <p:txBody>
                <a:bodyPr/>
                <a:lstStyle/>
                <a:p>
                  <a:pPr>
                    <a:defRPr/>
                  </a:pPr>
                  <a:endParaRPr lang="ru-RU"/>
                </a:p>
              </p:txBody>
            </p:sp>
            <p:sp>
              <p:nvSpPr>
                <p:cNvPr id="6189" name="Freeform 45"/>
                <p:cNvSpPr>
                  <a:spLocks/>
                </p:cNvSpPr>
                <p:nvPr userDrawn="1"/>
              </p:nvSpPr>
              <p:spPr bwMode="auto">
                <a:xfrm rot="-3172564">
                  <a:off x="5050" y="330"/>
                  <a:ext cx="269" cy="438"/>
                </a:xfrm>
                <a:custGeom>
                  <a:avLst/>
                  <a:gdLst/>
                  <a:ahLst/>
                  <a:cxnLst>
                    <a:cxn ang="0">
                      <a:pos x="741" y="129"/>
                    </a:cxn>
                    <a:cxn ang="0">
                      <a:pos x="485" y="352"/>
                    </a:cxn>
                    <a:cxn ang="0">
                      <a:pos x="163" y="762"/>
                    </a:cxn>
                    <a:cxn ang="0">
                      <a:pos x="0" y="1101"/>
                    </a:cxn>
                    <a:cxn ang="0">
                      <a:pos x="59" y="1230"/>
                    </a:cxn>
                    <a:cxn ang="0">
                      <a:pos x="262" y="1201"/>
                    </a:cxn>
                    <a:cxn ang="0">
                      <a:pos x="578" y="914"/>
                    </a:cxn>
                    <a:cxn ang="0">
                      <a:pos x="876" y="534"/>
                    </a:cxn>
                    <a:cxn ang="0">
                      <a:pos x="1034" y="270"/>
                    </a:cxn>
                    <a:cxn ang="0">
                      <a:pos x="1064" y="84"/>
                    </a:cxn>
                    <a:cxn ang="0">
                      <a:pos x="977" y="0"/>
                    </a:cxn>
                    <a:cxn ang="0">
                      <a:pos x="836" y="65"/>
                    </a:cxn>
                    <a:cxn ang="0">
                      <a:pos x="969" y="107"/>
                    </a:cxn>
                    <a:cxn ang="0">
                      <a:pos x="876" y="352"/>
                    </a:cxn>
                    <a:cxn ang="0">
                      <a:pos x="690" y="656"/>
                    </a:cxn>
                    <a:cxn ang="0">
                      <a:pos x="350" y="1008"/>
                    </a:cxn>
                    <a:cxn ang="0">
                      <a:pos x="116" y="1114"/>
                    </a:cxn>
                    <a:cxn ang="0">
                      <a:pos x="135" y="943"/>
                    </a:cxn>
                    <a:cxn ang="0">
                      <a:pos x="437" y="504"/>
                    </a:cxn>
                    <a:cxn ang="0">
                      <a:pos x="831" y="118"/>
                    </a:cxn>
                    <a:cxn ang="0">
                      <a:pos x="741" y="129"/>
                    </a:cxn>
                    <a:cxn ang="0">
                      <a:pos x="741" y="129"/>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w="9525">
                  <a:noFill/>
                  <a:round/>
                  <a:headEnd/>
                  <a:tailEnd/>
                </a:ln>
              </p:spPr>
              <p:txBody>
                <a:bodyPr/>
                <a:lstStyle/>
                <a:p>
                  <a:pPr>
                    <a:defRPr/>
                  </a:pPr>
                  <a:endParaRPr lang="ru-RU"/>
                </a:p>
              </p:txBody>
            </p:sp>
            <p:sp>
              <p:nvSpPr>
                <p:cNvPr id="6190" name="Freeform 46"/>
                <p:cNvSpPr>
                  <a:spLocks/>
                </p:cNvSpPr>
                <p:nvPr userDrawn="1"/>
              </p:nvSpPr>
              <p:spPr bwMode="auto">
                <a:xfrm rot="-3172564">
                  <a:off x="4860" y="180"/>
                  <a:ext cx="505" cy="898"/>
                </a:xfrm>
                <a:custGeom>
                  <a:avLst/>
                  <a:gdLst/>
                  <a:ahLst/>
                  <a:cxnLst>
                    <a:cxn ang="0">
                      <a:pos x="1941" y="0"/>
                    </a:cxn>
                    <a:cxn ang="0">
                      <a:pos x="0" y="2521"/>
                    </a:cxn>
                    <a:cxn ang="0">
                      <a:pos x="192" y="2450"/>
                    </a:cxn>
                    <a:cxn ang="0">
                      <a:pos x="2002" y="61"/>
                    </a:cxn>
                    <a:cxn ang="0">
                      <a:pos x="1941" y="0"/>
                    </a:cxn>
                    <a:cxn ang="0">
                      <a:pos x="1941" y="0"/>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w="9525">
                  <a:noFill/>
                  <a:round/>
                  <a:headEnd/>
                  <a:tailEnd/>
                </a:ln>
              </p:spPr>
              <p:txBody>
                <a:bodyPr/>
                <a:lstStyle/>
                <a:p>
                  <a:pPr>
                    <a:defRPr/>
                  </a:pPr>
                  <a:endParaRPr lang="ru-RU"/>
                </a:p>
              </p:txBody>
            </p:sp>
            <p:sp>
              <p:nvSpPr>
                <p:cNvPr id="6191" name="Freeform 47"/>
                <p:cNvSpPr>
                  <a:spLocks/>
                </p:cNvSpPr>
                <p:nvPr userDrawn="1"/>
              </p:nvSpPr>
              <p:spPr bwMode="auto">
                <a:xfrm rot="-3172564">
                  <a:off x="4903" y="-19"/>
                  <a:ext cx="758" cy="1344"/>
                </a:xfrm>
                <a:custGeom>
                  <a:avLst/>
                  <a:gdLst/>
                  <a:ahLst/>
                  <a:cxnLst>
                    <a:cxn ang="0">
                      <a:pos x="95" y="2844"/>
                    </a:cxn>
                    <a:cxn ang="0">
                      <a:pos x="394" y="2834"/>
                    </a:cxn>
                    <a:cxn ang="0">
                      <a:pos x="821" y="3009"/>
                    </a:cxn>
                    <a:cxn ang="0">
                      <a:pos x="681" y="2817"/>
                    </a:cxn>
                    <a:cxn ang="0">
                      <a:pos x="367" y="2703"/>
                    </a:cxn>
                    <a:cxn ang="0">
                      <a:pos x="637" y="2720"/>
                    </a:cxn>
                    <a:cxn ang="0">
                      <a:pos x="979" y="2870"/>
                    </a:cxn>
                    <a:cxn ang="0">
                      <a:pos x="2859" y="420"/>
                    </a:cxn>
                    <a:cxn ang="0">
                      <a:pos x="2578" y="148"/>
                    </a:cxn>
                    <a:cxn ang="0">
                      <a:pos x="2308" y="0"/>
                    </a:cxn>
                    <a:cxn ang="0">
                      <a:pos x="2692" y="78"/>
                    </a:cxn>
                    <a:cxn ang="0">
                      <a:pos x="3007" y="428"/>
                    </a:cxn>
                    <a:cxn ang="0">
                      <a:pos x="831" y="3273"/>
                    </a:cxn>
                    <a:cxn ang="0">
                      <a:pos x="481" y="3412"/>
                    </a:cxn>
                    <a:cxn ang="0">
                      <a:pos x="105" y="3771"/>
                    </a:cxn>
                    <a:cxn ang="0">
                      <a:pos x="0" y="3667"/>
                    </a:cxn>
                    <a:cxn ang="0">
                      <a:pos x="131" y="3631"/>
                    </a:cxn>
                    <a:cxn ang="0">
                      <a:pos x="376" y="3385"/>
                    </a:cxn>
                    <a:cxn ang="0">
                      <a:pos x="165" y="3273"/>
                    </a:cxn>
                    <a:cxn ang="0">
                      <a:pos x="165" y="3176"/>
                    </a:cxn>
                    <a:cxn ang="0">
                      <a:pos x="411" y="3298"/>
                    </a:cxn>
                    <a:cxn ang="0">
                      <a:pos x="411" y="3186"/>
                    </a:cxn>
                    <a:cxn ang="0">
                      <a:pos x="603" y="3220"/>
                    </a:cxn>
                    <a:cxn ang="0">
                      <a:pos x="428" y="3079"/>
                    </a:cxn>
                    <a:cxn ang="0">
                      <a:pos x="629" y="3062"/>
                    </a:cxn>
                    <a:cxn ang="0">
                      <a:pos x="95" y="2844"/>
                    </a:cxn>
                    <a:cxn ang="0">
                      <a:pos x="95" y="2844"/>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w="9525">
                  <a:noFill/>
                  <a:round/>
                  <a:headEnd/>
                  <a:tailEnd/>
                </a:ln>
              </p:spPr>
              <p:txBody>
                <a:bodyPr/>
                <a:lstStyle/>
                <a:p>
                  <a:pPr>
                    <a:defRPr/>
                  </a:pPr>
                  <a:endParaRPr lang="ru-RU"/>
                </a:p>
              </p:txBody>
            </p:sp>
            <p:sp>
              <p:nvSpPr>
                <p:cNvPr id="6192" name="Freeform 48"/>
                <p:cNvSpPr>
                  <a:spLocks/>
                </p:cNvSpPr>
                <p:nvPr userDrawn="1"/>
              </p:nvSpPr>
              <p:spPr bwMode="auto">
                <a:xfrm rot="-3172564">
                  <a:off x="5299" y="895"/>
                  <a:ext cx="169" cy="122"/>
                </a:xfrm>
                <a:custGeom>
                  <a:avLst/>
                  <a:gdLst/>
                  <a:ahLst/>
                  <a:cxnLst>
                    <a:cxn ang="0">
                      <a:pos x="0" y="80"/>
                    </a:cxn>
                    <a:cxn ang="0">
                      <a:pos x="255" y="106"/>
                    </a:cxn>
                    <a:cxn ang="0">
                      <a:pos x="639" y="342"/>
                    </a:cxn>
                    <a:cxn ang="0">
                      <a:pos x="673" y="289"/>
                    </a:cxn>
                    <a:cxn ang="0">
                      <a:pos x="447" y="114"/>
                    </a:cxn>
                    <a:cxn ang="0">
                      <a:pos x="26" y="0"/>
                    </a:cxn>
                    <a:cxn ang="0">
                      <a:pos x="0" y="80"/>
                    </a:cxn>
                    <a:cxn ang="0">
                      <a:pos x="0" y="80"/>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w="9525">
                  <a:noFill/>
                  <a:round/>
                  <a:headEnd/>
                  <a:tailEnd/>
                </a:ln>
              </p:spPr>
              <p:txBody>
                <a:bodyPr/>
                <a:lstStyle/>
                <a:p>
                  <a:pPr>
                    <a:defRPr/>
                  </a:pPr>
                  <a:endParaRPr lang="ru-RU"/>
                </a:p>
              </p:txBody>
            </p:sp>
            <p:sp>
              <p:nvSpPr>
                <p:cNvPr id="6193" name="Freeform 49"/>
                <p:cNvSpPr>
                  <a:spLocks/>
                </p:cNvSpPr>
                <p:nvPr userDrawn="1"/>
              </p:nvSpPr>
              <p:spPr bwMode="auto">
                <a:xfrm rot="-3172564">
                  <a:off x="5253" y="804"/>
                  <a:ext cx="181" cy="144"/>
                </a:xfrm>
                <a:custGeom>
                  <a:avLst/>
                  <a:gdLst/>
                  <a:ahLst/>
                  <a:cxnLst>
                    <a:cxn ang="0">
                      <a:pos x="0" y="78"/>
                    </a:cxn>
                    <a:cxn ang="0">
                      <a:pos x="340" y="148"/>
                    </a:cxn>
                    <a:cxn ang="0">
                      <a:pos x="638" y="403"/>
                    </a:cxn>
                    <a:cxn ang="0">
                      <a:pos x="716" y="296"/>
                    </a:cxn>
                    <a:cxn ang="0">
                      <a:pos x="420" y="114"/>
                    </a:cxn>
                    <a:cxn ang="0">
                      <a:pos x="70" y="0"/>
                    </a:cxn>
                    <a:cxn ang="0">
                      <a:pos x="0" y="78"/>
                    </a:cxn>
                    <a:cxn ang="0">
                      <a:pos x="0" y="78"/>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w="9525">
                  <a:noFill/>
                  <a:round/>
                  <a:headEnd/>
                  <a:tailEnd/>
                </a:ln>
              </p:spPr>
              <p:txBody>
                <a:bodyPr/>
                <a:lstStyle/>
                <a:p>
                  <a:pPr>
                    <a:defRPr/>
                  </a:pPr>
                  <a:endParaRPr lang="ru-RU"/>
                </a:p>
              </p:txBody>
            </p:sp>
            <p:sp>
              <p:nvSpPr>
                <p:cNvPr id="6194" name="Freeform 50"/>
                <p:cNvSpPr>
                  <a:spLocks/>
                </p:cNvSpPr>
                <p:nvPr userDrawn="1"/>
              </p:nvSpPr>
              <p:spPr bwMode="auto">
                <a:xfrm rot="-3172564">
                  <a:off x="4985" y="210"/>
                  <a:ext cx="181" cy="147"/>
                </a:xfrm>
                <a:custGeom>
                  <a:avLst/>
                  <a:gdLst/>
                  <a:ahLst/>
                  <a:cxnLst>
                    <a:cxn ang="0">
                      <a:pos x="0" y="78"/>
                    </a:cxn>
                    <a:cxn ang="0">
                      <a:pos x="316" y="139"/>
                    </a:cxn>
                    <a:cxn ang="0">
                      <a:pos x="649" y="411"/>
                    </a:cxn>
                    <a:cxn ang="0">
                      <a:pos x="717" y="314"/>
                    </a:cxn>
                    <a:cxn ang="0">
                      <a:pos x="394" y="87"/>
                    </a:cxn>
                    <a:cxn ang="0">
                      <a:pos x="54" y="0"/>
                    </a:cxn>
                    <a:cxn ang="0">
                      <a:pos x="0" y="78"/>
                    </a:cxn>
                    <a:cxn ang="0">
                      <a:pos x="0" y="78"/>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w="9525">
                  <a:noFill/>
                  <a:round/>
                  <a:headEnd/>
                  <a:tailEnd/>
                </a:ln>
              </p:spPr>
              <p:txBody>
                <a:bodyPr/>
                <a:lstStyle/>
                <a:p>
                  <a:pPr>
                    <a:defRPr/>
                  </a:pPr>
                  <a:endParaRPr lang="ru-RU"/>
                </a:p>
              </p:txBody>
            </p:sp>
            <p:sp>
              <p:nvSpPr>
                <p:cNvPr id="6195" name="Freeform 51"/>
                <p:cNvSpPr>
                  <a:spLocks/>
                </p:cNvSpPr>
                <p:nvPr userDrawn="1"/>
              </p:nvSpPr>
              <p:spPr bwMode="auto">
                <a:xfrm rot="-3172564">
                  <a:off x="4949" y="140"/>
                  <a:ext cx="179" cy="138"/>
                </a:xfrm>
                <a:custGeom>
                  <a:avLst/>
                  <a:gdLst/>
                  <a:ahLst/>
                  <a:cxnLst>
                    <a:cxn ang="0">
                      <a:pos x="0" y="88"/>
                    </a:cxn>
                    <a:cxn ang="0">
                      <a:pos x="272" y="131"/>
                    </a:cxn>
                    <a:cxn ang="0">
                      <a:pos x="665" y="386"/>
                    </a:cxn>
                    <a:cxn ang="0">
                      <a:pos x="709" y="308"/>
                    </a:cxn>
                    <a:cxn ang="0">
                      <a:pos x="306" y="53"/>
                    </a:cxn>
                    <a:cxn ang="0">
                      <a:pos x="43" y="0"/>
                    </a:cxn>
                    <a:cxn ang="0">
                      <a:pos x="0" y="88"/>
                    </a:cxn>
                    <a:cxn ang="0">
                      <a:pos x="0" y="88"/>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w="9525">
                  <a:noFill/>
                  <a:round/>
                  <a:headEnd/>
                  <a:tailEnd/>
                </a:ln>
              </p:spPr>
              <p:txBody>
                <a:bodyPr/>
                <a:lstStyle/>
                <a:p>
                  <a:pPr>
                    <a:defRPr/>
                  </a:pPr>
                  <a:endParaRPr lang="ru-RU"/>
                </a:p>
              </p:txBody>
            </p:sp>
          </p:grpSp>
        </p:grpSp>
        <p:sp>
          <p:nvSpPr>
            <p:cNvPr id="6196"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p:spPr>
          <p:txBody>
            <a:bodyPr/>
            <a:lstStyle/>
            <a:p>
              <a:pPr>
                <a:defRPr/>
              </a:pPr>
              <a:endParaRPr lang="ru-RU"/>
            </a:p>
          </p:txBody>
        </p:sp>
      </p:grpSp>
    </p:spTree>
  </p:cSld>
  <p:clrMap bg1="lt1" tx1="dk1" bg2="lt2" tx2="dk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mic Sans MS" pitchFamily="66" charset="0"/>
        </a:defRPr>
      </a:lvl2pPr>
      <a:lvl3pPr algn="ctr" rtl="0" eaLnBrk="0" fontAlgn="base" hangingPunct="0">
        <a:spcBef>
          <a:spcPct val="0"/>
        </a:spcBef>
        <a:spcAft>
          <a:spcPct val="0"/>
        </a:spcAft>
        <a:defRPr sz="4400">
          <a:solidFill>
            <a:schemeClr val="tx1"/>
          </a:solidFill>
          <a:latin typeface="Comic Sans MS" pitchFamily="66" charset="0"/>
        </a:defRPr>
      </a:lvl3pPr>
      <a:lvl4pPr algn="ctr" rtl="0" eaLnBrk="0" fontAlgn="base" hangingPunct="0">
        <a:spcBef>
          <a:spcPct val="0"/>
        </a:spcBef>
        <a:spcAft>
          <a:spcPct val="0"/>
        </a:spcAft>
        <a:defRPr sz="4400">
          <a:solidFill>
            <a:schemeClr val="tx1"/>
          </a:solidFill>
          <a:latin typeface="Comic Sans MS" pitchFamily="66" charset="0"/>
        </a:defRPr>
      </a:lvl4pPr>
      <a:lvl5pPr algn="ctr" rtl="0" eaLnBrk="0" fontAlgn="base" hangingPunct="0">
        <a:spcBef>
          <a:spcPct val="0"/>
        </a:spcBef>
        <a:spcAft>
          <a:spcPct val="0"/>
        </a:spcAft>
        <a:defRPr sz="4400">
          <a:solidFill>
            <a:schemeClr val="tx1"/>
          </a:solidFill>
          <a:latin typeface="Comic Sans MS" pitchFamily="66" charset="0"/>
        </a:defRPr>
      </a:lvl5pPr>
      <a:lvl6pPr marL="457200" algn="ctr" rtl="0" fontAlgn="base">
        <a:spcBef>
          <a:spcPct val="0"/>
        </a:spcBef>
        <a:spcAft>
          <a:spcPct val="0"/>
        </a:spcAft>
        <a:defRPr sz="4400">
          <a:solidFill>
            <a:schemeClr val="tx1"/>
          </a:solidFill>
          <a:latin typeface="Comic Sans MS" pitchFamily="66" charset="0"/>
        </a:defRPr>
      </a:lvl6pPr>
      <a:lvl7pPr marL="914400" algn="ctr" rtl="0" fontAlgn="base">
        <a:spcBef>
          <a:spcPct val="0"/>
        </a:spcBef>
        <a:spcAft>
          <a:spcPct val="0"/>
        </a:spcAft>
        <a:defRPr sz="4400">
          <a:solidFill>
            <a:schemeClr val="tx1"/>
          </a:solidFill>
          <a:latin typeface="Comic Sans MS" pitchFamily="66" charset="0"/>
        </a:defRPr>
      </a:lvl7pPr>
      <a:lvl8pPr marL="1371600" algn="ctr" rtl="0" fontAlgn="base">
        <a:spcBef>
          <a:spcPct val="0"/>
        </a:spcBef>
        <a:spcAft>
          <a:spcPct val="0"/>
        </a:spcAft>
        <a:defRPr sz="4400">
          <a:solidFill>
            <a:schemeClr val="tx1"/>
          </a:solidFill>
          <a:latin typeface="Comic Sans MS" pitchFamily="66" charset="0"/>
        </a:defRPr>
      </a:lvl8pPr>
      <a:lvl9pPr marL="1828800" algn="ctr" rtl="0" fontAlgn="base">
        <a:spcBef>
          <a:spcPct val="0"/>
        </a:spcBef>
        <a:spcAft>
          <a:spcPct val="0"/>
        </a:spcAft>
        <a:defRPr sz="4400">
          <a:solidFill>
            <a:schemeClr val="tx1"/>
          </a:solidFill>
          <a:latin typeface="Comic Sans MS" pitchFamily="66"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zakon.rada.gov.ua/laws/show/2755-17#Tex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zakon.rada.gov.ua/laws/show/z0109-11" TargetMode="External"/><Relationship Id="rId2" Type="http://schemas.openxmlformats.org/officeDocument/2006/relationships/hyperlink" Target="https://zakon.rada.gov.ua/laws/show/va375202-05" TargetMode="External"/><Relationship Id="rId1" Type="http://schemas.openxmlformats.org/officeDocument/2006/relationships/slideLayout" Target="../slideLayouts/slideLayout2.xml"/><Relationship Id="rId4" Type="http://schemas.openxmlformats.org/officeDocument/2006/relationships/hyperlink" Target="https://zakon.rada.gov.ua/laws/show/2654-12"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304800" y="1219200"/>
            <a:ext cx="8382000" cy="4191000"/>
          </a:xfrm>
        </p:spPr>
        <p:txBody>
          <a:bodyPr/>
          <a:lstStyle/>
          <a:p>
            <a:pPr eaLnBrk="1" hangingPunct="1">
              <a:defRPr/>
            </a:pPr>
            <a:r>
              <a:rPr lang="uk-UA" sz="3600"/>
              <a:t>Лекція 13</a:t>
            </a:r>
            <a:br>
              <a:rPr lang="uk-UA" dirty="0"/>
            </a:br>
            <a:r>
              <a:rPr lang="ru-RU" sz="4000" b="1" dirty="0"/>
              <a:t>. ПРИНЦИПИ ТА ПРОЦЕДУРИ ПОГАШЕННЯ</a:t>
            </a:r>
            <a:br>
              <a:rPr lang="ru-RU" sz="4000" b="1" dirty="0"/>
            </a:br>
            <a:r>
              <a:rPr lang="ru-RU" sz="4000" b="1" dirty="0"/>
              <a:t>ПОДАТКОВОГО БОРГУ</a:t>
            </a:r>
            <a:br>
              <a:rPr lang="ru-RU" sz="4000" b="1" dirty="0"/>
            </a:br>
            <a:endParaRPr lang="ru-RU" sz="40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Місце для вмісту 3">
            <a:extLst>
              <a:ext uri="{FF2B5EF4-FFF2-40B4-BE49-F238E27FC236}">
                <a16:creationId xmlns:a16="http://schemas.microsoft.com/office/drawing/2014/main" id="{88AE6FCA-A3B9-42B8-8115-A0CC3C256CFB}"/>
              </a:ext>
            </a:extLst>
          </p:cNvPr>
          <p:cNvPicPr>
            <a:picLocks noGrp="1" noChangeAspect="1"/>
          </p:cNvPicPr>
          <p:nvPr>
            <p:ph idx="1"/>
          </p:nvPr>
        </p:nvPicPr>
        <p:blipFill>
          <a:blip r:embed="rId2"/>
          <a:stretch>
            <a:fillRect/>
          </a:stretch>
        </p:blipFill>
        <p:spPr>
          <a:xfrm>
            <a:off x="533400" y="838200"/>
            <a:ext cx="7696200" cy="3733800"/>
          </a:xfrm>
          <a:prstGeom prst="rect">
            <a:avLst/>
          </a:prstGeom>
        </p:spPr>
      </p:pic>
    </p:spTree>
    <p:extLst>
      <p:ext uri="{BB962C8B-B14F-4D97-AF65-F5344CB8AC3E}">
        <p14:creationId xmlns:p14="http://schemas.microsoft.com/office/powerpoint/2010/main" val="3677737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830D4BD6-E2BE-419E-BFC7-988FA38306B6}"/>
              </a:ext>
            </a:extLst>
          </p:cNvPr>
          <p:cNvSpPr>
            <a:spLocks noGrp="1"/>
          </p:cNvSpPr>
          <p:nvPr>
            <p:ph idx="1"/>
          </p:nvPr>
        </p:nvSpPr>
        <p:spPr>
          <a:xfrm>
            <a:off x="381000" y="152400"/>
            <a:ext cx="7924800" cy="6400800"/>
          </a:xfrm>
        </p:spPr>
        <p:txBody>
          <a:bodyPr/>
          <a:lstStyle/>
          <a:p>
            <a:r>
              <a:rPr lang="ru-RU" sz="1800" i="1" dirty="0" err="1"/>
              <a:t>Активний</a:t>
            </a:r>
            <a:r>
              <a:rPr lang="ru-RU" sz="1800" i="1" dirty="0"/>
              <a:t> статус </a:t>
            </a:r>
            <a:r>
              <a:rPr lang="ru-RU" sz="1800" i="1" dirty="0" err="1"/>
              <a:t>податкового</a:t>
            </a:r>
            <a:r>
              <a:rPr lang="ru-RU" sz="1800" i="1" dirty="0"/>
              <a:t> боргу </a:t>
            </a:r>
            <a:r>
              <a:rPr lang="ru-RU" sz="1800" dirty="0" err="1"/>
              <a:t>відзначається</a:t>
            </a:r>
            <a:r>
              <a:rPr lang="ru-RU" sz="1800" dirty="0"/>
              <a:t> тим, що </a:t>
            </a:r>
            <a:r>
              <a:rPr lang="ru-RU" sz="1800" dirty="0" err="1"/>
              <a:t>взаємовідносини</a:t>
            </a:r>
            <a:r>
              <a:rPr lang="ru-RU" sz="1800" dirty="0"/>
              <a:t> </a:t>
            </a:r>
            <a:r>
              <a:rPr lang="ru-RU" sz="1800" dirty="0" err="1"/>
              <a:t>між</a:t>
            </a:r>
            <a:r>
              <a:rPr lang="ru-RU" sz="1800" dirty="0"/>
              <a:t> </a:t>
            </a:r>
            <a:r>
              <a:rPr lang="ru-RU" sz="1800" dirty="0" err="1"/>
              <a:t>платником</a:t>
            </a:r>
            <a:r>
              <a:rPr lang="ru-RU" sz="1800" dirty="0"/>
              <a:t> </a:t>
            </a:r>
            <a:r>
              <a:rPr lang="ru-RU" sz="1800" dirty="0" err="1"/>
              <a:t>податків</a:t>
            </a:r>
            <a:r>
              <a:rPr lang="ru-RU" sz="1800" dirty="0"/>
              <a:t>, </a:t>
            </a:r>
            <a:r>
              <a:rPr lang="ru-RU" sz="1800" dirty="0" err="1"/>
              <a:t>який</a:t>
            </a:r>
            <a:r>
              <a:rPr lang="ru-RU" sz="1800" dirty="0"/>
              <a:t> </a:t>
            </a:r>
            <a:r>
              <a:rPr lang="ru-RU" sz="1800" dirty="0" err="1"/>
              <a:t>має</a:t>
            </a:r>
            <a:r>
              <a:rPr lang="ru-RU" sz="1800" dirty="0"/>
              <a:t> </a:t>
            </a:r>
            <a:r>
              <a:rPr lang="ru-RU" sz="1800" dirty="0" err="1"/>
              <a:t>заборгованість</a:t>
            </a:r>
            <a:r>
              <a:rPr lang="ru-RU" sz="1800" dirty="0"/>
              <a:t> </a:t>
            </a:r>
            <a:r>
              <a:rPr lang="ru-RU" sz="1800" dirty="0" err="1"/>
              <a:t>із</a:t>
            </a:r>
            <a:r>
              <a:rPr lang="ru-RU" sz="1800" dirty="0"/>
              <a:t> </a:t>
            </a:r>
            <a:r>
              <a:rPr lang="ru-RU" sz="1800" dirty="0" err="1"/>
              <a:t>податкових</a:t>
            </a:r>
            <a:r>
              <a:rPr lang="ru-RU" sz="1800" dirty="0"/>
              <a:t> </a:t>
            </a:r>
            <a:r>
              <a:rPr lang="ru-RU" sz="1800" dirty="0" err="1"/>
              <a:t>зобов’язань</a:t>
            </a:r>
            <a:r>
              <a:rPr lang="ru-RU" sz="1800" dirty="0"/>
              <a:t>, </a:t>
            </a:r>
            <a:r>
              <a:rPr lang="ru-RU" sz="1800" dirty="0" err="1"/>
              <a:t>узгоджених</a:t>
            </a:r>
            <a:r>
              <a:rPr lang="ru-RU" sz="1800" dirty="0"/>
              <a:t> ним самим </a:t>
            </a:r>
            <a:r>
              <a:rPr lang="ru-RU" sz="1800" dirty="0" err="1"/>
              <a:t>або</a:t>
            </a:r>
            <a:r>
              <a:rPr lang="ru-RU" sz="1800" dirty="0"/>
              <a:t> </a:t>
            </a:r>
            <a:r>
              <a:rPr lang="ru-RU" sz="1800" dirty="0" err="1"/>
              <a:t>встановлених</a:t>
            </a:r>
            <a:r>
              <a:rPr lang="ru-RU" sz="1800" dirty="0"/>
              <a:t> судом, та органом </a:t>
            </a:r>
            <a:r>
              <a:rPr lang="ru-RU" sz="1800" dirty="0" err="1"/>
              <a:t>Державної</a:t>
            </a:r>
            <a:r>
              <a:rPr lang="ru-RU" sz="1800" dirty="0"/>
              <a:t> </a:t>
            </a:r>
            <a:r>
              <a:rPr lang="ru-RU" sz="1800" dirty="0" err="1"/>
              <a:t>податкової</a:t>
            </a:r>
            <a:r>
              <a:rPr lang="ru-RU" sz="1800" dirty="0"/>
              <a:t> </a:t>
            </a:r>
            <a:r>
              <a:rPr lang="ru-RU" sz="1800" dirty="0" err="1"/>
              <a:t>служби</a:t>
            </a:r>
            <a:r>
              <a:rPr lang="ru-RU" sz="1800" dirty="0"/>
              <a:t> </a:t>
            </a:r>
            <a:r>
              <a:rPr lang="ru-RU" sz="1800" dirty="0" err="1"/>
              <a:t>мають</a:t>
            </a:r>
            <a:r>
              <a:rPr lang="ru-RU" sz="1800" dirty="0"/>
              <a:t> </a:t>
            </a:r>
            <a:r>
              <a:rPr lang="ru-RU" sz="1800" dirty="0" err="1"/>
              <a:t>відкритий</a:t>
            </a:r>
            <a:r>
              <a:rPr lang="ru-RU" sz="1800" dirty="0"/>
              <a:t> характер. </a:t>
            </a:r>
            <a:r>
              <a:rPr lang="ru-RU" sz="1800" dirty="0" err="1"/>
              <a:t>Це</a:t>
            </a:r>
            <a:r>
              <a:rPr lang="ru-RU" sz="1800" dirty="0"/>
              <a:t> </a:t>
            </a:r>
            <a:r>
              <a:rPr lang="ru-RU" sz="1800" dirty="0" err="1"/>
              <a:t>означає</a:t>
            </a:r>
            <a:r>
              <a:rPr lang="ru-RU" sz="1800" dirty="0"/>
              <a:t>, що </a:t>
            </a:r>
            <a:r>
              <a:rPr lang="ru-RU" sz="1800" dirty="0" err="1"/>
              <a:t>податковий</a:t>
            </a:r>
            <a:r>
              <a:rPr lang="ru-RU" sz="1800" dirty="0"/>
              <a:t> </a:t>
            </a:r>
            <a:r>
              <a:rPr lang="ru-RU" sz="1800" dirty="0" err="1"/>
              <a:t>боржник</a:t>
            </a:r>
            <a:r>
              <a:rPr lang="ru-RU" sz="1800" dirty="0"/>
              <a:t> </a:t>
            </a:r>
            <a:r>
              <a:rPr lang="ru-RU" sz="1800" dirty="0" err="1"/>
              <a:t>знає</a:t>
            </a:r>
            <a:r>
              <a:rPr lang="ru-RU" sz="1800" dirty="0"/>
              <a:t> </a:t>
            </a:r>
            <a:r>
              <a:rPr lang="ru-RU" sz="1800" dirty="0" err="1"/>
              <a:t>вимоги</a:t>
            </a:r>
            <a:r>
              <a:rPr lang="ru-RU" sz="1800" dirty="0"/>
              <a:t> </a:t>
            </a:r>
            <a:r>
              <a:rPr lang="ru-RU" sz="1800" dirty="0" err="1"/>
              <a:t>податкового</a:t>
            </a:r>
            <a:r>
              <a:rPr lang="ru-RU" sz="1800" dirty="0"/>
              <a:t> </a:t>
            </a:r>
            <a:r>
              <a:rPr lang="ru-RU" sz="1800" dirty="0" err="1"/>
              <a:t>законодавства</a:t>
            </a:r>
            <a:r>
              <a:rPr lang="ru-RU" sz="1800" dirty="0"/>
              <a:t>, </a:t>
            </a:r>
            <a:r>
              <a:rPr lang="ru-RU" sz="1800" dirty="0" err="1"/>
              <a:t>свої</a:t>
            </a:r>
            <a:r>
              <a:rPr lang="ru-RU" sz="1800" dirty="0"/>
              <a:t> </a:t>
            </a:r>
            <a:r>
              <a:rPr lang="ru-RU" sz="1800" dirty="0" err="1"/>
              <a:t>фінансові</a:t>
            </a:r>
            <a:r>
              <a:rPr lang="ru-RU" sz="1800" dirty="0"/>
              <a:t> та </a:t>
            </a:r>
            <a:r>
              <a:rPr lang="ru-RU" sz="1800" dirty="0" err="1"/>
              <a:t>інші</a:t>
            </a:r>
            <a:r>
              <a:rPr lang="ru-RU" sz="1800" dirty="0"/>
              <a:t> </a:t>
            </a:r>
            <a:r>
              <a:rPr lang="ru-RU" sz="1800" dirty="0" err="1"/>
              <a:t>можливості</a:t>
            </a:r>
            <a:r>
              <a:rPr lang="ru-RU" sz="1800" dirty="0"/>
              <a:t> </a:t>
            </a:r>
            <a:r>
              <a:rPr lang="ru-RU" sz="1800" dirty="0" err="1"/>
              <a:t>щодо</a:t>
            </a:r>
            <a:r>
              <a:rPr lang="ru-RU" sz="1800" dirty="0"/>
              <a:t> </a:t>
            </a:r>
            <a:r>
              <a:rPr lang="ru-RU" sz="1800" dirty="0" err="1"/>
              <a:t>погашення</a:t>
            </a:r>
            <a:r>
              <a:rPr lang="ru-RU" sz="1800" dirty="0"/>
              <a:t> </a:t>
            </a:r>
            <a:r>
              <a:rPr lang="ru-RU" sz="1800" dirty="0" err="1"/>
              <a:t>податкового</a:t>
            </a:r>
            <a:r>
              <a:rPr lang="ru-RU" sz="1800" dirty="0"/>
              <a:t> боргу, </a:t>
            </a:r>
            <a:r>
              <a:rPr lang="ru-RU" sz="1800" dirty="0" err="1"/>
              <a:t>вимоги</a:t>
            </a:r>
            <a:r>
              <a:rPr lang="ru-RU" sz="1800" dirty="0"/>
              <a:t> </a:t>
            </a:r>
            <a:r>
              <a:rPr lang="ru-RU" sz="1800" dirty="0" err="1"/>
              <a:t>контролюючого</a:t>
            </a:r>
            <a:r>
              <a:rPr lang="ru-RU" sz="1800" dirty="0"/>
              <a:t> органу, що </a:t>
            </a:r>
            <a:r>
              <a:rPr lang="ru-RU" sz="1800" dirty="0" err="1"/>
              <a:t>здійснює</a:t>
            </a:r>
            <a:r>
              <a:rPr lang="ru-RU" sz="1800" dirty="0"/>
              <a:t> контроль за </a:t>
            </a:r>
            <a:r>
              <a:rPr lang="ru-RU" sz="1800" dirty="0" err="1"/>
              <a:t>його</a:t>
            </a:r>
            <a:r>
              <a:rPr lang="ru-RU" sz="1800" dirty="0"/>
              <a:t> </a:t>
            </a:r>
            <a:r>
              <a:rPr lang="ru-RU" sz="1800" dirty="0" err="1"/>
              <a:t>діяльністю</a:t>
            </a:r>
            <a:r>
              <a:rPr lang="ru-RU" sz="1800" dirty="0"/>
              <a:t>, і </a:t>
            </a:r>
            <a:r>
              <a:rPr lang="ru-RU" sz="1800" dirty="0" err="1"/>
              <a:t>постійно</a:t>
            </a:r>
            <a:r>
              <a:rPr lang="ru-RU" sz="1800" dirty="0"/>
              <a:t> </a:t>
            </a:r>
            <a:r>
              <a:rPr lang="ru-RU" sz="1800" dirty="0" err="1"/>
              <a:t>співпрацює</a:t>
            </a:r>
            <a:r>
              <a:rPr lang="ru-RU" sz="1800" dirty="0"/>
              <a:t> з ним у </a:t>
            </a:r>
            <a:r>
              <a:rPr lang="ru-RU" sz="1800" dirty="0" err="1"/>
              <a:t>напрямі</a:t>
            </a:r>
            <a:r>
              <a:rPr lang="ru-RU" sz="1800" dirty="0"/>
              <a:t> </a:t>
            </a:r>
            <a:r>
              <a:rPr lang="ru-RU" sz="1800" dirty="0" err="1"/>
              <a:t>пошуку</a:t>
            </a:r>
            <a:r>
              <a:rPr lang="ru-RU" sz="1800" dirty="0"/>
              <a:t> </a:t>
            </a:r>
            <a:r>
              <a:rPr lang="ru-RU" sz="1800" dirty="0" err="1"/>
              <a:t>найбільш</a:t>
            </a:r>
            <a:r>
              <a:rPr lang="ru-RU" sz="1800" dirty="0"/>
              <a:t> </a:t>
            </a:r>
            <a:r>
              <a:rPr lang="ru-RU" sz="1800" dirty="0" err="1"/>
              <a:t>оптимальних</a:t>
            </a:r>
            <a:r>
              <a:rPr lang="ru-RU" sz="1800" dirty="0"/>
              <a:t> </a:t>
            </a:r>
            <a:r>
              <a:rPr lang="ru-RU" sz="1800" dirty="0" err="1"/>
              <a:t>способів</a:t>
            </a:r>
            <a:r>
              <a:rPr lang="ru-RU" sz="1800" dirty="0"/>
              <a:t> </a:t>
            </a:r>
            <a:r>
              <a:rPr lang="ru-RU" sz="1800" dirty="0" err="1"/>
              <a:t>вирішення</a:t>
            </a:r>
            <a:r>
              <a:rPr lang="ru-RU" sz="1800" dirty="0"/>
              <a:t> </a:t>
            </a:r>
            <a:r>
              <a:rPr lang="ru-RU" sz="1800" dirty="0" err="1"/>
              <a:t>даного</a:t>
            </a:r>
            <a:r>
              <a:rPr lang="ru-RU" sz="1800" dirty="0"/>
              <a:t> </a:t>
            </a:r>
            <a:r>
              <a:rPr lang="ru-RU" sz="1800" dirty="0" err="1"/>
              <a:t>питання</a:t>
            </a:r>
            <a:r>
              <a:rPr lang="ru-RU" sz="1800" dirty="0"/>
              <a:t>.</a:t>
            </a:r>
          </a:p>
          <a:p>
            <a:r>
              <a:rPr lang="ru-RU" sz="1800" i="1" dirty="0" err="1"/>
              <a:t>Пасивний</a:t>
            </a:r>
            <a:r>
              <a:rPr lang="ru-RU" sz="1800" i="1" dirty="0"/>
              <a:t> </a:t>
            </a:r>
            <a:r>
              <a:rPr lang="ru-RU" sz="1800" i="1" dirty="0" err="1"/>
              <a:t>податковий</a:t>
            </a:r>
            <a:r>
              <a:rPr lang="ru-RU" sz="1800" i="1" dirty="0"/>
              <a:t> борг</a:t>
            </a:r>
            <a:r>
              <a:rPr lang="ru-RU" sz="1800" dirty="0"/>
              <a:t> – </a:t>
            </a:r>
            <a:r>
              <a:rPr lang="ru-RU" sz="1800" dirty="0" err="1"/>
              <a:t>це</a:t>
            </a:r>
            <a:r>
              <a:rPr lang="ru-RU" sz="1800" dirty="0"/>
              <a:t> борг, </a:t>
            </a:r>
            <a:r>
              <a:rPr lang="ru-RU" sz="1800" dirty="0" err="1"/>
              <a:t>погашення</a:t>
            </a:r>
            <a:r>
              <a:rPr lang="ru-RU" sz="1800" dirty="0"/>
              <a:t> </a:t>
            </a:r>
            <a:r>
              <a:rPr lang="ru-RU" sz="1800" dirty="0" err="1"/>
              <a:t>якого</a:t>
            </a:r>
            <a:r>
              <a:rPr lang="ru-RU" sz="1800" dirty="0"/>
              <a:t> </a:t>
            </a:r>
            <a:r>
              <a:rPr lang="ru-RU" sz="1800" dirty="0" err="1"/>
              <a:t>здійснюється</a:t>
            </a:r>
            <a:r>
              <a:rPr lang="ru-RU" sz="1800" dirty="0"/>
              <a:t> в судовому порядку, коли </a:t>
            </a:r>
            <a:r>
              <a:rPr lang="ru-RU" sz="1800" dirty="0" err="1"/>
              <a:t>контролюючий</a:t>
            </a:r>
            <a:r>
              <a:rPr lang="ru-RU" sz="1800" dirty="0"/>
              <a:t> орган не </a:t>
            </a:r>
            <a:r>
              <a:rPr lang="ru-RU" sz="1800" dirty="0" err="1"/>
              <a:t>може</a:t>
            </a:r>
            <a:r>
              <a:rPr lang="ru-RU" sz="1800" dirty="0"/>
              <a:t> активно </a:t>
            </a:r>
            <a:r>
              <a:rPr lang="ru-RU" sz="1800" dirty="0" err="1"/>
              <a:t>впливати</a:t>
            </a:r>
            <a:r>
              <a:rPr lang="ru-RU" sz="1800" dirty="0"/>
              <a:t> на </a:t>
            </a:r>
            <a:r>
              <a:rPr lang="ru-RU" sz="1800" dirty="0" err="1"/>
              <a:t>результати</a:t>
            </a:r>
            <a:r>
              <a:rPr lang="ru-RU" sz="1800" dirty="0"/>
              <a:t> </a:t>
            </a:r>
            <a:r>
              <a:rPr lang="ru-RU" sz="1800" dirty="0" err="1"/>
              <a:t>вирішення</a:t>
            </a:r>
            <a:r>
              <a:rPr lang="ru-RU" sz="1800" dirty="0"/>
              <a:t> </a:t>
            </a:r>
            <a:r>
              <a:rPr lang="ru-RU" sz="1800" dirty="0" err="1"/>
              <a:t>справи</a:t>
            </a:r>
            <a:r>
              <a:rPr lang="ru-RU" sz="1800" dirty="0"/>
              <a:t> судом. Лише </a:t>
            </a:r>
            <a:r>
              <a:rPr lang="ru-RU" sz="1800" dirty="0" err="1"/>
              <a:t>отримавши</a:t>
            </a:r>
            <a:r>
              <a:rPr lang="ru-RU" sz="1800" dirty="0"/>
              <a:t> </a:t>
            </a:r>
            <a:r>
              <a:rPr lang="ru-RU" sz="1800" dirty="0" err="1"/>
              <a:t>рішення</a:t>
            </a:r>
            <a:r>
              <a:rPr lang="ru-RU" sz="1800" dirty="0"/>
              <a:t> суду, </a:t>
            </a:r>
            <a:r>
              <a:rPr lang="ru-RU" sz="1800" dirty="0" err="1"/>
              <a:t>яким</a:t>
            </a:r>
            <a:r>
              <a:rPr lang="ru-RU" sz="1800" dirty="0"/>
              <a:t> </a:t>
            </a:r>
            <a:r>
              <a:rPr lang="ru-RU" sz="1800" dirty="0" err="1"/>
              <a:t>можуть</a:t>
            </a:r>
            <a:r>
              <a:rPr lang="ru-RU" sz="1800" dirty="0"/>
              <a:t> бути </a:t>
            </a:r>
            <a:r>
              <a:rPr lang="ru-RU" sz="1800" dirty="0" err="1"/>
              <a:t>внесені</a:t>
            </a:r>
            <a:r>
              <a:rPr lang="ru-RU" sz="1800" dirty="0"/>
              <a:t> </a:t>
            </a:r>
            <a:r>
              <a:rPr lang="ru-RU" sz="1800" dirty="0" err="1"/>
              <a:t>зміни</a:t>
            </a:r>
            <a:r>
              <a:rPr lang="ru-RU" sz="1800" dirty="0"/>
              <a:t> до </a:t>
            </a:r>
            <a:r>
              <a:rPr lang="ru-RU" sz="1800" dirty="0" err="1"/>
              <a:t>розмірів</a:t>
            </a:r>
            <a:r>
              <a:rPr lang="ru-RU" sz="1800" dirty="0"/>
              <a:t> (</a:t>
            </a:r>
            <a:r>
              <a:rPr lang="ru-RU" sz="1800" dirty="0" err="1"/>
              <a:t>сум</a:t>
            </a:r>
            <a:r>
              <a:rPr lang="ru-RU" sz="1800" dirty="0"/>
              <a:t>) </a:t>
            </a:r>
            <a:r>
              <a:rPr lang="ru-RU" sz="1800" dirty="0" err="1"/>
              <a:t>стягнень</a:t>
            </a:r>
            <a:r>
              <a:rPr lang="ru-RU" sz="1800" dirty="0"/>
              <a:t>, </a:t>
            </a:r>
            <a:r>
              <a:rPr lang="ru-RU" sz="1800" dirty="0" err="1"/>
              <a:t>раніше</a:t>
            </a:r>
            <a:r>
              <a:rPr lang="ru-RU" sz="1800" dirty="0"/>
              <a:t> </a:t>
            </a:r>
            <a:r>
              <a:rPr lang="ru-RU" sz="1800" dirty="0" err="1"/>
              <a:t>визначених</a:t>
            </a:r>
            <a:r>
              <a:rPr lang="ru-RU" sz="1800" dirty="0"/>
              <a:t> </a:t>
            </a:r>
            <a:r>
              <a:rPr lang="ru-RU" sz="1800" dirty="0" err="1"/>
              <a:t>відповідним</a:t>
            </a:r>
            <a:r>
              <a:rPr lang="ru-RU" sz="1800" dirty="0"/>
              <a:t> </a:t>
            </a:r>
            <a:r>
              <a:rPr lang="ru-RU" sz="1800" dirty="0" err="1"/>
              <a:t>контролюючим</a:t>
            </a:r>
            <a:r>
              <a:rPr lang="ru-RU" sz="1800" dirty="0"/>
              <a:t> органом, </a:t>
            </a:r>
            <a:r>
              <a:rPr lang="ru-RU" sz="1800" dirty="0" err="1"/>
              <a:t>податкова</a:t>
            </a:r>
            <a:r>
              <a:rPr lang="ru-RU" sz="1800" dirty="0"/>
              <a:t> служба </a:t>
            </a:r>
            <a:r>
              <a:rPr lang="ru-RU" sz="1800" dirty="0" err="1"/>
              <a:t>отримує</a:t>
            </a:r>
            <a:r>
              <a:rPr lang="ru-RU" sz="1800" dirty="0"/>
              <a:t> </a:t>
            </a:r>
            <a:r>
              <a:rPr lang="ru-RU" sz="1800" dirty="0" err="1"/>
              <a:t>можливість</a:t>
            </a:r>
            <a:r>
              <a:rPr lang="ru-RU" sz="1800" dirty="0"/>
              <a:t> </a:t>
            </a:r>
            <a:r>
              <a:rPr lang="ru-RU" sz="1800" dirty="0" err="1"/>
              <a:t>здійснювати</a:t>
            </a:r>
            <a:r>
              <a:rPr lang="ru-RU" sz="1800" dirty="0"/>
              <a:t> контроль за </a:t>
            </a:r>
            <a:r>
              <a:rPr lang="ru-RU" sz="1800" dirty="0" err="1"/>
              <a:t>процесами</a:t>
            </a:r>
            <a:r>
              <a:rPr lang="ru-RU" sz="1800" dirty="0"/>
              <a:t> </a:t>
            </a:r>
            <a:r>
              <a:rPr lang="ru-RU" sz="1800" dirty="0" err="1"/>
              <a:t>виконання</a:t>
            </a:r>
            <a:r>
              <a:rPr lang="ru-RU" sz="1800" dirty="0"/>
              <a:t> </a:t>
            </a:r>
            <a:r>
              <a:rPr lang="ru-RU" sz="1800" dirty="0" err="1"/>
              <a:t>цього</a:t>
            </a:r>
            <a:r>
              <a:rPr lang="ru-RU" sz="1800" dirty="0"/>
              <a:t> судового </a:t>
            </a:r>
            <a:r>
              <a:rPr lang="ru-RU" sz="1800" dirty="0" err="1"/>
              <a:t>рішення</a:t>
            </a:r>
            <a:r>
              <a:rPr lang="ru-RU" sz="1800" dirty="0"/>
              <a:t>.</a:t>
            </a:r>
          </a:p>
          <a:p>
            <a:r>
              <a:rPr lang="ru-RU" sz="1800" i="1" dirty="0" err="1"/>
              <a:t>Безнадійний</a:t>
            </a:r>
            <a:r>
              <a:rPr lang="ru-RU" sz="1800" i="1" dirty="0"/>
              <a:t> </a:t>
            </a:r>
            <a:r>
              <a:rPr lang="ru-RU" sz="1800" i="1" dirty="0" err="1"/>
              <a:t>податковий</a:t>
            </a:r>
            <a:r>
              <a:rPr lang="ru-RU" sz="1800" i="1" dirty="0"/>
              <a:t> борг </a:t>
            </a:r>
            <a:r>
              <a:rPr lang="ru-RU" sz="1800" dirty="0"/>
              <a:t>– </a:t>
            </a:r>
            <a:r>
              <a:rPr lang="ru-RU" sz="1800" dirty="0" err="1"/>
              <a:t>це</a:t>
            </a:r>
            <a:r>
              <a:rPr lang="ru-RU" sz="1800" dirty="0"/>
              <a:t> </a:t>
            </a:r>
            <a:r>
              <a:rPr lang="ru-RU" sz="1800" dirty="0" err="1"/>
              <a:t>податковий</a:t>
            </a:r>
            <a:r>
              <a:rPr lang="ru-RU" sz="1800" dirty="0"/>
              <a:t> борг </a:t>
            </a:r>
            <a:r>
              <a:rPr lang="ru-RU" sz="1800" dirty="0" err="1"/>
              <a:t>платника</a:t>
            </a:r>
            <a:r>
              <a:rPr lang="ru-RU" sz="1800" dirty="0"/>
              <a:t> </a:t>
            </a:r>
            <a:r>
              <a:rPr lang="ru-RU" sz="1800" dirty="0" err="1"/>
              <a:t>податків</a:t>
            </a:r>
            <a:r>
              <a:rPr lang="ru-RU" sz="1800" dirty="0"/>
              <a:t>, </a:t>
            </a:r>
            <a:r>
              <a:rPr lang="ru-RU" sz="1800" dirty="0" err="1"/>
              <a:t>визнаного</a:t>
            </a:r>
            <a:r>
              <a:rPr lang="ru-RU" sz="1800" dirty="0"/>
              <a:t> в </a:t>
            </a:r>
            <a:r>
              <a:rPr lang="ru-RU" sz="1800" dirty="0" err="1"/>
              <a:t>установленому</a:t>
            </a:r>
            <a:r>
              <a:rPr lang="ru-RU" sz="1800" dirty="0"/>
              <a:t> порядку </a:t>
            </a:r>
            <a:r>
              <a:rPr lang="ru-RU" sz="1800" dirty="0" err="1"/>
              <a:t>банкрутом</a:t>
            </a:r>
            <a:r>
              <a:rPr lang="ru-RU" sz="1800" dirty="0"/>
              <a:t>, </a:t>
            </a:r>
            <a:r>
              <a:rPr lang="ru-RU" sz="1800" dirty="0" err="1"/>
              <a:t>вимоги</a:t>
            </a:r>
            <a:r>
              <a:rPr lang="ru-RU" sz="1800" dirty="0"/>
              <a:t> </a:t>
            </a:r>
            <a:r>
              <a:rPr lang="ru-RU" sz="1800" dirty="0" err="1"/>
              <a:t>щодо</a:t>
            </a:r>
            <a:r>
              <a:rPr lang="ru-RU" sz="1800" dirty="0"/>
              <a:t> </a:t>
            </a:r>
            <a:r>
              <a:rPr lang="ru-RU" sz="1800" dirty="0" err="1"/>
              <a:t>якого</a:t>
            </a:r>
            <a:r>
              <a:rPr lang="ru-RU" sz="1800" dirty="0"/>
              <a:t> не </a:t>
            </a:r>
            <a:r>
              <a:rPr lang="ru-RU" sz="1800" dirty="0" err="1"/>
              <a:t>були</a:t>
            </a:r>
            <a:r>
              <a:rPr lang="ru-RU" sz="1800" dirty="0"/>
              <a:t> </a:t>
            </a:r>
            <a:r>
              <a:rPr lang="ru-RU" sz="1800" dirty="0" err="1"/>
              <a:t>задоволені</a:t>
            </a:r>
            <a:r>
              <a:rPr lang="ru-RU" sz="1800" dirty="0"/>
              <a:t> у </a:t>
            </a:r>
            <a:r>
              <a:rPr lang="ru-RU" sz="1800" dirty="0" err="1"/>
              <a:t>зв’язку</a:t>
            </a:r>
            <a:r>
              <a:rPr lang="ru-RU" sz="1800" dirty="0"/>
              <a:t> з </a:t>
            </a:r>
            <a:r>
              <a:rPr lang="ru-RU" sz="1800" dirty="0" err="1"/>
              <a:t>недостатністю</a:t>
            </a:r>
            <a:r>
              <a:rPr lang="ru-RU" sz="1800" dirty="0"/>
              <a:t> майна </a:t>
            </a:r>
            <a:r>
              <a:rPr lang="ru-RU" sz="1800" dirty="0" err="1"/>
              <a:t>банкрута</a:t>
            </a:r>
            <a:r>
              <a:rPr lang="ru-RU" sz="1800" dirty="0"/>
              <a:t>.</a:t>
            </a:r>
            <a:endParaRPr lang="uk-UA" sz="1800" dirty="0"/>
          </a:p>
        </p:txBody>
      </p:sp>
    </p:spTree>
    <p:extLst>
      <p:ext uri="{BB962C8B-B14F-4D97-AF65-F5344CB8AC3E}">
        <p14:creationId xmlns:p14="http://schemas.microsoft.com/office/powerpoint/2010/main" val="868435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1BD671D-A1ED-48C9-9F1B-6F9061AEF2C9}"/>
              </a:ext>
            </a:extLst>
          </p:cNvPr>
          <p:cNvSpPr>
            <a:spLocks noGrp="1"/>
          </p:cNvSpPr>
          <p:nvPr>
            <p:ph idx="1"/>
          </p:nvPr>
        </p:nvSpPr>
        <p:spPr>
          <a:xfrm>
            <a:off x="685800" y="304800"/>
            <a:ext cx="7696200" cy="5181600"/>
          </a:xfrm>
        </p:spPr>
        <p:txBody>
          <a:bodyPr/>
          <a:lstStyle/>
          <a:p>
            <a:r>
              <a:rPr lang="ru-RU" sz="2000" dirty="0"/>
              <a:t>З метою </a:t>
            </a:r>
            <a:r>
              <a:rPr lang="ru-RU" sz="2000" dirty="0" err="1"/>
              <a:t>забезпечення</a:t>
            </a:r>
            <a:r>
              <a:rPr lang="ru-RU" sz="2000" dirty="0"/>
              <a:t> </a:t>
            </a:r>
            <a:r>
              <a:rPr lang="ru-RU" sz="2000" dirty="0" err="1"/>
              <a:t>виконання</a:t>
            </a:r>
            <a:r>
              <a:rPr lang="ru-RU" sz="2000" dirty="0"/>
              <a:t> </a:t>
            </a:r>
            <a:r>
              <a:rPr lang="ru-RU" sz="2000" dirty="0" err="1"/>
              <a:t>платником</a:t>
            </a:r>
            <a:r>
              <a:rPr lang="ru-RU" sz="2000" dirty="0"/>
              <a:t> </a:t>
            </a:r>
            <a:r>
              <a:rPr lang="ru-RU" sz="2000" dirty="0" err="1"/>
              <a:t>податків</a:t>
            </a:r>
            <a:r>
              <a:rPr lang="ru-RU" sz="2000" dirty="0"/>
              <a:t> </a:t>
            </a:r>
            <a:r>
              <a:rPr lang="ru-RU" sz="2000" dirty="0" err="1"/>
              <a:t>своїх</a:t>
            </a:r>
            <a:r>
              <a:rPr lang="ru-RU" sz="2000" dirty="0"/>
              <a:t> </a:t>
            </a:r>
            <a:r>
              <a:rPr lang="ru-RU" sz="2000" dirty="0" err="1"/>
              <a:t>обов’язків</a:t>
            </a:r>
            <a:r>
              <a:rPr lang="ru-RU" sz="2000" dirty="0"/>
              <a:t>, </a:t>
            </a:r>
            <a:r>
              <a:rPr lang="ru-RU" sz="2000" dirty="0" err="1"/>
              <a:t>майно</a:t>
            </a:r>
            <a:r>
              <a:rPr lang="ru-RU" sz="2000" dirty="0"/>
              <a:t> </a:t>
            </a:r>
            <a:r>
              <a:rPr lang="ru-RU" sz="2000" dirty="0" err="1"/>
              <a:t>платника</a:t>
            </a:r>
            <a:r>
              <a:rPr lang="ru-RU" sz="2000" dirty="0"/>
              <a:t> </a:t>
            </a:r>
            <a:r>
              <a:rPr lang="ru-RU" sz="2000" dirty="0" err="1"/>
              <a:t>податків</a:t>
            </a:r>
            <a:r>
              <a:rPr lang="ru-RU" sz="2000" dirty="0"/>
              <a:t>, </a:t>
            </a:r>
            <a:r>
              <a:rPr lang="ru-RU" sz="2000" dirty="0" err="1"/>
              <a:t>який</a:t>
            </a:r>
            <a:r>
              <a:rPr lang="ru-RU" sz="2000" dirty="0"/>
              <a:t> </a:t>
            </a:r>
            <a:r>
              <a:rPr lang="ru-RU" sz="2000" dirty="0" err="1"/>
              <a:t>має</a:t>
            </a:r>
            <a:r>
              <a:rPr lang="ru-RU" sz="2000" dirty="0"/>
              <a:t> </a:t>
            </a:r>
            <a:r>
              <a:rPr lang="ru-RU" sz="2000" dirty="0" err="1"/>
              <a:t>податковий</a:t>
            </a:r>
            <a:r>
              <a:rPr lang="ru-RU" sz="2000" dirty="0"/>
              <a:t> борг, </a:t>
            </a:r>
            <a:r>
              <a:rPr lang="ru-RU" sz="2000" dirty="0" err="1"/>
              <a:t>передається</a:t>
            </a:r>
            <a:r>
              <a:rPr lang="ru-RU" sz="2000" dirty="0"/>
              <a:t> в </a:t>
            </a:r>
            <a:r>
              <a:rPr lang="ru-RU" sz="2000" dirty="0" err="1"/>
              <a:t>податкову</a:t>
            </a:r>
            <a:r>
              <a:rPr lang="ru-RU" sz="2000" dirty="0"/>
              <a:t> заставу.</a:t>
            </a:r>
          </a:p>
          <a:p>
            <a:r>
              <a:rPr lang="ru-RU" sz="2000" i="1" dirty="0" err="1"/>
              <a:t>Податкова</a:t>
            </a:r>
            <a:r>
              <a:rPr lang="ru-RU" sz="2000" i="1" dirty="0"/>
              <a:t> застава </a:t>
            </a:r>
            <a:r>
              <a:rPr lang="ru-RU" sz="2000" dirty="0"/>
              <a:t>– </a:t>
            </a:r>
            <a:r>
              <a:rPr lang="ru-RU" sz="2000" dirty="0" err="1"/>
              <a:t>це</a:t>
            </a:r>
            <a:r>
              <a:rPr lang="ru-RU" sz="2000" dirty="0"/>
              <a:t> </a:t>
            </a:r>
            <a:r>
              <a:rPr lang="ru-RU" sz="2000" dirty="0" err="1"/>
              <a:t>спосіб</a:t>
            </a:r>
            <a:r>
              <a:rPr lang="ru-RU" sz="2000" dirty="0"/>
              <a:t> </a:t>
            </a:r>
            <a:r>
              <a:rPr lang="ru-RU" sz="2000" dirty="0" err="1"/>
              <a:t>забезпечення</a:t>
            </a:r>
            <a:r>
              <a:rPr lang="ru-RU" sz="2000" dirty="0"/>
              <a:t> </a:t>
            </a:r>
            <a:r>
              <a:rPr lang="ru-RU" sz="2000" dirty="0" err="1"/>
              <a:t>сплати</a:t>
            </a:r>
            <a:r>
              <a:rPr lang="ru-RU" sz="2000" dirty="0"/>
              <a:t> </a:t>
            </a:r>
            <a:r>
              <a:rPr lang="ru-RU" sz="2000" dirty="0" err="1"/>
              <a:t>платником</a:t>
            </a:r>
            <a:r>
              <a:rPr lang="ru-RU" sz="2000" dirty="0"/>
              <a:t> </a:t>
            </a:r>
            <a:r>
              <a:rPr lang="ru-RU" sz="2000" dirty="0" err="1"/>
              <a:t>податків</a:t>
            </a:r>
            <a:r>
              <a:rPr lang="ru-RU" sz="2000" dirty="0"/>
              <a:t> грошового </a:t>
            </a:r>
            <a:r>
              <a:rPr lang="ru-RU" sz="2000" dirty="0" err="1"/>
              <a:t>зобов'язання</a:t>
            </a:r>
            <a:r>
              <a:rPr lang="ru-RU" sz="2000" dirty="0"/>
              <a:t> та </a:t>
            </a:r>
            <a:r>
              <a:rPr lang="ru-RU" sz="2000" dirty="0" err="1"/>
              <a:t>пені</a:t>
            </a:r>
            <a:r>
              <a:rPr lang="ru-RU" sz="2000" dirty="0"/>
              <a:t>, не </a:t>
            </a:r>
            <a:r>
              <a:rPr lang="ru-RU" sz="2000" dirty="0" err="1"/>
              <a:t>сплачених</a:t>
            </a:r>
            <a:r>
              <a:rPr lang="ru-RU" sz="2000" dirty="0"/>
              <a:t> таким </a:t>
            </a:r>
            <a:r>
              <a:rPr lang="ru-RU" sz="2000" dirty="0" err="1"/>
              <a:t>платником</a:t>
            </a:r>
            <a:r>
              <a:rPr lang="ru-RU" sz="2000" dirty="0"/>
              <a:t> у строк, </a:t>
            </a:r>
            <a:r>
              <a:rPr lang="ru-RU" sz="2000" dirty="0" err="1"/>
              <a:t>визначений</a:t>
            </a:r>
            <a:r>
              <a:rPr lang="ru-RU" sz="2000" dirty="0"/>
              <a:t> ПКУ.</a:t>
            </a:r>
          </a:p>
          <a:p>
            <a:r>
              <a:rPr lang="ru-RU" sz="2000" dirty="0"/>
              <a:t>Порядок </a:t>
            </a:r>
            <a:r>
              <a:rPr lang="ru-RU" sz="2000" dirty="0" err="1"/>
              <a:t>застосування</a:t>
            </a:r>
            <a:r>
              <a:rPr lang="ru-RU" sz="2000" dirty="0"/>
              <a:t> </a:t>
            </a:r>
            <a:r>
              <a:rPr lang="ru-RU" sz="2000" dirty="0" err="1"/>
              <a:t>податкової</a:t>
            </a:r>
            <a:r>
              <a:rPr lang="ru-RU" sz="2000" dirty="0"/>
              <a:t> </a:t>
            </a:r>
            <a:r>
              <a:rPr lang="ru-RU" sz="2000" dirty="0" err="1"/>
              <a:t>застави</a:t>
            </a:r>
            <a:r>
              <a:rPr lang="ru-RU" sz="2000" dirty="0"/>
              <a:t> </a:t>
            </a:r>
            <a:r>
              <a:rPr lang="ru-RU" sz="2000" dirty="0" err="1"/>
              <a:t>регламентовано</a:t>
            </a:r>
            <a:r>
              <a:rPr lang="ru-RU" sz="2000" dirty="0"/>
              <a:t> </a:t>
            </a:r>
            <a:r>
              <a:rPr lang="ru-RU" sz="2000" dirty="0" err="1"/>
              <a:t>статтями</a:t>
            </a:r>
            <a:r>
              <a:rPr lang="ru-RU" sz="2000" dirty="0"/>
              <a:t> 88 - 90, 92 і 93 ПКУ.</a:t>
            </a:r>
          </a:p>
          <a:p>
            <a:r>
              <a:rPr lang="ru-RU" sz="2000" dirty="0" err="1"/>
              <a:t>Слід</a:t>
            </a:r>
            <a:r>
              <a:rPr lang="ru-RU" sz="2000" dirty="0"/>
              <a:t> </a:t>
            </a:r>
            <a:r>
              <a:rPr lang="ru-RU" sz="2000" dirty="0" err="1"/>
              <a:t>зауважити</a:t>
            </a:r>
            <a:r>
              <a:rPr lang="ru-RU" sz="2000" dirty="0"/>
              <a:t>, що право </a:t>
            </a:r>
            <a:r>
              <a:rPr lang="ru-RU" sz="2000" dirty="0" err="1"/>
              <a:t>податкової</a:t>
            </a:r>
            <a:r>
              <a:rPr lang="ru-RU" sz="2000" dirty="0"/>
              <a:t> </a:t>
            </a:r>
            <a:r>
              <a:rPr lang="ru-RU" sz="2000" dirty="0" err="1"/>
              <a:t>застави</a:t>
            </a:r>
            <a:r>
              <a:rPr lang="ru-RU" sz="2000" dirty="0"/>
              <a:t> </a:t>
            </a:r>
            <a:r>
              <a:rPr lang="ru-RU" sz="2000" dirty="0" err="1"/>
              <a:t>поширюється</a:t>
            </a:r>
            <a:r>
              <a:rPr lang="ru-RU" sz="2000" dirty="0"/>
              <a:t> на будь-яке </a:t>
            </a:r>
            <a:r>
              <a:rPr lang="ru-RU" sz="2000" dirty="0" err="1"/>
              <a:t>майно</a:t>
            </a:r>
            <a:r>
              <a:rPr lang="ru-RU" sz="2000" dirty="0"/>
              <a:t> </a:t>
            </a:r>
            <a:r>
              <a:rPr lang="ru-RU" sz="2000" dirty="0" err="1"/>
              <a:t>платника</a:t>
            </a:r>
            <a:r>
              <a:rPr lang="ru-RU" sz="2000" dirty="0"/>
              <a:t> </a:t>
            </a:r>
            <a:r>
              <a:rPr lang="ru-RU" sz="2000" dirty="0" err="1"/>
              <a:t>податків</a:t>
            </a:r>
            <a:r>
              <a:rPr lang="ru-RU" sz="2000" dirty="0"/>
              <a:t>, яке </a:t>
            </a:r>
            <a:r>
              <a:rPr lang="ru-RU" sz="2000" dirty="0" err="1"/>
              <a:t>перебуває</a:t>
            </a:r>
            <a:r>
              <a:rPr lang="ru-RU" sz="2000" dirty="0"/>
              <a:t> в </a:t>
            </a:r>
            <a:r>
              <a:rPr lang="ru-RU" sz="2000" dirty="0" err="1"/>
              <a:t>його</a:t>
            </a:r>
            <a:r>
              <a:rPr lang="ru-RU" sz="2000" dirty="0"/>
              <a:t> </a:t>
            </a:r>
            <a:r>
              <a:rPr lang="ru-RU" sz="2000" dirty="0" err="1"/>
              <a:t>власності</a:t>
            </a:r>
            <a:r>
              <a:rPr lang="ru-RU" sz="2000" dirty="0"/>
              <a:t> (</a:t>
            </a:r>
            <a:r>
              <a:rPr lang="ru-RU" sz="2000" dirty="0" err="1"/>
              <a:t>господарському</a:t>
            </a:r>
            <a:r>
              <a:rPr lang="ru-RU" sz="2000" dirty="0"/>
              <a:t> </a:t>
            </a:r>
            <a:r>
              <a:rPr lang="ru-RU" sz="2000" dirty="0" err="1"/>
              <a:t>віданні</a:t>
            </a:r>
            <a:r>
              <a:rPr lang="ru-RU" sz="2000" dirty="0"/>
              <a:t> </a:t>
            </a:r>
            <a:r>
              <a:rPr lang="ru-RU" sz="2000" dirty="0" err="1"/>
              <a:t>або</a:t>
            </a:r>
            <a:r>
              <a:rPr lang="ru-RU" sz="2000" dirty="0"/>
              <a:t> оперативному </a:t>
            </a:r>
            <a:r>
              <a:rPr lang="ru-RU" sz="2000" dirty="0" err="1"/>
              <a:t>управлінні</a:t>
            </a:r>
            <a:r>
              <a:rPr lang="ru-RU" sz="2000" dirty="0"/>
              <a:t>), а також на </a:t>
            </a:r>
            <a:r>
              <a:rPr lang="ru-RU" sz="2000" dirty="0" err="1"/>
              <a:t>інше</a:t>
            </a:r>
            <a:r>
              <a:rPr lang="ru-RU" sz="2000" dirty="0"/>
              <a:t> </a:t>
            </a:r>
            <a:r>
              <a:rPr lang="ru-RU" sz="2000" dirty="0" err="1"/>
              <a:t>майно</a:t>
            </a:r>
            <a:r>
              <a:rPr lang="ru-RU" sz="2000" dirty="0"/>
              <a:t>, на яке </a:t>
            </a:r>
            <a:r>
              <a:rPr lang="ru-RU" sz="2000" dirty="0" err="1"/>
              <a:t>платник</a:t>
            </a:r>
            <a:r>
              <a:rPr lang="ru-RU" sz="2000" dirty="0"/>
              <a:t> </a:t>
            </a:r>
            <a:r>
              <a:rPr lang="ru-RU" sz="2000" dirty="0" err="1"/>
              <a:t>податків</a:t>
            </a:r>
            <a:r>
              <a:rPr lang="ru-RU" sz="2000" dirty="0"/>
              <a:t> </a:t>
            </a:r>
            <a:r>
              <a:rPr lang="ru-RU" sz="2000" dirty="0" err="1"/>
              <a:t>набуде</a:t>
            </a:r>
            <a:r>
              <a:rPr lang="ru-RU" sz="2000" dirty="0"/>
              <a:t> прав </a:t>
            </a:r>
            <a:r>
              <a:rPr lang="ru-RU" sz="2000" dirty="0" err="1"/>
              <a:t>власності</a:t>
            </a:r>
            <a:r>
              <a:rPr lang="ru-RU" sz="2000" dirty="0"/>
              <a:t> в </a:t>
            </a:r>
            <a:r>
              <a:rPr lang="ru-RU" sz="2000" dirty="0" err="1"/>
              <a:t>майбутньому</a:t>
            </a:r>
            <a:r>
              <a:rPr lang="ru-RU" sz="2000" dirty="0"/>
              <a:t>, </a:t>
            </a:r>
            <a:r>
              <a:rPr lang="ru-RU" sz="2000" dirty="0" err="1"/>
              <a:t>крім</a:t>
            </a:r>
            <a:r>
              <a:rPr lang="ru-RU" sz="2000" dirty="0"/>
              <a:t> майна, яке не </a:t>
            </a:r>
            <a:r>
              <a:rPr lang="ru-RU" sz="2000" dirty="0" err="1"/>
              <a:t>може</a:t>
            </a:r>
            <a:r>
              <a:rPr lang="ru-RU" sz="2000" dirty="0"/>
              <a:t> </a:t>
            </a:r>
            <a:r>
              <a:rPr lang="ru-RU" sz="2000" dirty="0" err="1"/>
              <a:t>використовуватись</a:t>
            </a:r>
            <a:r>
              <a:rPr lang="ru-RU" sz="2000" dirty="0"/>
              <a:t> як </a:t>
            </a:r>
            <a:r>
              <a:rPr lang="ru-RU" sz="2000" dirty="0" err="1"/>
              <a:t>джерело</a:t>
            </a:r>
            <a:r>
              <a:rPr lang="ru-RU" sz="2000" dirty="0"/>
              <a:t> для </a:t>
            </a:r>
            <a:r>
              <a:rPr lang="ru-RU" sz="2000" dirty="0" err="1"/>
              <a:t>погашення</a:t>
            </a:r>
            <a:r>
              <a:rPr lang="ru-RU" sz="2000" dirty="0"/>
              <a:t> </a:t>
            </a:r>
            <a:r>
              <a:rPr lang="ru-RU" sz="2000" dirty="0" err="1"/>
              <a:t>податкового</a:t>
            </a:r>
            <a:r>
              <a:rPr lang="ru-RU" sz="2000" dirty="0"/>
              <a:t> боргу.</a:t>
            </a:r>
          </a:p>
          <a:p>
            <a:endParaRPr lang="ru-RU" sz="2000" dirty="0"/>
          </a:p>
          <a:p>
            <a:endParaRPr lang="uk-UA" sz="2000" dirty="0"/>
          </a:p>
        </p:txBody>
      </p:sp>
    </p:spTree>
    <p:extLst>
      <p:ext uri="{BB962C8B-B14F-4D97-AF65-F5344CB8AC3E}">
        <p14:creationId xmlns:p14="http://schemas.microsoft.com/office/powerpoint/2010/main" val="5270379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Місце для вмісту 3">
            <a:extLst>
              <a:ext uri="{FF2B5EF4-FFF2-40B4-BE49-F238E27FC236}">
                <a16:creationId xmlns:a16="http://schemas.microsoft.com/office/drawing/2014/main" id="{6507DC82-58FC-422C-A11E-BCB8607C60DB}"/>
              </a:ext>
            </a:extLst>
          </p:cNvPr>
          <p:cNvPicPr>
            <a:picLocks noGrp="1" noChangeAspect="1"/>
          </p:cNvPicPr>
          <p:nvPr>
            <p:ph idx="1"/>
          </p:nvPr>
        </p:nvPicPr>
        <p:blipFill>
          <a:blip r:embed="rId2"/>
          <a:stretch>
            <a:fillRect/>
          </a:stretch>
        </p:blipFill>
        <p:spPr>
          <a:xfrm>
            <a:off x="533400" y="228600"/>
            <a:ext cx="7543800" cy="5791200"/>
          </a:xfrm>
          <a:prstGeom prst="rect">
            <a:avLst/>
          </a:prstGeom>
        </p:spPr>
      </p:pic>
    </p:spTree>
    <p:extLst>
      <p:ext uri="{BB962C8B-B14F-4D97-AF65-F5344CB8AC3E}">
        <p14:creationId xmlns:p14="http://schemas.microsoft.com/office/powerpoint/2010/main" val="2568668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88B35D4F-095C-45DE-9396-80688456E8F9}"/>
              </a:ext>
            </a:extLst>
          </p:cNvPr>
          <p:cNvSpPr>
            <a:spLocks noGrp="1"/>
          </p:cNvSpPr>
          <p:nvPr>
            <p:ph idx="1"/>
          </p:nvPr>
        </p:nvSpPr>
        <p:spPr>
          <a:xfrm>
            <a:off x="685800" y="304800"/>
            <a:ext cx="7696200" cy="5181600"/>
          </a:xfrm>
        </p:spPr>
        <p:txBody>
          <a:bodyPr/>
          <a:lstStyle/>
          <a:p>
            <a:r>
              <a:rPr lang="uk-UA" dirty="0"/>
              <a:t>Один із реальних інструментів стягнення податкового боргу є застосування адміністративного арешту майна та/або коштів платників податків. Адміністративний арешт майна платника податків є винятковим способом забезпечення виконання платником податків його обов’язків, визначених законом.</a:t>
            </a:r>
          </a:p>
        </p:txBody>
      </p:sp>
    </p:spTree>
    <p:extLst>
      <p:ext uri="{BB962C8B-B14F-4D97-AF65-F5344CB8AC3E}">
        <p14:creationId xmlns:p14="http://schemas.microsoft.com/office/powerpoint/2010/main" val="20534387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0F2F1A2-94F8-4C91-A0AF-2D9F312C27FB}"/>
              </a:ext>
            </a:extLst>
          </p:cNvPr>
          <p:cNvSpPr>
            <a:spLocks noGrp="1"/>
          </p:cNvSpPr>
          <p:nvPr>
            <p:ph idx="1"/>
          </p:nvPr>
        </p:nvSpPr>
        <p:spPr>
          <a:xfrm>
            <a:off x="723900" y="76200"/>
            <a:ext cx="7696200" cy="6705600"/>
          </a:xfrm>
        </p:spPr>
        <p:txBody>
          <a:bodyPr/>
          <a:lstStyle/>
          <a:p>
            <a:r>
              <a:rPr lang="uk-UA" sz="1400" b="1" i="1" dirty="0"/>
              <a:t>Арешт майна може бути застосовано, якщо з'ясовується одна з таких обставин (ст. 94 ПКУ):</a:t>
            </a:r>
          </a:p>
          <a:p>
            <a:r>
              <a:rPr lang="uk-UA" sz="1400" dirty="0"/>
              <a:t>- платник податків порушує правила відчуження майна, що перебуває у податковій заставі;</a:t>
            </a:r>
          </a:p>
          <a:p>
            <a:r>
              <a:rPr lang="uk-UA" sz="1400" dirty="0"/>
              <a:t>- фізична особа, яка має податковий борг, виїжджає за кордон;</a:t>
            </a:r>
          </a:p>
          <a:p>
            <a:r>
              <a:rPr lang="uk-UA" sz="1400" i="1" dirty="0"/>
              <a:t>- </a:t>
            </a:r>
            <a:r>
              <a:rPr lang="uk-UA" sz="1400" dirty="0"/>
              <a:t>платник податків відмовляється від проведення документальної або фактичної перевірки за наявності законних підстав для її проведення або від допуску посадових осіб контролюючого органу;</a:t>
            </a:r>
          </a:p>
          <a:p>
            <a:r>
              <a:rPr lang="uk-UA" sz="1400" i="1" dirty="0"/>
              <a:t>- </a:t>
            </a:r>
            <a:r>
              <a:rPr lang="uk-UA" sz="1400" dirty="0"/>
              <a:t>відсутні дозволи (ліцензії) на здійснення господарської діяльності, а також у разі відсутності реєстраторів розрахункових операцій та/або програмних реєстраторів розрахункових операцій, зареєстрованих у встановленому законодавством порядку, крім випадків, визначених законодавством;</a:t>
            </a:r>
          </a:p>
          <a:p>
            <a:r>
              <a:rPr lang="uk-UA" sz="1400" i="1" dirty="0"/>
              <a:t>- </a:t>
            </a:r>
            <a:r>
              <a:rPr lang="uk-UA" sz="1400" dirty="0"/>
              <a:t>відсутня реєстрація особи як платника податків у контролюючому органі, якщо така реєстрація є обов'язковою відповідно до цього Кодексу, або коли платник податків, що отримав податкове повідомлення або має податковий борг, вчиняє дії з переведення майна за межі України, його приховування або передачі іншим особам;</a:t>
            </a:r>
          </a:p>
          <a:p>
            <a:r>
              <a:rPr lang="uk-UA" sz="1400" i="1" dirty="0"/>
              <a:t>- </a:t>
            </a:r>
            <a:r>
              <a:rPr lang="uk-UA" sz="1400" dirty="0"/>
              <a:t>платник податків відмовляється від проведення перевірки стану збереження майна, яке перебуває у податковій заставі;</a:t>
            </a:r>
          </a:p>
          <a:p>
            <a:r>
              <a:rPr lang="uk-UA" sz="1400" dirty="0"/>
              <a:t>-  платник податків не допускає податкового керуючого до складення </a:t>
            </a:r>
            <a:r>
              <a:rPr lang="uk-UA" sz="1400" dirty="0" err="1"/>
              <a:t>акта</a:t>
            </a:r>
            <a:r>
              <a:rPr lang="uk-UA" sz="1400" dirty="0"/>
              <a:t> опису майна, яке передається в податкову заставу.</a:t>
            </a:r>
          </a:p>
          <a:p>
            <a:r>
              <a:rPr lang="uk-UA" sz="1400" i="1" dirty="0"/>
              <a:t>- </a:t>
            </a:r>
            <a:r>
              <a:rPr lang="uk-UA" sz="1400" dirty="0"/>
              <a:t>платник податків (його посадові особи або особи, які здійснюють готівкові розрахунки та/або провадять діяльність, що підлягає ліцензуванню) відмовляється від проведення відповідно до вимог цього Кодексу інвентаризації основних засобів, товарно-матеріальних цінностей, коштів (зняття залишків товарно-матеріальних цінностей, готівки).</a:t>
            </a:r>
          </a:p>
          <a:p>
            <a:r>
              <a:rPr lang="uk-UA" sz="1400" i="1" dirty="0"/>
              <a:t>- </a:t>
            </a:r>
            <a:r>
              <a:rPr lang="uk-UA" sz="1400" dirty="0"/>
              <a:t> нерезидент розпочинає та/або здійснює господарську діяльність через постійне представництво на території України без взяття на податковий облік, що підтверджується актом перевірки.</a:t>
            </a:r>
          </a:p>
          <a:p>
            <a:endParaRPr lang="uk-UA" sz="2400" dirty="0"/>
          </a:p>
        </p:txBody>
      </p:sp>
    </p:spTree>
    <p:extLst>
      <p:ext uri="{BB962C8B-B14F-4D97-AF65-F5344CB8AC3E}">
        <p14:creationId xmlns:p14="http://schemas.microsoft.com/office/powerpoint/2010/main" val="5892610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D9B36FD-81DE-403D-8473-80298469F739}"/>
              </a:ext>
            </a:extLst>
          </p:cNvPr>
          <p:cNvSpPr>
            <a:spLocks noGrp="1"/>
          </p:cNvSpPr>
          <p:nvPr>
            <p:ph idx="1"/>
          </p:nvPr>
        </p:nvSpPr>
        <p:spPr>
          <a:xfrm>
            <a:off x="685800" y="228600"/>
            <a:ext cx="7696200" cy="6096000"/>
          </a:xfrm>
        </p:spPr>
        <p:txBody>
          <a:bodyPr/>
          <a:lstStyle/>
          <a:p>
            <a:r>
              <a:rPr lang="ru-RU" sz="2000" dirty="0" err="1"/>
              <a:t>Арешт</a:t>
            </a:r>
            <a:r>
              <a:rPr lang="ru-RU" sz="2000" dirty="0"/>
              <a:t> майна </a:t>
            </a:r>
            <a:r>
              <a:rPr lang="ru-RU" sz="2000" dirty="0" err="1"/>
              <a:t>може</a:t>
            </a:r>
            <a:r>
              <a:rPr lang="ru-RU" sz="2000" dirty="0"/>
              <a:t> бути </a:t>
            </a:r>
            <a:r>
              <a:rPr lang="ru-RU" sz="2000" dirty="0" err="1"/>
              <a:t>повним</a:t>
            </a:r>
            <a:r>
              <a:rPr lang="ru-RU" sz="2000" dirty="0"/>
              <a:t> </a:t>
            </a:r>
            <a:r>
              <a:rPr lang="ru-RU" sz="2000" dirty="0" err="1"/>
              <a:t>або</a:t>
            </a:r>
            <a:r>
              <a:rPr lang="ru-RU" sz="2000" dirty="0"/>
              <a:t> </a:t>
            </a:r>
            <a:r>
              <a:rPr lang="ru-RU" sz="2000" dirty="0" err="1"/>
              <a:t>умовним</a:t>
            </a:r>
            <a:r>
              <a:rPr lang="ru-RU" sz="2000" dirty="0"/>
              <a:t>.</a:t>
            </a:r>
          </a:p>
          <a:p>
            <a:r>
              <a:rPr lang="ru-RU" sz="2000" i="1" dirty="0" err="1"/>
              <a:t>Повним</a:t>
            </a:r>
            <a:r>
              <a:rPr lang="ru-RU" sz="2000" i="1" dirty="0"/>
              <a:t> </a:t>
            </a:r>
            <a:r>
              <a:rPr lang="ru-RU" sz="2000" i="1" dirty="0" err="1"/>
              <a:t>арештом</a:t>
            </a:r>
            <a:r>
              <a:rPr lang="ru-RU" sz="2000" i="1" dirty="0"/>
              <a:t> майна </a:t>
            </a:r>
            <a:r>
              <a:rPr lang="ru-RU" sz="2000" dirty="0" err="1"/>
              <a:t>визнається</a:t>
            </a:r>
            <a:r>
              <a:rPr lang="ru-RU" sz="2000" dirty="0"/>
              <a:t> заборона </a:t>
            </a:r>
            <a:r>
              <a:rPr lang="ru-RU" sz="2000" dirty="0" err="1"/>
              <a:t>платнику</a:t>
            </a:r>
            <a:r>
              <a:rPr lang="ru-RU" sz="2000" dirty="0"/>
              <a:t> </a:t>
            </a:r>
            <a:r>
              <a:rPr lang="ru-RU" sz="2000" dirty="0" err="1"/>
              <a:t>податків</a:t>
            </a:r>
            <a:r>
              <a:rPr lang="ru-RU" sz="2000" dirty="0"/>
              <a:t> на </a:t>
            </a:r>
            <a:r>
              <a:rPr lang="ru-RU" sz="2000" dirty="0" err="1"/>
              <a:t>реалізацію</a:t>
            </a:r>
            <a:r>
              <a:rPr lang="ru-RU" sz="2000" dirty="0"/>
              <a:t> прав </a:t>
            </a:r>
            <a:r>
              <a:rPr lang="ru-RU" sz="2000" dirty="0" err="1"/>
              <a:t>розпорядження</a:t>
            </a:r>
            <a:r>
              <a:rPr lang="ru-RU" sz="2000" dirty="0"/>
              <a:t> </a:t>
            </a:r>
            <a:r>
              <a:rPr lang="ru-RU" sz="2000" dirty="0" err="1"/>
              <a:t>або</a:t>
            </a:r>
            <a:r>
              <a:rPr lang="ru-RU" sz="2000" dirty="0"/>
              <a:t> </a:t>
            </a:r>
            <a:r>
              <a:rPr lang="ru-RU" sz="2000" dirty="0" err="1"/>
              <a:t>користування</a:t>
            </a:r>
            <a:r>
              <a:rPr lang="ru-RU" sz="2000" dirty="0"/>
              <a:t> </a:t>
            </a:r>
            <a:r>
              <a:rPr lang="ru-RU" sz="2000" dirty="0" err="1"/>
              <a:t>його</a:t>
            </a:r>
            <a:r>
              <a:rPr lang="ru-RU" sz="2000" dirty="0"/>
              <a:t> </a:t>
            </a:r>
            <a:r>
              <a:rPr lang="ru-RU" sz="2000" dirty="0" err="1"/>
              <a:t>майном</a:t>
            </a:r>
            <a:r>
              <a:rPr lang="ru-RU" sz="2000" dirty="0"/>
              <a:t>. У </a:t>
            </a:r>
            <a:r>
              <a:rPr lang="ru-RU" sz="2000" dirty="0" err="1"/>
              <a:t>цьому</a:t>
            </a:r>
            <a:r>
              <a:rPr lang="ru-RU" sz="2000" dirty="0"/>
              <a:t> </a:t>
            </a:r>
            <a:r>
              <a:rPr lang="ru-RU" sz="2000" dirty="0" err="1"/>
              <a:t>випадку</a:t>
            </a:r>
            <a:r>
              <a:rPr lang="ru-RU" sz="2000" dirty="0"/>
              <a:t> </a:t>
            </a:r>
            <a:r>
              <a:rPr lang="ru-RU" sz="2000" dirty="0" err="1"/>
              <a:t>ризик</a:t>
            </a:r>
            <a:r>
              <a:rPr lang="ru-RU" sz="2000" dirty="0"/>
              <a:t>, </a:t>
            </a:r>
            <a:r>
              <a:rPr lang="ru-RU" sz="2000" dirty="0" err="1"/>
              <a:t>пов'язаний</a:t>
            </a:r>
            <a:r>
              <a:rPr lang="ru-RU" sz="2000" dirty="0"/>
              <a:t> </a:t>
            </a:r>
            <a:r>
              <a:rPr lang="ru-RU" sz="2000" dirty="0" err="1"/>
              <a:t>із</a:t>
            </a:r>
            <a:r>
              <a:rPr lang="ru-RU" sz="2000" dirty="0"/>
              <a:t> </a:t>
            </a:r>
            <a:r>
              <a:rPr lang="ru-RU" sz="2000" dirty="0" err="1"/>
              <a:t>втратою</a:t>
            </a:r>
            <a:r>
              <a:rPr lang="ru-RU" sz="2000" dirty="0"/>
              <a:t> </a:t>
            </a:r>
            <a:r>
              <a:rPr lang="ru-RU" sz="2000" dirty="0" err="1"/>
              <a:t>функціональних</a:t>
            </a:r>
            <a:r>
              <a:rPr lang="ru-RU" sz="2000" dirty="0"/>
              <a:t> </a:t>
            </a:r>
            <a:r>
              <a:rPr lang="ru-RU" sz="2000" dirty="0" err="1"/>
              <a:t>чи</a:t>
            </a:r>
            <a:r>
              <a:rPr lang="ru-RU" sz="2000" dirty="0"/>
              <a:t> </a:t>
            </a:r>
            <a:r>
              <a:rPr lang="ru-RU" sz="2000" dirty="0" err="1"/>
              <a:t>споживчих</a:t>
            </a:r>
            <a:r>
              <a:rPr lang="ru-RU" sz="2000" dirty="0"/>
              <a:t> </a:t>
            </a:r>
            <a:r>
              <a:rPr lang="ru-RU" sz="2000" dirty="0" err="1"/>
              <a:t>якостей</a:t>
            </a:r>
            <a:r>
              <a:rPr lang="ru-RU" sz="2000" dirty="0"/>
              <a:t> такого майна, </a:t>
            </a:r>
            <a:r>
              <a:rPr lang="ru-RU" sz="2000" dirty="0" err="1"/>
              <a:t>покладається</a:t>
            </a:r>
            <a:r>
              <a:rPr lang="ru-RU" sz="2000" dirty="0"/>
              <a:t> на орган, </a:t>
            </a:r>
            <a:r>
              <a:rPr lang="ru-RU" sz="2000" dirty="0" err="1"/>
              <a:t>який</a:t>
            </a:r>
            <a:r>
              <a:rPr lang="ru-RU" sz="2000" dirty="0"/>
              <a:t> </a:t>
            </a:r>
            <a:r>
              <a:rPr lang="ru-RU" sz="2000" dirty="0" err="1"/>
              <a:t>прийняв</a:t>
            </a:r>
            <a:r>
              <a:rPr lang="ru-RU" sz="2000" dirty="0"/>
              <a:t> </a:t>
            </a:r>
            <a:r>
              <a:rPr lang="ru-RU" sz="2000" dirty="0" err="1"/>
              <a:t>рішення</a:t>
            </a:r>
            <a:r>
              <a:rPr lang="ru-RU" sz="2000" dirty="0"/>
              <a:t> про </a:t>
            </a:r>
            <a:r>
              <a:rPr lang="ru-RU" sz="2000" dirty="0" err="1"/>
              <a:t>таку</a:t>
            </a:r>
            <a:r>
              <a:rPr lang="ru-RU" sz="2000" dirty="0"/>
              <a:t> </a:t>
            </a:r>
            <a:r>
              <a:rPr lang="ru-RU" sz="2000" dirty="0" err="1"/>
              <a:t>заборону</a:t>
            </a:r>
            <a:r>
              <a:rPr lang="ru-RU" sz="2000" dirty="0"/>
              <a:t>.</a:t>
            </a:r>
          </a:p>
          <a:p>
            <a:r>
              <a:rPr lang="ru-RU" sz="2000" i="1" dirty="0" err="1"/>
              <a:t>Умовним</a:t>
            </a:r>
            <a:r>
              <a:rPr lang="ru-RU" sz="2000" i="1" dirty="0"/>
              <a:t> </a:t>
            </a:r>
            <a:r>
              <a:rPr lang="ru-RU" sz="2000" i="1" dirty="0" err="1"/>
              <a:t>арештом</a:t>
            </a:r>
            <a:r>
              <a:rPr lang="ru-RU" sz="2000" i="1" dirty="0"/>
              <a:t> майна </a:t>
            </a:r>
            <a:r>
              <a:rPr lang="ru-RU" sz="2000" dirty="0" err="1"/>
              <a:t>визнається</a:t>
            </a:r>
            <a:r>
              <a:rPr lang="ru-RU" sz="2000" dirty="0"/>
              <a:t> </a:t>
            </a:r>
            <a:r>
              <a:rPr lang="ru-RU" sz="2000" dirty="0" err="1"/>
              <a:t>обмеження</a:t>
            </a:r>
            <a:r>
              <a:rPr lang="ru-RU" sz="2000" dirty="0"/>
              <a:t> </a:t>
            </a:r>
            <a:r>
              <a:rPr lang="ru-RU" sz="2000" dirty="0" err="1"/>
              <a:t>платника</a:t>
            </a:r>
            <a:r>
              <a:rPr lang="ru-RU" sz="2000" dirty="0"/>
              <a:t> </a:t>
            </a:r>
            <a:r>
              <a:rPr lang="ru-RU" sz="2000" dirty="0" err="1"/>
              <a:t>податків</a:t>
            </a:r>
            <a:r>
              <a:rPr lang="ru-RU" sz="2000" dirty="0"/>
              <a:t> </a:t>
            </a:r>
            <a:r>
              <a:rPr lang="ru-RU" sz="2000" dirty="0" err="1"/>
              <a:t>щодо</a:t>
            </a:r>
            <a:r>
              <a:rPr lang="ru-RU" sz="2000" dirty="0"/>
              <a:t> </a:t>
            </a:r>
            <a:r>
              <a:rPr lang="ru-RU" sz="2000" dirty="0" err="1"/>
              <a:t>реалізації</a:t>
            </a:r>
            <a:r>
              <a:rPr lang="ru-RU" sz="2000" dirty="0"/>
              <a:t> прав </a:t>
            </a:r>
            <a:r>
              <a:rPr lang="ru-RU" sz="2000" dirty="0" err="1"/>
              <a:t>власності</a:t>
            </a:r>
            <a:r>
              <a:rPr lang="ru-RU" sz="2000" dirty="0"/>
              <a:t> на </a:t>
            </a:r>
            <a:r>
              <a:rPr lang="ru-RU" sz="2000" dirty="0" err="1"/>
              <a:t>таке</a:t>
            </a:r>
            <a:r>
              <a:rPr lang="ru-RU" sz="2000" dirty="0"/>
              <a:t> </a:t>
            </a:r>
            <a:r>
              <a:rPr lang="ru-RU" sz="2000" dirty="0" err="1"/>
              <a:t>майно</a:t>
            </a:r>
            <a:r>
              <a:rPr lang="ru-RU" sz="2000" dirty="0"/>
              <a:t>, </a:t>
            </a:r>
            <a:r>
              <a:rPr lang="ru-RU" sz="2000" dirty="0" err="1"/>
              <a:t>який</a:t>
            </a:r>
            <a:r>
              <a:rPr lang="ru-RU" sz="2000" dirty="0"/>
              <a:t> </a:t>
            </a:r>
            <a:r>
              <a:rPr lang="ru-RU" sz="2000" dirty="0" err="1"/>
              <a:t>полягає</a:t>
            </a:r>
            <a:r>
              <a:rPr lang="ru-RU" sz="2000" dirty="0"/>
              <a:t> в </a:t>
            </a:r>
            <a:r>
              <a:rPr lang="ru-RU" sz="2000" dirty="0" err="1"/>
              <a:t>обов'язковому</a:t>
            </a:r>
            <a:r>
              <a:rPr lang="ru-RU" sz="2000" dirty="0"/>
              <a:t> </a:t>
            </a:r>
            <a:r>
              <a:rPr lang="ru-RU" sz="2000" dirty="0" err="1"/>
              <a:t>попередньому</a:t>
            </a:r>
            <a:r>
              <a:rPr lang="ru-RU" sz="2000" dirty="0"/>
              <a:t> </a:t>
            </a:r>
            <a:r>
              <a:rPr lang="ru-RU" sz="2000" dirty="0" err="1"/>
              <a:t>отриманні</a:t>
            </a:r>
            <a:r>
              <a:rPr lang="ru-RU" sz="2000" dirty="0"/>
              <a:t> </a:t>
            </a:r>
            <a:r>
              <a:rPr lang="ru-RU" sz="2000" dirty="0" err="1"/>
              <a:t>дозволу</a:t>
            </a:r>
            <a:r>
              <a:rPr lang="ru-RU" sz="2000" dirty="0"/>
              <a:t> </a:t>
            </a:r>
            <a:r>
              <a:rPr lang="ru-RU" sz="2000" dirty="0" err="1"/>
              <a:t>керівника</a:t>
            </a:r>
            <a:r>
              <a:rPr lang="ru-RU" sz="2000" dirty="0"/>
              <a:t> (</a:t>
            </a:r>
            <a:r>
              <a:rPr lang="ru-RU" sz="2000" dirty="0" err="1"/>
              <a:t>його</a:t>
            </a:r>
            <a:r>
              <a:rPr lang="ru-RU" sz="2000" dirty="0"/>
              <a:t> заступника </a:t>
            </a:r>
            <a:r>
              <a:rPr lang="ru-RU" sz="2000" dirty="0" err="1"/>
              <a:t>або</a:t>
            </a:r>
            <a:r>
              <a:rPr lang="ru-RU" sz="2000" dirty="0"/>
              <a:t> </a:t>
            </a:r>
            <a:r>
              <a:rPr lang="ru-RU" sz="2000" dirty="0" err="1"/>
              <a:t>уповноваженої</a:t>
            </a:r>
            <a:r>
              <a:rPr lang="ru-RU" sz="2000" dirty="0"/>
              <a:t> особи) </a:t>
            </a:r>
            <a:r>
              <a:rPr lang="ru-RU" sz="2000" dirty="0" err="1"/>
              <a:t>контролюючого</a:t>
            </a:r>
            <a:r>
              <a:rPr lang="ru-RU" sz="2000" dirty="0"/>
              <a:t> органу на </a:t>
            </a:r>
            <a:r>
              <a:rPr lang="ru-RU" sz="2000" dirty="0" err="1"/>
              <a:t>здійснення</a:t>
            </a:r>
            <a:r>
              <a:rPr lang="ru-RU" sz="2000" dirty="0"/>
              <a:t> </a:t>
            </a:r>
            <a:r>
              <a:rPr lang="ru-RU" sz="2000" dirty="0" err="1"/>
              <a:t>платником</a:t>
            </a:r>
            <a:r>
              <a:rPr lang="ru-RU" sz="2000" dirty="0"/>
              <a:t> </a:t>
            </a:r>
            <a:r>
              <a:rPr lang="ru-RU" sz="2000" dirty="0" err="1"/>
              <a:t>податків</a:t>
            </a:r>
            <a:r>
              <a:rPr lang="ru-RU" sz="2000" dirty="0"/>
              <a:t> будь-</a:t>
            </a:r>
            <a:r>
              <a:rPr lang="ru-RU" sz="2000" dirty="0" err="1"/>
              <a:t>якої</a:t>
            </a:r>
            <a:r>
              <a:rPr lang="ru-RU" sz="2000" dirty="0"/>
              <a:t> </a:t>
            </a:r>
            <a:r>
              <a:rPr lang="ru-RU" sz="2000" dirty="0" err="1"/>
              <a:t>операції</a:t>
            </a:r>
            <a:r>
              <a:rPr lang="ru-RU" sz="2000" dirty="0"/>
              <a:t> з таким </a:t>
            </a:r>
            <a:r>
              <a:rPr lang="ru-RU" sz="2000" dirty="0" err="1"/>
              <a:t>майном</a:t>
            </a:r>
            <a:r>
              <a:rPr lang="ru-RU" sz="2000" dirty="0"/>
              <a:t>. </a:t>
            </a:r>
            <a:r>
              <a:rPr lang="ru-RU" sz="2000" dirty="0" err="1"/>
              <a:t>Зазначений</a:t>
            </a:r>
            <a:r>
              <a:rPr lang="ru-RU" sz="2000" dirty="0"/>
              <a:t> </a:t>
            </a:r>
            <a:r>
              <a:rPr lang="ru-RU" sz="2000" dirty="0" err="1"/>
              <a:t>дозвіл</a:t>
            </a:r>
            <a:r>
              <a:rPr lang="ru-RU" sz="2000" dirty="0"/>
              <a:t> </a:t>
            </a:r>
            <a:r>
              <a:rPr lang="ru-RU" sz="2000" dirty="0" err="1"/>
              <a:t>може</a:t>
            </a:r>
            <a:r>
              <a:rPr lang="ru-RU" sz="2000" dirty="0"/>
              <a:t> бути </a:t>
            </a:r>
            <a:r>
              <a:rPr lang="ru-RU" sz="2000" dirty="0" err="1"/>
              <a:t>виданий</a:t>
            </a:r>
            <a:r>
              <a:rPr lang="ru-RU" sz="2000" dirty="0"/>
              <a:t> </a:t>
            </a:r>
            <a:r>
              <a:rPr lang="ru-RU" sz="2000" dirty="0" err="1"/>
              <a:t>керівником</a:t>
            </a:r>
            <a:r>
              <a:rPr lang="ru-RU" sz="2000" dirty="0"/>
              <a:t> (</a:t>
            </a:r>
            <a:r>
              <a:rPr lang="ru-RU" sz="2000" dirty="0" err="1"/>
              <a:t>його</a:t>
            </a:r>
            <a:r>
              <a:rPr lang="ru-RU" sz="2000" dirty="0"/>
              <a:t> заступником </a:t>
            </a:r>
            <a:r>
              <a:rPr lang="ru-RU" sz="2000" dirty="0" err="1"/>
              <a:t>або</a:t>
            </a:r>
            <a:r>
              <a:rPr lang="ru-RU" sz="2000" dirty="0"/>
              <a:t> </a:t>
            </a:r>
            <a:r>
              <a:rPr lang="ru-RU" sz="2000" dirty="0" err="1"/>
              <a:t>уповноваженою</a:t>
            </a:r>
            <a:r>
              <a:rPr lang="ru-RU" sz="2000" dirty="0"/>
              <a:t> особою) </a:t>
            </a:r>
            <a:r>
              <a:rPr lang="ru-RU" sz="2000" dirty="0" err="1"/>
              <a:t>контролюючого</a:t>
            </a:r>
            <a:r>
              <a:rPr lang="ru-RU" sz="2000" dirty="0"/>
              <a:t> органу, </a:t>
            </a:r>
            <a:r>
              <a:rPr lang="ru-RU" sz="2000" dirty="0" err="1"/>
              <a:t>якщо</a:t>
            </a:r>
            <a:r>
              <a:rPr lang="ru-RU" sz="2000" dirty="0"/>
              <a:t> за </a:t>
            </a:r>
            <a:r>
              <a:rPr lang="ru-RU" sz="2000" dirty="0" err="1"/>
              <a:t>висновком</a:t>
            </a:r>
            <a:r>
              <a:rPr lang="ru-RU" sz="2000" dirty="0"/>
              <a:t> </a:t>
            </a:r>
            <a:r>
              <a:rPr lang="ru-RU" sz="2000" dirty="0" err="1"/>
              <a:t>податкового</a:t>
            </a:r>
            <a:r>
              <a:rPr lang="ru-RU" sz="2000" dirty="0"/>
              <a:t> </a:t>
            </a:r>
            <a:r>
              <a:rPr lang="ru-RU" sz="2000" dirty="0" err="1"/>
              <a:t>керуючого</a:t>
            </a:r>
            <a:r>
              <a:rPr lang="ru-RU" sz="2000" dirty="0"/>
              <a:t> </a:t>
            </a:r>
            <a:r>
              <a:rPr lang="ru-RU" sz="2000" dirty="0" err="1"/>
              <a:t>здійснення</a:t>
            </a:r>
            <a:r>
              <a:rPr lang="ru-RU" sz="2000" dirty="0"/>
              <a:t> </a:t>
            </a:r>
            <a:r>
              <a:rPr lang="ru-RU" sz="2000" dirty="0" err="1"/>
              <a:t>платником</a:t>
            </a:r>
            <a:r>
              <a:rPr lang="ru-RU" sz="2000" dirty="0"/>
              <a:t> </a:t>
            </a:r>
            <a:r>
              <a:rPr lang="ru-RU" sz="2000" dirty="0" err="1"/>
              <a:t>податків</a:t>
            </a:r>
            <a:r>
              <a:rPr lang="ru-RU" sz="2000" dirty="0"/>
              <a:t> </a:t>
            </a:r>
            <a:r>
              <a:rPr lang="ru-RU" sz="2000" dirty="0" err="1"/>
              <a:t>окремої</a:t>
            </a:r>
            <a:r>
              <a:rPr lang="ru-RU" sz="2000" dirty="0"/>
              <a:t> </a:t>
            </a:r>
            <a:r>
              <a:rPr lang="ru-RU" sz="2000" dirty="0" err="1"/>
              <a:t>операції</a:t>
            </a:r>
            <a:r>
              <a:rPr lang="ru-RU" sz="2000" dirty="0"/>
              <a:t> не </a:t>
            </a:r>
            <a:r>
              <a:rPr lang="ru-RU" sz="2000" dirty="0" err="1"/>
              <a:t>призведе</a:t>
            </a:r>
            <a:r>
              <a:rPr lang="ru-RU" sz="2000" dirty="0"/>
              <a:t> до </a:t>
            </a:r>
            <a:r>
              <a:rPr lang="ru-RU" sz="2000" dirty="0" err="1"/>
              <a:t>збільшення</a:t>
            </a:r>
            <a:r>
              <a:rPr lang="ru-RU" sz="2000" dirty="0"/>
              <a:t> </a:t>
            </a:r>
            <a:r>
              <a:rPr lang="ru-RU" sz="2000" dirty="0" err="1"/>
              <a:t>його</a:t>
            </a:r>
            <a:r>
              <a:rPr lang="ru-RU" sz="2000" dirty="0"/>
              <a:t> </a:t>
            </a:r>
            <a:r>
              <a:rPr lang="ru-RU" sz="2000" dirty="0" err="1"/>
              <a:t>податкового</a:t>
            </a:r>
            <a:r>
              <a:rPr lang="ru-RU" sz="2000" dirty="0"/>
              <a:t> боргу </a:t>
            </a:r>
            <a:r>
              <a:rPr lang="ru-RU" sz="2000" dirty="0" err="1"/>
              <a:t>або</a:t>
            </a:r>
            <a:r>
              <a:rPr lang="ru-RU" sz="2000" dirty="0"/>
              <a:t> до </a:t>
            </a:r>
            <a:r>
              <a:rPr lang="ru-RU" sz="2000" dirty="0" err="1"/>
              <a:t>зменшення</a:t>
            </a:r>
            <a:r>
              <a:rPr lang="ru-RU" sz="2000" dirty="0"/>
              <a:t> </a:t>
            </a:r>
            <a:r>
              <a:rPr lang="ru-RU" sz="2000" dirty="0" err="1"/>
              <a:t>ймовірності</a:t>
            </a:r>
            <a:r>
              <a:rPr lang="ru-RU" sz="2000" dirty="0"/>
              <a:t> </a:t>
            </a:r>
            <a:r>
              <a:rPr lang="ru-RU" sz="2000" dirty="0" err="1"/>
              <a:t>його</a:t>
            </a:r>
            <a:r>
              <a:rPr lang="ru-RU" sz="2000" dirty="0"/>
              <a:t> </a:t>
            </a:r>
            <a:r>
              <a:rPr lang="ru-RU" sz="2000" dirty="0" err="1"/>
              <a:t>погашення</a:t>
            </a:r>
            <a:r>
              <a:rPr lang="ru-RU" sz="2000" dirty="0"/>
              <a:t>.</a:t>
            </a:r>
          </a:p>
          <a:p>
            <a:endParaRPr lang="uk-UA" dirty="0"/>
          </a:p>
        </p:txBody>
      </p:sp>
    </p:spTree>
    <p:extLst>
      <p:ext uri="{BB962C8B-B14F-4D97-AF65-F5344CB8AC3E}">
        <p14:creationId xmlns:p14="http://schemas.microsoft.com/office/powerpoint/2010/main" val="4196465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E0DFD153-F6D2-45C4-A00F-11C9E472E71F}"/>
              </a:ext>
            </a:extLst>
          </p:cNvPr>
          <p:cNvSpPr>
            <a:spLocks noGrp="1"/>
          </p:cNvSpPr>
          <p:nvPr>
            <p:ph idx="1"/>
          </p:nvPr>
        </p:nvSpPr>
        <p:spPr>
          <a:xfrm>
            <a:off x="914400" y="228600"/>
            <a:ext cx="7696200" cy="6400800"/>
          </a:xfrm>
        </p:spPr>
        <p:txBody>
          <a:bodyPr/>
          <a:lstStyle/>
          <a:p>
            <a:pPr algn="ctr"/>
            <a:r>
              <a:rPr lang="ru-RU" sz="1800" dirty="0" err="1"/>
              <a:t>Списання</a:t>
            </a:r>
            <a:r>
              <a:rPr lang="ru-RU" sz="1800" dirty="0"/>
              <a:t> </a:t>
            </a:r>
            <a:r>
              <a:rPr lang="ru-RU" sz="1800" dirty="0" err="1"/>
              <a:t>безнадійного</a:t>
            </a:r>
            <a:r>
              <a:rPr lang="ru-RU" sz="1800" dirty="0"/>
              <a:t> </a:t>
            </a:r>
            <a:r>
              <a:rPr lang="ru-RU" sz="1800" dirty="0" err="1"/>
              <a:t>податкового</a:t>
            </a:r>
            <a:r>
              <a:rPr lang="ru-RU" sz="1800" dirty="0"/>
              <a:t> боргу (</a:t>
            </a:r>
            <a:r>
              <a:rPr lang="ru-RU" sz="1800" dirty="0" err="1"/>
              <a:t>Стаття</a:t>
            </a:r>
            <a:r>
              <a:rPr lang="ru-RU" sz="1800" dirty="0"/>
              <a:t> 101. ПКУ)</a:t>
            </a:r>
          </a:p>
          <a:p>
            <a:r>
              <a:rPr lang="uk-UA" sz="1600" i="1" dirty="0"/>
              <a:t>Під терміном "безнадійний" розуміється:</a:t>
            </a:r>
          </a:p>
          <a:p>
            <a:pPr marL="0" indent="0">
              <a:buNone/>
            </a:pPr>
            <a:r>
              <a:rPr lang="uk-UA" sz="1600" dirty="0"/>
              <a:t>- податковий борг платника податку, визнаного в установленому порядку банкрутом, вимоги щодо якого не були задоволені у зв'язку з недостатністю майна банкрута;</a:t>
            </a:r>
          </a:p>
          <a:p>
            <a:pPr marL="0" indent="0">
              <a:buNone/>
            </a:pPr>
            <a:r>
              <a:rPr lang="uk-UA" sz="1600" dirty="0"/>
              <a:t>- податковий борг фізичної особи, яка: визнана у судовому порядку недієздатною, безвісно відсутньою або оголошена померлою, у разі недостатності майна, на яке може бути </a:t>
            </a:r>
            <a:r>
              <a:rPr lang="uk-UA" sz="1600" dirty="0" err="1"/>
              <a:t>звернуто</a:t>
            </a:r>
            <a:r>
              <a:rPr lang="uk-UA" sz="1600" dirty="0"/>
              <a:t> стягнення згідно із законом; померла, у разі недостатності майна, на яке може бути </a:t>
            </a:r>
            <a:r>
              <a:rPr lang="uk-UA" sz="1600" dirty="0" err="1"/>
              <a:t>звернуто</a:t>
            </a:r>
            <a:r>
              <a:rPr lang="uk-UA" sz="1600" dirty="0"/>
              <a:t> стягнення згідно із законом; понад 720 днів перебуває у розшуку;</a:t>
            </a:r>
          </a:p>
          <a:p>
            <a:pPr marL="0" indent="0">
              <a:buNone/>
            </a:pPr>
            <a:r>
              <a:rPr lang="uk-UA" sz="1600" dirty="0"/>
              <a:t>- податковий борг платника податків, у тому числі податкового </a:t>
            </a:r>
            <a:r>
              <a:rPr lang="uk-UA" sz="1600" dirty="0" err="1"/>
              <a:t>агента</a:t>
            </a:r>
            <a:r>
              <a:rPr lang="uk-UA" sz="1600" dirty="0"/>
              <a:t>, стосовно якого минув строк давності;</a:t>
            </a:r>
          </a:p>
          <a:p>
            <a:pPr marL="0" indent="0">
              <a:buNone/>
            </a:pPr>
            <a:r>
              <a:rPr lang="uk-UA" sz="1600" dirty="0"/>
              <a:t>- податковий борг платника податків, що виник внаслідок обставин непереборної сили (форс-мажорних обставин);</a:t>
            </a:r>
          </a:p>
          <a:p>
            <a:pPr marL="0" indent="0">
              <a:buNone/>
            </a:pPr>
            <a:r>
              <a:rPr lang="uk-UA" sz="1600" dirty="0"/>
              <a:t>- податковий борг платника податків, щодо якого до Державного реєстру </a:t>
            </a:r>
            <a:r>
              <a:rPr lang="uk-UA" sz="1600" dirty="0" err="1"/>
              <a:t>внесено</a:t>
            </a:r>
            <a:r>
              <a:rPr lang="uk-UA" sz="1600" dirty="0"/>
              <a:t> запис про його припинення на підставі рішення суду;</a:t>
            </a:r>
          </a:p>
          <a:p>
            <a:pPr marL="0" indent="0">
              <a:buNone/>
            </a:pPr>
            <a:r>
              <a:rPr lang="uk-UA" sz="1600" dirty="0"/>
              <a:t>-  податковий борг банку, щодо якого наявне рішення Фонду гарантування вкладів фізичних осіб про затвердження звіту про завершення ліквідації банку або рішення Національного банку України про затвердження ліквідаційного балансу, ухвалення остаточного звіту ліквідатора і завершення ліквідаційної процедури.</a:t>
            </a:r>
          </a:p>
          <a:p>
            <a:pPr algn="just"/>
            <a:r>
              <a:rPr lang="ru-RU" sz="2400" dirty="0" err="1"/>
              <a:t>Контролюючі</a:t>
            </a:r>
            <a:r>
              <a:rPr lang="ru-RU" sz="2400" dirty="0"/>
              <a:t> </a:t>
            </a:r>
            <a:r>
              <a:rPr lang="ru-RU" sz="2400" dirty="0" err="1"/>
              <a:t>органи</a:t>
            </a:r>
            <a:r>
              <a:rPr lang="ru-RU" sz="2400" dirty="0"/>
              <a:t> </a:t>
            </a:r>
            <a:r>
              <a:rPr lang="ru-RU" sz="2400" dirty="0" err="1"/>
              <a:t>щокварталу</a:t>
            </a:r>
            <a:r>
              <a:rPr lang="ru-RU" sz="2400" dirty="0"/>
              <a:t> </a:t>
            </a:r>
            <a:r>
              <a:rPr lang="ru-RU" sz="2400" dirty="0" err="1"/>
              <a:t>здійснюють</a:t>
            </a:r>
            <a:r>
              <a:rPr lang="ru-RU" sz="2400" dirty="0"/>
              <a:t> </a:t>
            </a:r>
            <a:r>
              <a:rPr lang="ru-RU" sz="2400" dirty="0" err="1"/>
              <a:t>списання</a:t>
            </a:r>
            <a:r>
              <a:rPr lang="ru-RU" sz="2400" dirty="0"/>
              <a:t> </a:t>
            </a:r>
            <a:r>
              <a:rPr lang="ru-RU" sz="2400" dirty="0" err="1"/>
              <a:t>безнадійного</a:t>
            </a:r>
            <a:r>
              <a:rPr lang="ru-RU" sz="2400" dirty="0"/>
              <a:t> </a:t>
            </a:r>
            <a:r>
              <a:rPr lang="ru-RU" sz="2400" dirty="0" err="1"/>
              <a:t>податкового</a:t>
            </a:r>
            <a:r>
              <a:rPr lang="ru-RU" sz="2400" dirty="0"/>
              <a:t> боргу.</a:t>
            </a:r>
            <a:endParaRPr lang="uk-UA" sz="2400" dirty="0"/>
          </a:p>
        </p:txBody>
      </p:sp>
    </p:spTree>
    <p:extLst>
      <p:ext uri="{BB962C8B-B14F-4D97-AF65-F5344CB8AC3E}">
        <p14:creationId xmlns:p14="http://schemas.microsoft.com/office/powerpoint/2010/main" val="863474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AD4A4B-E99D-4880-86F1-34E33C66EA4E}"/>
              </a:ext>
            </a:extLst>
          </p:cNvPr>
          <p:cNvSpPr>
            <a:spLocks noGrp="1"/>
          </p:cNvSpPr>
          <p:nvPr>
            <p:ph type="title"/>
          </p:nvPr>
        </p:nvSpPr>
        <p:spPr>
          <a:xfrm>
            <a:off x="685800" y="152400"/>
            <a:ext cx="7543800" cy="609600"/>
          </a:xfrm>
        </p:spPr>
        <p:txBody>
          <a:bodyPr/>
          <a:lstStyle/>
          <a:p>
            <a:r>
              <a:rPr lang="uk-UA" sz="3200" dirty="0"/>
              <a:t>Список використаної літератури:</a:t>
            </a:r>
          </a:p>
        </p:txBody>
      </p:sp>
      <p:sp>
        <p:nvSpPr>
          <p:cNvPr id="3" name="Місце для вмісту 2">
            <a:extLst>
              <a:ext uri="{FF2B5EF4-FFF2-40B4-BE49-F238E27FC236}">
                <a16:creationId xmlns:a16="http://schemas.microsoft.com/office/drawing/2014/main" id="{B1A20B5F-8EF6-4512-AE86-5527A3C753E5}"/>
              </a:ext>
            </a:extLst>
          </p:cNvPr>
          <p:cNvSpPr>
            <a:spLocks noGrp="1"/>
          </p:cNvSpPr>
          <p:nvPr>
            <p:ph idx="1"/>
          </p:nvPr>
        </p:nvSpPr>
        <p:spPr>
          <a:xfrm>
            <a:off x="685800" y="762000"/>
            <a:ext cx="7696200" cy="4724400"/>
          </a:xfrm>
        </p:spPr>
        <p:txBody>
          <a:bodyPr/>
          <a:lstStyle/>
          <a:p>
            <a:pPr marL="0" indent="0">
              <a:buNone/>
            </a:pPr>
            <a:endParaRPr lang="uk-UA" sz="2400" dirty="0"/>
          </a:p>
          <a:p>
            <a:r>
              <a:rPr lang="uk-UA" sz="2400" dirty="0"/>
              <a:t>1. Податковий кодекс України. Режим доступу: </a:t>
            </a:r>
            <a:r>
              <a:rPr lang="en-US" sz="2400" dirty="0">
                <a:hlinkClick r:id="rId2"/>
              </a:rPr>
              <a:t>https://zakon.rada.gov.ua/laws/show/2755-17#Text</a:t>
            </a:r>
            <a:endParaRPr lang="uk-UA" sz="2400" dirty="0"/>
          </a:p>
          <a:p>
            <a:endParaRPr lang="uk-UA" sz="2000" dirty="0"/>
          </a:p>
        </p:txBody>
      </p:sp>
    </p:spTree>
    <p:extLst>
      <p:ext uri="{BB962C8B-B14F-4D97-AF65-F5344CB8AC3E}">
        <p14:creationId xmlns:p14="http://schemas.microsoft.com/office/powerpoint/2010/main" val="3826982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uk-UA" dirty="0"/>
              <a:t>План лекційного заняття</a:t>
            </a:r>
            <a:endParaRPr lang="ru-RU" dirty="0"/>
          </a:p>
        </p:txBody>
      </p:sp>
      <p:sp>
        <p:nvSpPr>
          <p:cNvPr id="4099" name="Rectangle 3"/>
          <p:cNvSpPr>
            <a:spLocks noGrp="1" noChangeArrowheads="1"/>
          </p:cNvSpPr>
          <p:nvPr>
            <p:ph type="body" idx="1"/>
          </p:nvPr>
        </p:nvSpPr>
        <p:spPr>
          <a:xfrm>
            <a:off x="657225" y="1981200"/>
            <a:ext cx="7696200" cy="3657600"/>
          </a:xfrm>
        </p:spPr>
        <p:txBody>
          <a:bodyPr/>
          <a:lstStyle/>
          <a:p>
            <a:pPr marL="457200" lvl="0" indent="-457200">
              <a:buAutoNum type="arabicPeriod"/>
            </a:pPr>
            <a:r>
              <a:rPr lang="ru-RU" sz="2000" dirty="0"/>
              <a:t> </a:t>
            </a:r>
            <a:r>
              <a:rPr lang="ru-RU" sz="2000" dirty="0" err="1"/>
              <a:t>Джерела</a:t>
            </a:r>
            <a:r>
              <a:rPr lang="ru-RU" sz="2000" dirty="0"/>
              <a:t> та </a:t>
            </a:r>
            <a:r>
              <a:rPr lang="ru-RU" sz="2000" dirty="0" err="1"/>
              <a:t>принципи</a:t>
            </a:r>
            <a:r>
              <a:rPr lang="ru-RU" sz="2000" dirty="0"/>
              <a:t> </a:t>
            </a:r>
            <a:r>
              <a:rPr lang="ru-RU" sz="2000" dirty="0" err="1"/>
              <a:t>погашення</a:t>
            </a:r>
            <a:r>
              <a:rPr lang="ru-RU" sz="2000" dirty="0"/>
              <a:t> </a:t>
            </a:r>
            <a:r>
              <a:rPr lang="ru-RU" sz="2000" dirty="0" err="1"/>
              <a:t>податкового</a:t>
            </a:r>
            <a:r>
              <a:rPr lang="ru-RU" sz="2000" dirty="0"/>
              <a:t> боргу </a:t>
            </a:r>
            <a:r>
              <a:rPr lang="ru-RU" sz="2000" dirty="0" err="1"/>
              <a:t>платників</a:t>
            </a:r>
            <a:r>
              <a:rPr lang="ru-RU" sz="2000" dirty="0"/>
              <a:t> </a:t>
            </a:r>
            <a:r>
              <a:rPr lang="ru-RU" sz="2000" dirty="0" err="1"/>
              <a:t>податків</a:t>
            </a:r>
            <a:r>
              <a:rPr lang="ru-RU" sz="2000" dirty="0"/>
              <a:t>.</a:t>
            </a:r>
          </a:p>
          <a:p>
            <a:pPr marL="457200" lvl="0" indent="-457200">
              <a:buAutoNum type="arabicPeriod"/>
            </a:pPr>
            <a:r>
              <a:rPr lang="ru-RU" sz="2000" dirty="0" err="1"/>
              <a:t>Податкова</a:t>
            </a:r>
            <a:r>
              <a:rPr lang="ru-RU" sz="2000" dirty="0"/>
              <a:t> застава та процедура </a:t>
            </a:r>
            <a:r>
              <a:rPr lang="ru-RU" sz="2000" dirty="0" err="1"/>
              <a:t>її</a:t>
            </a:r>
            <a:r>
              <a:rPr lang="ru-RU" sz="2000" dirty="0"/>
              <a:t> </a:t>
            </a:r>
            <a:r>
              <a:rPr lang="ru-RU" sz="2000" dirty="0" err="1"/>
              <a:t>застосування</a:t>
            </a:r>
            <a:r>
              <a:rPr lang="ru-RU" sz="2000" dirty="0"/>
              <a:t>.</a:t>
            </a:r>
          </a:p>
          <a:p>
            <a:pPr marL="457200" lvl="0" indent="-457200">
              <a:buAutoNum type="arabicPeriod"/>
            </a:pPr>
            <a:r>
              <a:rPr lang="ru-RU" sz="2000" dirty="0"/>
              <a:t>Порядок </a:t>
            </a:r>
            <a:r>
              <a:rPr lang="ru-RU" sz="2000" dirty="0" err="1"/>
              <a:t>застосування</a:t>
            </a:r>
            <a:r>
              <a:rPr lang="ru-RU" sz="2000" dirty="0"/>
              <a:t> </a:t>
            </a:r>
            <a:r>
              <a:rPr lang="ru-RU" sz="2000" dirty="0" err="1"/>
              <a:t>адміністративного</a:t>
            </a:r>
            <a:r>
              <a:rPr lang="ru-RU" sz="2000" dirty="0"/>
              <a:t> </a:t>
            </a:r>
            <a:r>
              <a:rPr lang="ru-RU" sz="2000" dirty="0" err="1"/>
              <a:t>арешту</a:t>
            </a:r>
            <a:r>
              <a:rPr lang="ru-RU" sz="2000" dirty="0"/>
              <a:t> майна </a:t>
            </a:r>
            <a:r>
              <a:rPr lang="ru-RU" sz="2000" dirty="0" err="1"/>
              <a:t>платника</a:t>
            </a:r>
            <a:r>
              <a:rPr lang="ru-RU" sz="2000" dirty="0"/>
              <a:t> </a:t>
            </a:r>
            <a:r>
              <a:rPr lang="ru-RU" sz="2000" dirty="0" err="1"/>
              <a:t>податків</a:t>
            </a:r>
            <a:r>
              <a:rPr lang="ru-RU" sz="2000" dirty="0"/>
              <a:t>.</a:t>
            </a:r>
          </a:p>
          <a:p>
            <a:pPr marL="457200" lvl="0" indent="-457200">
              <a:buAutoNum type="arabicPeriod"/>
            </a:pPr>
            <a:r>
              <a:rPr lang="ru-RU" sz="2000" dirty="0"/>
              <a:t>Порядок </a:t>
            </a:r>
            <a:r>
              <a:rPr lang="ru-RU" sz="2000" dirty="0" err="1"/>
              <a:t>списання</a:t>
            </a:r>
            <a:r>
              <a:rPr lang="ru-RU" sz="2000" dirty="0"/>
              <a:t> </a:t>
            </a:r>
            <a:r>
              <a:rPr lang="ru-RU" sz="2000" dirty="0" err="1"/>
              <a:t>безнадійного</a:t>
            </a:r>
            <a:r>
              <a:rPr lang="ru-RU" sz="2000" dirty="0"/>
              <a:t> </a:t>
            </a:r>
            <a:r>
              <a:rPr lang="ru-RU" sz="2000" dirty="0" err="1"/>
              <a:t>податкового</a:t>
            </a:r>
            <a:r>
              <a:rPr lang="ru-RU" sz="2000" dirty="0"/>
              <a:t> боргу  </a:t>
            </a:r>
            <a:r>
              <a:rPr lang="ru-RU" sz="2000" dirty="0" err="1"/>
              <a:t>платників</a:t>
            </a:r>
            <a:r>
              <a:rPr lang="ru-RU" sz="2000" dirty="0"/>
              <a:t> </a:t>
            </a:r>
            <a:r>
              <a:rPr lang="ru-RU" sz="2000" dirty="0" err="1"/>
              <a:t>податків</a:t>
            </a:r>
            <a:r>
              <a:rPr lang="ru-RU" sz="2000"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1B9DC655-8D5B-46E0-9D92-C1C397408301}"/>
              </a:ext>
            </a:extLst>
          </p:cNvPr>
          <p:cNvSpPr>
            <a:spLocks noGrp="1"/>
          </p:cNvSpPr>
          <p:nvPr>
            <p:ph idx="1"/>
          </p:nvPr>
        </p:nvSpPr>
        <p:spPr>
          <a:xfrm>
            <a:off x="685800" y="685800"/>
            <a:ext cx="8001000" cy="4800600"/>
          </a:xfrm>
        </p:spPr>
        <p:txBody>
          <a:bodyPr/>
          <a:lstStyle/>
          <a:p>
            <a:r>
              <a:rPr lang="uk-UA" sz="2200" dirty="0"/>
              <a:t>Головним джерелом мобілізації коштів та формування фінансових ресурсів держави є саме податки. Держава, звичайно, використовує для фінансування витрат й інші джерела, але вони мають обмежений характер. Тому вирішення проблеми існування податкових боргів та пошук шляхів їх скорочення – актуальне та одне з першочергових завдань у діяльності Державної податкової служби України.</a:t>
            </a:r>
          </a:p>
          <a:p>
            <a:r>
              <a:rPr lang="uk-UA" sz="2200" dirty="0"/>
              <a:t>У зв’язку з цим на рівні податкового законодавства, а саме у главі 9 ПКУ, передбачені основні принципи, процедури та джерела погашення податкового боргу платників податків, які з тих чи інших причин не виконали свій конституційний обов’язок зі сплати платежів до бюджету. </a:t>
            </a:r>
          </a:p>
        </p:txBody>
      </p:sp>
    </p:spTree>
    <p:extLst>
      <p:ext uri="{BB962C8B-B14F-4D97-AF65-F5344CB8AC3E}">
        <p14:creationId xmlns:p14="http://schemas.microsoft.com/office/powerpoint/2010/main" val="3240018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62C73499-80CC-4EEF-B542-E476DDFF5D74}"/>
              </a:ext>
            </a:extLst>
          </p:cNvPr>
          <p:cNvSpPr>
            <a:spLocks noGrp="1"/>
          </p:cNvSpPr>
          <p:nvPr>
            <p:ph idx="1"/>
          </p:nvPr>
        </p:nvSpPr>
        <p:spPr>
          <a:xfrm>
            <a:off x="533400" y="228600"/>
            <a:ext cx="7696200" cy="5715000"/>
          </a:xfrm>
        </p:spPr>
        <p:txBody>
          <a:bodyPr/>
          <a:lstStyle/>
          <a:p>
            <a:r>
              <a:rPr lang="ru-RU" sz="1600" dirty="0" err="1"/>
              <a:t>Податковим</a:t>
            </a:r>
            <a:r>
              <a:rPr lang="ru-RU" sz="1600" dirty="0"/>
              <a:t> </a:t>
            </a:r>
            <a:r>
              <a:rPr lang="ru-RU" sz="1600" dirty="0" err="1"/>
              <a:t>законодавством</a:t>
            </a:r>
            <a:r>
              <a:rPr lang="ru-RU" sz="1600" dirty="0"/>
              <a:t> </a:t>
            </a:r>
            <a:r>
              <a:rPr lang="ru-RU" sz="1600" dirty="0" err="1"/>
              <a:t>передбачено</a:t>
            </a:r>
            <a:r>
              <a:rPr lang="ru-RU" sz="1600" dirty="0"/>
              <a:t> низку процедур у </a:t>
            </a:r>
            <a:r>
              <a:rPr lang="ru-RU" sz="1600" dirty="0" err="1"/>
              <a:t>випадку</a:t>
            </a:r>
            <a:r>
              <a:rPr lang="ru-RU" sz="1600" dirty="0"/>
              <a:t>, коли </a:t>
            </a:r>
            <a:r>
              <a:rPr lang="ru-RU" sz="1600" dirty="0" err="1"/>
              <a:t>платники</a:t>
            </a:r>
            <a:r>
              <a:rPr lang="ru-RU" sz="1600" dirty="0"/>
              <a:t> </a:t>
            </a:r>
            <a:r>
              <a:rPr lang="ru-RU" sz="1600" dirty="0" err="1"/>
              <a:t>податків</a:t>
            </a:r>
            <a:r>
              <a:rPr lang="ru-RU" sz="1600" dirty="0"/>
              <a:t> не </a:t>
            </a:r>
            <a:r>
              <a:rPr lang="ru-RU" sz="1600" dirty="0" err="1"/>
              <a:t>сплачують</a:t>
            </a:r>
            <a:r>
              <a:rPr lang="ru-RU" sz="1600" dirty="0"/>
              <a:t> </a:t>
            </a:r>
            <a:r>
              <a:rPr lang="ru-RU" sz="1600" dirty="0" err="1"/>
              <a:t>свої</a:t>
            </a:r>
            <a:r>
              <a:rPr lang="ru-RU" sz="1600" dirty="0"/>
              <a:t> </a:t>
            </a:r>
            <a:r>
              <a:rPr lang="ru-RU" sz="1600" dirty="0" err="1"/>
              <a:t>грошові</a:t>
            </a:r>
            <a:r>
              <a:rPr lang="ru-RU" sz="1600" dirty="0"/>
              <a:t> </a:t>
            </a:r>
            <a:r>
              <a:rPr lang="ru-RU" sz="1600" dirty="0" err="1"/>
              <a:t>зобов’язання</a:t>
            </a:r>
            <a:r>
              <a:rPr lang="ru-RU" sz="1600" dirty="0"/>
              <a:t>, а </a:t>
            </a:r>
            <a:r>
              <a:rPr lang="ru-RU" sz="1600" dirty="0" err="1"/>
              <a:t>саме</a:t>
            </a:r>
            <a:r>
              <a:rPr lang="ru-RU" sz="1600" dirty="0"/>
              <a:t>:</a:t>
            </a:r>
          </a:p>
          <a:p>
            <a:r>
              <a:rPr lang="ru-RU" sz="1600" dirty="0"/>
              <a:t>– </a:t>
            </a:r>
            <a:r>
              <a:rPr lang="ru-RU" sz="1600" dirty="0" err="1"/>
              <a:t>джерела</a:t>
            </a:r>
            <a:r>
              <a:rPr lang="ru-RU" sz="1600" dirty="0"/>
              <a:t> </a:t>
            </a:r>
            <a:r>
              <a:rPr lang="ru-RU" sz="1600" dirty="0" err="1"/>
              <a:t>сплати</a:t>
            </a:r>
            <a:r>
              <a:rPr lang="ru-RU" sz="1600" dirty="0"/>
              <a:t> </a:t>
            </a:r>
            <a:r>
              <a:rPr lang="ru-RU" sz="1600" dirty="0" err="1"/>
              <a:t>грошових</a:t>
            </a:r>
            <a:r>
              <a:rPr lang="ru-RU" sz="1600" dirty="0"/>
              <a:t> </a:t>
            </a:r>
            <a:r>
              <a:rPr lang="ru-RU" sz="1600" dirty="0" err="1"/>
              <a:t>зобов’язань</a:t>
            </a:r>
            <a:r>
              <a:rPr lang="ru-RU" sz="1600" dirty="0"/>
              <a:t> </a:t>
            </a:r>
            <a:r>
              <a:rPr lang="ru-RU" sz="1600" dirty="0" err="1"/>
              <a:t>або</a:t>
            </a:r>
            <a:r>
              <a:rPr lang="ru-RU" sz="1600" dirty="0"/>
              <a:t> </a:t>
            </a:r>
            <a:r>
              <a:rPr lang="ru-RU" sz="1600" dirty="0" err="1"/>
              <a:t>погашення</a:t>
            </a:r>
            <a:r>
              <a:rPr lang="ru-RU" sz="1600" dirty="0"/>
              <a:t> </a:t>
            </a:r>
            <a:r>
              <a:rPr lang="ru-RU" sz="1600" dirty="0" err="1"/>
              <a:t>податкового</a:t>
            </a:r>
            <a:r>
              <a:rPr lang="ru-RU" sz="1600" dirty="0"/>
              <a:t> боргу </a:t>
            </a:r>
            <a:r>
              <a:rPr lang="ru-RU" sz="1600" dirty="0" err="1"/>
              <a:t>платників</a:t>
            </a:r>
            <a:r>
              <a:rPr lang="ru-RU" sz="1600" dirty="0"/>
              <a:t> </a:t>
            </a:r>
            <a:r>
              <a:rPr lang="ru-RU" sz="1600" dirty="0" err="1"/>
              <a:t>податків</a:t>
            </a:r>
            <a:r>
              <a:rPr lang="ru-RU" sz="1600" dirty="0"/>
              <a:t>;</a:t>
            </a:r>
          </a:p>
          <a:p>
            <a:r>
              <a:rPr lang="ru-RU" sz="1600" dirty="0"/>
              <a:t>– </a:t>
            </a:r>
            <a:r>
              <a:rPr lang="ru-RU" sz="1600" dirty="0" err="1"/>
              <a:t>податкова</a:t>
            </a:r>
            <a:r>
              <a:rPr lang="ru-RU" sz="1600" dirty="0"/>
              <a:t> застава;</a:t>
            </a:r>
          </a:p>
          <a:p>
            <a:r>
              <a:rPr lang="ru-RU" sz="1600" dirty="0"/>
              <a:t>– </a:t>
            </a:r>
            <a:r>
              <a:rPr lang="ru-RU" sz="1600" dirty="0" err="1"/>
              <a:t>узгодження</a:t>
            </a:r>
            <a:r>
              <a:rPr lang="ru-RU" sz="1600" dirty="0"/>
              <a:t> </a:t>
            </a:r>
            <a:r>
              <a:rPr lang="ru-RU" sz="1600" dirty="0" err="1"/>
              <a:t>операцій</a:t>
            </a:r>
            <a:r>
              <a:rPr lang="ru-RU" sz="1600" dirty="0"/>
              <a:t> </a:t>
            </a:r>
            <a:r>
              <a:rPr lang="ru-RU" sz="1600" dirty="0" err="1"/>
              <a:t>із</a:t>
            </a:r>
            <a:r>
              <a:rPr lang="ru-RU" sz="1600" dirty="0"/>
              <a:t> </a:t>
            </a:r>
            <a:r>
              <a:rPr lang="ru-RU" sz="1600" dirty="0" err="1"/>
              <a:t>заставленим</a:t>
            </a:r>
            <a:r>
              <a:rPr lang="ru-RU" sz="1600" dirty="0"/>
              <a:t> </a:t>
            </a:r>
            <a:r>
              <a:rPr lang="ru-RU" sz="1600" dirty="0" err="1"/>
              <a:t>майном</a:t>
            </a:r>
            <a:r>
              <a:rPr lang="ru-RU" sz="1600" dirty="0"/>
              <a:t>;</a:t>
            </a:r>
            <a:endParaRPr lang="uk-UA" sz="1600" dirty="0"/>
          </a:p>
          <a:p>
            <a:r>
              <a:rPr lang="uk-UA" sz="1600" dirty="0"/>
              <a:t>– адміністративний арешт майна;</a:t>
            </a:r>
          </a:p>
          <a:p>
            <a:r>
              <a:rPr lang="uk-UA" sz="1600" dirty="0"/>
              <a:t>– продаж майна, що перебуває в податковій заставі;</a:t>
            </a:r>
          </a:p>
          <a:p>
            <a:r>
              <a:rPr lang="uk-UA" sz="1600" dirty="0"/>
              <a:t>– погашення податкового боргу державних підприємств, які не підлягають приватизації, та комунальних підприємств;</a:t>
            </a:r>
          </a:p>
          <a:p>
            <a:r>
              <a:rPr lang="uk-UA" sz="1600" dirty="0"/>
              <a:t>– погашення грошових зобов’язань або податкового боргу в разі ліквідації платника податків, не пов’язаної з банкрутством;</a:t>
            </a:r>
          </a:p>
          <a:p>
            <a:r>
              <a:rPr lang="uk-UA" sz="1600" dirty="0"/>
              <a:t>– порядок погашення грошових зобов’язань або податкового боргу в разі реорганізації платника податків або передачі цілісного майнового комплексу державного чи комунального підприємства в оренду чи концесію;</a:t>
            </a:r>
          </a:p>
          <a:p>
            <a:r>
              <a:rPr lang="uk-UA" sz="1600" dirty="0"/>
              <a:t>– порядок погашення грошових зобов’язань фізичних осіб;</a:t>
            </a:r>
          </a:p>
          <a:p>
            <a:r>
              <a:rPr lang="uk-UA" sz="1600" dirty="0"/>
              <a:t>– розстрочення та відстрочення грошових зобов’язань або податкового боргу платника податків;</a:t>
            </a:r>
          </a:p>
          <a:p>
            <a:r>
              <a:rPr lang="uk-UA" sz="1600" dirty="0"/>
              <a:t>– списання податкового боргу.</a:t>
            </a:r>
          </a:p>
        </p:txBody>
      </p:sp>
    </p:spTree>
    <p:extLst>
      <p:ext uri="{BB962C8B-B14F-4D97-AF65-F5344CB8AC3E}">
        <p14:creationId xmlns:p14="http://schemas.microsoft.com/office/powerpoint/2010/main" val="2729900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E5087A67-C43D-415C-9DBD-5DCCAD492C51}"/>
              </a:ext>
            </a:extLst>
          </p:cNvPr>
          <p:cNvSpPr>
            <a:spLocks noGrp="1"/>
          </p:cNvSpPr>
          <p:nvPr>
            <p:ph idx="1"/>
          </p:nvPr>
        </p:nvSpPr>
        <p:spPr>
          <a:xfrm>
            <a:off x="685800" y="228600"/>
            <a:ext cx="7696200" cy="5257800"/>
          </a:xfrm>
        </p:spPr>
        <p:txBody>
          <a:bodyPr/>
          <a:lstStyle/>
          <a:p>
            <a:pPr algn="ctr"/>
            <a:r>
              <a:rPr lang="ru-RU" sz="2000" dirty="0" err="1"/>
              <a:t>Стаття</a:t>
            </a:r>
            <a:r>
              <a:rPr lang="ru-RU" sz="2000" dirty="0"/>
              <a:t> 87. </a:t>
            </a:r>
            <a:r>
              <a:rPr lang="ru-RU" sz="2000" dirty="0" err="1"/>
              <a:t>Джерела</a:t>
            </a:r>
            <a:r>
              <a:rPr lang="ru-RU" sz="2000" dirty="0"/>
              <a:t> </a:t>
            </a:r>
            <a:r>
              <a:rPr lang="ru-RU" sz="2000" dirty="0" err="1"/>
              <a:t>сплати</a:t>
            </a:r>
            <a:r>
              <a:rPr lang="ru-RU" sz="2000" dirty="0"/>
              <a:t> </a:t>
            </a:r>
            <a:r>
              <a:rPr lang="ru-RU" sz="2000" dirty="0" err="1"/>
              <a:t>грошових</a:t>
            </a:r>
            <a:r>
              <a:rPr lang="ru-RU" sz="2000" dirty="0"/>
              <a:t> </a:t>
            </a:r>
            <a:r>
              <a:rPr lang="ru-RU" sz="2000" dirty="0" err="1"/>
              <a:t>зобов'язань</a:t>
            </a:r>
            <a:r>
              <a:rPr lang="ru-RU" sz="2000" dirty="0"/>
              <a:t> </a:t>
            </a:r>
            <a:r>
              <a:rPr lang="ru-RU" sz="2000" dirty="0" err="1"/>
              <a:t>або</a:t>
            </a:r>
            <a:r>
              <a:rPr lang="ru-RU" sz="2000" dirty="0"/>
              <a:t> </a:t>
            </a:r>
            <a:r>
              <a:rPr lang="ru-RU" sz="2000" dirty="0" err="1"/>
              <a:t>погашення</a:t>
            </a:r>
            <a:r>
              <a:rPr lang="ru-RU" sz="2000" dirty="0"/>
              <a:t> </a:t>
            </a:r>
            <a:r>
              <a:rPr lang="ru-RU" sz="2000" dirty="0" err="1"/>
              <a:t>податкового</a:t>
            </a:r>
            <a:r>
              <a:rPr lang="ru-RU" sz="2000" dirty="0"/>
              <a:t> боргу </a:t>
            </a:r>
            <a:r>
              <a:rPr lang="ru-RU" sz="2000" dirty="0" err="1"/>
              <a:t>платника</a:t>
            </a:r>
            <a:r>
              <a:rPr lang="ru-RU" sz="2000" dirty="0"/>
              <a:t> </a:t>
            </a:r>
            <a:r>
              <a:rPr lang="ru-RU" sz="2000" dirty="0" err="1"/>
              <a:t>податків</a:t>
            </a:r>
            <a:r>
              <a:rPr lang="ru-RU" sz="2000" dirty="0"/>
              <a:t>:</a:t>
            </a:r>
          </a:p>
          <a:p>
            <a:pPr algn="ctr"/>
            <a:endParaRPr lang="ru-RU" sz="2000" dirty="0"/>
          </a:p>
          <a:p>
            <a:pPr algn="just"/>
            <a:r>
              <a:rPr lang="ru-RU" sz="2000" dirty="0"/>
              <a:t>- будь-які </a:t>
            </a:r>
            <a:r>
              <a:rPr lang="ru-RU" sz="2000" dirty="0" err="1"/>
              <a:t>власні</a:t>
            </a:r>
            <a:r>
              <a:rPr lang="ru-RU" sz="2000" dirty="0"/>
              <a:t> </a:t>
            </a:r>
            <a:r>
              <a:rPr lang="ru-RU" sz="2000" dirty="0" err="1"/>
              <a:t>кошти</a:t>
            </a:r>
            <a:r>
              <a:rPr lang="ru-RU" sz="2000" dirty="0"/>
              <a:t>, у тому </a:t>
            </a:r>
            <a:r>
              <a:rPr lang="ru-RU" sz="2000" dirty="0" err="1"/>
              <a:t>числі</a:t>
            </a:r>
            <a:r>
              <a:rPr lang="ru-RU" sz="2000" dirty="0"/>
              <a:t> </a:t>
            </a:r>
            <a:r>
              <a:rPr lang="ru-RU" sz="2000" dirty="0" err="1"/>
              <a:t>ті</a:t>
            </a:r>
            <a:r>
              <a:rPr lang="ru-RU" sz="2000" dirty="0"/>
              <a:t>, що </a:t>
            </a:r>
            <a:r>
              <a:rPr lang="ru-RU" sz="2000" dirty="0" err="1"/>
              <a:t>отримані</a:t>
            </a:r>
            <a:r>
              <a:rPr lang="ru-RU" sz="2000" dirty="0"/>
              <a:t> від продажу </a:t>
            </a:r>
            <a:r>
              <a:rPr lang="ru-RU" sz="2000" dirty="0" err="1"/>
              <a:t>товарів</a:t>
            </a:r>
            <a:r>
              <a:rPr lang="ru-RU" sz="2000" dirty="0"/>
              <a:t> (</a:t>
            </a:r>
            <a:r>
              <a:rPr lang="ru-RU" sz="2000" dirty="0" err="1"/>
              <a:t>робіт</a:t>
            </a:r>
            <a:r>
              <a:rPr lang="ru-RU" sz="2000" dirty="0"/>
              <a:t>, </a:t>
            </a:r>
            <a:r>
              <a:rPr lang="ru-RU" sz="2000" dirty="0" err="1"/>
              <a:t>послуг</a:t>
            </a:r>
            <a:r>
              <a:rPr lang="ru-RU" sz="2000" dirty="0"/>
              <a:t>), майна, </a:t>
            </a:r>
            <a:r>
              <a:rPr lang="ru-RU" sz="2000" dirty="0" err="1"/>
              <a:t>випуску</a:t>
            </a:r>
            <a:r>
              <a:rPr lang="ru-RU" sz="2000" dirty="0"/>
              <a:t> </a:t>
            </a:r>
            <a:r>
              <a:rPr lang="ru-RU" sz="2000" dirty="0" err="1"/>
              <a:t>цінних</a:t>
            </a:r>
            <a:r>
              <a:rPr lang="ru-RU" sz="2000" dirty="0"/>
              <a:t> </a:t>
            </a:r>
            <a:r>
              <a:rPr lang="ru-RU" sz="2000" dirty="0" err="1"/>
              <a:t>паперів</a:t>
            </a:r>
            <a:r>
              <a:rPr lang="ru-RU" sz="2000" dirty="0"/>
              <a:t>, </a:t>
            </a:r>
            <a:r>
              <a:rPr lang="ru-RU" sz="2000" dirty="0" err="1"/>
              <a:t>зокрема</a:t>
            </a:r>
            <a:r>
              <a:rPr lang="ru-RU" sz="2000" dirty="0"/>
              <a:t> </a:t>
            </a:r>
            <a:r>
              <a:rPr lang="ru-RU" sz="2000" dirty="0" err="1"/>
              <a:t>корпоративних</a:t>
            </a:r>
            <a:r>
              <a:rPr lang="ru-RU" sz="2000" dirty="0"/>
              <a:t> прав, </a:t>
            </a:r>
            <a:r>
              <a:rPr lang="ru-RU" sz="2000" dirty="0" err="1"/>
              <a:t>отримані</a:t>
            </a:r>
            <a:r>
              <a:rPr lang="ru-RU" sz="2000" dirty="0"/>
              <a:t> як </a:t>
            </a:r>
            <a:r>
              <a:rPr lang="ru-RU" sz="2000" dirty="0" err="1"/>
              <a:t>позика</a:t>
            </a:r>
            <a:r>
              <a:rPr lang="ru-RU" sz="2000" dirty="0"/>
              <a:t> (кредит);</a:t>
            </a:r>
          </a:p>
          <a:p>
            <a:pPr algn="just"/>
            <a:r>
              <a:rPr lang="ru-RU" sz="2000" dirty="0"/>
              <a:t>- за </a:t>
            </a:r>
            <a:r>
              <a:rPr lang="ru-RU" sz="2000" dirty="0" err="1"/>
              <a:t>рахунок</a:t>
            </a:r>
            <a:r>
              <a:rPr lang="ru-RU" sz="2000" dirty="0"/>
              <a:t> </a:t>
            </a:r>
            <a:r>
              <a:rPr lang="ru-RU" sz="2000" dirty="0" err="1"/>
              <a:t>надміру</a:t>
            </a:r>
            <a:r>
              <a:rPr lang="ru-RU" sz="2000" dirty="0"/>
              <a:t> </a:t>
            </a:r>
            <a:r>
              <a:rPr lang="ru-RU" sz="2000" dirty="0" err="1"/>
              <a:t>сплачених</a:t>
            </a:r>
            <a:r>
              <a:rPr lang="ru-RU" sz="2000" dirty="0"/>
              <a:t> </a:t>
            </a:r>
            <a:r>
              <a:rPr lang="ru-RU" sz="2000" dirty="0" err="1"/>
              <a:t>сум</a:t>
            </a:r>
            <a:r>
              <a:rPr lang="ru-RU" sz="2000" dirty="0"/>
              <a:t> такого платежу (без заяви </a:t>
            </a:r>
            <a:r>
              <a:rPr lang="ru-RU" sz="2000" dirty="0" err="1"/>
              <a:t>платника</a:t>
            </a:r>
            <a:r>
              <a:rPr lang="ru-RU" sz="2000" dirty="0"/>
              <a:t>);</a:t>
            </a:r>
          </a:p>
          <a:p>
            <a:pPr algn="just"/>
            <a:r>
              <a:rPr lang="ru-RU" sz="2000" dirty="0"/>
              <a:t>- за </a:t>
            </a:r>
            <a:r>
              <a:rPr lang="ru-RU" sz="2000" dirty="0" err="1"/>
              <a:t>рахунок</a:t>
            </a:r>
            <a:r>
              <a:rPr lang="ru-RU" sz="2000" dirty="0"/>
              <a:t> </a:t>
            </a:r>
            <a:r>
              <a:rPr lang="ru-RU" sz="2000" dirty="0" err="1"/>
              <a:t>помилково</a:t>
            </a:r>
            <a:r>
              <a:rPr lang="ru-RU" sz="2000" dirty="0"/>
              <a:t> та/</a:t>
            </a:r>
            <a:r>
              <a:rPr lang="ru-RU" sz="2000" dirty="0" err="1"/>
              <a:t>або</a:t>
            </a:r>
            <a:r>
              <a:rPr lang="ru-RU" sz="2000" dirty="0"/>
              <a:t> </a:t>
            </a:r>
            <a:r>
              <a:rPr lang="ru-RU" sz="2000" dirty="0" err="1"/>
              <a:t>надміру</a:t>
            </a:r>
            <a:r>
              <a:rPr lang="ru-RU" sz="2000" dirty="0"/>
              <a:t> </a:t>
            </a:r>
            <a:r>
              <a:rPr lang="ru-RU" sz="2000" dirty="0" err="1"/>
              <a:t>сплачених</a:t>
            </a:r>
            <a:r>
              <a:rPr lang="ru-RU" sz="2000" dirty="0"/>
              <a:t> </a:t>
            </a:r>
            <a:r>
              <a:rPr lang="ru-RU" sz="2000" dirty="0" err="1"/>
              <a:t>сум</a:t>
            </a:r>
            <a:r>
              <a:rPr lang="ru-RU" sz="2000" dirty="0"/>
              <a:t> з </a:t>
            </a:r>
            <a:r>
              <a:rPr lang="ru-RU" sz="2000" dirty="0" err="1"/>
              <a:t>інших</a:t>
            </a:r>
            <a:r>
              <a:rPr lang="ru-RU" sz="2000" dirty="0"/>
              <a:t> </a:t>
            </a:r>
            <a:r>
              <a:rPr lang="ru-RU" sz="2000" dirty="0" err="1"/>
              <a:t>платежів</a:t>
            </a:r>
            <a:r>
              <a:rPr lang="ru-RU" sz="2000" dirty="0"/>
              <a:t> (на </a:t>
            </a:r>
            <a:r>
              <a:rPr lang="ru-RU" sz="2000" dirty="0" err="1"/>
              <a:t>підставі</a:t>
            </a:r>
            <a:r>
              <a:rPr lang="ru-RU" sz="2000" dirty="0"/>
              <a:t> </a:t>
            </a:r>
            <a:r>
              <a:rPr lang="ru-RU" sz="2000" dirty="0" err="1"/>
              <a:t>відповідної</a:t>
            </a:r>
            <a:r>
              <a:rPr lang="ru-RU" sz="2000" dirty="0"/>
              <a:t> заяви </a:t>
            </a:r>
            <a:r>
              <a:rPr lang="ru-RU" sz="2000" dirty="0" err="1"/>
              <a:t>платника</a:t>
            </a:r>
            <a:r>
              <a:rPr lang="ru-RU" sz="2000" dirty="0"/>
              <a:t>) до </a:t>
            </a:r>
            <a:r>
              <a:rPr lang="ru-RU" sz="2000" dirty="0" err="1"/>
              <a:t>відповідних</a:t>
            </a:r>
            <a:r>
              <a:rPr lang="ru-RU" sz="2000" dirty="0"/>
              <a:t> </a:t>
            </a:r>
            <a:r>
              <a:rPr lang="ru-RU" sz="2000" dirty="0" err="1"/>
              <a:t>бюджетів</a:t>
            </a:r>
            <a:r>
              <a:rPr lang="ru-RU" sz="2000" dirty="0"/>
              <a:t>;</a:t>
            </a:r>
          </a:p>
          <a:p>
            <a:pPr algn="just"/>
            <a:r>
              <a:rPr lang="ru-RU" sz="2000" dirty="0"/>
              <a:t>- за </a:t>
            </a:r>
            <a:r>
              <a:rPr lang="ru-RU" sz="2000" dirty="0" err="1"/>
              <a:t>рахунок</a:t>
            </a:r>
            <a:r>
              <a:rPr lang="ru-RU" sz="2000" dirty="0"/>
              <a:t> </a:t>
            </a:r>
            <a:r>
              <a:rPr lang="ru-RU" sz="2000" dirty="0" err="1"/>
              <a:t>суми</a:t>
            </a:r>
            <a:r>
              <a:rPr lang="ru-RU" sz="2000" dirty="0"/>
              <a:t> бюджетного </a:t>
            </a:r>
            <a:r>
              <a:rPr lang="ru-RU" sz="2000" dirty="0" err="1"/>
              <a:t>відшкодування</a:t>
            </a:r>
            <a:r>
              <a:rPr lang="ru-RU" sz="2000" dirty="0"/>
              <a:t> з </a:t>
            </a:r>
            <a:r>
              <a:rPr lang="ru-RU" sz="2000" dirty="0" err="1"/>
              <a:t>податку</a:t>
            </a:r>
            <a:r>
              <a:rPr lang="ru-RU" sz="2000" dirty="0"/>
              <a:t> на </a:t>
            </a:r>
            <a:r>
              <a:rPr lang="ru-RU" sz="2000" dirty="0" err="1"/>
              <a:t>додану</a:t>
            </a:r>
            <a:r>
              <a:rPr lang="ru-RU" sz="2000" dirty="0"/>
              <a:t> </a:t>
            </a:r>
            <a:r>
              <a:rPr lang="ru-RU" sz="2000" dirty="0" err="1"/>
              <a:t>вартість</a:t>
            </a:r>
            <a:r>
              <a:rPr lang="ru-RU" sz="2000" dirty="0"/>
              <a:t> (на </a:t>
            </a:r>
            <a:r>
              <a:rPr lang="ru-RU" sz="2000" dirty="0" err="1"/>
              <a:t>підставі</a:t>
            </a:r>
            <a:r>
              <a:rPr lang="ru-RU" sz="2000" dirty="0"/>
              <a:t> </a:t>
            </a:r>
            <a:r>
              <a:rPr lang="ru-RU" sz="2000" dirty="0" err="1"/>
              <a:t>відповідної</a:t>
            </a:r>
            <a:r>
              <a:rPr lang="ru-RU" sz="2000" dirty="0"/>
              <a:t> заяви </a:t>
            </a:r>
            <a:r>
              <a:rPr lang="ru-RU" sz="2000" dirty="0" err="1"/>
              <a:t>платника</a:t>
            </a:r>
            <a:r>
              <a:rPr lang="ru-RU" sz="2000" dirty="0"/>
              <a:t>) до Державного бюджету </a:t>
            </a:r>
            <a:r>
              <a:rPr lang="ru-RU" sz="2000" dirty="0" err="1"/>
              <a:t>України</a:t>
            </a:r>
            <a:r>
              <a:rPr lang="ru-RU" sz="2000" dirty="0"/>
              <a:t>.</a:t>
            </a:r>
            <a:endParaRPr lang="uk-UA" sz="2000" dirty="0"/>
          </a:p>
        </p:txBody>
      </p:sp>
    </p:spTree>
    <p:extLst>
      <p:ext uri="{BB962C8B-B14F-4D97-AF65-F5344CB8AC3E}">
        <p14:creationId xmlns:p14="http://schemas.microsoft.com/office/powerpoint/2010/main" val="3316625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10657CB3-E677-41E8-BC43-5DD0D58D3C85}"/>
              </a:ext>
            </a:extLst>
          </p:cNvPr>
          <p:cNvSpPr>
            <a:spLocks noGrp="1"/>
          </p:cNvSpPr>
          <p:nvPr>
            <p:ph idx="1"/>
          </p:nvPr>
        </p:nvSpPr>
        <p:spPr>
          <a:xfrm>
            <a:off x="457200" y="152400"/>
            <a:ext cx="7924800" cy="6324600"/>
          </a:xfrm>
        </p:spPr>
        <p:txBody>
          <a:bodyPr/>
          <a:lstStyle/>
          <a:p>
            <a:pPr algn="ctr"/>
            <a:r>
              <a:rPr lang="ru-RU" sz="2000" dirty="0"/>
              <a:t>Разом з тим, </a:t>
            </a:r>
            <a:r>
              <a:rPr lang="ru-RU" sz="2000" dirty="0" err="1"/>
              <a:t>відповідно</a:t>
            </a:r>
            <a:r>
              <a:rPr lang="ru-RU" sz="2000" dirty="0"/>
              <a:t> до </a:t>
            </a:r>
            <a:r>
              <a:rPr lang="ru-RU" sz="2000" dirty="0" err="1"/>
              <a:t>податкового</a:t>
            </a:r>
            <a:r>
              <a:rPr lang="ru-RU" sz="2000" dirty="0"/>
              <a:t> </a:t>
            </a:r>
            <a:r>
              <a:rPr lang="ru-RU" sz="2000" dirty="0" err="1"/>
              <a:t>законодавства</a:t>
            </a:r>
            <a:r>
              <a:rPr lang="ru-RU" sz="2000" dirty="0"/>
              <a:t>, не </a:t>
            </a:r>
            <a:r>
              <a:rPr lang="ru-RU" sz="2000" dirty="0" err="1"/>
              <a:t>можуть</a:t>
            </a:r>
            <a:r>
              <a:rPr lang="ru-RU" sz="2000" dirty="0"/>
              <a:t> бути </a:t>
            </a:r>
            <a:r>
              <a:rPr lang="ru-RU" sz="2000" dirty="0" err="1"/>
              <a:t>використані</a:t>
            </a:r>
            <a:r>
              <a:rPr lang="ru-RU" sz="2000" dirty="0"/>
              <a:t> як </a:t>
            </a:r>
            <a:r>
              <a:rPr lang="ru-RU" sz="2000" dirty="0" err="1"/>
              <a:t>джерела</a:t>
            </a:r>
            <a:r>
              <a:rPr lang="ru-RU" sz="2000" dirty="0"/>
              <a:t> </a:t>
            </a:r>
            <a:r>
              <a:rPr lang="ru-RU" sz="2000" dirty="0" err="1"/>
              <a:t>погашення</a:t>
            </a:r>
            <a:r>
              <a:rPr lang="ru-RU" sz="2000" dirty="0"/>
              <a:t> </a:t>
            </a:r>
            <a:r>
              <a:rPr lang="ru-RU" sz="2000" dirty="0" err="1"/>
              <a:t>податкового</a:t>
            </a:r>
            <a:r>
              <a:rPr lang="ru-RU" sz="2000" dirty="0"/>
              <a:t> боргу </a:t>
            </a:r>
            <a:r>
              <a:rPr lang="ru-RU" sz="2000" dirty="0" err="1"/>
              <a:t>платника</a:t>
            </a:r>
            <a:r>
              <a:rPr lang="ru-RU" sz="2000" dirty="0"/>
              <a:t> </a:t>
            </a:r>
            <a:r>
              <a:rPr lang="ru-RU" sz="2000" dirty="0" err="1"/>
              <a:t>податків</a:t>
            </a:r>
            <a:r>
              <a:rPr lang="ru-RU" sz="2000" dirty="0"/>
              <a:t>, </a:t>
            </a:r>
            <a:r>
              <a:rPr lang="ru-RU" sz="2000" dirty="0" err="1"/>
              <a:t>окремі</a:t>
            </a:r>
            <a:r>
              <a:rPr lang="ru-RU" sz="2000" dirty="0"/>
              <a:t> </a:t>
            </a:r>
            <a:r>
              <a:rPr lang="ru-RU" sz="2000" dirty="0" err="1"/>
              <a:t>види</a:t>
            </a:r>
            <a:r>
              <a:rPr lang="ru-RU" sz="2000" dirty="0"/>
              <a:t> майна (ст. 87 ПКУ):</a:t>
            </a:r>
          </a:p>
          <a:p>
            <a:r>
              <a:rPr lang="ru-RU" sz="2000" dirty="0"/>
              <a:t>- </a:t>
            </a:r>
            <a:r>
              <a:rPr lang="ru-RU" sz="1800" dirty="0" err="1"/>
              <a:t>майно</a:t>
            </a:r>
            <a:r>
              <a:rPr lang="ru-RU" sz="1800" dirty="0"/>
              <a:t> </a:t>
            </a:r>
            <a:r>
              <a:rPr lang="ru-RU" sz="1800" dirty="0" err="1"/>
              <a:t>платника</a:t>
            </a:r>
            <a:r>
              <a:rPr lang="ru-RU" sz="1800" dirty="0"/>
              <a:t> </a:t>
            </a:r>
            <a:r>
              <a:rPr lang="ru-RU" sz="1800" dirty="0" err="1"/>
              <a:t>податків</a:t>
            </a:r>
            <a:r>
              <a:rPr lang="ru-RU" sz="1800" dirty="0"/>
              <a:t>, </a:t>
            </a:r>
            <a:r>
              <a:rPr lang="ru-RU" sz="1800" dirty="0" err="1"/>
              <a:t>надане</a:t>
            </a:r>
            <a:r>
              <a:rPr lang="ru-RU" sz="1800" dirty="0"/>
              <a:t> ним у заставу </a:t>
            </a:r>
            <a:r>
              <a:rPr lang="ru-RU" sz="1800" dirty="0" err="1"/>
              <a:t>іншим</a:t>
            </a:r>
            <a:r>
              <a:rPr lang="ru-RU" sz="1800" dirty="0"/>
              <a:t> особам (на час </a:t>
            </a:r>
            <a:r>
              <a:rPr lang="ru-RU" sz="1800" dirty="0" err="1"/>
              <a:t>дії</a:t>
            </a:r>
            <a:r>
              <a:rPr lang="ru-RU" sz="1800" dirty="0"/>
              <a:t> </a:t>
            </a:r>
            <a:r>
              <a:rPr lang="ru-RU" sz="1800" dirty="0" err="1"/>
              <a:t>такої</a:t>
            </a:r>
            <a:r>
              <a:rPr lang="ru-RU" sz="1800" dirty="0"/>
              <a:t> </a:t>
            </a:r>
            <a:r>
              <a:rPr lang="ru-RU" sz="1800" dirty="0" err="1"/>
              <a:t>застави</a:t>
            </a:r>
            <a:r>
              <a:rPr lang="ru-RU" sz="1800" dirty="0"/>
              <a:t>), </a:t>
            </a:r>
            <a:r>
              <a:rPr lang="ru-RU" sz="1800" dirty="0" err="1"/>
              <a:t>якщо</a:t>
            </a:r>
            <a:r>
              <a:rPr lang="ru-RU" sz="1800" dirty="0"/>
              <a:t> </a:t>
            </a:r>
            <a:r>
              <a:rPr lang="ru-RU" sz="1800" dirty="0" err="1"/>
              <a:t>така</a:t>
            </a:r>
            <a:r>
              <a:rPr lang="ru-RU" sz="1800" dirty="0"/>
              <a:t> застава </a:t>
            </a:r>
            <a:r>
              <a:rPr lang="ru-RU" sz="1800" dirty="0" err="1"/>
              <a:t>зареєстрована</a:t>
            </a:r>
            <a:r>
              <a:rPr lang="ru-RU" sz="1800" dirty="0"/>
              <a:t> </a:t>
            </a:r>
            <a:r>
              <a:rPr lang="ru-RU" sz="1800" dirty="0" err="1"/>
              <a:t>згідно</a:t>
            </a:r>
            <a:r>
              <a:rPr lang="ru-RU" sz="1800" dirty="0"/>
              <a:t> </a:t>
            </a:r>
            <a:r>
              <a:rPr lang="ru-RU" sz="1800" dirty="0" err="1"/>
              <a:t>із</a:t>
            </a:r>
            <a:r>
              <a:rPr lang="ru-RU" sz="1800" dirty="0"/>
              <a:t> законом у </a:t>
            </a:r>
            <a:r>
              <a:rPr lang="ru-RU" sz="1800" dirty="0" err="1"/>
              <a:t>відповідних</a:t>
            </a:r>
            <a:r>
              <a:rPr lang="ru-RU" sz="1800" dirty="0"/>
              <a:t> </a:t>
            </a:r>
            <a:r>
              <a:rPr lang="ru-RU" sz="1800" dirty="0" err="1"/>
              <a:t>державних</a:t>
            </a:r>
            <a:r>
              <a:rPr lang="ru-RU" sz="1800" dirty="0"/>
              <a:t> </a:t>
            </a:r>
            <a:r>
              <a:rPr lang="ru-RU" sz="1800" dirty="0" err="1"/>
              <a:t>реєстрах</a:t>
            </a:r>
            <a:r>
              <a:rPr lang="ru-RU" sz="1800" dirty="0"/>
              <a:t> до моменту </a:t>
            </a:r>
            <a:r>
              <a:rPr lang="ru-RU" sz="1800" dirty="0" err="1"/>
              <a:t>виникнення</a:t>
            </a:r>
            <a:r>
              <a:rPr lang="ru-RU" sz="1800" dirty="0"/>
              <a:t> права </a:t>
            </a:r>
            <a:r>
              <a:rPr lang="ru-RU" sz="1800" dirty="0" err="1"/>
              <a:t>податкової</a:t>
            </a:r>
            <a:r>
              <a:rPr lang="ru-RU" sz="1800" dirty="0"/>
              <a:t> </a:t>
            </a:r>
            <a:r>
              <a:rPr lang="ru-RU" sz="1800" dirty="0" err="1"/>
              <a:t>застави</a:t>
            </a:r>
            <a:r>
              <a:rPr lang="ru-RU" sz="1800" dirty="0"/>
              <a:t>;</a:t>
            </a:r>
          </a:p>
          <a:p>
            <a:r>
              <a:rPr lang="ru-RU" sz="1800" dirty="0"/>
              <a:t>- </a:t>
            </a:r>
            <a:r>
              <a:rPr lang="ru-RU" sz="1800" dirty="0" err="1"/>
              <a:t>майно</a:t>
            </a:r>
            <a:r>
              <a:rPr lang="ru-RU" sz="1800" dirty="0"/>
              <a:t>, яке </a:t>
            </a:r>
            <a:r>
              <a:rPr lang="ru-RU" sz="1800" dirty="0" err="1"/>
              <a:t>належить</a:t>
            </a:r>
            <a:r>
              <a:rPr lang="ru-RU" sz="1800" dirty="0"/>
              <a:t> на правах </a:t>
            </a:r>
            <a:r>
              <a:rPr lang="ru-RU" sz="1800" dirty="0" err="1"/>
              <a:t>власності</a:t>
            </a:r>
            <a:r>
              <a:rPr lang="ru-RU" sz="1800" dirty="0"/>
              <a:t> </a:t>
            </a:r>
            <a:r>
              <a:rPr lang="ru-RU" sz="1800" dirty="0" err="1"/>
              <a:t>іншим</a:t>
            </a:r>
            <a:r>
              <a:rPr lang="ru-RU" sz="1800" dirty="0"/>
              <a:t> особам та </a:t>
            </a:r>
            <a:r>
              <a:rPr lang="ru-RU" sz="1800" dirty="0" err="1"/>
              <a:t>перебуває</a:t>
            </a:r>
            <a:r>
              <a:rPr lang="ru-RU" sz="1800" dirty="0"/>
              <a:t> у </a:t>
            </a:r>
            <a:r>
              <a:rPr lang="ru-RU" sz="1800" dirty="0" err="1"/>
              <a:t>володінні</a:t>
            </a:r>
            <a:r>
              <a:rPr lang="ru-RU" sz="1800" dirty="0"/>
              <a:t> </a:t>
            </a:r>
            <a:r>
              <a:rPr lang="ru-RU" sz="1800" dirty="0" err="1"/>
              <a:t>або</a:t>
            </a:r>
            <a:r>
              <a:rPr lang="ru-RU" sz="1800" dirty="0"/>
              <a:t> </a:t>
            </a:r>
            <a:r>
              <a:rPr lang="ru-RU" sz="1800" dirty="0" err="1"/>
              <a:t>користуванні</a:t>
            </a:r>
            <a:r>
              <a:rPr lang="ru-RU" sz="1800" dirty="0"/>
              <a:t> </a:t>
            </a:r>
            <a:r>
              <a:rPr lang="ru-RU" sz="1800" dirty="0" err="1"/>
              <a:t>платника</a:t>
            </a:r>
            <a:r>
              <a:rPr lang="ru-RU" sz="1800" dirty="0"/>
              <a:t> </a:t>
            </a:r>
            <a:r>
              <a:rPr lang="ru-RU" sz="1800" dirty="0" err="1"/>
              <a:t>податків</a:t>
            </a:r>
            <a:r>
              <a:rPr lang="ru-RU" sz="1800" dirty="0"/>
              <a:t>, у тому </a:t>
            </a:r>
            <a:r>
              <a:rPr lang="ru-RU" sz="1800" dirty="0" err="1"/>
              <a:t>числі</a:t>
            </a:r>
            <a:r>
              <a:rPr lang="ru-RU" sz="1800" dirty="0"/>
              <a:t> (але не </a:t>
            </a:r>
            <a:r>
              <a:rPr lang="ru-RU" sz="1800" dirty="0" err="1"/>
              <a:t>виключно</a:t>
            </a:r>
            <a:r>
              <a:rPr lang="ru-RU" sz="1800" dirty="0"/>
              <a:t>) </a:t>
            </a:r>
            <a:r>
              <a:rPr lang="ru-RU" sz="1800" dirty="0" err="1"/>
              <a:t>майно</a:t>
            </a:r>
            <a:r>
              <a:rPr lang="ru-RU" sz="1800" dirty="0"/>
              <a:t>, </a:t>
            </a:r>
            <a:r>
              <a:rPr lang="ru-RU" sz="1800" dirty="0" err="1"/>
              <a:t>передане</a:t>
            </a:r>
            <a:r>
              <a:rPr lang="ru-RU" sz="1800" dirty="0"/>
              <a:t> </a:t>
            </a:r>
            <a:r>
              <a:rPr lang="ru-RU" sz="1800" dirty="0" err="1"/>
              <a:t>платнику</a:t>
            </a:r>
            <a:r>
              <a:rPr lang="ru-RU" sz="1800" dirty="0"/>
              <a:t> </a:t>
            </a:r>
            <a:r>
              <a:rPr lang="ru-RU" sz="1800" dirty="0" err="1"/>
              <a:t>податків</a:t>
            </a:r>
            <a:r>
              <a:rPr lang="ru-RU" sz="1800" dirty="0"/>
              <a:t> у </a:t>
            </a:r>
            <a:r>
              <a:rPr lang="ru-RU" sz="1800" dirty="0" err="1"/>
              <a:t>лізинг</a:t>
            </a:r>
            <a:r>
              <a:rPr lang="ru-RU" sz="1800" dirty="0"/>
              <a:t>, </a:t>
            </a:r>
            <a:r>
              <a:rPr lang="ru-RU" sz="1800" dirty="0" err="1"/>
              <a:t>оренду</a:t>
            </a:r>
            <a:r>
              <a:rPr lang="ru-RU" sz="1800" dirty="0"/>
              <a:t>, </a:t>
            </a:r>
            <a:r>
              <a:rPr lang="ru-RU" sz="1800" dirty="0" err="1"/>
              <a:t>схов</a:t>
            </a:r>
            <a:r>
              <a:rPr lang="ru-RU" sz="1800" dirty="0"/>
              <a:t> (</a:t>
            </a:r>
            <a:r>
              <a:rPr lang="ru-RU" sz="1800" dirty="0" err="1"/>
              <a:t>відповідальне</a:t>
            </a:r>
            <a:r>
              <a:rPr lang="ru-RU" sz="1800" dirty="0"/>
              <a:t> </a:t>
            </a:r>
            <a:r>
              <a:rPr lang="ru-RU" sz="1800" dirty="0" err="1"/>
              <a:t>зберігання</a:t>
            </a:r>
            <a:r>
              <a:rPr lang="ru-RU" sz="1800" dirty="0"/>
              <a:t>), </a:t>
            </a:r>
            <a:r>
              <a:rPr lang="ru-RU" sz="1800" dirty="0" err="1"/>
              <a:t>ломбардний</a:t>
            </a:r>
            <a:r>
              <a:rPr lang="ru-RU" sz="1800" dirty="0"/>
              <a:t> </a:t>
            </a:r>
            <a:r>
              <a:rPr lang="ru-RU" sz="1800" dirty="0" err="1"/>
              <a:t>схов</a:t>
            </a:r>
            <a:r>
              <a:rPr lang="ru-RU" sz="1800" dirty="0"/>
              <a:t>, на </a:t>
            </a:r>
            <a:r>
              <a:rPr lang="ru-RU" sz="1800" dirty="0" err="1"/>
              <a:t>комісію</a:t>
            </a:r>
            <a:r>
              <a:rPr lang="ru-RU" sz="1800" dirty="0"/>
              <a:t> (</a:t>
            </a:r>
            <a:r>
              <a:rPr lang="ru-RU" sz="1800" dirty="0" err="1"/>
              <a:t>консигнацію</a:t>
            </a:r>
            <a:r>
              <a:rPr lang="ru-RU" sz="1800" dirty="0"/>
              <a:t>); </a:t>
            </a:r>
            <a:r>
              <a:rPr lang="ru-RU" sz="1800" dirty="0" err="1"/>
              <a:t>давальницька</a:t>
            </a:r>
            <a:r>
              <a:rPr lang="ru-RU" sz="1800" dirty="0"/>
              <a:t> </a:t>
            </a:r>
            <a:r>
              <a:rPr lang="ru-RU" sz="1800" dirty="0" err="1"/>
              <a:t>сировина</a:t>
            </a:r>
            <a:r>
              <a:rPr lang="ru-RU" sz="1800" dirty="0"/>
              <a:t>, </a:t>
            </a:r>
            <a:r>
              <a:rPr lang="ru-RU" sz="1800" dirty="0" err="1"/>
              <a:t>надана</a:t>
            </a:r>
            <a:r>
              <a:rPr lang="ru-RU" sz="1800" dirty="0"/>
              <a:t> </a:t>
            </a:r>
            <a:r>
              <a:rPr lang="ru-RU" sz="1800" dirty="0" err="1"/>
              <a:t>підприємству</a:t>
            </a:r>
            <a:r>
              <a:rPr lang="ru-RU" sz="1800" dirty="0"/>
              <a:t> для </a:t>
            </a:r>
            <a:r>
              <a:rPr lang="ru-RU" sz="1800" dirty="0" err="1"/>
              <a:t>переробки</a:t>
            </a:r>
            <a:r>
              <a:rPr lang="ru-RU" sz="1800" dirty="0"/>
              <a:t>, </a:t>
            </a:r>
            <a:r>
              <a:rPr lang="ru-RU" sz="1800" dirty="0" err="1"/>
              <a:t>крім</a:t>
            </a:r>
            <a:r>
              <a:rPr lang="ru-RU" sz="1800" dirty="0"/>
              <a:t> </a:t>
            </a:r>
            <a:r>
              <a:rPr lang="ru-RU" sz="1800" dirty="0" err="1"/>
              <a:t>її</a:t>
            </a:r>
            <a:r>
              <a:rPr lang="ru-RU" sz="1800" dirty="0"/>
              <a:t> </a:t>
            </a:r>
            <a:r>
              <a:rPr lang="ru-RU" sz="1800" dirty="0" err="1"/>
              <a:t>частини</a:t>
            </a:r>
            <a:r>
              <a:rPr lang="ru-RU" sz="1800" dirty="0"/>
              <a:t>, що </a:t>
            </a:r>
            <a:r>
              <a:rPr lang="ru-RU" sz="1800" dirty="0" err="1"/>
              <a:t>надається</a:t>
            </a:r>
            <a:r>
              <a:rPr lang="ru-RU" sz="1800" dirty="0"/>
              <a:t> </a:t>
            </a:r>
            <a:r>
              <a:rPr lang="ru-RU" sz="1800" dirty="0" err="1"/>
              <a:t>платнику</a:t>
            </a:r>
            <a:r>
              <a:rPr lang="ru-RU" sz="1800" dirty="0"/>
              <a:t> </a:t>
            </a:r>
            <a:r>
              <a:rPr lang="ru-RU" sz="1800" dirty="0" err="1"/>
              <a:t>податків</a:t>
            </a:r>
            <a:r>
              <a:rPr lang="ru-RU" sz="1800" dirty="0"/>
              <a:t> як оплата за </a:t>
            </a:r>
            <a:r>
              <a:rPr lang="ru-RU" sz="1800" dirty="0" err="1"/>
              <a:t>такі</a:t>
            </a:r>
            <a:r>
              <a:rPr lang="ru-RU" sz="1800" dirty="0"/>
              <a:t> </a:t>
            </a:r>
            <a:r>
              <a:rPr lang="ru-RU" sz="1800" dirty="0" err="1"/>
              <a:t>послуги</a:t>
            </a:r>
            <a:r>
              <a:rPr lang="ru-RU" sz="1800" dirty="0"/>
              <a:t>, а також </a:t>
            </a:r>
            <a:r>
              <a:rPr lang="ru-RU" sz="1800" dirty="0" err="1"/>
              <a:t>майно</a:t>
            </a:r>
            <a:r>
              <a:rPr lang="ru-RU" sz="1800" dirty="0"/>
              <a:t> </a:t>
            </a:r>
            <a:r>
              <a:rPr lang="ru-RU" sz="1800" dirty="0" err="1"/>
              <a:t>інших</a:t>
            </a:r>
            <a:r>
              <a:rPr lang="ru-RU" sz="1800" dirty="0"/>
              <a:t> </a:t>
            </a:r>
            <a:r>
              <a:rPr lang="ru-RU" sz="1800" dirty="0" err="1"/>
              <a:t>осіб</a:t>
            </a:r>
            <a:r>
              <a:rPr lang="ru-RU" sz="1800" dirty="0"/>
              <a:t>, </a:t>
            </a:r>
            <a:r>
              <a:rPr lang="ru-RU" sz="1800" dirty="0" err="1"/>
              <a:t>прийняті</a:t>
            </a:r>
            <a:r>
              <a:rPr lang="ru-RU" sz="1800" dirty="0"/>
              <a:t> </a:t>
            </a:r>
            <a:r>
              <a:rPr lang="ru-RU" sz="1800" dirty="0" err="1"/>
              <a:t>платником</a:t>
            </a:r>
            <a:r>
              <a:rPr lang="ru-RU" sz="1800" dirty="0"/>
              <a:t> </a:t>
            </a:r>
            <a:r>
              <a:rPr lang="ru-RU" sz="1800" dirty="0" err="1"/>
              <a:t>податків</a:t>
            </a:r>
            <a:r>
              <a:rPr lang="ru-RU" sz="1800" dirty="0"/>
              <a:t> у заставу </a:t>
            </a:r>
            <a:r>
              <a:rPr lang="ru-RU" sz="1800" dirty="0" err="1"/>
              <a:t>чи</a:t>
            </a:r>
            <a:r>
              <a:rPr lang="ru-RU" sz="1800" dirty="0"/>
              <a:t> заклад, </a:t>
            </a:r>
            <a:r>
              <a:rPr lang="ru-RU" sz="1800" dirty="0" err="1"/>
              <a:t>довірче</a:t>
            </a:r>
            <a:r>
              <a:rPr lang="ru-RU" sz="1800" dirty="0"/>
              <a:t> та будь-які </a:t>
            </a:r>
            <a:r>
              <a:rPr lang="ru-RU" sz="1800" dirty="0" err="1"/>
              <a:t>інші</a:t>
            </a:r>
            <a:r>
              <a:rPr lang="ru-RU" sz="1800" dirty="0"/>
              <a:t> </a:t>
            </a:r>
            <a:r>
              <a:rPr lang="ru-RU" sz="1800" dirty="0" err="1"/>
              <a:t>види</a:t>
            </a:r>
            <a:r>
              <a:rPr lang="ru-RU" sz="1800" dirty="0"/>
              <a:t> </a:t>
            </a:r>
            <a:r>
              <a:rPr lang="ru-RU" sz="1800" dirty="0" err="1"/>
              <a:t>агентського</a:t>
            </a:r>
            <a:r>
              <a:rPr lang="ru-RU" sz="1800" dirty="0"/>
              <a:t> </a:t>
            </a:r>
            <a:r>
              <a:rPr lang="ru-RU" sz="1800" dirty="0" err="1"/>
              <a:t>управління</a:t>
            </a:r>
            <a:r>
              <a:rPr lang="ru-RU" sz="1800" dirty="0"/>
              <a:t>;</a:t>
            </a:r>
          </a:p>
          <a:p>
            <a:r>
              <a:rPr lang="ru-RU" sz="1800" i="1" dirty="0"/>
              <a:t>-</a:t>
            </a:r>
            <a:r>
              <a:rPr lang="ru-RU" sz="1800" dirty="0" err="1"/>
              <a:t>майнові</a:t>
            </a:r>
            <a:r>
              <a:rPr lang="ru-RU" sz="1800" dirty="0"/>
              <a:t> права </a:t>
            </a:r>
            <a:r>
              <a:rPr lang="ru-RU" sz="1800" dirty="0" err="1"/>
              <a:t>інших</a:t>
            </a:r>
            <a:r>
              <a:rPr lang="ru-RU" sz="1800" dirty="0"/>
              <a:t> </a:t>
            </a:r>
            <a:r>
              <a:rPr lang="ru-RU" sz="1800" dirty="0" err="1"/>
              <a:t>осіб</a:t>
            </a:r>
            <a:r>
              <a:rPr lang="ru-RU" sz="1800" dirty="0"/>
              <a:t>, </a:t>
            </a:r>
            <a:r>
              <a:rPr lang="ru-RU" sz="1800" dirty="0" err="1"/>
              <a:t>надані</a:t>
            </a:r>
            <a:r>
              <a:rPr lang="ru-RU" sz="1800" dirty="0"/>
              <a:t> </a:t>
            </a:r>
            <a:r>
              <a:rPr lang="ru-RU" sz="1800" dirty="0" err="1"/>
              <a:t>платнику</a:t>
            </a:r>
            <a:r>
              <a:rPr lang="ru-RU" sz="1800" dirty="0"/>
              <a:t> </a:t>
            </a:r>
            <a:r>
              <a:rPr lang="ru-RU" sz="1800" dirty="0" err="1"/>
              <a:t>податків</a:t>
            </a:r>
            <a:r>
              <a:rPr lang="ru-RU" sz="1800" dirty="0"/>
              <a:t> у </a:t>
            </a:r>
            <a:r>
              <a:rPr lang="ru-RU" sz="1800" dirty="0" err="1"/>
              <a:t>користування</a:t>
            </a:r>
            <a:r>
              <a:rPr lang="ru-RU" sz="1800" dirty="0"/>
              <a:t> </a:t>
            </a:r>
            <a:r>
              <a:rPr lang="ru-RU" sz="1800" dirty="0" err="1"/>
              <a:t>або</a:t>
            </a:r>
            <a:r>
              <a:rPr lang="ru-RU" sz="1800" dirty="0"/>
              <a:t> </a:t>
            </a:r>
            <a:r>
              <a:rPr lang="ru-RU" sz="1800" dirty="0" err="1"/>
              <a:t>володіння</a:t>
            </a:r>
            <a:r>
              <a:rPr lang="ru-RU" sz="1800" dirty="0"/>
              <a:t>, а також </a:t>
            </a:r>
            <a:r>
              <a:rPr lang="ru-RU" sz="1800" dirty="0" err="1"/>
              <a:t>немайнові</a:t>
            </a:r>
            <a:r>
              <a:rPr lang="ru-RU" sz="1800" dirty="0"/>
              <a:t> права, у тому </a:t>
            </a:r>
            <a:r>
              <a:rPr lang="ru-RU" sz="1800" dirty="0" err="1"/>
              <a:t>числі</a:t>
            </a:r>
            <a:r>
              <a:rPr lang="ru-RU" sz="1800" dirty="0"/>
              <a:t> права </a:t>
            </a:r>
            <a:r>
              <a:rPr lang="ru-RU" sz="1800" dirty="0" err="1"/>
              <a:t>інтелектуальної</a:t>
            </a:r>
            <a:r>
              <a:rPr lang="ru-RU" sz="1800" dirty="0"/>
              <a:t> (</a:t>
            </a:r>
            <a:r>
              <a:rPr lang="ru-RU" sz="1800" dirty="0" err="1"/>
              <a:t>промислової</a:t>
            </a:r>
            <a:r>
              <a:rPr lang="ru-RU" sz="1800" dirty="0"/>
              <a:t>) </a:t>
            </a:r>
            <a:r>
              <a:rPr lang="ru-RU" sz="1800" dirty="0" err="1"/>
              <a:t>власності</a:t>
            </a:r>
            <a:r>
              <a:rPr lang="ru-RU" sz="1800" dirty="0"/>
              <a:t>, </a:t>
            </a:r>
            <a:r>
              <a:rPr lang="ru-RU" sz="1800" dirty="0" err="1"/>
              <a:t>передані</a:t>
            </a:r>
            <a:r>
              <a:rPr lang="ru-RU" sz="1800" dirty="0"/>
              <a:t> в </a:t>
            </a:r>
            <a:r>
              <a:rPr lang="ru-RU" sz="1800" dirty="0" err="1"/>
              <a:t>користування</a:t>
            </a:r>
            <a:r>
              <a:rPr lang="ru-RU" sz="1800" dirty="0"/>
              <a:t> такому </a:t>
            </a:r>
            <a:r>
              <a:rPr lang="ru-RU" sz="1800" dirty="0" err="1"/>
              <a:t>платнику</a:t>
            </a:r>
            <a:r>
              <a:rPr lang="ru-RU" sz="1800" dirty="0"/>
              <a:t> </a:t>
            </a:r>
            <a:r>
              <a:rPr lang="ru-RU" sz="1800" dirty="0" err="1"/>
              <a:t>податків</a:t>
            </a:r>
            <a:r>
              <a:rPr lang="ru-RU" sz="1800" dirty="0"/>
              <a:t> без права </a:t>
            </a:r>
            <a:r>
              <a:rPr lang="ru-RU" sz="1800" dirty="0" err="1"/>
              <a:t>їх</a:t>
            </a:r>
            <a:r>
              <a:rPr lang="ru-RU" sz="1800" dirty="0"/>
              <a:t> </a:t>
            </a:r>
            <a:r>
              <a:rPr lang="ru-RU" sz="1800" dirty="0" err="1"/>
              <a:t>відчуження</a:t>
            </a:r>
            <a:r>
              <a:rPr lang="ru-RU" sz="1800" dirty="0"/>
              <a:t>;</a:t>
            </a:r>
          </a:p>
          <a:p>
            <a:endParaRPr lang="uk-UA" sz="2000" dirty="0"/>
          </a:p>
        </p:txBody>
      </p:sp>
    </p:spTree>
    <p:extLst>
      <p:ext uri="{BB962C8B-B14F-4D97-AF65-F5344CB8AC3E}">
        <p14:creationId xmlns:p14="http://schemas.microsoft.com/office/powerpoint/2010/main" val="3689132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7901CA02-5158-49D5-B9E2-10341A419939}"/>
              </a:ext>
            </a:extLst>
          </p:cNvPr>
          <p:cNvSpPr>
            <a:spLocks noGrp="1"/>
          </p:cNvSpPr>
          <p:nvPr>
            <p:ph idx="1"/>
          </p:nvPr>
        </p:nvSpPr>
        <p:spPr>
          <a:xfrm>
            <a:off x="723900" y="228600"/>
            <a:ext cx="7696200" cy="5410200"/>
          </a:xfrm>
        </p:spPr>
        <p:txBody>
          <a:bodyPr/>
          <a:lstStyle/>
          <a:p>
            <a:r>
              <a:rPr lang="ru-RU" sz="1800" dirty="0"/>
              <a:t>- </a:t>
            </a:r>
            <a:r>
              <a:rPr lang="ru-RU" sz="1600" dirty="0" err="1"/>
              <a:t>кошти</a:t>
            </a:r>
            <a:r>
              <a:rPr lang="ru-RU" sz="1600" dirty="0"/>
              <a:t> </a:t>
            </a:r>
            <a:r>
              <a:rPr lang="ru-RU" sz="1600" dirty="0" err="1"/>
              <a:t>кредитів</a:t>
            </a:r>
            <a:r>
              <a:rPr lang="ru-RU" sz="1600" dirty="0"/>
              <a:t> </a:t>
            </a:r>
            <a:r>
              <a:rPr lang="ru-RU" sz="1600" dirty="0" err="1"/>
              <a:t>або</a:t>
            </a:r>
            <a:r>
              <a:rPr lang="ru-RU" sz="1600" dirty="0"/>
              <a:t> </a:t>
            </a:r>
            <a:r>
              <a:rPr lang="ru-RU" sz="1600" dirty="0" err="1"/>
              <a:t>позик</a:t>
            </a:r>
            <a:r>
              <a:rPr lang="ru-RU" sz="1600" dirty="0"/>
              <a:t>, </a:t>
            </a:r>
            <a:r>
              <a:rPr lang="ru-RU" sz="1600" dirty="0" err="1"/>
              <a:t>наданих</a:t>
            </a:r>
            <a:r>
              <a:rPr lang="ru-RU" sz="1600" dirty="0"/>
              <a:t> </a:t>
            </a:r>
            <a:r>
              <a:rPr lang="ru-RU" sz="1600" dirty="0" err="1"/>
              <a:t>платнику</a:t>
            </a:r>
            <a:r>
              <a:rPr lang="ru-RU" sz="1600" dirty="0"/>
              <a:t> </a:t>
            </a:r>
            <a:r>
              <a:rPr lang="ru-RU" sz="1600" dirty="0" err="1"/>
              <a:t>податків</a:t>
            </a:r>
            <a:r>
              <a:rPr lang="ru-RU" sz="1600" dirty="0"/>
              <a:t> кредитно-</a:t>
            </a:r>
            <a:r>
              <a:rPr lang="ru-RU" sz="1600" dirty="0" err="1"/>
              <a:t>фінансовою</a:t>
            </a:r>
            <a:r>
              <a:rPr lang="ru-RU" sz="1600" dirty="0"/>
              <a:t> </a:t>
            </a:r>
            <a:r>
              <a:rPr lang="ru-RU" sz="1600" dirty="0" err="1"/>
              <a:t>установою</a:t>
            </a:r>
            <a:r>
              <a:rPr lang="ru-RU" sz="1600" dirty="0"/>
              <a:t>, що </a:t>
            </a:r>
            <a:r>
              <a:rPr lang="ru-RU" sz="1600" dirty="0" err="1"/>
              <a:t>обліковуються</a:t>
            </a:r>
            <a:r>
              <a:rPr lang="ru-RU" sz="1600" dirty="0"/>
              <a:t> на </a:t>
            </a:r>
            <a:r>
              <a:rPr lang="ru-RU" sz="1600" dirty="0" err="1"/>
              <a:t>позичкових</a:t>
            </a:r>
            <a:r>
              <a:rPr lang="ru-RU" sz="1600" dirty="0"/>
              <a:t> </a:t>
            </a:r>
            <a:r>
              <a:rPr lang="ru-RU" sz="1600" dirty="0" err="1"/>
              <a:t>рахунках</a:t>
            </a:r>
            <a:r>
              <a:rPr lang="ru-RU" sz="1600" dirty="0"/>
              <a:t>, </a:t>
            </a:r>
            <a:r>
              <a:rPr lang="ru-RU" sz="1600" dirty="0" err="1"/>
              <a:t>відкритих</a:t>
            </a:r>
            <a:r>
              <a:rPr lang="ru-RU" sz="1600" dirty="0"/>
              <a:t> такому </a:t>
            </a:r>
            <a:r>
              <a:rPr lang="ru-RU" sz="1600" dirty="0" err="1"/>
              <a:t>платнику</a:t>
            </a:r>
            <a:r>
              <a:rPr lang="ru-RU" sz="1600" dirty="0"/>
              <a:t> </a:t>
            </a:r>
            <a:r>
              <a:rPr lang="ru-RU" sz="1600" dirty="0" err="1"/>
              <a:t>податків</a:t>
            </a:r>
            <a:r>
              <a:rPr lang="ru-RU" sz="1600" dirty="0"/>
              <a:t>, </a:t>
            </a:r>
            <a:r>
              <a:rPr lang="ru-RU" sz="1600" dirty="0" err="1"/>
              <a:t>суми</a:t>
            </a:r>
            <a:r>
              <a:rPr lang="ru-RU" sz="1600" dirty="0"/>
              <a:t> </a:t>
            </a:r>
            <a:r>
              <a:rPr lang="ru-RU" sz="1600" dirty="0" err="1"/>
              <a:t>акредитивів</a:t>
            </a:r>
            <a:r>
              <a:rPr lang="ru-RU" sz="1600" dirty="0"/>
              <a:t>, що </a:t>
            </a:r>
            <a:r>
              <a:rPr lang="ru-RU" sz="1600" dirty="0" err="1"/>
              <a:t>виставлені</a:t>
            </a:r>
            <a:r>
              <a:rPr lang="ru-RU" sz="1600" dirty="0"/>
              <a:t> на </a:t>
            </a:r>
            <a:r>
              <a:rPr lang="ru-RU" sz="1600" dirty="0" err="1"/>
              <a:t>ім'я</a:t>
            </a:r>
            <a:r>
              <a:rPr lang="ru-RU" sz="1600" dirty="0"/>
              <a:t> </a:t>
            </a:r>
            <a:r>
              <a:rPr lang="ru-RU" sz="1600" dirty="0" err="1"/>
              <a:t>платника</a:t>
            </a:r>
            <a:r>
              <a:rPr lang="ru-RU" sz="1600" dirty="0"/>
              <a:t> </a:t>
            </a:r>
            <a:r>
              <a:rPr lang="ru-RU" sz="1600" dirty="0" err="1"/>
              <a:t>податків</a:t>
            </a:r>
            <a:r>
              <a:rPr lang="ru-RU" sz="1600" dirty="0"/>
              <a:t>, але не </a:t>
            </a:r>
            <a:r>
              <a:rPr lang="ru-RU" sz="1600" dirty="0" err="1"/>
              <a:t>відкриті</a:t>
            </a:r>
            <a:r>
              <a:rPr lang="ru-RU" sz="1600" dirty="0"/>
              <a:t>, </a:t>
            </a:r>
            <a:r>
              <a:rPr lang="ru-RU" sz="1600" dirty="0" err="1"/>
              <a:t>суми</a:t>
            </a:r>
            <a:r>
              <a:rPr lang="ru-RU" sz="1600" dirty="0"/>
              <a:t> </a:t>
            </a:r>
            <a:r>
              <a:rPr lang="ru-RU" sz="1600" dirty="0" err="1"/>
              <a:t>авансових</a:t>
            </a:r>
            <a:r>
              <a:rPr lang="ru-RU" sz="1600" dirty="0"/>
              <a:t> </a:t>
            </a:r>
            <a:r>
              <a:rPr lang="ru-RU" sz="1600" dirty="0" err="1"/>
              <a:t>платежів</a:t>
            </a:r>
            <a:r>
              <a:rPr lang="ru-RU" sz="1600" dirty="0"/>
              <a:t> та </a:t>
            </a:r>
            <a:r>
              <a:rPr lang="ru-RU" sz="1600" dirty="0" err="1"/>
              <a:t>попередньої</a:t>
            </a:r>
            <a:r>
              <a:rPr lang="ru-RU" sz="1600" dirty="0"/>
              <a:t> оплати за контрактами </a:t>
            </a:r>
            <a:r>
              <a:rPr lang="ru-RU" sz="1600" dirty="0" err="1"/>
              <a:t>підприємств</a:t>
            </a:r>
            <a:r>
              <a:rPr lang="ru-RU" sz="1600" dirty="0"/>
              <a:t> </a:t>
            </a:r>
            <a:r>
              <a:rPr lang="ru-RU" sz="1600" dirty="0" err="1"/>
              <a:t>суднобудівної</a:t>
            </a:r>
            <a:r>
              <a:rPr lang="ru-RU" sz="1600" dirty="0"/>
              <a:t> </a:t>
            </a:r>
            <a:r>
              <a:rPr lang="ru-RU" sz="1600" dirty="0" err="1"/>
              <a:t>промисловості</a:t>
            </a:r>
            <a:r>
              <a:rPr lang="ru-RU" sz="1600" dirty="0"/>
              <a:t> (</a:t>
            </a:r>
            <a:r>
              <a:rPr lang="ru-RU" sz="1600" dirty="0" err="1"/>
              <a:t>клас</a:t>
            </a:r>
            <a:r>
              <a:rPr lang="ru-RU" sz="1600" dirty="0"/>
              <a:t> 35.11 </a:t>
            </a:r>
            <a:r>
              <a:rPr lang="ru-RU" sz="1600" dirty="0" err="1"/>
              <a:t>група</a:t>
            </a:r>
            <a:r>
              <a:rPr lang="ru-RU" sz="1600" dirty="0"/>
              <a:t> 35 </a:t>
            </a:r>
            <a:r>
              <a:rPr lang="ru-RU" sz="1600" dirty="0">
                <a:hlinkClick r:id="rId2"/>
              </a:rPr>
              <a:t>КВЕД ДК 009:2005</a:t>
            </a:r>
            <a:r>
              <a:rPr lang="ru-RU" sz="1600" dirty="0"/>
              <a:t>), </a:t>
            </a:r>
            <a:r>
              <a:rPr lang="ru-RU" sz="1600" dirty="0" err="1"/>
              <a:t>отримані</a:t>
            </a:r>
            <a:r>
              <a:rPr lang="ru-RU" sz="1600" dirty="0"/>
              <a:t> від </a:t>
            </a:r>
            <a:r>
              <a:rPr lang="ru-RU" sz="1600" dirty="0" err="1"/>
              <a:t>замовників</a:t>
            </a:r>
            <a:r>
              <a:rPr lang="ru-RU" sz="1600" dirty="0"/>
              <a:t> </a:t>
            </a:r>
            <a:r>
              <a:rPr lang="ru-RU" sz="1600" dirty="0" err="1"/>
              <a:t>морських</a:t>
            </a:r>
            <a:r>
              <a:rPr lang="ru-RU" sz="1600" dirty="0"/>
              <a:t> та </a:t>
            </a:r>
            <a:r>
              <a:rPr lang="ru-RU" sz="1600" dirty="0" err="1"/>
              <a:t>річкових</a:t>
            </a:r>
            <a:r>
              <a:rPr lang="ru-RU" sz="1600" dirty="0"/>
              <a:t> суден та </a:t>
            </a:r>
            <a:r>
              <a:rPr lang="ru-RU" sz="1600" dirty="0" err="1"/>
              <a:t>інших</a:t>
            </a:r>
            <a:r>
              <a:rPr lang="ru-RU" sz="1600" dirty="0"/>
              <a:t> плавучих </a:t>
            </a:r>
            <a:r>
              <a:rPr lang="ru-RU" sz="1600" dirty="0" err="1"/>
              <a:t>засобів</a:t>
            </a:r>
            <a:r>
              <a:rPr lang="ru-RU" sz="1600" dirty="0"/>
              <a:t>;</a:t>
            </a:r>
          </a:p>
          <a:p>
            <a:r>
              <a:rPr lang="ru-RU" sz="1600" i="1" dirty="0"/>
              <a:t>- </a:t>
            </a:r>
            <a:r>
              <a:rPr lang="ru-RU" sz="1600" dirty="0" err="1"/>
              <a:t>майно</a:t>
            </a:r>
            <a:r>
              <a:rPr lang="ru-RU" sz="1600" dirty="0"/>
              <a:t>, </a:t>
            </a:r>
            <a:r>
              <a:rPr lang="ru-RU" sz="1600" dirty="0" err="1"/>
              <a:t>включене</a:t>
            </a:r>
            <a:r>
              <a:rPr lang="ru-RU" sz="1600" dirty="0"/>
              <a:t> до складу </a:t>
            </a:r>
            <a:r>
              <a:rPr lang="ru-RU" sz="1600" dirty="0" err="1"/>
              <a:t>єдиних</a:t>
            </a:r>
            <a:r>
              <a:rPr lang="ru-RU" sz="1600" dirty="0"/>
              <a:t> </a:t>
            </a:r>
            <a:r>
              <a:rPr lang="ru-RU" sz="1600" dirty="0" err="1"/>
              <a:t>майнових</a:t>
            </a:r>
            <a:r>
              <a:rPr lang="ru-RU" sz="1600" dirty="0"/>
              <a:t> </a:t>
            </a:r>
            <a:r>
              <a:rPr lang="ru-RU" sz="1600" dirty="0" err="1"/>
              <a:t>комплексів</a:t>
            </a:r>
            <a:r>
              <a:rPr lang="ru-RU" sz="1600" dirty="0"/>
              <a:t> </a:t>
            </a:r>
            <a:r>
              <a:rPr lang="ru-RU" sz="1600" dirty="0" err="1"/>
              <a:t>державних</a:t>
            </a:r>
            <a:r>
              <a:rPr lang="ru-RU" sz="1600" dirty="0"/>
              <a:t> </a:t>
            </a:r>
            <a:r>
              <a:rPr lang="ru-RU" sz="1600" dirty="0" err="1"/>
              <a:t>підприємств</a:t>
            </a:r>
            <a:r>
              <a:rPr lang="ru-RU" sz="1600" dirty="0"/>
              <a:t>, які не </a:t>
            </a:r>
            <a:r>
              <a:rPr lang="ru-RU" sz="1600" dirty="0" err="1"/>
              <a:t>підлягають</a:t>
            </a:r>
            <a:r>
              <a:rPr lang="ru-RU" sz="1600" dirty="0"/>
              <a:t> </a:t>
            </a:r>
            <a:r>
              <a:rPr lang="ru-RU" sz="1600" dirty="0" err="1"/>
              <a:t>приватизації</a:t>
            </a:r>
            <a:r>
              <a:rPr lang="ru-RU" sz="1600" dirty="0"/>
              <a:t>, у тому </a:t>
            </a:r>
            <a:r>
              <a:rPr lang="ru-RU" sz="1600" dirty="0" err="1"/>
              <a:t>числі</a:t>
            </a:r>
            <a:r>
              <a:rPr lang="ru-RU" sz="1600" dirty="0"/>
              <a:t> </a:t>
            </a:r>
            <a:r>
              <a:rPr lang="ru-RU" sz="1600" dirty="0" err="1"/>
              <a:t>казенних</a:t>
            </a:r>
            <a:r>
              <a:rPr lang="ru-RU" sz="1600" dirty="0"/>
              <a:t> </a:t>
            </a:r>
            <a:r>
              <a:rPr lang="ru-RU" sz="1600" dirty="0" err="1"/>
              <a:t>підприємств</a:t>
            </a:r>
            <a:r>
              <a:rPr lang="ru-RU" sz="1600" dirty="0"/>
              <a:t>. </a:t>
            </a:r>
            <a:r>
              <a:rPr lang="ru-RU" sz="1600" dirty="0">
                <a:hlinkClick r:id="rId3"/>
              </a:rPr>
              <a:t>Порядок</a:t>
            </a:r>
            <a:r>
              <a:rPr lang="ru-RU" sz="1600" dirty="0"/>
              <a:t> </a:t>
            </a:r>
            <a:r>
              <a:rPr lang="ru-RU" sz="1600" dirty="0" err="1"/>
              <a:t>віднесення</a:t>
            </a:r>
            <a:r>
              <a:rPr lang="ru-RU" sz="1600" dirty="0"/>
              <a:t> майна до такого, що </a:t>
            </a:r>
            <a:r>
              <a:rPr lang="ru-RU" sz="1600" dirty="0" err="1"/>
              <a:t>включається</a:t>
            </a:r>
            <a:r>
              <a:rPr lang="ru-RU" sz="1600" dirty="0"/>
              <a:t> до складу </a:t>
            </a:r>
            <a:r>
              <a:rPr lang="ru-RU" sz="1600" dirty="0" err="1"/>
              <a:t>єдиного</a:t>
            </a:r>
            <a:r>
              <a:rPr lang="ru-RU" sz="1600" dirty="0"/>
              <a:t> </a:t>
            </a:r>
            <a:r>
              <a:rPr lang="ru-RU" sz="1600" dirty="0" err="1"/>
              <a:t>майнового</a:t>
            </a:r>
            <a:r>
              <a:rPr lang="ru-RU" sz="1600" dirty="0"/>
              <a:t> комплексу державного </a:t>
            </a:r>
            <a:r>
              <a:rPr lang="ru-RU" sz="1600" dirty="0" err="1"/>
              <a:t>підприємства</a:t>
            </a:r>
            <a:r>
              <a:rPr lang="ru-RU" sz="1600" dirty="0"/>
              <a:t>, </a:t>
            </a:r>
            <a:r>
              <a:rPr lang="ru-RU" sz="1600" dirty="0" err="1"/>
              <a:t>встановлюється</a:t>
            </a:r>
            <a:r>
              <a:rPr lang="ru-RU" sz="1600" dirty="0"/>
              <a:t> Фондом державного майна </a:t>
            </a:r>
            <a:r>
              <a:rPr lang="ru-RU" sz="1600" dirty="0" err="1"/>
              <a:t>України</a:t>
            </a:r>
            <a:r>
              <a:rPr lang="ru-RU" sz="1600" dirty="0"/>
              <a:t>;</a:t>
            </a:r>
          </a:p>
          <a:p>
            <a:r>
              <a:rPr lang="ru-RU" sz="1600" dirty="0"/>
              <a:t>- </a:t>
            </a:r>
            <a:r>
              <a:rPr lang="ru-RU" sz="1600" dirty="0" err="1"/>
              <a:t>майно</a:t>
            </a:r>
            <a:r>
              <a:rPr lang="ru-RU" sz="1600" dirty="0"/>
              <a:t>, </a:t>
            </a:r>
            <a:r>
              <a:rPr lang="ru-RU" sz="1600" dirty="0" err="1"/>
              <a:t>вільний</a:t>
            </a:r>
            <a:r>
              <a:rPr lang="ru-RU" sz="1600" dirty="0"/>
              <a:t> </a:t>
            </a:r>
            <a:r>
              <a:rPr lang="ru-RU" sz="1600" dirty="0" err="1"/>
              <a:t>обіг</a:t>
            </a:r>
            <a:r>
              <a:rPr lang="ru-RU" sz="1600" dirty="0"/>
              <a:t> </a:t>
            </a:r>
            <a:r>
              <a:rPr lang="ru-RU" sz="1600" dirty="0" err="1"/>
              <a:t>якого</a:t>
            </a:r>
            <a:r>
              <a:rPr lang="ru-RU" sz="1600" dirty="0"/>
              <a:t> заборонено </a:t>
            </a:r>
            <a:r>
              <a:rPr lang="ru-RU" sz="1600" dirty="0" err="1"/>
              <a:t>згідно</a:t>
            </a:r>
            <a:r>
              <a:rPr lang="ru-RU" sz="1600" dirty="0"/>
              <a:t> </a:t>
            </a:r>
            <a:r>
              <a:rPr lang="ru-RU" sz="1600" dirty="0" err="1"/>
              <a:t>із</a:t>
            </a:r>
            <a:r>
              <a:rPr lang="ru-RU" sz="1600" dirty="0"/>
              <a:t> </a:t>
            </a:r>
            <a:r>
              <a:rPr lang="ru-RU" sz="1600" dirty="0" err="1"/>
              <a:t>законодавством</a:t>
            </a:r>
            <a:r>
              <a:rPr lang="ru-RU" sz="1600" dirty="0"/>
              <a:t> </a:t>
            </a:r>
            <a:r>
              <a:rPr lang="ru-RU" sz="1600" dirty="0" err="1"/>
              <a:t>України</a:t>
            </a:r>
            <a:r>
              <a:rPr lang="ru-RU" sz="1600" dirty="0"/>
              <a:t>;</a:t>
            </a:r>
          </a:p>
          <a:p>
            <a:r>
              <a:rPr lang="ru-RU" sz="1600" dirty="0"/>
              <a:t>- </a:t>
            </a:r>
            <a:r>
              <a:rPr lang="ru-RU" sz="1600" dirty="0" err="1"/>
              <a:t>майно</a:t>
            </a:r>
            <a:r>
              <a:rPr lang="ru-RU" sz="1600" dirty="0"/>
              <a:t>, що не </a:t>
            </a:r>
            <a:r>
              <a:rPr lang="ru-RU" sz="1600" dirty="0" err="1"/>
              <a:t>може</a:t>
            </a:r>
            <a:r>
              <a:rPr lang="ru-RU" sz="1600" dirty="0"/>
              <a:t> бути предметом </a:t>
            </a:r>
            <a:r>
              <a:rPr lang="ru-RU" sz="1600" dirty="0" err="1"/>
              <a:t>застави</a:t>
            </a:r>
            <a:r>
              <a:rPr lang="ru-RU" sz="1600" dirty="0"/>
              <a:t> </a:t>
            </a:r>
            <a:r>
              <a:rPr lang="ru-RU" sz="1600" dirty="0" err="1"/>
              <a:t>відповідно</a:t>
            </a:r>
            <a:r>
              <a:rPr lang="ru-RU" sz="1600" dirty="0"/>
              <a:t> до </a:t>
            </a:r>
            <a:r>
              <a:rPr lang="ru-RU" sz="1600" dirty="0">
                <a:hlinkClick r:id="rId4"/>
              </a:rPr>
              <a:t>Закону </a:t>
            </a:r>
            <a:r>
              <a:rPr lang="ru-RU" sz="1600" dirty="0" err="1">
                <a:hlinkClick r:id="rId4"/>
              </a:rPr>
              <a:t>України</a:t>
            </a:r>
            <a:r>
              <a:rPr lang="ru-RU" sz="1600" dirty="0">
                <a:hlinkClick r:id="rId4"/>
              </a:rPr>
              <a:t> "Про заставу"</a:t>
            </a:r>
            <a:r>
              <a:rPr lang="ru-RU" sz="1600" dirty="0"/>
              <a:t>;</a:t>
            </a:r>
          </a:p>
          <a:p>
            <a:r>
              <a:rPr lang="ru-RU" sz="1600" dirty="0"/>
              <a:t>- </a:t>
            </a:r>
            <a:r>
              <a:rPr lang="ru-RU" sz="1600" dirty="0" err="1"/>
              <a:t>кошти</a:t>
            </a:r>
            <a:r>
              <a:rPr lang="ru-RU" sz="1600" dirty="0"/>
              <a:t> </a:t>
            </a:r>
            <a:r>
              <a:rPr lang="ru-RU" sz="1600" dirty="0" err="1"/>
              <a:t>інших</a:t>
            </a:r>
            <a:r>
              <a:rPr lang="ru-RU" sz="1600" dirty="0"/>
              <a:t> </a:t>
            </a:r>
            <a:r>
              <a:rPr lang="ru-RU" sz="1600" dirty="0" err="1"/>
              <a:t>осіб</a:t>
            </a:r>
            <a:r>
              <a:rPr lang="ru-RU" sz="1600" dirty="0"/>
              <a:t>, </a:t>
            </a:r>
            <a:r>
              <a:rPr lang="ru-RU" sz="1600" dirty="0" err="1"/>
              <a:t>надані</a:t>
            </a:r>
            <a:r>
              <a:rPr lang="ru-RU" sz="1600" dirty="0"/>
              <a:t> </a:t>
            </a:r>
            <a:r>
              <a:rPr lang="ru-RU" sz="1600" dirty="0" err="1"/>
              <a:t>платнику</a:t>
            </a:r>
            <a:r>
              <a:rPr lang="ru-RU" sz="1600" dirty="0"/>
              <a:t> </a:t>
            </a:r>
            <a:r>
              <a:rPr lang="ru-RU" sz="1600" dirty="0" err="1"/>
              <a:t>податків</a:t>
            </a:r>
            <a:r>
              <a:rPr lang="ru-RU" sz="1600" dirty="0"/>
              <a:t> у вклад (депозит) </a:t>
            </a:r>
            <a:r>
              <a:rPr lang="ru-RU" sz="1600" dirty="0" err="1"/>
              <a:t>або</a:t>
            </a:r>
            <a:r>
              <a:rPr lang="ru-RU" sz="1600" dirty="0"/>
              <a:t> </a:t>
            </a:r>
            <a:r>
              <a:rPr lang="ru-RU" sz="1600" dirty="0" err="1"/>
              <a:t>довірче</a:t>
            </a:r>
            <a:r>
              <a:rPr lang="ru-RU" sz="1600" dirty="0"/>
              <a:t> </a:t>
            </a:r>
            <a:r>
              <a:rPr lang="ru-RU" sz="1600" dirty="0" err="1"/>
              <a:t>управління</a:t>
            </a:r>
            <a:r>
              <a:rPr lang="ru-RU" sz="1600" dirty="0"/>
              <a:t>, а також </a:t>
            </a:r>
            <a:r>
              <a:rPr lang="ru-RU" sz="1600" dirty="0" err="1"/>
              <a:t>власні</a:t>
            </a:r>
            <a:r>
              <a:rPr lang="ru-RU" sz="1600" dirty="0"/>
              <a:t> </a:t>
            </a:r>
            <a:r>
              <a:rPr lang="ru-RU" sz="1600" dirty="0" err="1"/>
              <a:t>кошти</a:t>
            </a:r>
            <a:r>
              <a:rPr lang="ru-RU" sz="1600" dirty="0"/>
              <a:t> </a:t>
            </a:r>
            <a:r>
              <a:rPr lang="ru-RU" sz="1600" dirty="0" err="1"/>
              <a:t>юридичної</a:t>
            </a:r>
            <a:r>
              <a:rPr lang="ru-RU" sz="1600" dirty="0"/>
              <a:t> особи, що </a:t>
            </a:r>
            <a:r>
              <a:rPr lang="ru-RU" sz="1600" dirty="0" err="1"/>
              <a:t>використовуються</a:t>
            </a:r>
            <a:r>
              <a:rPr lang="ru-RU" sz="1600" dirty="0"/>
              <a:t> для </a:t>
            </a:r>
            <a:r>
              <a:rPr lang="ru-RU" sz="1600" dirty="0" err="1"/>
              <a:t>виплат</a:t>
            </a:r>
            <a:r>
              <a:rPr lang="ru-RU" sz="1600" dirty="0"/>
              <a:t> </a:t>
            </a:r>
            <a:r>
              <a:rPr lang="ru-RU" sz="1600" dirty="0" err="1"/>
              <a:t>заборгованості</a:t>
            </a:r>
            <a:r>
              <a:rPr lang="ru-RU" sz="1600" dirty="0"/>
              <a:t> з </a:t>
            </a:r>
            <a:r>
              <a:rPr lang="ru-RU" sz="1600" dirty="0" err="1"/>
              <a:t>основної</a:t>
            </a:r>
            <a:r>
              <a:rPr lang="ru-RU" sz="1600" dirty="0"/>
              <a:t> </a:t>
            </a:r>
            <a:r>
              <a:rPr lang="ru-RU" sz="1600" dirty="0" err="1"/>
              <a:t>заробітної</a:t>
            </a:r>
            <a:r>
              <a:rPr lang="ru-RU" sz="1600" dirty="0"/>
              <a:t> плати за </a:t>
            </a:r>
            <a:r>
              <a:rPr lang="ru-RU" sz="1600" dirty="0" err="1"/>
              <a:t>фактично</a:t>
            </a:r>
            <a:r>
              <a:rPr lang="ru-RU" sz="1600" dirty="0"/>
              <a:t> </a:t>
            </a:r>
            <a:r>
              <a:rPr lang="ru-RU" sz="1600" dirty="0" err="1"/>
              <a:t>відпрацьований</a:t>
            </a:r>
            <a:r>
              <a:rPr lang="ru-RU" sz="1600" dirty="0"/>
              <a:t> час </a:t>
            </a:r>
            <a:r>
              <a:rPr lang="ru-RU" sz="1600" dirty="0" err="1"/>
              <a:t>фізичним</a:t>
            </a:r>
            <a:r>
              <a:rPr lang="ru-RU" sz="1600" dirty="0"/>
              <a:t> особам, які </a:t>
            </a:r>
            <a:r>
              <a:rPr lang="ru-RU" sz="1600" dirty="0" err="1"/>
              <a:t>перебувають</a:t>
            </a:r>
            <a:r>
              <a:rPr lang="ru-RU" sz="1600" dirty="0"/>
              <a:t> у </a:t>
            </a:r>
            <a:r>
              <a:rPr lang="ru-RU" sz="1600" dirty="0" err="1"/>
              <a:t>трудових</a:t>
            </a:r>
            <a:r>
              <a:rPr lang="ru-RU" sz="1600" dirty="0"/>
              <a:t> </a:t>
            </a:r>
            <a:r>
              <a:rPr lang="ru-RU" sz="1600" dirty="0" err="1"/>
              <a:t>відносинах</a:t>
            </a:r>
            <a:r>
              <a:rPr lang="ru-RU" sz="1600" dirty="0"/>
              <a:t> з такою </a:t>
            </a:r>
            <a:r>
              <a:rPr lang="ru-RU" sz="1600" dirty="0" err="1"/>
              <a:t>юридичною</a:t>
            </a:r>
            <a:r>
              <a:rPr lang="ru-RU" sz="1600" dirty="0"/>
              <a:t> особою.</a:t>
            </a:r>
          </a:p>
          <a:p>
            <a:endParaRPr lang="uk-UA" dirty="0"/>
          </a:p>
        </p:txBody>
      </p:sp>
    </p:spTree>
    <p:extLst>
      <p:ext uri="{BB962C8B-B14F-4D97-AF65-F5344CB8AC3E}">
        <p14:creationId xmlns:p14="http://schemas.microsoft.com/office/powerpoint/2010/main" val="1827527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B22229A1-817B-4EE4-B046-7B74A77C1A27}"/>
              </a:ext>
            </a:extLst>
          </p:cNvPr>
          <p:cNvSpPr>
            <a:spLocks noGrp="1"/>
          </p:cNvSpPr>
          <p:nvPr>
            <p:ph idx="1"/>
          </p:nvPr>
        </p:nvSpPr>
        <p:spPr>
          <a:xfrm>
            <a:off x="609600" y="228600"/>
            <a:ext cx="7696200" cy="5562600"/>
          </a:xfrm>
        </p:spPr>
        <p:txBody>
          <a:bodyPr/>
          <a:lstStyle/>
          <a:p>
            <a:r>
              <a:rPr lang="ru-RU" sz="2000" dirty="0" err="1"/>
              <a:t>Слід</a:t>
            </a:r>
            <a:r>
              <a:rPr lang="ru-RU" sz="2000" dirty="0"/>
              <a:t> </a:t>
            </a:r>
            <a:r>
              <a:rPr lang="ru-RU" sz="2000" dirty="0" err="1"/>
              <a:t>ураховувати</a:t>
            </a:r>
            <a:r>
              <a:rPr lang="ru-RU" sz="2000" dirty="0"/>
              <a:t>, що </a:t>
            </a:r>
            <a:r>
              <a:rPr lang="ru-RU" sz="2000" dirty="0" err="1"/>
              <a:t>забороняється</a:t>
            </a:r>
            <a:r>
              <a:rPr lang="ru-RU" sz="2000" dirty="0"/>
              <a:t> будь-яка уступка грошового </a:t>
            </a:r>
            <a:r>
              <a:rPr lang="ru-RU" sz="2000" dirty="0" err="1"/>
              <a:t>зобов'язання</a:t>
            </a:r>
            <a:r>
              <a:rPr lang="ru-RU" sz="2000" dirty="0"/>
              <a:t> </a:t>
            </a:r>
            <a:r>
              <a:rPr lang="ru-RU" sz="2000" dirty="0" err="1"/>
              <a:t>або</a:t>
            </a:r>
            <a:r>
              <a:rPr lang="ru-RU" sz="2000" dirty="0"/>
              <a:t> </a:t>
            </a:r>
            <a:r>
              <a:rPr lang="ru-RU" sz="2000" dirty="0" err="1"/>
              <a:t>податкового</a:t>
            </a:r>
            <a:r>
              <a:rPr lang="ru-RU" sz="2000" dirty="0"/>
              <a:t> боргу </a:t>
            </a:r>
            <a:r>
              <a:rPr lang="ru-RU" sz="2000" dirty="0" err="1"/>
              <a:t>платника</a:t>
            </a:r>
            <a:r>
              <a:rPr lang="ru-RU" sz="2000" dirty="0"/>
              <a:t> </a:t>
            </a:r>
            <a:r>
              <a:rPr lang="ru-RU" sz="2000" dirty="0" err="1"/>
              <a:t>податків</a:t>
            </a:r>
            <a:r>
              <a:rPr lang="ru-RU" sz="2000" dirty="0"/>
              <a:t> </a:t>
            </a:r>
            <a:r>
              <a:rPr lang="ru-RU" sz="2000" dirty="0" err="1"/>
              <a:t>третім</a:t>
            </a:r>
            <a:r>
              <a:rPr lang="ru-RU" sz="2000" dirty="0"/>
              <a:t> особам.</a:t>
            </a:r>
          </a:p>
          <a:p>
            <a:r>
              <a:rPr lang="ru-RU" sz="2000" dirty="0"/>
              <a:t>Процедура </a:t>
            </a:r>
            <a:r>
              <a:rPr lang="ru-RU" sz="2000" dirty="0" err="1"/>
              <a:t>погашення</a:t>
            </a:r>
            <a:r>
              <a:rPr lang="ru-RU" sz="2000" dirty="0"/>
              <a:t> </a:t>
            </a:r>
            <a:r>
              <a:rPr lang="ru-RU" sz="2000" dirty="0" err="1"/>
              <a:t>податкового</a:t>
            </a:r>
            <a:r>
              <a:rPr lang="ru-RU" sz="2000" dirty="0"/>
              <a:t> боргу </a:t>
            </a:r>
            <a:r>
              <a:rPr lang="ru-RU" sz="2000" dirty="0" err="1"/>
              <a:t>поділяється</a:t>
            </a:r>
            <a:r>
              <a:rPr lang="ru-RU" sz="2000" dirty="0"/>
              <a:t> на:</a:t>
            </a:r>
          </a:p>
          <a:p>
            <a:r>
              <a:rPr lang="ru-RU" sz="2000" i="1" dirty="0"/>
              <a:t>1) </a:t>
            </a:r>
            <a:r>
              <a:rPr lang="ru-RU" sz="2000" i="1" dirty="0" err="1"/>
              <a:t>застережні</a:t>
            </a:r>
            <a:r>
              <a:rPr lang="ru-RU" sz="2000" i="1" dirty="0"/>
              <a:t> заходи </a:t>
            </a:r>
            <a:r>
              <a:rPr lang="ru-RU" sz="2000" dirty="0"/>
              <a:t>– </a:t>
            </a:r>
            <a:r>
              <a:rPr lang="ru-RU" sz="2000" dirty="0" err="1"/>
              <a:t>направлення</a:t>
            </a:r>
            <a:r>
              <a:rPr lang="ru-RU" sz="2000" dirty="0"/>
              <a:t> </a:t>
            </a:r>
            <a:r>
              <a:rPr lang="ru-RU" sz="2000" dirty="0" err="1"/>
              <a:t>податкової</a:t>
            </a:r>
            <a:r>
              <a:rPr lang="ru-RU" sz="2000" dirty="0"/>
              <a:t> </a:t>
            </a:r>
            <a:r>
              <a:rPr lang="ru-RU" sz="2000" dirty="0" err="1"/>
              <a:t>вимоги</a:t>
            </a:r>
            <a:r>
              <a:rPr lang="ru-RU" sz="2000" dirty="0"/>
              <a:t>, </a:t>
            </a:r>
            <a:r>
              <a:rPr lang="ru-RU" sz="2000" dirty="0" err="1"/>
              <a:t>першочергове</a:t>
            </a:r>
            <a:r>
              <a:rPr lang="ru-RU" sz="2000" dirty="0"/>
              <a:t> </a:t>
            </a:r>
            <a:r>
              <a:rPr lang="ru-RU" sz="2000" dirty="0" err="1"/>
              <a:t>самостійне</a:t>
            </a:r>
            <a:r>
              <a:rPr lang="ru-RU" sz="2000" dirty="0"/>
              <a:t> </a:t>
            </a:r>
            <a:r>
              <a:rPr lang="ru-RU" sz="2000" dirty="0" err="1"/>
              <a:t>визначення</a:t>
            </a:r>
            <a:r>
              <a:rPr lang="ru-RU" sz="2000" dirty="0"/>
              <a:t> </a:t>
            </a:r>
            <a:r>
              <a:rPr lang="ru-RU" sz="2000" dirty="0" err="1"/>
              <a:t>боржником</a:t>
            </a:r>
            <a:r>
              <a:rPr lang="ru-RU" sz="2000" dirty="0"/>
              <a:t> </a:t>
            </a:r>
            <a:r>
              <a:rPr lang="ru-RU" sz="2000" dirty="0" err="1"/>
              <a:t>джерел</a:t>
            </a:r>
            <a:r>
              <a:rPr lang="ru-RU" sz="2000" dirty="0"/>
              <a:t> </a:t>
            </a:r>
            <a:r>
              <a:rPr lang="ru-RU" sz="2000" dirty="0" err="1"/>
              <a:t>погашення</a:t>
            </a:r>
            <a:r>
              <a:rPr lang="ru-RU" sz="2000" dirty="0"/>
              <a:t> </a:t>
            </a:r>
            <a:r>
              <a:rPr lang="ru-RU" sz="2000" dirty="0" err="1"/>
              <a:t>податкового</a:t>
            </a:r>
            <a:r>
              <a:rPr lang="ru-RU" sz="2000" dirty="0"/>
              <a:t> боргу, </a:t>
            </a:r>
            <a:r>
              <a:rPr lang="ru-RU" sz="2000" dirty="0" err="1"/>
              <a:t>реєстрація</a:t>
            </a:r>
            <a:r>
              <a:rPr lang="ru-RU" sz="2000" dirty="0"/>
              <a:t> </a:t>
            </a:r>
            <a:r>
              <a:rPr lang="ru-RU" sz="2000" dirty="0" err="1"/>
              <a:t>податкової</a:t>
            </a:r>
            <a:r>
              <a:rPr lang="ru-RU" sz="2000" dirty="0"/>
              <a:t> </a:t>
            </a:r>
            <a:r>
              <a:rPr lang="ru-RU" sz="2000" dirty="0" err="1"/>
              <a:t>застави</a:t>
            </a:r>
            <a:r>
              <a:rPr lang="ru-RU" sz="2000" dirty="0"/>
              <a:t>, </a:t>
            </a:r>
            <a:r>
              <a:rPr lang="ru-RU" sz="2000" dirty="0" err="1"/>
              <a:t>розстрочення</a:t>
            </a:r>
            <a:r>
              <a:rPr lang="ru-RU" sz="2000" dirty="0"/>
              <a:t> </a:t>
            </a:r>
            <a:r>
              <a:rPr lang="ru-RU" sz="2000" dirty="0" err="1"/>
              <a:t>сплати</a:t>
            </a:r>
            <a:r>
              <a:rPr lang="ru-RU" sz="2000" dirty="0"/>
              <a:t> </a:t>
            </a:r>
            <a:r>
              <a:rPr lang="ru-RU" sz="2000" dirty="0" err="1"/>
              <a:t>грошових</a:t>
            </a:r>
            <a:r>
              <a:rPr lang="ru-RU" sz="2000" dirty="0"/>
              <a:t> </a:t>
            </a:r>
            <a:r>
              <a:rPr lang="ru-RU" sz="2000" dirty="0" err="1"/>
              <a:t>зобов’язань</a:t>
            </a:r>
            <a:r>
              <a:rPr lang="ru-RU" sz="2000" dirty="0"/>
              <a:t> та </a:t>
            </a:r>
            <a:r>
              <a:rPr lang="ru-RU" sz="2000" dirty="0" err="1"/>
              <a:t>податкового</a:t>
            </a:r>
            <a:r>
              <a:rPr lang="ru-RU" sz="2000" dirty="0"/>
              <a:t> боргу;</a:t>
            </a:r>
          </a:p>
          <a:p>
            <a:r>
              <a:rPr lang="ru-RU" sz="2000" i="1" dirty="0"/>
              <a:t>2) заходи </a:t>
            </a:r>
            <a:r>
              <a:rPr lang="ru-RU" sz="2000" i="1" dirty="0" err="1"/>
              <a:t>примусового</a:t>
            </a:r>
            <a:r>
              <a:rPr lang="ru-RU" sz="2000" i="1" dirty="0"/>
              <a:t> характеру </a:t>
            </a:r>
            <a:r>
              <a:rPr lang="ru-RU" sz="2000" dirty="0"/>
              <a:t>– </a:t>
            </a:r>
            <a:r>
              <a:rPr lang="ru-RU" sz="2000" dirty="0" err="1"/>
              <a:t>стягнення</a:t>
            </a:r>
            <a:r>
              <a:rPr lang="ru-RU" sz="2000" dirty="0"/>
              <a:t> </a:t>
            </a:r>
            <a:r>
              <a:rPr lang="ru-RU" sz="2000" dirty="0" err="1"/>
              <a:t>податкового</a:t>
            </a:r>
            <a:r>
              <a:rPr lang="ru-RU" sz="2000" dirty="0"/>
              <a:t> боргу </a:t>
            </a:r>
            <a:r>
              <a:rPr lang="ru-RU" sz="2000" dirty="0" err="1"/>
              <a:t>інкасовими</a:t>
            </a:r>
            <a:r>
              <a:rPr lang="ru-RU" sz="2000" dirty="0"/>
              <a:t> </a:t>
            </a:r>
            <a:r>
              <a:rPr lang="ru-RU" sz="2000" dirty="0" err="1"/>
              <a:t>вимогами</a:t>
            </a:r>
            <a:r>
              <a:rPr lang="ru-RU" sz="2000" dirty="0"/>
              <a:t> на </a:t>
            </a:r>
            <a:r>
              <a:rPr lang="ru-RU" sz="2000" dirty="0" err="1"/>
              <a:t>підставі</a:t>
            </a:r>
            <a:r>
              <a:rPr lang="ru-RU" sz="2000" dirty="0"/>
              <a:t> </a:t>
            </a:r>
            <a:r>
              <a:rPr lang="ru-RU" sz="2000" dirty="0" err="1"/>
              <a:t>рішення</a:t>
            </a:r>
            <a:r>
              <a:rPr lang="ru-RU" sz="2000" dirty="0"/>
              <a:t> суду, </a:t>
            </a:r>
            <a:r>
              <a:rPr lang="ru-RU" sz="2000" dirty="0" err="1"/>
              <a:t>стягнення</a:t>
            </a:r>
            <a:r>
              <a:rPr lang="ru-RU" sz="2000" dirty="0"/>
              <a:t> </a:t>
            </a:r>
            <a:r>
              <a:rPr lang="ru-RU" sz="2000" dirty="0" err="1"/>
              <a:t>готівки</a:t>
            </a:r>
            <a:r>
              <a:rPr lang="ru-RU" sz="2000" dirty="0"/>
              <a:t> (</a:t>
            </a:r>
            <a:r>
              <a:rPr lang="ru-RU" sz="2000" dirty="0" err="1"/>
              <a:t>рішення</a:t>
            </a:r>
            <a:r>
              <a:rPr lang="ru-RU" sz="2000" dirty="0"/>
              <a:t> суду), </a:t>
            </a:r>
            <a:r>
              <a:rPr lang="ru-RU" sz="2000" dirty="0" err="1"/>
              <a:t>звертатися</a:t>
            </a:r>
            <a:r>
              <a:rPr lang="ru-RU" sz="2000" dirty="0"/>
              <a:t> до суду </a:t>
            </a:r>
            <a:r>
              <a:rPr lang="ru-RU" sz="2000" dirty="0" err="1"/>
              <a:t>щодо</a:t>
            </a:r>
            <a:r>
              <a:rPr lang="ru-RU" sz="2000" dirty="0"/>
              <a:t> </a:t>
            </a:r>
            <a:r>
              <a:rPr lang="ru-RU" sz="2000" dirty="0" err="1"/>
              <a:t>зупинення</a:t>
            </a:r>
            <a:r>
              <a:rPr lang="ru-RU" sz="2000" dirty="0"/>
              <a:t> </a:t>
            </a:r>
            <a:r>
              <a:rPr lang="ru-RU" sz="2000" dirty="0" err="1"/>
              <a:t>видаткових</a:t>
            </a:r>
            <a:r>
              <a:rPr lang="ru-RU" sz="2000" dirty="0"/>
              <a:t> </a:t>
            </a:r>
            <a:r>
              <a:rPr lang="ru-RU" sz="2000" dirty="0" err="1"/>
              <a:t>операцій</a:t>
            </a:r>
            <a:r>
              <a:rPr lang="ru-RU" sz="2000" dirty="0"/>
              <a:t> </a:t>
            </a:r>
            <a:r>
              <a:rPr lang="ru-RU" sz="2000" dirty="0" err="1"/>
              <a:t>платника</a:t>
            </a:r>
            <a:r>
              <a:rPr lang="ru-RU" sz="2000" dirty="0"/>
              <a:t> </a:t>
            </a:r>
            <a:r>
              <a:rPr lang="ru-RU" sz="2000" dirty="0" err="1"/>
              <a:t>податків</a:t>
            </a:r>
            <a:r>
              <a:rPr lang="ru-RU" sz="2000" dirty="0"/>
              <a:t> на </a:t>
            </a:r>
            <a:r>
              <a:rPr lang="ru-RU" sz="2000" dirty="0" err="1"/>
              <a:t>рахунках</a:t>
            </a:r>
            <a:r>
              <a:rPr lang="ru-RU" sz="2000" dirty="0"/>
              <a:t> такого </a:t>
            </a:r>
            <a:r>
              <a:rPr lang="ru-RU" sz="2000" dirty="0" err="1"/>
              <a:t>платника</a:t>
            </a:r>
            <a:r>
              <a:rPr lang="ru-RU" sz="2000" dirty="0"/>
              <a:t> </a:t>
            </a:r>
            <a:r>
              <a:rPr lang="ru-RU" sz="2000" dirty="0" err="1"/>
              <a:t>податків</a:t>
            </a:r>
            <a:r>
              <a:rPr lang="ru-RU" sz="2000" dirty="0"/>
              <a:t> у банках та </a:t>
            </a:r>
            <a:r>
              <a:rPr lang="ru-RU" sz="2000" dirty="0" err="1"/>
              <a:t>інших</a:t>
            </a:r>
            <a:r>
              <a:rPr lang="ru-RU" sz="2000" dirty="0"/>
              <a:t> фінансових </a:t>
            </a:r>
            <a:r>
              <a:rPr lang="ru-RU" sz="2000" dirty="0" err="1"/>
              <a:t>установах</a:t>
            </a:r>
            <a:r>
              <a:rPr lang="ru-RU" sz="2000" dirty="0"/>
              <a:t>, </a:t>
            </a:r>
            <a:r>
              <a:rPr lang="ru-RU" sz="2000" dirty="0" err="1"/>
              <a:t>адміністративний</a:t>
            </a:r>
            <a:r>
              <a:rPr lang="ru-RU" sz="2000" dirty="0"/>
              <a:t> </a:t>
            </a:r>
            <a:r>
              <a:rPr lang="ru-RU" sz="2000" dirty="0" err="1"/>
              <a:t>арешт</a:t>
            </a:r>
            <a:r>
              <a:rPr lang="ru-RU" sz="2000" dirty="0"/>
              <a:t>, </a:t>
            </a:r>
            <a:r>
              <a:rPr lang="ru-RU" sz="2000" dirty="0" err="1"/>
              <a:t>реалізація</a:t>
            </a:r>
            <a:r>
              <a:rPr lang="ru-RU" sz="2000" dirty="0"/>
              <a:t> майна, яке </a:t>
            </a:r>
            <a:r>
              <a:rPr lang="ru-RU" sz="2000" dirty="0" err="1"/>
              <a:t>знаходиться</a:t>
            </a:r>
            <a:r>
              <a:rPr lang="ru-RU" sz="2000" dirty="0"/>
              <a:t> в </a:t>
            </a:r>
            <a:r>
              <a:rPr lang="ru-RU" sz="2000" dirty="0" err="1"/>
              <a:t>податковій</a:t>
            </a:r>
            <a:r>
              <a:rPr lang="ru-RU" sz="2000" dirty="0"/>
              <a:t> </a:t>
            </a:r>
            <a:r>
              <a:rPr lang="ru-RU" sz="2000" dirty="0" err="1"/>
              <a:t>заставі</a:t>
            </a:r>
            <a:r>
              <a:rPr lang="ru-RU" sz="2000" dirty="0"/>
              <a:t> та </a:t>
            </a:r>
            <a:r>
              <a:rPr lang="ru-RU" sz="2000" dirty="0" err="1"/>
              <a:t>ін</a:t>
            </a:r>
            <a:r>
              <a:rPr lang="ru-RU" sz="2000" dirty="0"/>
              <a:t>.</a:t>
            </a:r>
            <a:endParaRPr lang="uk-UA" sz="2000" dirty="0"/>
          </a:p>
        </p:txBody>
      </p:sp>
    </p:spTree>
    <p:extLst>
      <p:ext uri="{BB962C8B-B14F-4D97-AF65-F5344CB8AC3E}">
        <p14:creationId xmlns:p14="http://schemas.microsoft.com/office/powerpoint/2010/main" val="474348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2D99379E-B468-4CD0-857B-0E7BB962BD7C}"/>
              </a:ext>
            </a:extLst>
          </p:cNvPr>
          <p:cNvSpPr>
            <a:spLocks noGrp="1"/>
          </p:cNvSpPr>
          <p:nvPr>
            <p:ph idx="1"/>
          </p:nvPr>
        </p:nvSpPr>
        <p:spPr>
          <a:xfrm>
            <a:off x="685800" y="381000"/>
            <a:ext cx="7696200" cy="5105400"/>
          </a:xfrm>
        </p:spPr>
        <p:txBody>
          <a:bodyPr/>
          <a:lstStyle/>
          <a:p>
            <a:r>
              <a:rPr lang="ru-RU" sz="2000" dirty="0"/>
              <a:t>Для </a:t>
            </a:r>
            <a:r>
              <a:rPr lang="ru-RU" sz="2000" dirty="0" err="1"/>
              <a:t>організації</a:t>
            </a:r>
            <a:r>
              <a:rPr lang="ru-RU" sz="2000" dirty="0"/>
              <a:t> </a:t>
            </a:r>
            <a:r>
              <a:rPr lang="ru-RU" sz="2000" dirty="0" err="1"/>
              <a:t>практичної</a:t>
            </a:r>
            <a:r>
              <a:rPr lang="ru-RU" sz="2000" dirty="0"/>
              <a:t> </a:t>
            </a:r>
            <a:r>
              <a:rPr lang="ru-RU" sz="2000" dirty="0" err="1"/>
              <a:t>роботи</a:t>
            </a:r>
            <a:r>
              <a:rPr lang="ru-RU" sz="2000" dirty="0"/>
              <a:t> з </a:t>
            </a:r>
            <a:r>
              <a:rPr lang="ru-RU" sz="2000" dirty="0" err="1"/>
              <a:t>адміністрування</a:t>
            </a:r>
            <a:r>
              <a:rPr lang="ru-RU" sz="2000" dirty="0"/>
              <a:t> </a:t>
            </a:r>
            <a:r>
              <a:rPr lang="ru-RU" sz="2000" dirty="0" err="1"/>
              <a:t>податкового</a:t>
            </a:r>
            <a:r>
              <a:rPr lang="ru-RU" sz="2000" dirty="0"/>
              <a:t> боргу </a:t>
            </a:r>
            <a:r>
              <a:rPr lang="ru-RU" sz="2000" dirty="0" err="1"/>
              <a:t>контролюючі</a:t>
            </a:r>
            <a:r>
              <a:rPr lang="ru-RU" sz="2000" dirty="0"/>
              <a:t> </a:t>
            </a:r>
            <a:r>
              <a:rPr lang="ru-RU" sz="2000" dirty="0" err="1"/>
              <a:t>органи</a:t>
            </a:r>
            <a:r>
              <a:rPr lang="ru-RU" sz="2000" dirty="0"/>
              <a:t> </a:t>
            </a:r>
            <a:r>
              <a:rPr lang="ru-RU" sz="2000" dirty="0" err="1"/>
              <a:t>здійснюють</a:t>
            </a:r>
            <a:r>
              <a:rPr lang="ru-RU" sz="2000" dirty="0"/>
              <a:t> </a:t>
            </a:r>
            <a:r>
              <a:rPr lang="ru-RU" sz="2000" dirty="0" err="1"/>
              <a:t>класифікацію</a:t>
            </a:r>
            <a:r>
              <a:rPr lang="ru-RU" sz="2000" dirty="0"/>
              <a:t> </a:t>
            </a:r>
            <a:r>
              <a:rPr lang="ru-RU" sz="2000" dirty="0" err="1"/>
              <a:t>податкового</a:t>
            </a:r>
            <a:r>
              <a:rPr lang="ru-RU" sz="2000" dirty="0"/>
              <a:t> боргу за статусами і типами. Варто </a:t>
            </a:r>
            <a:r>
              <a:rPr lang="ru-RU" sz="2000" dirty="0" err="1"/>
              <a:t>зазначити</a:t>
            </a:r>
            <a:r>
              <a:rPr lang="ru-RU" sz="2000" dirty="0"/>
              <a:t>, що </a:t>
            </a:r>
            <a:r>
              <a:rPr lang="ru-RU" sz="2000" dirty="0" err="1"/>
              <a:t>податковий</a:t>
            </a:r>
            <a:r>
              <a:rPr lang="ru-RU" sz="2000" dirty="0"/>
              <a:t> борг </a:t>
            </a:r>
            <a:r>
              <a:rPr lang="ru-RU" sz="2000" dirty="0" err="1"/>
              <a:t>платника</a:t>
            </a:r>
            <a:r>
              <a:rPr lang="ru-RU" sz="2000" dirty="0"/>
              <a:t> </a:t>
            </a:r>
            <a:r>
              <a:rPr lang="ru-RU" sz="2000" dirty="0" err="1"/>
              <a:t>може</a:t>
            </a:r>
            <a:r>
              <a:rPr lang="ru-RU" sz="2000" dirty="0"/>
              <a:t> </a:t>
            </a:r>
            <a:r>
              <a:rPr lang="ru-RU" sz="2000" dirty="0" err="1"/>
              <a:t>перебувати</a:t>
            </a:r>
            <a:r>
              <a:rPr lang="ru-RU" sz="2000" dirty="0"/>
              <a:t> в </a:t>
            </a:r>
            <a:r>
              <a:rPr lang="ru-RU" sz="2000" dirty="0" err="1"/>
              <a:t>інертному</a:t>
            </a:r>
            <a:r>
              <a:rPr lang="ru-RU" sz="2000" dirty="0"/>
              <a:t> та </a:t>
            </a:r>
            <a:r>
              <a:rPr lang="ru-RU" sz="2000" dirty="0" err="1"/>
              <a:t>дієвому</a:t>
            </a:r>
            <a:r>
              <a:rPr lang="ru-RU" sz="2000" dirty="0"/>
              <a:t> статусах:</a:t>
            </a:r>
          </a:p>
          <a:p>
            <a:r>
              <a:rPr lang="ru-RU" sz="2000" dirty="0"/>
              <a:t>1) </a:t>
            </a:r>
            <a:r>
              <a:rPr lang="ru-RU" sz="2000" i="1" dirty="0" err="1"/>
              <a:t>інертний</a:t>
            </a:r>
            <a:r>
              <a:rPr lang="ru-RU" sz="2000" i="1" dirty="0"/>
              <a:t> статус </a:t>
            </a:r>
            <a:r>
              <a:rPr lang="ru-RU" sz="2000" i="1" dirty="0" err="1"/>
              <a:t>податкового</a:t>
            </a:r>
            <a:r>
              <a:rPr lang="ru-RU" sz="2000" i="1" dirty="0"/>
              <a:t> боргу</a:t>
            </a:r>
            <a:r>
              <a:rPr lang="ru-RU" sz="2000" dirty="0"/>
              <a:t> </a:t>
            </a:r>
            <a:r>
              <a:rPr lang="ru-RU" sz="2000" dirty="0" err="1"/>
              <a:t>характеризується</a:t>
            </a:r>
            <a:r>
              <a:rPr lang="ru-RU" sz="2000" dirty="0"/>
              <a:t> тим, що </a:t>
            </a:r>
            <a:r>
              <a:rPr lang="ru-RU" sz="2000" dirty="0" err="1"/>
              <a:t>контролюючим</a:t>
            </a:r>
            <a:r>
              <a:rPr lang="ru-RU" sz="2000" dirty="0"/>
              <a:t> органом до </a:t>
            </a:r>
            <a:r>
              <a:rPr lang="ru-RU" sz="2000" dirty="0" err="1"/>
              <a:t>боржників</a:t>
            </a:r>
            <a:r>
              <a:rPr lang="ru-RU" sz="2000" dirty="0"/>
              <a:t> не </a:t>
            </a:r>
            <a:r>
              <a:rPr lang="ru-RU" sz="2000" dirty="0" err="1"/>
              <a:t>застосовуються</a:t>
            </a:r>
            <a:r>
              <a:rPr lang="ru-RU" sz="2000" dirty="0"/>
              <a:t> </a:t>
            </a:r>
            <a:r>
              <a:rPr lang="ru-RU" sz="2000" dirty="0" err="1"/>
              <a:t>ніякі</a:t>
            </a:r>
            <a:r>
              <a:rPr lang="ru-RU" sz="2000" dirty="0"/>
              <a:t> </a:t>
            </a:r>
            <a:r>
              <a:rPr lang="ru-RU" sz="2000" dirty="0" err="1"/>
              <a:t>примусові</a:t>
            </a:r>
            <a:r>
              <a:rPr lang="ru-RU" sz="2000" dirty="0"/>
              <a:t> заходи </a:t>
            </a:r>
            <a:r>
              <a:rPr lang="ru-RU" sz="2000" dirty="0" err="1"/>
              <a:t>стягнення</a:t>
            </a:r>
            <a:r>
              <a:rPr lang="ru-RU" sz="2000" dirty="0"/>
              <a:t>, </a:t>
            </a:r>
            <a:r>
              <a:rPr lang="ru-RU" sz="2000" dirty="0" err="1"/>
              <a:t>крім</a:t>
            </a:r>
            <a:r>
              <a:rPr lang="ru-RU" sz="2000" dirty="0"/>
              <a:t> </a:t>
            </a:r>
            <a:r>
              <a:rPr lang="ru-RU" sz="2000" dirty="0" err="1"/>
              <a:t>вручення</a:t>
            </a:r>
            <a:r>
              <a:rPr lang="ru-RU" sz="2000" dirty="0"/>
              <a:t> </a:t>
            </a:r>
            <a:r>
              <a:rPr lang="ru-RU" sz="2000" dirty="0" err="1"/>
              <a:t>податкової</a:t>
            </a:r>
            <a:r>
              <a:rPr lang="ru-RU" sz="2000" dirty="0"/>
              <a:t> </a:t>
            </a:r>
            <a:r>
              <a:rPr lang="ru-RU" sz="2000" dirty="0" err="1"/>
              <a:t>вимоги</a:t>
            </a:r>
            <a:r>
              <a:rPr lang="ru-RU" sz="2000" dirty="0"/>
              <a:t>, </a:t>
            </a:r>
            <a:r>
              <a:rPr lang="ru-RU" sz="2000" dirty="0" err="1"/>
              <a:t>реєстрації</a:t>
            </a:r>
            <a:r>
              <a:rPr lang="ru-RU" sz="2000" dirty="0"/>
              <a:t> </a:t>
            </a:r>
            <a:r>
              <a:rPr lang="ru-RU" sz="2000" dirty="0" err="1"/>
              <a:t>податкової</a:t>
            </a:r>
            <a:r>
              <a:rPr lang="ru-RU" sz="2000" dirty="0"/>
              <a:t> </a:t>
            </a:r>
            <a:r>
              <a:rPr lang="ru-RU" sz="2000" dirty="0" err="1"/>
              <a:t>застави</a:t>
            </a:r>
            <a:r>
              <a:rPr lang="ru-RU" sz="2000" dirty="0"/>
              <a:t> в державному </a:t>
            </a:r>
            <a:r>
              <a:rPr lang="ru-RU" sz="2000" dirty="0" err="1"/>
              <a:t>реєстрі</a:t>
            </a:r>
            <a:r>
              <a:rPr lang="ru-RU" sz="2000" dirty="0"/>
              <a:t> застав </a:t>
            </a:r>
            <a:r>
              <a:rPr lang="ru-RU" sz="2000" dirty="0" err="1"/>
              <a:t>нерухомого</a:t>
            </a:r>
            <a:r>
              <a:rPr lang="ru-RU" sz="2000" dirty="0"/>
              <a:t> майна й </a:t>
            </a:r>
            <a:r>
              <a:rPr lang="ru-RU" sz="2000" dirty="0" err="1"/>
              <a:t>опису</a:t>
            </a:r>
            <a:r>
              <a:rPr lang="ru-RU" sz="2000" dirty="0"/>
              <a:t> заставного майна та, у </a:t>
            </a:r>
            <a:r>
              <a:rPr lang="ru-RU" sz="2000" dirty="0" err="1"/>
              <a:t>виняткових</a:t>
            </a:r>
            <a:r>
              <a:rPr lang="ru-RU" sz="2000" dirty="0"/>
              <a:t> </a:t>
            </a:r>
            <a:r>
              <a:rPr lang="ru-RU" sz="2000" dirty="0" err="1"/>
              <a:t>випадках</a:t>
            </a:r>
            <a:r>
              <a:rPr lang="ru-RU" sz="2000" dirty="0"/>
              <a:t>, </a:t>
            </a:r>
            <a:r>
              <a:rPr lang="ru-RU" sz="2000" dirty="0" err="1"/>
              <a:t>арешту</a:t>
            </a:r>
            <a:r>
              <a:rPr lang="ru-RU" sz="2000" dirty="0"/>
              <a:t> </a:t>
            </a:r>
            <a:r>
              <a:rPr lang="ru-RU" sz="2000" dirty="0" err="1"/>
              <a:t>активів</a:t>
            </a:r>
            <a:r>
              <a:rPr lang="ru-RU" sz="2000" dirty="0"/>
              <a:t>;</a:t>
            </a:r>
          </a:p>
          <a:p>
            <a:r>
              <a:rPr lang="ru-RU" sz="2000" dirty="0"/>
              <a:t>2) </a:t>
            </a:r>
            <a:r>
              <a:rPr lang="ru-RU" sz="2000" dirty="0" err="1"/>
              <a:t>дієвий</a:t>
            </a:r>
            <a:r>
              <a:rPr lang="ru-RU" sz="2000" dirty="0"/>
              <a:t> статус – </a:t>
            </a:r>
            <a:r>
              <a:rPr lang="ru-RU" sz="2000" dirty="0" err="1"/>
              <a:t>це</a:t>
            </a:r>
            <a:r>
              <a:rPr lang="ru-RU" sz="2000" dirty="0"/>
              <a:t> статус </a:t>
            </a:r>
            <a:r>
              <a:rPr lang="ru-RU" sz="2000" dirty="0" err="1"/>
              <a:t>податкового</a:t>
            </a:r>
            <a:r>
              <a:rPr lang="ru-RU" sz="2000" dirty="0"/>
              <a:t> боргу, у </a:t>
            </a:r>
            <a:r>
              <a:rPr lang="ru-RU" sz="2000" dirty="0" err="1"/>
              <a:t>якому</a:t>
            </a:r>
            <a:r>
              <a:rPr lang="ru-RU" sz="2000" dirty="0"/>
              <a:t> </a:t>
            </a:r>
            <a:r>
              <a:rPr lang="ru-RU" sz="2000" dirty="0" err="1"/>
              <a:t>зменшення</a:t>
            </a:r>
            <a:r>
              <a:rPr lang="ru-RU" sz="2000" dirty="0"/>
              <a:t> такого боргу </a:t>
            </a:r>
            <a:r>
              <a:rPr lang="ru-RU" sz="2000" dirty="0" err="1"/>
              <a:t>відбувається</a:t>
            </a:r>
            <a:r>
              <a:rPr lang="ru-RU" sz="2000" dirty="0"/>
              <a:t> завдяки </a:t>
            </a:r>
            <a:r>
              <a:rPr lang="ru-RU" sz="2000" dirty="0" err="1"/>
              <a:t>певним</a:t>
            </a:r>
            <a:r>
              <a:rPr lang="ru-RU" sz="2000" dirty="0"/>
              <a:t> </a:t>
            </a:r>
            <a:r>
              <a:rPr lang="ru-RU" sz="2000" dirty="0" err="1"/>
              <a:t>діям</a:t>
            </a:r>
            <a:r>
              <a:rPr lang="ru-RU" sz="2000" dirty="0"/>
              <a:t>, що </a:t>
            </a:r>
            <a:r>
              <a:rPr lang="ru-RU" sz="2000" dirty="0" err="1"/>
              <a:t>виконує</a:t>
            </a:r>
            <a:r>
              <a:rPr lang="ru-RU" sz="2000" dirty="0"/>
              <a:t> </a:t>
            </a:r>
            <a:r>
              <a:rPr lang="ru-RU" sz="2000" dirty="0" err="1"/>
              <a:t>працівник</a:t>
            </a:r>
            <a:r>
              <a:rPr lang="ru-RU" sz="2000" dirty="0"/>
              <a:t> </a:t>
            </a:r>
            <a:r>
              <a:rPr lang="ru-RU" sz="2000" dirty="0" err="1"/>
              <a:t>підрозділу</a:t>
            </a:r>
            <a:r>
              <a:rPr lang="ru-RU" sz="2000" dirty="0"/>
              <a:t>, </a:t>
            </a:r>
            <a:r>
              <a:rPr lang="ru-RU" sz="2000" dirty="0" err="1"/>
              <a:t>уповноваженого</a:t>
            </a:r>
            <a:r>
              <a:rPr lang="ru-RU" sz="2000" dirty="0"/>
              <a:t> </a:t>
            </a:r>
            <a:r>
              <a:rPr lang="ru-RU" sz="2000" dirty="0" err="1"/>
              <a:t>щодо</a:t>
            </a:r>
            <a:r>
              <a:rPr lang="ru-RU" sz="2000" dirty="0"/>
              <a:t> </a:t>
            </a:r>
            <a:r>
              <a:rPr lang="ru-RU" sz="2000" dirty="0" err="1"/>
              <a:t>стягнення</a:t>
            </a:r>
            <a:r>
              <a:rPr lang="ru-RU" sz="2000" dirty="0"/>
              <a:t> </a:t>
            </a:r>
            <a:r>
              <a:rPr lang="ru-RU" sz="2000" dirty="0" err="1"/>
              <a:t>податкового</a:t>
            </a:r>
            <a:r>
              <a:rPr lang="ru-RU" sz="2000" dirty="0"/>
              <a:t> боргу.</a:t>
            </a:r>
            <a:endParaRPr lang="uk-UA" sz="2000" dirty="0"/>
          </a:p>
        </p:txBody>
      </p:sp>
    </p:spTree>
    <p:extLst>
      <p:ext uri="{BB962C8B-B14F-4D97-AF65-F5344CB8AC3E}">
        <p14:creationId xmlns:p14="http://schemas.microsoft.com/office/powerpoint/2010/main" val="1002618308"/>
      </p:ext>
    </p:extLst>
  </p:cSld>
  <p:clrMapOvr>
    <a:masterClrMapping/>
  </p:clrMapOvr>
</p:sld>
</file>

<file path=ppt/theme/theme1.xml><?xml version="1.0" encoding="utf-8"?>
<a:theme xmlns:a="http://schemas.openxmlformats.org/drawingml/2006/main" name="Пастель">
  <a:themeElements>
    <a:clrScheme name="Пастель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Пастель">
      <a:majorFont>
        <a:latin typeface="Comic Sans MS"/>
        <a:ea typeface=""/>
        <a:cs typeface=""/>
      </a:majorFont>
      <a:minorFont>
        <a:latin typeface="Comic Sans MS"/>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Пастель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Пастель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Пастель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Пастель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Пастель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Пастель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Пастель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Пастель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Crayons</Template>
  <TotalTime>724</TotalTime>
  <Words>1988</Words>
  <Application>Microsoft Office PowerPoint</Application>
  <PresentationFormat>Екран (4:3)</PresentationFormat>
  <Paragraphs>75</Paragraphs>
  <Slides>18</Slides>
  <Notes>0</Notes>
  <HiddenSlides>0</HiddenSlides>
  <MMClips>0</MMClips>
  <ScaleCrop>false</ScaleCrop>
  <HeadingPairs>
    <vt:vector size="6" baseType="variant">
      <vt:variant>
        <vt:lpstr>Використані шрифти</vt:lpstr>
      </vt:variant>
      <vt:variant>
        <vt:i4>2</vt:i4>
      </vt:variant>
      <vt:variant>
        <vt:lpstr>Тема</vt:lpstr>
      </vt:variant>
      <vt:variant>
        <vt:i4>1</vt:i4>
      </vt:variant>
      <vt:variant>
        <vt:lpstr>Заголовки слайдів</vt:lpstr>
      </vt:variant>
      <vt:variant>
        <vt:i4>18</vt:i4>
      </vt:variant>
    </vt:vector>
  </HeadingPairs>
  <TitlesOfParts>
    <vt:vector size="21" baseType="lpstr">
      <vt:lpstr>Calibri</vt:lpstr>
      <vt:lpstr>Comic Sans MS</vt:lpstr>
      <vt:lpstr>Пастель</vt:lpstr>
      <vt:lpstr>Лекція 13 . ПРИНЦИПИ ТА ПРОЦЕДУРИ ПОГАШЕННЯ ПОДАТКОВОГО БОРГУ </vt:lpstr>
      <vt:lpstr>План лекційного заняття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Список використаної літератури: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VINGA</dc:creator>
  <cp:lastModifiedBy>ASUS</cp:lastModifiedBy>
  <cp:revision>98</cp:revision>
  <cp:lastPrinted>1601-01-01T00:00:00Z</cp:lastPrinted>
  <dcterms:created xsi:type="dcterms:W3CDTF">1601-01-01T00:00:00Z</dcterms:created>
  <dcterms:modified xsi:type="dcterms:W3CDTF">2025-10-09T12:32:46Z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