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EB07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ru-RU" smtClean="0"/>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10/16/2025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154955" y="685799"/>
            <a:ext cx="8825658" cy="36406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4509A250-FF31-4206-8172-F9D3106AACB1}" type="datetimeFigureOut">
              <a:rPr lang="en-US" dirty="0"/>
              <a:t>10/16/2025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ru-RU" smtClean="0"/>
              <a:t>Образец заголовка</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4509A250-FF31-4206-8172-F9D3106AACB1}" type="datetimeFigureOut">
              <a:rPr lang="en-US" dirty="0"/>
              <a:t>10/16/2025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574800" y="1447800"/>
            <a:ext cx="7999315" cy="2323374"/>
          </a:xfrm>
        </p:spPr>
        <p:txBody>
          <a:bodyPr/>
          <a:lstStyle>
            <a:lvl1pPr>
              <a:defRPr sz="4800"/>
            </a:lvl1pPr>
          </a:lstStyle>
          <a:p>
            <a:r>
              <a:rPr lang="ru-RU" smtClean="0"/>
              <a:t>Образец заголовка</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lumMod val="60000"/>
                    <a:lumOff val="4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4509A250-FF31-4206-8172-F9D3106AACB1}" type="datetimeFigureOut">
              <a:rPr lang="en-US" dirty="0"/>
              <a:t>10/16/2025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
        <p:nvSpPr>
          <p:cNvPr id="11" name="TextBox 10"/>
          <p:cNvSpPr txBox="1"/>
          <p:nvPr/>
        </p:nvSpPr>
        <p:spPr>
          <a:xfrm>
            <a:off x="9330490" y="2613787"/>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509A250-FF31-4206-8172-F9D3106AACB1}" type="datetimeFigureOut">
              <a:rPr lang="en-US" dirty="0"/>
              <a:t>10/16/2025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smtClean="0"/>
              <a:t>Образец заголовка</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10/16/2025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smtClean="0"/>
              <a:t>Образец заголовка</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10/16/2025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10/16/2025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10/16/2025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796027F-7875-4030-9381-8BD8C4F21935}" type="datetimeFigureOut">
              <a:rPr lang="en-US" dirty="0"/>
              <a:t>10/16/2025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796027F-7875-4030-9381-8BD8C4F21935}" type="datetimeFigureOut">
              <a:rPr lang="en-US" dirty="0"/>
              <a:t>10/16/2025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10/16/2025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10/16/2025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10/16/2025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10/16/2025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3" cy="1447800"/>
          </a:xfrm>
        </p:spPr>
        <p:txBody>
          <a:bodyPr anchor="b"/>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54955" y="3129280"/>
            <a:ext cx="34010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7" name="Date Placeholder 4"/>
          <p:cNvSpPr>
            <a:spLocks noGrp="1"/>
          </p:cNvSpPr>
          <p:nvPr>
            <p:ph type="dt" sz="half" idx="10"/>
          </p:nvPr>
        </p:nvSpPr>
        <p:spPr/>
        <p:txBody>
          <a:bodyPr/>
          <a:lstStyle/>
          <a:p>
            <a:fld id="{4509A250-FF31-4206-8172-F9D3106AACB1}" type="datetimeFigureOut">
              <a:rPr lang="en-US" dirty="0"/>
              <a:t>10/16/2025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4509A250-FF31-4206-8172-F9D3106AACB1}" type="datetimeFigureOut">
              <a:rPr lang="en-US" dirty="0"/>
              <a:t>10/16/2025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44"/>
          <a:stretch/>
        </p:blipFill>
        <p:spPr>
          <a:xfrm>
            <a:off x="0" y="2669685"/>
            <a:ext cx="403566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10/16/2025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29095" y="368643"/>
            <a:ext cx="8825658" cy="1344827"/>
          </a:xfrm>
        </p:spPr>
        <p:txBody>
          <a:bodyPr/>
          <a:lstStyle/>
          <a:p>
            <a:pPr algn="ctr"/>
            <a:r>
              <a:rPr lang="uk-UA" sz="3200" b="1" dirty="0"/>
              <a:t>ТЕМА: ЗМІНИ ЯК ОСНОВА РОЗВИТКУ </a:t>
            </a:r>
            <a:r>
              <a:rPr lang="uk-UA" sz="3200" b="1" dirty="0" smtClean="0"/>
              <a:t>ОРГАНІЗАЦІЇ</a:t>
            </a:r>
            <a:endParaRPr lang="uk-UA" sz="3200" dirty="0"/>
          </a:p>
        </p:txBody>
      </p:sp>
      <p:sp>
        <p:nvSpPr>
          <p:cNvPr id="3" name="Подзаголовок 2"/>
          <p:cNvSpPr>
            <a:spLocks noGrp="1"/>
          </p:cNvSpPr>
          <p:nvPr>
            <p:ph type="subTitle" idx="1"/>
          </p:nvPr>
        </p:nvSpPr>
        <p:spPr>
          <a:xfrm>
            <a:off x="1163192" y="2141271"/>
            <a:ext cx="8825658" cy="2480155"/>
          </a:xfrm>
        </p:spPr>
        <p:txBody>
          <a:bodyPr>
            <a:normAutofit fontScale="85000" lnSpcReduction="20000"/>
          </a:bodyPr>
          <a:lstStyle/>
          <a:p>
            <a:r>
              <a:rPr lang="uk-UA" dirty="0"/>
              <a:t>1. Поняття та сутність організаційних </a:t>
            </a:r>
            <a:r>
              <a:rPr lang="uk-UA" dirty="0" smtClean="0"/>
              <a:t>змін</a:t>
            </a:r>
            <a:endParaRPr lang="uk-UA" dirty="0"/>
          </a:p>
          <a:p>
            <a:r>
              <a:rPr lang="uk-UA" dirty="0"/>
              <a:t>2. Визначення та класифікація організаційних змін</a:t>
            </a:r>
          </a:p>
          <a:p>
            <a:r>
              <a:rPr lang="uk-UA" dirty="0"/>
              <a:t>3. Чинники, що зумовлюють організаційні зміни</a:t>
            </a:r>
          </a:p>
          <a:p>
            <a:r>
              <a:rPr lang="uk-UA" dirty="0"/>
              <a:t>4. Життєвий цикл організаційних змін</a:t>
            </a:r>
          </a:p>
          <a:p>
            <a:r>
              <a:rPr lang="uk-UA" dirty="0"/>
              <a:t>5. Особливості процесу змін</a:t>
            </a:r>
          </a:p>
          <a:p>
            <a:r>
              <a:rPr lang="uk-UA" dirty="0"/>
              <a:t>6. Моделі реалізації змін</a:t>
            </a:r>
          </a:p>
          <a:p>
            <a:r>
              <a:rPr lang="uk-UA" dirty="0"/>
              <a:t>7. Модель успіху </a:t>
            </a:r>
            <a:r>
              <a:rPr lang="uk-UA" dirty="0" err="1"/>
              <a:t>проєкту</a:t>
            </a:r>
            <a:r>
              <a:rPr lang="uk-UA" dirty="0"/>
              <a:t> змін Project </a:t>
            </a:r>
            <a:r>
              <a:rPr lang="uk-UA" dirty="0" err="1"/>
              <a:t>Change</a:t>
            </a:r>
            <a:r>
              <a:rPr lang="uk-UA" dirty="0"/>
              <a:t> </a:t>
            </a:r>
            <a:r>
              <a:rPr lang="uk-UA" dirty="0" err="1"/>
              <a:t>Triangle</a:t>
            </a:r>
            <a:r>
              <a:rPr lang="uk-UA" dirty="0"/>
              <a:t> (</a:t>
            </a:r>
            <a:r>
              <a:rPr lang="uk-UA" dirty="0" err="1"/>
              <a:t>Prosci</a:t>
            </a:r>
            <a:r>
              <a:rPr lang="uk-UA" dirty="0"/>
              <a:t>)</a:t>
            </a:r>
          </a:p>
        </p:txBody>
      </p:sp>
    </p:spTree>
    <p:extLst>
      <p:ext uri="{BB962C8B-B14F-4D97-AF65-F5344CB8AC3E}">
        <p14:creationId xmlns:p14="http://schemas.microsoft.com/office/powerpoint/2010/main" val="4227649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601416" y="114642"/>
            <a:ext cx="3572260" cy="369332"/>
          </a:xfrm>
          <a:prstGeom prst="rect">
            <a:avLst/>
          </a:prstGeom>
        </p:spPr>
        <p:txBody>
          <a:bodyPr wrap="none">
            <a:spAutoFit/>
          </a:bodyPr>
          <a:lstStyle/>
          <a:p>
            <a:pPr>
              <a:spcAft>
                <a:spcPts val="0"/>
              </a:spcAft>
            </a:pPr>
            <a:r>
              <a:rPr lang="uk-UA" b="1" dirty="0">
                <a:latin typeface="Arial" panose="020B0604020202020204" pitchFamily="34" charset="0"/>
                <a:ea typeface="Calibri" panose="020F0502020204030204" pitchFamily="34" charset="0"/>
              </a:rPr>
              <a:t>Сутність організаційних змін </a:t>
            </a:r>
            <a:endParaRPr lang="uk-UA" sz="1600" b="1" dirty="0">
              <a:effectLst/>
              <a:latin typeface="Arial" panose="020B0604020202020204" pitchFamily="34" charset="0"/>
              <a:ea typeface="Calibri" panose="020F0502020204030204" pitchFamily="34" charset="0"/>
            </a:endParaRPr>
          </a:p>
        </p:txBody>
      </p:sp>
      <p:sp>
        <p:nvSpPr>
          <p:cNvPr id="5" name="Прямоугольник 4"/>
          <p:cNvSpPr/>
          <p:nvPr/>
        </p:nvSpPr>
        <p:spPr>
          <a:xfrm>
            <a:off x="296562" y="746899"/>
            <a:ext cx="6384324" cy="2423740"/>
          </a:xfrm>
          <a:prstGeom prst="rect">
            <a:avLst/>
          </a:prstGeom>
        </p:spPr>
        <p:txBody>
          <a:bodyPr wrap="square">
            <a:spAutoFit/>
          </a:bodyPr>
          <a:lstStyle/>
          <a:p>
            <a:pPr indent="360000" algn="just">
              <a:spcAft>
                <a:spcPts val="0"/>
              </a:spcAft>
            </a:pPr>
            <a:r>
              <a:rPr lang="uk-UA" dirty="0">
                <a:latin typeface="Arial" panose="020B0604020202020204" pitchFamily="34" charset="0"/>
                <a:ea typeface="Calibri" panose="020F0502020204030204" pitchFamily="34" charset="0"/>
              </a:rPr>
              <a:t>Розвиток і зміни є невід’ємними складовими як суспільного життя, так і життя організації. </a:t>
            </a:r>
            <a:endParaRPr lang="uk-UA" sz="1600" dirty="0">
              <a:latin typeface="Arial" panose="020B0604020202020204" pitchFamily="34" charset="0"/>
              <a:ea typeface="Calibri" panose="020F0502020204030204" pitchFamily="34" charset="0"/>
            </a:endParaRPr>
          </a:p>
          <a:p>
            <a:pPr indent="360000" algn="just">
              <a:spcAft>
                <a:spcPts val="0"/>
              </a:spcAft>
            </a:pPr>
            <a:r>
              <a:rPr lang="uk-UA" dirty="0">
                <a:latin typeface="Arial" panose="020B0604020202020204" pitchFamily="34" charset="0"/>
                <a:ea typeface="Calibri" panose="020F0502020204030204" pitchFamily="34" charset="0"/>
              </a:rPr>
              <a:t>Будь-яка </a:t>
            </a:r>
            <a:r>
              <a:rPr lang="uk-UA" dirty="0" err="1">
                <a:latin typeface="Arial" panose="020B0604020202020204" pitchFamily="34" charset="0"/>
                <a:ea typeface="Calibri" panose="020F0502020204030204" pitchFamily="34" charset="0"/>
              </a:rPr>
              <a:t>організація,як</a:t>
            </a:r>
            <a:r>
              <a:rPr lang="uk-UA" dirty="0">
                <a:latin typeface="Arial" panose="020B0604020202020204" pitchFamily="34" charset="0"/>
                <a:ea typeface="Calibri" panose="020F0502020204030204" pitchFamily="34" charset="0"/>
              </a:rPr>
              <a:t> відкрита соціально-економічна система, поєднує дві цільові установки: </a:t>
            </a:r>
            <a:endParaRPr lang="uk-UA" sz="1600" dirty="0">
              <a:latin typeface="Arial" panose="020B0604020202020204" pitchFamily="34" charset="0"/>
              <a:ea typeface="Calibri" panose="020F0502020204030204" pitchFamily="34" charset="0"/>
            </a:endParaRPr>
          </a:p>
          <a:p>
            <a:pPr indent="360000" algn="just">
              <a:spcAft>
                <a:spcPts val="945"/>
              </a:spcAft>
            </a:pPr>
            <a:r>
              <a:rPr lang="uk-UA" sz="1100" dirty="0">
                <a:latin typeface="Segoe UI Symbol" panose="020B0502040204020203" pitchFamily="34" charset="0"/>
                <a:ea typeface="Calibri" panose="020F0502020204030204" pitchFamily="34" charset="0"/>
                <a:cs typeface="Segoe UI Symbol" panose="020B0502040204020203" pitchFamily="34" charset="0"/>
              </a:rPr>
              <a:t>✓</a:t>
            </a:r>
            <a:r>
              <a:rPr lang="uk-UA" sz="1100" dirty="0">
                <a:latin typeface="Wingdings" panose="05000000000000000000" pitchFamily="2" charset="2"/>
                <a:ea typeface="Calibri" panose="020F0502020204030204" pitchFamily="34" charset="0"/>
                <a:cs typeface="Wingdings" panose="05000000000000000000" pitchFamily="2" charset="2"/>
              </a:rPr>
              <a:t> </a:t>
            </a:r>
            <a:r>
              <a:rPr lang="uk-UA" b="1" dirty="0">
                <a:latin typeface="Arial" panose="020B0604020202020204" pitchFamily="34" charset="0"/>
                <a:ea typeface="Calibri" panose="020F0502020204030204" pitchFamily="34" charset="0"/>
              </a:rPr>
              <a:t>Бажання вижити </a:t>
            </a:r>
            <a:r>
              <a:rPr lang="uk-UA" dirty="0">
                <a:latin typeface="Arial" panose="020B0604020202020204" pitchFamily="34" charset="0"/>
                <a:ea typeface="Calibri" panose="020F0502020204030204" pitchFamily="34" charset="0"/>
              </a:rPr>
              <a:t>(зберегти стабільність, оптимально функціонувати); </a:t>
            </a:r>
            <a:endParaRPr lang="uk-UA" sz="1600" dirty="0">
              <a:latin typeface="Arial" panose="020B0604020202020204" pitchFamily="34" charset="0"/>
              <a:ea typeface="Calibri" panose="020F0502020204030204" pitchFamily="34" charset="0"/>
            </a:endParaRPr>
          </a:p>
          <a:p>
            <a:pPr indent="360000" algn="just">
              <a:spcAft>
                <a:spcPts val="0"/>
              </a:spcAft>
            </a:pPr>
            <a:r>
              <a:rPr lang="uk-UA" sz="1100" dirty="0">
                <a:latin typeface="Segoe UI Symbol" panose="020B0502040204020203" pitchFamily="34" charset="0"/>
                <a:ea typeface="Calibri" panose="020F0502020204030204" pitchFamily="34" charset="0"/>
                <a:cs typeface="Segoe UI Symbol" panose="020B0502040204020203" pitchFamily="34" charset="0"/>
              </a:rPr>
              <a:t>✓</a:t>
            </a:r>
            <a:r>
              <a:rPr lang="uk-UA" sz="1100" dirty="0">
                <a:latin typeface="Wingdings" panose="05000000000000000000" pitchFamily="2" charset="2"/>
                <a:ea typeface="Calibri" panose="020F0502020204030204" pitchFamily="34" charset="0"/>
                <a:cs typeface="Wingdings" panose="05000000000000000000" pitchFamily="2" charset="2"/>
              </a:rPr>
              <a:t> </a:t>
            </a:r>
            <a:r>
              <a:rPr lang="uk-UA" b="1" dirty="0">
                <a:latin typeface="Arial" panose="020B0604020202020204" pitchFamily="34" charset="0"/>
                <a:ea typeface="Calibri" panose="020F0502020204030204" pitchFamily="34" charset="0"/>
              </a:rPr>
              <a:t>Прагнення розвиватися </a:t>
            </a:r>
            <a:r>
              <a:rPr lang="uk-UA" dirty="0">
                <a:latin typeface="Arial" panose="020B0604020202020204" pitchFamily="34" charset="0"/>
                <a:ea typeface="Calibri" panose="020F0502020204030204" pitchFamily="34" charset="0"/>
              </a:rPr>
              <a:t>(змінюватися, вдосконалюватися). </a:t>
            </a:r>
            <a:endParaRPr lang="uk-UA" sz="14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7" name="Прямая соединительная линия 6"/>
          <p:cNvCxnSpPr/>
          <p:nvPr/>
        </p:nvCxnSpPr>
        <p:spPr>
          <a:xfrm>
            <a:off x="799070" y="590380"/>
            <a:ext cx="9176952"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9" name="Рисунок 8"/>
          <p:cNvPicPr/>
          <p:nvPr/>
        </p:nvPicPr>
        <p:blipFill rotWithShape="1">
          <a:blip r:embed="rId2"/>
          <a:srcRect l="40155" t="38290" r="21702" b="36771"/>
          <a:stretch/>
        </p:blipFill>
        <p:spPr bwMode="auto">
          <a:xfrm>
            <a:off x="6870940" y="836466"/>
            <a:ext cx="5197491" cy="2211533"/>
          </a:xfrm>
          <a:prstGeom prst="rect">
            <a:avLst/>
          </a:prstGeom>
          <a:ln>
            <a:noFill/>
          </a:ln>
          <a:extLst>
            <a:ext uri="{53640926-AAD7-44D8-BBD7-CCE9431645EC}">
              <a14:shadowObscured xmlns:a14="http://schemas.microsoft.com/office/drawing/2010/main"/>
            </a:ext>
          </a:extLst>
        </p:spPr>
      </p:pic>
      <p:sp>
        <p:nvSpPr>
          <p:cNvPr id="10" name="Прямоугольник 9"/>
          <p:cNvSpPr/>
          <p:nvPr/>
        </p:nvSpPr>
        <p:spPr>
          <a:xfrm>
            <a:off x="585470" y="3845091"/>
            <a:ext cx="11128736" cy="2031325"/>
          </a:xfrm>
          <a:prstGeom prst="rect">
            <a:avLst/>
          </a:prstGeom>
        </p:spPr>
        <p:txBody>
          <a:bodyPr wrap="square">
            <a:spAutoFit/>
          </a:bodyPr>
          <a:lstStyle/>
          <a:p>
            <a:pPr indent="360000" algn="just"/>
            <a:r>
              <a:rPr lang="uk-UA" dirty="0" smtClean="0">
                <a:latin typeface="Arial" panose="020B0604020202020204" pitchFamily="34" charset="0"/>
              </a:rPr>
              <a:t>Основними характеристиками змін є: обсяг і напрям, тривалість і швидкість, інтенсивність і тривалість</a:t>
            </a:r>
            <a:r>
              <a:rPr lang="ru-RU" dirty="0" smtClean="0">
                <a:latin typeface="Arial" panose="020B0604020202020204" pitchFamily="34" charset="0"/>
              </a:rPr>
              <a:t>. </a:t>
            </a:r>
            <a:endParaRPr lang="ru-RU" dirty="0">
              <a:latin typeface="Arial" panose="020B0604020202020204" pitchFamily="34" charset="0"/>
            </a:endParaRPr>
          </a:p>
          <a:p>
            <a:pPr indent="360000" algn="just"/>
            <a:endParaRPr lang="uk-UA" dirty="0" smtClean="0">
              <a:latin typeface="Arial" panose="020B0604020202020204" pitchFamily="34" charset="0"/>
            </a:endParaRPr>
          </a:p>
          <a:p>
            <a:pPr indent="360000" algn="just"/>
            <a:r>
              <a:rPr lang="uk-UA" dirty="0" smtClean="0">
                <a:latin typeface="Arial" panose="020B0604020202020204" pitchFamily="34" charset="0"/>
              </a:rPr>
              <a:t>Організаційні </a:t>
            </a:r>
            <a:r>
              <a:rPr lang="uk-UA" dirty="0">
                <a:latin typeface="Arial" panose="020B0604020202020204" pitchFamily="34" charset="0"/>
              </a:rPr>
              <a:t>зміни є </a:t>
            </a:r>
            <a:r>
              <a:rPr lang="uk-UA" b="1" dirty="0">
                <a:latin typeface="Arial" panose="020B0604020202020204" pitchFamily="34" charset="0"/>
              </a:rPr>
              <a:t>фундаментальним аспектом управління</a:t>
            </a:r>
            <a:r>
              <a:rPr lang="uk-UA" dirty="0">
                <a:latin typeface="Arial" panose="020B0604020202020204" pitchFamily="34" charset="0"/>
              </a:rPr>
              <a:t>, що відображає необхідність адаптації організацій до динамічного зовнішнього та внутрішнього середовища. Вони являють собою </a:t>
            </a:r>
            <a:r>
              <a:rPr lang="uk-UA" b="1" dirty="0">
                <a:latin typeface="Arial" panose="020B0604020202020204" pitchFamily="34" charset="0"/>
              </a:rPr>
              <a:t>перехід від поточного стану до бажаного майбутнього стану</a:t>
            </a:r>
            <a:r>
              <a:rPr lang="uk-UA" dirty="0">
                <a:latin typeface="Arial" panose="020B0604020202020204" pitchFamily="34" charset="0"/>
              </a:rPr>
              <a:t>, спрямований на підвищення ефективності, конкурентоздатності, стійкості та здатності до зростання.</a:t>
            </a:r>
            <a:endParaRPr lang="uk-UA" dirty="0"/>
          </a:p>
        </p:txBody>
      </p:sp>
    </p:spTree>
    <p:extLst>
      <p:ext uri="{BB962C8B-B14F-4D97-AF65-F5344CB8AC3E}">
        <p14:creationId xmlns:p14="http://schemas.microsoft.com/office/powerpoint/2010/main" val="25691824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38898" y="849161"/>
            <a:ext cx="11162270" cy="4524315"/>
          </a:xfrm>
          <a:prstGeom prst="rect">
            <a:avLst/>
          </a:prstGeom>
        </p:spPr>
        <p:txBody>
          <a:bodyPr wrap="square">
            <a:spAutoFit/>
          </a:bodyPr>
          <a:lstStyle/>
          <a:p>
            <a:pPr indent="360000" algn="just"/>
            <a:r>
              <a:rPr lang="uk-UA" b="1" dirty="0" smtClean="0">
                <a:latin typeface="Arial" panose="020B0604020202020204" pitchFamily="34" charset="0"/>
              </a:rPr>
              <a:t>Сутність організаційних змін розкривається </a:t>
            </a:r>
            <a:r>
              <a:rPr lang="ru-RU" b="1" dirty="0" smtClean="0">
                <a:latin typeface="Arial" panose="020B0604020202020204" pitchFamily="34" charset="0"/>
              </a:rPr>
              <a:t>через</a:t>
            </a:r>
            <a:r>
              <a:rPr lang="ru-RU" b="1" dirty="0">
                <a:latin typeface="Arial" panose="020B0604020202020204" pitchFamily="34" charset="0"/>
              </a:rPr>
              <a:t>: </a:t>
            </a:r>
            <a:endParaRPr lang="ru-RU" b="1" dirty="0" smtClean="0">
              <a:latin typeface="Arial" panose="020B0604020202020204" pitchFamily="34" charset="0"/>
            </a:endParaRPr>
          </a:p>
          <a:p>
            <a:pPr indent="360000" algn="just"/>
            <a:endParaRPr lang="ru-RU" dirty="0">
              <a:latin typeface="Arial" panose="020B0604020202020204" pitchFamily="34" charset="0"/>
            </a:endParaRPr>
          </a:p>
          <a:p>
            <a:pPr indent="360000" algn="just"/>
            <a:r>
              <a:rPr lang="uk-UA" sz="1100" dirty="0"/>
              <a:t>✓ </a:t>
            </a:r>
            <a:r>
              <a:rPr lang="uk-UA" b="1" dirty="0">
                <a:latin typeface="Arial" panose="020B0604020202020204" pitchFamily="34" charset="0"/>
              </a:rPr>
              <a:t>Універсальність: </a:t>
            </a:r>
            <a:r>
              <a:rPr lang="uk-UA" dirty="0">
                <a:latin typeface="Arial" panose="020B0604020202020204" pitchFamily="34" charset="0"/>
              </a:rPr>
              <a:t>Зміни є невід'ємною частиною життєдіяльності будь-якої організації, незалежно від її розміру, галузі чи форми власності. </a:t>
            </a:r>
            <a:endParaRPr lang="uk-UA" dirty="0" smtClean="0">
              <a:latin typeface="Arial" panose="020B0604020202020204" pitchFamily="34" charset="0"/>
            </a:endParaRPr>
          </a:p>
          <a:p>
            <a:pPr indent="360000" algn="just"/>
            <a:endParaRPr lang="uk-UA" dirty="0">
              <a:latin typeface="Arial" panose="020B0604020202020204" pitchFamily="34" charset="0"/>
            </a:endParaRPr>
          </a:p>
          <a:p>
            <a:pPr indent="360000" algn="just"/>
            <a:r>
              <a:rPr lang="uk-UA" sz="1100" dirty="0"/>
              <a:t>✓ </a:t>
            </a:r>
            <a:r>
              <a:rPr lang="uk-UA" b="1" dirty="0">
                <a:latin typeface="Arial" panose="020B0604020202020204" pitchFamily="34" charset="0"/>
              </a:rPr>
              <a:t>Багатогранність: </a:t>
            </a:r>
            <a:r>
              <a:rPr lang="uk-UA" dirty="0">
                <a:latin typeface="Arial" panose="020B0604020202020204" pitchFamily="34" charset="0"/>
              </a:rPr>
              <a:t>Організаційні зміни можуть охоплювати різні елементи організації, включаючи структуру, технології, процеси, стратегії, культуру та людські ресурси. </a:t>
            </a:r>
            <a:endParaRPr lang="uk-UA" dirty="0" smtClean="0">
              <a:latin typeface="Arial" panose="020B0604020202020204" pitchFamily="34" charset="0"/>
            </a:endParaRPr>
          </a:p>
          <a:p>
            <a:pPr indent="360000" algn="just"/>
            <a:endParaRPr lang="uk-UA" dirty="0">
              <a:latin typeface="Arial" panose="020B0604020202020204" pitchFamily="34" charset="0"/>
            </a:endParaRPr>
          </a:p>
          <a:p>
            <a:pPr indent="360000" algn="just"/>
            <a:r>
              <a:rPr lang="ru-RU" sz="1100" dirty="0"/>
              <a:t>✓ </a:t>
            </a:r>
            <a:r>
              <a:rPr lang="uk-UA" b="1" dirty="0" smtClean="0">
                <a:latin typeface="Arial" panose="020B0604020202020204" pitchFamily="34" charset="0"/>
              </a:rPr>
              <a:t>Процесний характер: </a:t>
            </a:r>
            <a:r>
              <a:rPr lang="uk-UA" dirty="0" smtClean="0">
                <a:latin typeface="Arial" panose="020B0604020202020204" pitchFamily="34" charset="0"/>
              </a:rPr>
              <a:t>Зміни </a:t>
            </a:r>
            <a:r>
              <a:rPr lang="uk-UA" dirty="0" err="1" smtClean="0">
                <a:latin typeface="Arial" panose="020B0604020202020204" pitchFamily="34" charset="0"/>
              </a:rPr>
              <a:t>рідко</a:t>
            </a:r>
            <a:r>
              <a:rPr lang="uk-UA" dirty="0" smtClean="0">
                <a:latin typeface="Arial" panose="020B0604020202020204" pitchFamily="34" charset="0"/>
              </a:rPr>
              <a:t> бувають </a:t>
            </a:r>
            <a:r>
              <a:rPr lang="uk-UA" dirty="0" err="1" smtClean="0">
                <a:latin typeface="Arial" panose="020B0604020202020204" pitchFamily="34" charset="0"/>
              </a:rPr>
              <a:t>одномоментними</a:t>
            </a:r>
            <a:r>
              <a:rPr lang="uk-UA" dirty="0" smtClean="0">
                <a:latin typeface="Arial" panose="020B0604020202020204" pitchFamily="34" charset="0"/>
              </a:rPr>
              <a:t> подіями; частіше вони є складними, розтягнутими в часі процесами, що включають кілька етапів. </a:t>
            </a:r>
          </a:p>
          <a:p>
            <a:pPr indent="360000" algn="just"/>
            <a:endParaRPr lang="uk-UA" dirty="0" smtClean="0">
              <a:latin typeface="Arial" panose="020B0604020202020204" pitchFamily="34" charset="0"/>
            </a:endParaRPr>
          </a:p>
          <a:p>
            <a:pPr indent="360000" algn="just"/>
            <a:r>
              <a:rPr lang="uk-UA" sz="1100" dirty="0" smtClean="0"/>
              <a:t>✓ </a:t>
            </a:r>
            <a:r>
              <a:rPr lang="uk-UA" b="1" dirty="0" smtClean="0">
                <a:latin typeface="Arial" panose="020B0604020202020204" pitchFamily="34" charset="0"/>
              </a:rPr>
              <a:t>Необхідність реагування та передбачення: </a:t>
            </a:r>
            <a:r>
              <a:rPr lang="uk-UA" dirty="0" smtClean="0">
                <a:latin typeface="Arial" panose="020B0604020202020204" pitchFamily="34" charset="0"/>
              </a:rPr>
              <a:t>Організації повинні не лише реагувати на вже відбулися зміни в середовищі, але й активно передбачати майбутні тенденції та готуватися </a:t>
            </a:r>
            <a:r>
              <a:rPr lang="ru-RU" dirty="0" smtClean="0">
                <a:latin typeface="Arial" panose="020B0604020202020204" pitchFamily="34" charset="0"/>
              </a:rPr>
              <a:t>до </a:t>
            </a:r>
            <a:r>
              <a:rPr lang="ru-RU" dirty="0">
                <a:latin typeface="Arial" panose="020B0604020202020204" pitchFamily="34" charset="0"/>
              </a:rPr>
              <a:t>них. </a:t>
            </a:r>
            <a:endParaRPr lang="ru-RU" dirty="0" smtClean="0">
              <a:latin typeface="Arial" panose="020B0604020202020204" pitchFamily="34" charset="0"/>
            </a:endParaRPr>
          </a:p>
          <a:p>
            <a:pPr indent="360000" algn="just"/>
            <a:endParaRPr lang="ru-RU" dirty="0">
              <a:latin typeface="Arial" panose="020B0604020202020204" pitchFamily="34" charset="0"/>
            </a:endParaRPr>
          </a:p>
          <a:p>
            <a:pPr indent="360000" algn="just"/>
            <a:r>
              <a:rPr lang="uk-UA" sz="1100" dirty="0"/>
              <a:t>✓ </a:t>
            </a:r>
            <a:r>
              <a:rPr lang="uk-UA" b="1" dirty="0">
                <a:latin typeface="Arial" panose="020B0604020202020204" pitchFamily="34" charset="0"/>
              </a:rPr>
              <a:t>Вплив на зацікавлені сторони: </a:t>
            </a:r>
            <a:r>
              <a:rPr lang="uk-UA" dirty="0">
                <a:latin typeface="Arial" panose="020B0604020202020204" pitchFamily="34" charset="0"/>
              </a:rPr>
              <a:t>Організаційні зміни можуть мати значний вплив на співробітників, клієнтів, постачальників, акціонерів та інші зацікавлені сторони. </a:t>
            </a:r>
          </a:p>
        </p:txBody>
      </p:sp>
      <p:pic>
        <p:nvPicPr>
          <p:cNvPr id="5" name="Рисунок 4"/>
          <p:cNvPicPr/>
          <p:nvPr/>
        </p:nvPicPr>
        <p:blipFill rotWithShape="1">
          <a:blip r:embed="rId2"/>
          <a:srcRect l="39973" t="53931" r="21872" b="35145"/>
          <a:stretch/>
        </p:blipFill>
        <p:spPr bwMode="auto">
          <a:xfrm>
            <a:off x="3152440" y="5514708"/>
            <a:ext cx="5835041" cy="113322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48884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067698" y="2080736"/>
            <a:ext cx="8229600" cy="1938992"/>
          </a:xfrm>
          <a:prstGeom prst="rect">
            <a:avLst/>
          </a:prstGeom>
        </p:spPr>
        <p:txBody>
          <a:bodyPr wrap="square">
            <a:spAutoFit/>
          </a:bodyPr>
          <a:lstStyle/>
          <a:p>
            <a:pPr algn="ctr"/>
            <a:r>
              <a:rPr lang="uk-UA" sz="2400" dirty="0">
                <a:latin typeface="Arial" panose="020B0604020202020204" pitchFamily="34" charset="0"/>
              </a:rPr>
              <a:t>Отже, </a:t>
            </a:r>
            <a:r>
              <a:rPr lang="uk-UA" sz="2400" b="1" dirty="0" smtClean="0">
                <a:latin typeface="Arial" panose="020B0604020202020204" pitchFamily="34" charset="0"/>
              </a:rPr>
              <a:t>ОРГАНІЗАЦІЙНІ ЗМІНИ </a:t>
            </a:r>
            <a:r>
              <a:rPr lang="uk-UA" sz="2400" dirty="0" smtClean="0">
                <a:latin typeface="Arial" panose="020B0604020202020204" pitchFamily="34" charset="0"/>
              </a:rPr>
              <a:t>– </a:t>
            </a:r>
            <a:r>
              <a:rPr lang="uk-UA" sz="2400" dirty="0">
                <a:latin typeface="Arial" panose="020B0604020202020204" pitchFamily="34" charset="0"/>
              </a:rPr>
              <a:t>це </a:t>
            </a:r>
            <a:r>
              <a:rPr lang="uk-UA" sz="2400" b="1" dirty="0">
                <a:latin typeface="Arial" panose="020B0604020202020204" pitchFamily="34" charset="0"/>
              </a:rPr>
              <a:t>цілеспрямовані або спонтанні трансформації </a:t>
            </a:r>
            <a:r>
              <a:rPr lang="uk-UA" sz="2400" dirty="0">
                <a:latin typeface="Arial" panose="020B0604020202020204" pitchFamily="34" charset="0"/>
              </a:rPr>
              <a:t>в структурі, процесах, технологіях, стратегіях, культурі або людських ресурсах організації, що впливають на її функціонування та ефективність. </a:t>
            </a:r>
            <a:endParaRPr lang="uk-UA" sz="2400" dirty="0"/>
          </a:p>
        </p:txBody>
      </p:sp>
    </p:spTree>
    <p:extLst>
      <p:ext uri="{BB962C8B-B14F-4D97-AF65-F5344CB8AC3E}">
        <p14:creationId xmlns:p14="http://schemas.microsoft.com/office/powerpoint/2010/main" val="13614692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43697" y="839084"/>
            <a:ext cx="9786552" cy="685059"/>
          </a:xfrm>
          <a:prstGeom prst="rect">
            <a:avLst/>
          </a:prstGeom>
        </p:spPr>
        <p:txBody>
          <a:bodyPr wrap="square">
            <a:spAutoFit/>
          </a:bodyPr>
          <a:lstStyle/>
          <a:p>
            <a:pPr algn="just">
              <a:lnSpc>
                <a:spcPct val="107000"/>
              </a:lnSpc>
              <a:spcAft>
                <a:spcPts val="0"/>
              </a:spcAft>
            </a:pPr>
            <a:r>
              <a:rPr lang="uk-UA" dirty="0" smtClean="0">
                <a:latin typeface="Calibri" panose="020F0502020204030204" pitchFamily="34" charset="0"/>
                <a:ea typeface="Calibri" panose="020F0502020204030204" pitchFamily="34" charset="0"/>
                <a:cs typeface="Times New Roman" panose="02020603050405020304" pitchFamily="18" charset="0"/>
              </a:rPr>
              <a:t>Організаційні </a:t>
            </a:r>
            <a:r>
              <a:rPr lang="uk-UA" dirty="0">
                <a:latin typeface="Calibri" panose="020F0502020204030204" pitchFamily="34" charset="0"/>
                <a:ea typeface="Calibri" panose="020F0502020204030204" pitchFamily="34" charset="0"/>
                <a:cs typeface="Times New Roman" panose="02020603050405020304" pitchFamily="18" charset="0"/>
              </a:rPr>
              <a:t>зміни характеризуються низкою ключових параметрів, що визначають їхню природу та вплив:</a:t>
            </a:r>
            <a:endParaRPr lang="uk-UA"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Прямоугольник 4"/>
          <p:cNvSpPr/>
          <p:nvPr/>
        </p:nvSpPr>
        <p:spPr>
          <a:xfrm>
            <a:off x="3171482" y="311664"/>
            <a:ext cx="3606115" cy="369332"/>
          </a:xfrm>
          <a:prstGeom prst="rect">
            <a:avLst/>
          </a:prstGeom>
        </p:spPr>
        <p:txBody>
          <a:bodyPr wrap="none">
            <a:spAutoFit/>
          </a:bodyPr>
          <a:lstStyle/>
          <a:p>
            <a:pPr>
              <a:spcAft>
                <a:spcPts val="0"/>
              </a:spcAft>
            </a:pPr>
            <a:r>
              <a:rPr lang="uk-UA" b="1" dirty="0">
                <a:latin typeface="Arial" panose="020B0604020202020204" pitchFamily="34" charset="0"/>
                <a:ea typeface="Calibri" panose="020F0502020204030204" pitchFamily="34" charset="0"/>
              </a:rPr>
              <a:t>Основні характеристики змін </a:t>
            </a:r>
            <a:endParaRPr lang="uk-UA" sz="1600" b="1" dirty="0">
              <a:latin typeface="Arial" panose="020B0604020202020204" pitchFamily="34" charset="0"/>
              <a:ea typeface="Calibri" panose="020F0502020204030204" pitchFamily="34" charset="0"/>
            </a:endParaRPr>
          </a:p>
        </p:txBody>
      </p:sp>
      <p:cxnSp>
        <p:nvCxnSpPr>
          <p:cNvPr id="6" name="Прямая соединительная линия 5"/>
          <p:cNvCxnSpPr/>
          <p:nvPr/>
        </p:nvCxnSpPr>
        <p:spPr>
          <a:xfrm>
            <a:off x="683740" y="680996"/>
            <a:ext cx="9176952"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7" name="Рисунок 6"/>
          <p:cNvPicPr/>
          <p:nvPr/>
        </p:nvPicPr>
        <p:blipFill rotWithShape="1">
          <a:blip r:embed="rId2"/>
          <a:srcRect l="40059" t="45784" r="22261" b="24882"/>
          <a:stretch/>
        </p:blipFill>
        <p:spPr bwMode="auto">
          <a:xfrm>
            <a:off x="336382" y="1682230"/>
            <a:ext cx="5670199" cy="2542437"/>
          </a:xfrm>
          <a:prstGeom prst="rect">
            <a:avLst/>
          </a:prstGeom>
          <a:ln>
            <a:noFill/>
          </a:ln>
          <a:extLst>
            <a:ext uri="{53640926-AAD7-44D8-BBD7-CCE9431645EC}">
              <a14:shadowObscured xmlns:a14="http://schemas.microsoft.com/office/drawing/2010/main"/>
            </a:ext>
          </a:extLst>
        </p:spPr>
      </p:pic>
      <p:sp>
        <p:nvSpPr>
          <p:cNvPr id="8" name="Прямоугольник 7"/>
          <p:cNvSpPr/>
          <p:nvPr/>
        </p:nvSpPr>
        <p:spPr>
          <a:xfrm>
            <a:off x="6903309" y="3371258"/>
            <a:ext cx="4860324" cy="1574149"/>
          </a:xfrm>
          <a:prstGeom prst="rect">
            <a:avLst/>
          </a:prstGeom>
        </p:spPr>
        <p:txBody>
          <a:bodyPr wrap="square">
            <a:spAutoFit/>
          </a:bodyPr>
          <a:lstStyle/>
          <a:p>
            <a:pPr algn="just">
              <a:lnSpc>
                <a:spcPct val="107000"/>
              </a:lnSpc>
              <a:spcAft>
                <a:spcPts val="0"/>
              </a:spcAft>
            </a:pPr>
            <a:r>
              <a:rPr lang="uk-UA" b="1" dirty="0">
                <a:latin typeface="Arial" panose="020B0604020202020204" pitchFamily="34" charset="0"/>
                <a:ea typeface="Calibri" panose="020F0502020204030204" pitchFamily="34" charset="0"/>
              </a:rPr>
              <a:t>Напрям</a:t>
            </a:r>
            <a:r>
              <a:rPr lang="uk-UA" dirty="0">
                <a:latin typeface="Arial" panose="020B0604020202020204" pitchFamily="34" charset="0"/>
                <a:ea typeface="Calibri" panose="020F0502020204030204" pitchFamily="34" charset="0"/>
              </a:rPr>
              <a:t>: Визначає вектор змін, тобто куди рухається організація. Напрям може бути спрямований на зростання, скорочення, диверсифікацію, централізацію, децентралізацію тощо.</a:t>
            </a:r>
          </a:p>
        </p:txBody>
      </p:sp>
      <p:sp>
        <p:nvSpPr>
          <p:cNvPr id="9" name="Прямоугольник 8"/>
          <p:cNvSpPr/>
          <p:nvPr/>
        </p:nvSpPr>
        <p:spPr>
          <a:xfrm>
            <a:off x="6936260" y="1605717"/>
            <a:ext cx="4860324" cy="1477328"/>
          </a:xfrm>
          <a:prstGeom prst="rect">
            <a:avLst/>
          </a:prstGeom>
        </p:spPr>
        <p:txBody>
          <a:bodyPr wrap="square">
            <a:spAutoFit/>
          </a:bodyPr>
          <a:lstStyle/>
          <a:p>
            <a:pPr algn="just">
              <a:spcAft>
                <a:spcPts val="0"/>
              </a:spcAft>
            </a:pPr>
            <a:r>
              <a:rPr lang="uk-UA" b="1" dirty="0">
                <a:latin typeface="Arial" panose="020B0604020202020204" pitchFamily="34" charset="0"/>
                <a:ea typeface="Calibri" panose="020F0502020204030204" pitchFamily="34" charset="0"/>
              </a:rPr>
              <a:t>Обсяг: </a:t>
            </a:r>
            <a:r>
              <a:rPr lang="uk-UA" dirty="0">
                <a:latin typeface="Arial" panose="020B0604020202020204" pitchFamily="34" charset="0"/>
                <a:ea typeface="Calibri" panose="020F0502020204030204" pitchFamily="34" charset="0"/>
              </a:rPr>
              <a:t>Відображає масштаб змін та кількість елементів організації, які вони зачіпають. Зміни можуть бути локальними (в одному відділі) або всеосяжними (на рівні всієї організації). </a:t>
            </a:r>
            <a:endParaRPr lang="uk-UA" sz="1600" dirty="0">
              <a:latin typeface="Arial" panose="020B0604020202020204" pitchFamily="34" charset="0"/>
              <a:ea typeface="Calibri" panose="020F0502020204030204" pitchFamily="34" charset="0"/>
            </a:endParaRPr>
          </a:p>
        </p:txBody>
      </p:sp>
      <p:pic>
        <p:nvPicPr>
          <p:cNvPr id="12" name="Рисунок 11"/>
          <p:cNvPicPr/>
          <p:nvPr/>
        </p:nvPicPr>
        <p:blipFill>
          <a:blip r:embed="rId3"/>
          <a:stretch>
            <a:fillRect/>
          </a:stretch>
        </p:blipFill>
        <p:spPr>
          <a:xfrm>
            <a:off x="6424537" y="1682230"/>
            <a:ext cx="353060" cy="353060"/>
          </a:xfrm>
          <a:prstGeom prst="rect">
            <a:avLst/>
          </a:prstGeom>
        </p:spPr>
      </p:pic>
      <p:pic>
        <p:nvPicPr>
          <p:cNvPr id="13" name="Рисунок 12"/>
          <p:cNvPicPr/>
          <p:nvPr/>
        </p:nvPicPr>
        <p:blipFill>
          <a:blip r:embed="rId3"/>
          <a:stretch>
            <a:fillRect/>
          </a:stretch>
        </p:blipFill>
        <p:spPr>
          <a:xfrm>
            <a:off x="6424537" y="3457484"/>
            <a:ext cx="353060" cy="353060"/>
          </a:xfrm>
          <a:prstGeom prst="rect">
            <a:avLst/>
          </a:prstGeom>
        </p:spPr>
      </p:pic>
      <p:pic>
        <p:nvPicPr>
          <p:cNvPr id="14" name="Рисунок 13"/>
          <p:cNvPicPr/>
          <p:nvPr/>
        </p:nvPicPr>
        <p:blipFill rotWithShape="1">
          <a:blip r:embed="rId4"/>
          <a:srcRect l="39877" t="59472" r="21821" b="29609"/>
          <a:stretch/>
        </p:blipFill>
        <p:spPr bwMode="auto">
          <a:xfrm>
            <a:off x="6006581" y="5232738"/>
            <a:ext cx="5929588" cy="11417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494212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096000" y="338784"/>
            <a:ext cx="5305168" cy="1277786"/>
          </a:xfrm>
          <a:prstGeom prst="rect">
            <a:avLst/>
          </a:prstGeom>
        </p:spPr>
        <p:txBody>
          <a:bodyPr wrap="square">
            <a:spAutoFit/>
          </a:bodyPr>
          <a:lstStyle/>
          <a:p>
            <a:pPr algn="just">
              <a:lnSpc>
                <a:spcPct val="107000"/>
              </a:lnSpc>
              <a:spcAft>
                <a:spcPts val="0"/>
              </a:spcAft>
            </a:pPr>
            <a:r>
              <a:rPr lang="uk-UA" b="1" dirty="0">
                <a:latin typeface="Arial" panose="020B0604020202020204" pitchFamily="34" charset="0"/>
                <a:ea typeface="Calibri" panose="020F0502020204030204" pitchFamily="34" charset="0"/>
              </a:rPr>
              <a:t>Швидкість</a:t>
            </a:r>
            <a:r>
              <a:rPr lang="uk-UA" dirty="0">
                <a:latin typeface="Arial" panose="020B0604020202020204" pitchFamily="34" charset="0"/>
                <a:ea typeface="Calibri" panose="020F0502020204030204" pitchFamily="34" charset="0"/>
              </a:rPr>
              <a:t>: Характеризує інтенсивність впровадження змін. Зміни можуть бути поступовими (еволюція) або швидкими та радикальними (революція).</a:t>
            </a:r>
          </a:p>
        </p:txBody>
      </p:sp>
      <p:sp>
        <p:nvSpPr>
          <p:cNvPr id="5" name="Прямоугольник 4"/>
          <p:cNvSpPr/>
          <p:nvPr/>
        </p:nvSpPr>
        <p:spPr>
          <a:xfrm>
            <a:off x="724929" y="357485"/>
            <a:ext cx="4753233" cy="1477328"/>
          </a:xfrm>
          <a:prstGeom prst="rect">
            <a:avLst/>
          </a:prstGeom>
        </p:spPr>
        <p:txBody>
          <a:bodyPr wrap="square">
            <a:spAutoFit/>
          </a:bodyPr>
          <a:lstStyle/>
          <a:p>
            <a:pPr algn="just">
              <a:spcAft>
                <a:spcPts val="0"/>
              </a:spcAft>
            </a:pPr>
            <a:r>
              <a:rPr lang="uk-UA" b="1" dirty="0">
                <a:latin typeface="Arial" panose="020B0604020202020204" pitchFamily="34" charset="0"/>
                <a:ea typeface="Calibri" panose="020F0502020204030204" pitchFamily="34" charset="0"/>
              </a:rPr>
              <a:t>Тривалість: </a:t>
            </a:r>
            <a:r>
              <a:rPr lang="uk-UA" dirty="0">
                <a:latin typeface="Arial" panose="020B0604020202020204" pitchFamily="34" charset="0"/>
                <a:ea typeface="Calibri" panose="020F0502020204030204" pitchFamily="34" charset="0"/>
              </a:rPr>
              <a:t>Визначає період часу, протягом якого відбуваються зміни. Зміни можуть бути короткостроковими (кілька місяців) або довгостроковими (кілька років). </a:t>
            </a:r>
            <a:endParaRPr lang="uk-UA" sz="1600" dirty="0">
              <a:latin typeface="Arial" panose="020B0604020202020204" pitchFamily="34" charset="0"/>
              <a:ea typeface="Calibri" panose="020F0502020204030204" pitchFamily="34" charset="0"/>
            </a:endParaRPr>
          </a:p>
        </p:txBody>
      </p:sp>
      <p:pic>
        <p:nvPicPr>
          <p:cNvPr id="6" name="Рисунок 5"/>
          <p:cNvPicPr/>
          <p:nvPr/>
        </p:nvPicPr>
        <p:blipFill>
          <a:blip r:embed="rId2"/>
          <a:stretch>
            <a:fillRect/>
          </a:stretch>
        </p:blipFill>
        <p:spPr>
          <a:xfrm>
            <a:off x="5670775" y="338784"/>
            <a:ext cx="353060" cy="353060"/>
          </a:xfrm>
          <a:prstGeom prst="rect">
            <a:avLst/>
          </a:prstGeom>
        </p:spPr>
      </p:pic>
      <p:pic>
        <p:nvPicPr>
          <p:cNvPr id="7" name="Рисунок 6"/>
          <p:cNvPicPr/>
          <p:nvPr/>
        </p:nvPicPr>
        <p:blipFill>
          <a:blip r:embed="rId2"/>
          <a:stretch>
            <a:fillRect/>
          </a:stretch>
        </p:blipFill>
        <p:spPr>
          <a:xfrm>
            <a:off x="299704" y="417722"/>
            <a:ext cx="353060" cy="353060"/>
          </a:xfrm>
          <a:prstGeom prst="rect">
            <a:avLst/>
          </a:prstGeom>
        </p:spPr>
      </p:pic>
      <p:pic>
        <p:nvPicPr>
          <p:cNvPr id="8" name="Рисунок 7"/>
          <p:cNvPicPr/>
          <p:nvPr/>
        </p:nvPicPr>
        <p:blipFill rotWithShape="1">
          <a:blip r:embed="rId3"/>
          <a:srcRect l="40057" t="54420" r="21821" b="32869"/>
          <a:stretch/>
        </p:blipFill>
        <p:spPr bwMode="auto">
          <a:xfrm>
            <a:off x="3054029" y="1808150"/>
            <a:ext cx="5939611" cy="1146450"/>
          </a:xfrm>
          <a:prstGeom prst="rect">
            <a:avLst/>
          </a:prstGeom>
          <a:ln>
            <a:noFill/>
          </a:ln>
          <a:extLst>
            <a:ext uri="{53640926-AAD7-44D8-BBD7-CCE9431645EC}">
              <a14:shadowObscured xmlns:a14="http://schemas.microsoft.com/office/drawing/2010/main"/>
            </a:ext>
          </a:extLst>
        </p:spPr>
      </p:pic>
      <p:pic>
        <p:nvPicPr>
          <p:cNvPr id="9" name="Рисунок 8"/>
          <p:cNvPicPr/>
          <p:nvPr/>
        </p:nvPicPr>
        <p:blipFill rotWithShape="1">
          <a:blip r:embed="rId4"/>
          <a:srcRect l="39794" t="57027" r="21913" b="32704"/>
          <a:stretch/>
        </p:blipFill>
        <p:spPr bwMode="auto">
          <a:xfrm>
            <a:off x="3135647" y="4714293"/>
            <a:ext cx="5983639" cy="1119787"/>
          </a:xfrm>
          <a:prstGeom prst="rect">
            <a:avLst/>
          </a:prstGeom>
          <a:ln>
            <a:noFill/>
          </a:ln>
          <a:extLst>
            <a:ext uri="{53640926-AAD7-44D8-BBD7-CCE9431645EC}">
              <a14:shadowObscured xmlns:a14="http://schemas.microsoft.com/office/drawing/2010/main"/>
            </a:ext>
          </a:extLst>
        </p:spPr>
      </p:pic>
      <p:sp>
        <p:nvSpPr>
          <p:cNvPr id="10" name="Прямоугольник 9"/>
          <p:cNvSpPr/>
          <p:nvPr/>
        </p:nvSpPr>
        <p:spPr>
          <a:xfrm>
            <a:off x="6096000" y="3146180"/>
            <a:ext cx="5173362" cy="981423"/>
          </a:xfrm>
          <a:prstGeom prst="rect">
            <a:avLst/>
          </a:prstGeom>
        </p:spPr>
        <p:txBody>
          <a:bodyPr wrap="square">
            <a:spAutoFit/>
          </a:bodyPr>
          <a:lstStyle/>
          <a:p>
            <a:pPr algn="just">
              <a:lnSpc>
                <a:spcPct val="107000"/>
              </a:lnSpc>
              <a:spcAft>
                <a:spcPts val="0"/>
              </a:spcAft>
            </a:pPr>
            <a:r>
              <a:rPr lang="uk-UA" b="1" dirty="0" smtClean="0">
                <a:latin typeface="Arial" panose="020B0604020202020204" pitchFamily="34" charset="0"/>
                <a:ea typeface="Calibri" panose="020F0502020204030204" pitchFamily="34" charset="0"/>
                <a:cs typeface="Times New Roman" panose="02020603050405020304" pitchFamily="18" charset="0"/>
              </a:rPr>
              <a:t>Глибина</a:t>
            </a:r>
            <a:r>
              <a:rPr lang="uk-UA" dirty="0">
                <a:latin typeface="Arial" panose="020B0604020202020204" pitchFamily="34" charset="0"/>
                <a:ea typeface="Calibri" panose="020F0502020204030204" pitchFamily="34" charset="0"/>
                <a:cs typeface="Times New Roman" panose="02020603050405020304" pitchFamily="18" charset="0"/>
              </a:rPr>
              <a:t>: Характеризує рівень впливу змін на фундаментальні аспекти організації, її цінності, переконання та базові припущення.</a:t>
            </a:r>
            <a:endParaRPr lang="uk-UA"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Прямоугольник 10"/>
          <p:cNvSpPr/>
          <p:nvPr/>
        </p:nvSpPr>
        <p:spPr>
          <a:xfrm>
            <a:off x="568411" y="3095783"/>
            <a:ext cx="4753232" cy="1477328"/>
          </a:xfrm>
          <a:prstGeom prst="rect">
            <a:avLst/>
          </a:prstGeom>
        </p:spPr>
        <p:txBody>
          <a:bodyPr wrap="square">
            <a:spAutoFit/>
          </a:bodyPr>
          <a:lstStyle/>
          <a:p>
            <a:pPr algn="just">
              <a:spcAft>
                <a:spcPts val="0"/>
              </a:spcAft>
            </a:pPr>
            <a:r>
              <a:rPr lang="uk-UA" b="1" dirty="0">
                <a:latin typeface="Arial" panose="020B0604020202020204" pitchFamily="34" charset="0"/>
                <a:ea typeface="Calibri" panose="020F0502020204030204" pitchFamily="34" charset="0"/>
              </a:rPr>
              <a:t>Інтенсивність: </a:t>
            </a:r>
            <a:r>
              <a:rPr lang="uk-UA" dirty="0">
                <a:latin typeface="Arial" panose="020B0604020202020204" pitchFamily="34" charset="0"/>
                <a:ea typeface="Calibri" panose="020F0502020204030204" pitchFamily="34" charset="0"/>
              </a:rPr>
              <a:t>Відображає ступінь зусиль та ресурсів, що спрямовуються на впровадження змін. Висока інтенсивність передбачає значні інвестиції часу, грошей та енергії. </a:t>
            </a:r>
            <a:endParaRPr lang="uk-UA" sz="1600" dirty="0">
              <a:latin typeface="Arial" panose="020B0604020202020204" pitchFamily="34" charset="0"/>
              <a:ea typeface="Calibri" panose="020F0502020204030204" pitchFamily="34" charset="0"/>
            </a:endParaRPr>
          </a:p>
        </p:txBody>
      </p:sp>
      <p:pic>
        <p:nvPicPr>
          <p:cNvPr id="12" name="Рисунок 11"/>
          <p:cNvPicPr/>
          <p:nvPr/>
        </p:nvPicPr>
        <p:blipFill>
          <a:blip r:embed="rId2"/>
          <a:stretch>
            <a:fillRect/>
          </a:stretch>
        </p:blipFill>
        <p:spPr>
          <a:xfrm>
            <a:off x="5567802" y="3108948"/>
            <a:ext cx="353060" cy="353060"/>
          </a:xfrm>
          <a:prstGeom prst="rect">
            <a:avLst/>
          </a:prstGeom>
        </p:spPr>
      </p:pic>
      <p:pic>
        <p:nvPicPr>
          <p:cNvPr id="13" name="Рисунок 12"/>
          <p:cNvPicPr/>
          <p:nvPr/>
        </p:nvPicPr>
        <p:blipFill>
          <a:blip r:embed="rId2"/>
          <a:stretch>
            <a:fillRect/>
          </a:stretch>
        </p:blipFill>
        <p:spPr>
          <a:xfrm>
            <a:off x="215351" y="3111064"/>
            <a:ext cx="353060" cy="353060"/>
          </a:xfrm>
          <a:prstGeom prst="rect">
            <a:avLst/>
          </a:prstGeom>
        </p:spPr>
      </p:pic>
    </p:spTree>
    <p:extLst>
      <p:ext uri="{BB962C8B-B14F-4D97-AF65-F5344CB8AC3E}">
        <p14:creationId xmlns:p14="http://schemas.microsoft.com/office/powerpoint/2010/main" val="3477991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rotWithShape="1">
          <a:blip r:embed="rId2"/>
          <a:srcRect l="40330" t="48392" r="21729" b="43620"/>
          <a:stretch/>
        </p:blipFill>
        <p:spPr bwMode="auto">
          <a:xfrm>
            <a:off x="3345800" y="1714125"/>
            <a:ext cx="5705921" cy="852906"/>
          </a:xfrm>
          <a:prstGeom prst="rect">
            <a:avLst/>
          </a:prstGeom>
          <a:ln>
            <a:noFill/>
          </a:ln>
          <a:extLst>
            <a:ext uri="{53640926-AAD7-44D8-BBD7-CCE9431645EC}">
              <a14:shadowObscured xmlns:a14="http://schemas.microsoft.com/office/drawing/2010/main"/>
            </a:ext>
          </a:extLst>
        </p:spPr>
      </p:pic>
      <p:sp>
        <p:nvSpPr>
          <p:cNvPr id="5" name="Прямоугольник 4"/>
          <p:cNvSpPr/>
          <p:nvPr/>
        </p:nvSpPr>
        <p:spPr>
          <a:xfrm>
            <a:off x="6365355" y="366748"/>
            <a:ext cx="5295342" cy="1200329"/>
          </a:xfrm>
          <a:prstGeom prst="rect">
            <a:avLst/>
          </a:prstGeom>
        </p:spPr>
        <p:txBody>
          <a:bodyPr wrap="square">
            <a:spAutoFit/>
          </a:bodyPr>
          <a:lstStyle/>
          <a:p>
            <a:pPr algn="just"/>
            <a:r>
              <a:rPr lang="uk-UA" b="1" dirty="0" smtClean="0">
                <a:latin typeface="Arial" panose="020B0604020202020204" pitchFamily="34" charset="0"/>
                <a:ea typeface="Calibri" panose="020F0502020204030204" pitchFamily="34" charset="0"/>
              </a:rPr>
              <a:t>Ароморфоз</a:t>
            </a:r>
            <a:r>
              <a:rPr lang="uk-UA" dirty="0">
                <a:latin typeface="Arial" panose="020B0604020202020204" pitchFamily="34" charset="0"/>
                <a:ea typeface="Calibri" panose="020F0502020204030204" pitchFamily="34" charset="0"/>
              </a:rPr>
              <a:t>: Еволюційні зміни, що призводять до якісного стрибка в розвитку організації, появи принципово нових можливостей та підвищення рівня її складності й організації.</a:t>
            </a:r>
            <a:endParaRPr lang="uk-UA" dirty="0"/>
          </a:p>
        </p:txBody>
      </p:sp>
      <p:sp>
        <p:nvSpPr>
          <p:cNvPr id="6" name="Прямоугольник 5"/>
          <p:cNvSpPr/>
          <p:nvPr/>
        </p:nvSpPr>
        <p:spPr>
          <a:xfrm>
            <a:off x="564859" y="366748"/>
            <a:ext cx="5064154" cy="1200329"/>
          </a:xfrm>
          <a:prstGeom prst="rect">
            <a:avLst/>
          </a:prstGeom>
        </p:spPr>
        <p:txBody>
          <a:bodyPr wrap="square">
            <a:spAutoFit/>
          </a:bodyPr>
          <a:lstStyle/>
          <a:p>
            <a:pPr algn="just">
              <a:spcAft>
                <a:spcPts val="0"/>
              </a:spcAft>
            </a:pPr>
            <a:r>
              <a:rPr lang="uk-UA" b="1" dirty="0">
                <a:latin typeface="Arial" panose="020B0604020202020204" pitchFamily="34" charset="0"/>
                <a:ea typeface="Calibri" panose="020F0502020204030204" pitchFamily="34" charset="0"/>
              </a:rPr>
              <a:t>Поступові (еволюційні) зміни: </a:t>
            </a:r>
            <a:r>
              <a:rPr lang="uk-UA" dirty="0">
                <a:latin typeface="Arial" panose="020B0604020202020204" pitchFamily="34" charset="0"/>
                <a:ea typeface="Calibri" panose="020F0502020204030204" pitchFamily="34" charset="0"/>
              </a:rPr>
              <a:t>Характеризуються повільним темпом, невеликим масштабом та накопичувальним ефектом. </a:t>
            </a:r>
            <a:endParaRPr lang="uk-UA" sz="1600" dirty="0">
              <a:latin typeface="Arial" panose="020B0604020202020204" pitchFamily="34" charset="0"/>
              <a:ea typeface="Calibri" panose="020F0502020204030204" pitchFamily="34" charset="0"/>
            </a:endParaRPr>
          </a:p>
        </p:txBody>
      </p:sp>
      <p:pic>
        <p:nvPicPr>
          <p:cNvPr id="7" name="Рисунок 6"/>
          <p:cNvPicPr/>
          <p:nvPr/>
        </p:nvPicPr>
        <p:blipFill>
          <a:blip r:embed="rId3"/>
          <a:stretch>
            <a:fillRect/>
          </a:stretch>
        </p:blipFill>
        <p:spPr>
          <a:xfrm>
            <a:off x="6012295" y="366748"/>
            <a:ext cx="353060" cy="353060"/>
          </a:xfrm>
          <a:prstGeom prst="rect">
            <a:avLst/>
          </a:prstGeom>
        </p:spPr>
      </p:pic>
      <p:pic>
        <p:nvPicPr>
          <p:cNvPr id="8" name="Рисунок 7"/>
          <p:cNvPicPr/>
          <p:nvPr/>
        </p:nvPicPr>
        <p:blipFill>
          <a:blip r:embed="rId3"/>
          <a:stretch>
            <a:fillRect/>
          </a:stretch>
        </p:blipFill>
        <p:spPr>
          <a:xfrm>
            <a:off x="211799" y="368864"/>
            <a:ext cx="353060" cy="353060"/>
          </a:xfrm>
          <a:prstGeom prst="rect">
            <a:avLst/>
          </a:prstGeom>
        </p:spPr>
      </p:pic>
      <p:sp>
        <p:nvSpPr>
          <p:cNvPr id="9" name="Прямоугольник 8"/>
          <p:cNvSpPr/>
          <p:nvPr/>
        </p:nvSpPr>
        <p:spPr>
          <a:xfrm>
            <a:off x="648748" y="3175473"/>
            <a:ext cx="4980265" cy="1574149"/>
          </a:xfrm>
          <a:prstGeom prst="rect">
            <a:avLst/>
          </a:prstGeom>
        </p:spPr>
        <p:txBody>
          <a:bodyPr wrap="square">
            <a:spAutoFit/>
          </a:bodyPr>
          <a:lstStyle/>
          <a:p>
            <a:pPr algn="just">
              <a:lnSpc>
                <a:spcPct val="107000"/>
              </a:lnSpc>
              <a:spcAft>
                <a:spcPts val="0"/>
              </a:spcAft>
            </a:pPr>
            <a:r>
              <a:rPr lang="uk-UA" b="1" dirty="0">
                <a:latin typeface="Arial" panose="020B0604020202020204" pitchFamily="34" charset="0"/>
                <a:ea typeface="Calibri" panose="020F0502020204030204" pitchFamily="34" charset="0"/>
              </a:rPr>
              <a:t>Ідіоадаптація</a:t>
            </a:r>
            <a:r>
              <a:rPr lang="uk-UA" dirty="0">
                <a:latin typeface="Arial" panose="020B0604020202020204" pitchFamily="34" charset="0"/>
                <a:ea typeface="Calibri" panose="020F0502020204030204" pitchFamily="34" charset="0"/>
              </a:rPr>
              <a:t>: Еволюційні зміни, що забезпечують краще пристосування організації до конкретних умов зовнішнього середовища без принципових змін у її структурі чи рівні організації.</a:t>
            </a:r>
          </a:p>
        </p:txBody>
      </p:sp>
      <p:pic>
        <p:nvPicPr>
          <p:cNvPr id="10" name="Рисунок 9"/>
          <p:cNvPicPr/>
          <p:nvPr/>
        </p:nvPicPr>
        <p:blipFill>
          <a:blip r:embed="rId3"/>
          <a:stretch>
            <a:fillRect/>
          </a:stretch>
        </p:blipFill>
        <p:spPr>
          <a:xfrm>
            <a:off x="211799" y="3175473"/>
            <a:ext cx="353060" cy="353060"/>
          </a:xfrm>
          <a:prstGeom prst="rect">
            <a:avLst/>
          </a:prstGeom>
        </p:spPr>
      </p:pic>
      <p:sp>
        <p:nvSpPr>
          <p:cNvPr id="11" name="Прямоугольник 10"/>
          <p:cNvSpPr/>
          <p:nvPr/>
        </p:nvSpPr>
        <p:spPr>
          <a:xfrm>
            <a:off x="6621711" y="3277595"/>
            <a:ext cx="5349379" cy="892552"/>
          </a:xfrm>
          <a:prstGeom prst="rect">
            <a:avLst/>
          </a:prstGeom>
          <a:solidFill>
            <a:schemeClr val="tx1"/>
          </a:solidFill>
        </p:spPr>
        <p:txBody>
          <a:bodyPr wrap="square">
            <a:spAutoFit/>
          </a:bodyPr>
          <a:lstStyle/>
          <a:p>
            <a:pPr algn="just">
              <a:spcAft>
                <a:spcPts val="0"/>
              </a:spcAft>
            </a:pPr>
            <a:r>
              <a:rPr lang="uk-UA" sz="1300" b="1" i="1" dirty="0">
                <a:solidFill>
                  <a:srgbClr val="000000"/>
                </a:solidFill>
                <a:latin typeface="Arial" panose="020B0604020202020204" pitchFamily="34" charset="0"/>
                <a:ea typeface="Calibri" panose="020F0502020204030204" pitchFamily="34" charset="0"/>
              </a:rPr>
              <a:t>Приклад: </a:t>
            </a:r>
            <a:r>
              <a:rPr lang="uk-UA" sz="1300" i="1" dirty="0">
                <a:solidFill>
                  <a:srgbClr val="000000"/>
                </a:solidFill>
                <a:latin typeface="Arial" panose="020B0604020202020204" pitchFamily="34" charset="0"/>
                <a:ea typeface="Calibri" panose="020F0502020204030204" pitchFamily="34" charset="0"/>
              </a:rPr>
              <a:t>Адаптація меню української мережі ресторанів до сезонних змін у наявності продуктів або до регіональних смакових уподобань клієнтів. Це підвищує конкурентоздатність компанії в конкретних ринкових умовах.</a:t>
            </a:r>
            <a:endParaRPr lang="uk-UA" sz="1300" dirty="0">
              <a:solidFill>
                <a:srgbClr val="000000"/>
              </a:solidFill>
              <a:effectLst/>
              <a:latin typeface="Arial" panose="020B0604020202020204" pitchFamily="34" charset="0"/>
              <a:ea typeface="Calibri" panose="020F0502020204030204" pitchFamily="34" charset="0"/>
            </a:endParaRPr>
          </a:p>
        </p:txBody>
      </p:sp>
      <p:pic>
        <p:nvPicPr>
          <p:cNvPr id="12" name="Рисунок 11"/>
          <p:cNvPicPr/>
          <p:nvPr/>
        </p:nvPicPr>
        <p:blipFill rotWithShape="1">
          <a:blip r:embed="rId2"/>
          <a:srcRect l="40499" t="48892" r="55509" b="44903"/>
          <a:stretch/>
        </p:blipFill>
        <p:spPr bwMode="auto">
          <a:xfrm>
            <a:off x="5863905" y="3277595"/>
            <a:ext cx="757805" cy="892552"/>
          </a:xfrm>
          <a:prstGeom prst="rect">
            <a:avLst/>
          </a:prstGeom>
          <a:ln>
            <a:noFill/>
          </a:ln>
          <a:extLst>
            <a:ext uri="{53640926-AAD7-44D8-BBD7-CCE9431645EC}">
              <a14:shadowObscured xmlns:a14="http://schemas.microsoft.com/office/drawing/2010/main"/>
            </a:ext>
          </a:extLst>
        </p:spPr>
      </p:pic>
      <p:pic>
        <p:nvPicPr>
          <p:cNvPr id="13" name="Рисунок 12"/>
          <p:cNvPicPr/>
          <p:nvPr/>
        </p:nvPicPr>
        <p:blipFill rotWithShape="1">
          <a:blip r:embed="rId4"/>
          <a:srcRect l="40260" t="73647" r="21545" b="19505"/>
          <a:stretch/>
        </p:blipFill>
        <p:spPr bwMode="auto">
          <a:xfrm>
            <a:off x="5863904" y="5305357"/>
            <a:ext cx="6107185" cy="852162"/>
          </a:xfrm>
          <a:prstGeom prst="rect">
            <a:avLst/>
          </a:prstGeom>
          <a:ln>
            <a:noFill/>
          </a:ln>
          <a:extLst>
            <a:ext uri="{53640926-AAD7-44D8-BBD7-CCE9431645EC}">
              <a14:shadowObscured xmlns:a14="http://schemas.microsoft.com/office/drawing/2010/main"/>
            </a:ext>
          </a:extLst>
        </p:spPr>
      </p:pic>
      <p:sp>
        <p:nvSpPr>
          <p:cNvPr id="14" name="Прямоугольник 13"/>
          <p:cNvSpPr/>
          <p:nvPr/>
        </p:nvSpPr>
        <p:spPr>
          <a:xfrm>
            <a:off x="606804" y="5210018"/>
            <a:ext cx="5022209" cy="1200329"/>
          </a:xfrm>
          <a:prstGeom prst="rect">
            <a:avLst/>
          </a:prstGeom>
        </p:spPr>
        <p:txBody>
          <a:bodyPr wrap="square">
            <a:spAutoFit/>
          </a:bodyPr>
          <a:lstStyle/>
          <a:p>
            <a:pPr algn="just"/>
            <a:r>
              <a:rPr lang="uk-UA" b="1" dirty="0">
                <a:latin typeface="Arial" panose="020B0604020202020204" pitchFamily="34" charset="0"/>
                <a:ea typeface="Calibri" panose="020F0502020204030204" pitchFamily="34" charset="0"/>
              </a:rPr>
              <a:t>Дегенерація</a:t>
            </a:r>
            <a:r>
              <a:rPr lang="uk-UA" dirty="0">
                <a:latin typeface="Arial" panose="020B0604020202020204" pitchFamily="34" charset="0"/>
                <a:ea typeface="Calibri" panose="020F0502020204030204" pitchFamily="34" charset="0"/>
              </a:rPr>
              <a:t>: Еволюційні зміни, що призводять до спрощення організації, втрати складних функцій та зниження рівня її життєздатності.</a:t>
            </a:r>
          </a:p>
        </p:txBody>
      </p:sp>
      <p:pic>
        <p:nvPicPr>
          <p:cNvPr id="15" name="Рисунок 14"/>
          <p:cNvPicPr/>
          <p:nvPr/>
        </p:nvPicPr>
        <p:blipFill>
          <a:blip r:embed="rId3"/>
          <a:stretch>
            <a:fillRect/>
          </a:stretch>
        </p:blipFill>
        <p:spPr>
          <a:xfrm>
            <a:off x="211799" y="5185609"/>
            <a:ext cx="353060" cy="353060"/>
          </a:xfrm>
          <a:prstGeom prst="rect">
            <a:avLst/>
          </a:prstGeom>
        </p:spPr>
      </p:pic>
    </p:spTree>
    <p:extLst>
      <p:ext uri="{BB962C8B-B14F-4D97-AF65-F5344CB8AC3E}">
        <p14:creationId xmlns:p14="http://schemas.microsoft.com/office/powerpoint/2010/main" val="21734403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935891" y="920744"/>
            <a:ext cx="7974228" cy="1477328"/>
          </a:xfrm>
          <a:prstGeom prst="rect">
            <a:avLst/>
          </a:prstGeom>
        </p:spPr>
        <p:txBody>
          <a:bodyPr wrap="square">
            <a:spAutoFit/>
          </a:bodyPr>
          <a:lstStyle/>
          <a:p>
            <a:pPr algn="just"/>
            <a:r>
              <a:rPr lang="uk-UA" b="1" dirty="0">
                <a:latin typeface="Arial" panose="020B0604020202020204" pitchFamily="34" charset="0"/>
              </a:rPr>
              <a:t>Швидкі або радикальні (революційні) зміни: </a:t>
            </a:r>
            <a:r>
              <a:rPr lang="uk-UA" dirty="0">
                <a:latin typeface="Arial" panose="020B0604020202020204" pitchFamily="34" charset="0"/>
              </a:rPr>
              <a:t>Характеризуються високою швидкістю, великим масштабом та глибоким впливом на організацію. Вони часто є реакцією на кризу або результатом усвідомлення необхідності фундаментальних змін для виживання та подальшого розвитку. </a:t>
            </a:r>
            <a:endParaRPr lang="uk-UA" dirty="0"/>
          </a:p>
        </p:txBody>
      </p:sp>
      <p:pic>
        <p:nvPicPr>
          <p:cNvPr id="5" name="Рисунок 4"/>
          <p:cNvPicPr/>
          <p:nvPr/>
        </p:nvPicPr>
        <p:blipFill>
          <a:blip r:embed="rId2"/>
          <a:stretch>
            <a:fillRect/>
          </a:stretch>
        </p:blipFill>
        <p:spPr>
          <a:xfrm>
            <a:off x="1472188" y="920744"/>
            <a:ext cx="353060" cy="353060"/>
          </a:xfrm>
          <a:prstGeom prst="rect">
            <a:avLst/>
          </a:prstGeom>
        </p:spPr>
      </p:pic>
    </p:spTree>
    <p:extLst>
      <p:ext uri="{BB962C8B-B14F-4D97-AF65-F5344CB8AC3E}">
        <p14:creationId xmlns:p14="http://schemas.microsoft.com/office/powerpoint/2010/main" val="37887665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96778" y="1218487"/>
            <a:ext cx="9382897" cy="4552657"/>
          </a:xfrm>
          <a:prstGeom prst="rect">
            <a:avLst/>
          </a:prstGeom>
        </p:spPr>
        <p:txBody>
          <a:bodyPr wrap="square">
            <a:spAutoFit/>
          </a:bodyPr>
          <a:lstStyle/>
          <a:p>
            <a:pPr indent="360000" algn="just">
              <a:lnSpc>
                <a:spcPct val="107000"/>
              </a:lnSpc>
              <a:spcAft>
                <a:spcPts val="0"/>
              </a:spcAft>
            </a:pPr>
            <a:r>
              <a:rPr lang="uk-UA" dirty="0">
                <a:latin typeface="Arial" panose="020B0604020202020204" pitchFamily="34" charset="0"/>
                <a:ea typeface="Calibri" panose="020F0502020204030204" pitchFamily="34" charset="0"/>
                <a:cs typeface="Times New Roman" panose="02020603050405020304" pitchFamily="18" charset="0"/>
              </a:rPr>
              <a:t>Всі організаційні зміни можна класифікувати за кількома ключовими характеристиками:</a:t>
            </a:r>
          </a:p>
          <a:p>
            <a:pPr indent="360000" algn="just">
              <a:lnSpc>
                <a:spcPct val="107000"/>
              </a:lnSpc>
              <a:spcAft>
                <a:spcPts val="0"/>
              </a:spcAft>
            </a:pPr>
            <a:r>
              <a:rPr lang="uk-UA" dirty="0">
                <a:latin typeface="Arial" panose="020B0604020202020204" pitchFamily="34" charset="0"/>
                <a:ea typeface="Calibri" panose="020F0502020204030204" pitchFamily="34" charset="0"/>
                <a:cs typeface="Times New Roman" panose="02020603050405020304" pitchFamily="18" charset="0"/>
              </a:rPr>
              <a:t> </a:t>
            </a:r>
          </a:p>
          <a:p>
            <a:pPr indent="360000" algn="just">
              <a:lnSpc>
                <a:spcPct val="107000"/>
              </a:lnSpc>
              <a:spcAft>
                <a:spcPts val="880"/>
              </a:spcAft>
            </a:pPr>
            <a:r>
              <a:rPr lang="uk-UA" dirty="0">
                <a:latin typeface="Arial" panose="020B0604020202020204" pitchFamily="34" charset="0"/>
                <a:ea typeface="Calibri" panose="020F0502020204030204" pitchFamily="34" charset="0"/>
                <a:cs typeface="Times New Roman" panose="02020603050405020304" pitchFamily="18" charset="0"/>
              </a:rPr>
              <a:t>за типами – масштабом, глибиною та тривалістю впливу; </a:t>
            </a:r>
          </a:p>
          <a:p>
            <a:pPr indent="360000" algn="just">
              <a:lnSpc>
                <a:spcPct val="107000"/>
              </a:lnSpc>
              <a:spcAft>
                <a:spcPts val="880"/>
              </a:spcAft>
            </a:pPr>
            <a:r>
              <a:rPr lang="uk-UA" dirty="0">
                <a:latin typeface="Arial" panose="020B0604020202020204" pitchFamily="34" charset="0"/>
                <a:ea typeface="Calibri" panose="020F0502020204030204" pitchFamily="34" charset="0"/>
                <a:cs typeface="Times New Roman" panose="02020603050405020304" pitchFamily="18" charset="0"/>
              </a:rPr>
              <a:t>за видами (за об’єктом змін) – сферою впливу в організації; </a:t>
            </a:r>
          </a:p>
          <a:p>
            <a:pPr indent="360000" algn="just">
              <a:lnSpc>
                <a:spcPct val="107000"/>
              </a:lnSpc>
              <a:spcAft>
                <a:spcPts val="880"/>
              </a:spcAft>
            </a:pPr>
            <a:r>
              <a:rPr lang="uk-UA" dirty="0">
                <a:latin typeface="Arial" panose="020B0604020202020204" pitchFamily="34" charset="0"/>
                <a:ea typeface="Calibri" panose="020F0502020204030204" pitchFamily="34" charset="0"/>
                <a:cs typeface="Times New Roman" panose="02020603050405020304" pitchFamily="18" charset="0"/>
              </a:rPr>
              <a:t>за формами змін;</a:t>
            </a:r>
          </a:p>
          <a:p>
            <a:pPr indent="360000" algn="just">
              <a:lnSpc>
                <a:spcPct val="107000"/>
              </a:lnSpc>
              <a:spcAft>
                <a:spcPts val="880"/>
              </a:spcAft>
            </a:pPr>
            <a:r>
              <a:rPr lang="uk-UA" dirty="0">
                <a:latin typeface="Arial" panose="020B0604020202020204" pitchFamily="34" charset="0"/>
                <a:ea typeface="Calibri" panose="020F0502020204030204" pitchFamily="34" charset="0"/>
                <a:cs typeface="Times New Roman" panose="02020603050405020304" pitchFamily="18" charset="0"/>
              </a:rPr>
              <a:t>за швидкістю змін;</a:t>
            </a:r>
          </a:p>
          <a:p>
            <a:pPr indent="360000" algn="just">
              <a:lnSpc>
                <a:spcPct val="107000"/>
              </a:lnSpc>
              <a:spcAft>
                <a:spcPts val="880"/>
              </a:spcAft>
            </a:pPr>
            <a:r>
              <a:rPr lang="uk-UA" dirty="0">
                <a:latin typeface="Arial" panose="020B0604020202020204" pitchFamily="34" charset="0"/>
                <a:ea typeface="Calibri" panose="020F0502020204030204" pitchFamily="34" charset="0"/>
                <a:cs typeface="Times New Roman" panose="02020603050405020304" pitchFamily="18" charset="0"/>
              </a:rPr>
              <a:t>за локалізацією;</a:t>
            </a:r>
          </a:p>
          <a:p>
            <a:pPr indent="360000" algn="just">
              <a:lnSpc>
                <a:spcPct val="107000"/>
              </a:lnSpc>
              <a:spcAft>
                <a:spcPts val="880"/>
              </a:spcAft>
            </a:pPr>
            <a:r>
              <a:rPr lang="uk-UA" dirty="0">
                <a:latin typeface="Arial" panose="020B0604020202020204" pitchFamily="34" charset="0"/>
                <a:ea typeface="Calibri" panose="020F0502020204030204" pitchFamily="34" charset="0"/>
                <a:cs typeface="Times New Roman" panose="02020603050405020304" pitchFamily="18" charset="0"/>
              </a:rPr>
              <a:t>за спонукальними силами;</a:t>
            </a:r>
          </a:p>
          <a:p>
            <a:pPr indent="360000" algn="just">
              <a:lnSpc>
                <a:spcPct val="107000"/>
              </a:lnSpc>
              <a:spcAft>
                <a:spcPts val="880"/>
              </a:spcAft>
            </a:pPr>
            <a:r>
              <a:rPr lang="uk-UA" dirty="0">
                <a:latin typeface="Arial" panose="020B0604020202020204" pitchFamily="34" charset="0"/>
                <a:ea typeface="Calibri" panose="020F0502020204030204" pitchFamily="34" charset="0"/>
                <a:cs typeface="Times New Roman" panose="02020603050405020304" pitchFamily="18" charset="0"/>
              </a:rPr>
              <a:t>за масштабом;</a:t>
            </a:r>
          </a:p>
          <a:p>
            <a:pPr indent="360000" algn="just">
              <a:lnSpc>
                <a:spcPct val="107000"/>
              </a:lnSpc>
              <a:spcAft>
                <a:spcPts val="880"/>
              </a:spcAft>
            </a:pPr>
            <a:r>
              <a:rPr lang="uk-UA" dirty="0">
                <a:latin typeface="Arial" panose="020B0604020202020204" pitchFamily="34" charset="0"/>
                <a:ea typeface="Calibri" panose="020F0502020204030204" pitchFamily="34" charset="0"/>
                <a:cs typeface="Times New Roman" panose="02020603050405020304" pitchFamily="18" charset="0"/>
              </a:rPr>
              <a:t>за пріоритетністю;</a:t>
            </a:r>
          </a:p>
          <a:p>
            <a:pPr indent="360000" algn="just"/>
            <a:r>
              <a:rPr lang="uk-UA" dirty="0">
                <a:latin typeface="Arial" panose="020B0604020202020204" pitchFamily="34" charset="0"/>
                <a:ea typeface="Calibri" panose="020F0502020204030204" pitchFamily="34" charset="0"/>
                <a:cs typeface="Times New Roman" panose="02020603050405020304" pitchFamily="18" charset="0"/>
              </a:rPr>
              <a:t>за природою виникнення. </a:t>
            </a:r>
          </a:p>
        </p:txBody>
      </p:sp>
      <p:sp>
        <p:nvSpPr>
          <p:cNvPr id="5" name="Прямоугольник 4"/>
          <p:cNvSpPr/>
          <p:nvPr/>
        </p:nvSpPr>
        <p:spPr>
          <a:xfrm>
            <a:off x="2835091" y="161939"/>
            <a:ext cx="4709494" cy="470000"/>
          </a:xfrm>
          <a:prstGeom prst="rect">
            <a:avLst/>
          </a:prstGeom>
        </p:spPr>
        <p:txBody>
          <a:bodyPr wrap="none">
            <a:spAutoFit/>
          </a:bodyPr>
          <a:lstStyle/>
          <a:p>
            <a:pPr algn="ctr">
              <a:lnSpc>
                <a:spcPct val="107000"/>
              </a:lnSpc>
              <a:spcAft>
                <a:spcPts val="0"/>
              </a:spcAft>
            </a:pPr>
            <a:r>
              <a:rPr lang="uk-UA" sz="2400" b="1" dirty="0">
                <a:latin typeface="Calibri" panose="020F0502020204030204" pitchFamily="34" charset="0"/>
                <a:ea typeface="Calibri" panose="020F0502020204030204" pitchFamily="34" charset="0"/>
                <a:cs typeface="Times New Roman" panose="02020603050405020304" pitchFamily="18" charset="0"/>
              </a:rPr>
              <a:t>Класифікація організаційних змін</a:t>
            </a:r>
            <a:endParaRPr lang="uk-UA" sz="24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6" name="Прямая соединительная линия 5"/>
          <p:cNvCxnSpPr/>
          <p:nvPr/>
        </p:nvCxnSpPr>
        <p:spPr>
          <a:xfrm>
            <a:off x="683740" y="680996"/>
            <a:ext cx="9176952"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7" name="Рисунок 6" descr="700+ Бесплатные Поставить Галочку &amp; Галочка изображения - Pixabay"/>
          <p:cNvPicPr/>
          <p:nvPr/>
        </p:nvPicPr>
        <p:blipFill>
          <a:blip r:embed="rId2">
            <a:extLst>
              <a:ext uri="{28A0092B-C50C-407E-A947-70E740481C1C}">
                <a14:useLocalDpi xmlns:a14="http://schemas.microsoft.com/office/drawing/2010/main" val="0"/>
              </a:ext>
            </a:extLst>
          </a:blip>
          <a:srcRect/>
          <a:stretch>
            <a:fillRect/>
          </a:stretch>
        </p:blipFill>
        <p:spPr bwMode="auto">
          <a:xfrm>
            <a:off x="930901" y="2160399"/>
            <a:ext cx="280035" cy="280035"/>
          </a:xfrm>
          <a:prstGeom prst="rect">
            <a:avLst/>
          </a:prstGeom>
          <a:noFill/>
          <a:ln>
            <a:noFill/>
          </a:ln>
        </p:spPr>
      </p:pic>
      <p:pic>
        <p:nvPicPr>
          <p:cNvPr id="9" name="Рисунок 8" descr="700+ Бесплатные Поставить Галочку &amp; Галочка изображения - Pixabay"/>
          <p:cNvPicPr/>
          <p:nvPr/>
        </p:nvPicPr>
        <p:blipFill>
          <a:blip r:embed="rId2">
            <a:extLst>
              <a:ext uri="{28A0092B-C50C-407E-A947-70E740481C1C}">
                <a14:useLocalDpi xmlns:a14="http://schemas.microsoft.com/office/drawing/2010/main" val="0"/>
              </a:ext>
            </a:extLst>
          </a:blip>
          <a:srcRect/>
          <a:stretch>
            <a:fillRect/>
          </a:stretch>
        </p:blipFill>
        <p:spPr bwMode="auto">
          <a:xfrm>
            <a:off x="930900" y="2551696"/>
            <a:ext cx="280035" cy="280035"/>
          </a:xfrm>
          <a:prstGeom prst="rect">
            <a:avLst/>
          </a:prstGeom>
          <a:noFill/>
          <a:ln>
            <a:noFill/>
          </a:ln>
        </p:spPr>
      </p:pic>
      <p:pic>
        <p:nvPicPr>
          <p:cNvPr id="10" name="Рисунок 9" descr="700+ Бесплатные Поставить Галочку &amp; Галочка изображения - Pixabay"/>
          <p:cNvPicPr/>
          <p:nvPr/>
        </p:nvPicPr>
        <p:blipFill>
          <a:blip r:embed="rId2">
            <a:extLst>
              <a:ext uri="{28A0092B-C50C-407E-A947-70E740481C1C}">
                <a14:useLocalDpi xmlns:a14="http://schemas.microsoft.com/office/drawing/2010/main" val="0"/>
              </a:ext>
            </a:extLst>
          </a:blip>
          <a:srcRect/>
          <a:stretch>
            <a:fillRect/>
          </a:stretch>
        </p:blipFill>
        <p:spPr bwMode="auto">
          <a:xfrm>
            <a:off x="930899" y="2959086"/>
            <a:ext cx="280035" cy="280035"/>
          </a:xfrm>
          <a:prstGeom prst="rect">
            <a:avLst/>
          </a:prstGeom>
          <a:noFill/>
          <a:ln>
            <a:noFill/>
          </a:ln>
        </p:spPr>
      </p:pic>
      <p:pic>
        <p:nvPicPr>
          <p:cNvPr id="11" name="Рисунок 10" descr="700+ Бесплатные Поставить Галочку &amp; Галочка изображения - Pixabay"/>
          <p:cNvPicPr/>
          <p:nvPr/>
        </p:nvPicPr>
        <p:blipFill>
          <a:blip r:embed="rId2">
            <a:extLst>
              <a:ext uri="{28A0092B-C50C-407E-A947-70E740481C1C}">
                <a14:useLocalDpi xmlns:a14="http://schemas.microsoft.com/office/drawing/2010/main" val="0"/>
              </a:ext>
            </a:extLst>
          </a:blip>
          <a:srcRect/>
          <a:stretch>
            <a:fillRect/>
          </a:stretch>
        </p:blipFill>
        <p:spPr bwMode="auto">
          <a:xfrm>
            <a:off x="930899" y="3393472"/>
            <a:ext cx="280035" cy="280035"/>
          </a:xfrm>
          <a:prstGeom prst="rect">
            <a:avLst/>
          </a:prstGeom>
          <a:noFill/>
          <a:ln>
            <a:noFill/>
          </a:ln>
        </p:spPr>
      </p:pic>
      <p:pic>
        <p:nvPicPr>
          <p:cNvPr id="12" name="Рисунок 11" descr="700+ Бесплатные Поставить Галочку &amp; Галочка изображения - Pixabay"/>
          <p:cNvPicPr/>
          <p:nvPr/>
        </p:nvPicPr>
        <p:blipFill>
          <a:blip r:embed="rId2">
            <a:extLst>
              <a:ext uri="{28A0092B-C50C-407E-A947-70E740481C1C}">
                <a14:useLocalDpi xmlns:a14="http://schemas.microsoft.com/office/drawing/2010/main" val="0"/>
              </a:ext>
            </a:extLst>
          </a:blip>
          <a:srcRect/>
          <a:stretch>
            <a:fillRect/>
          </a:stretch>
        </p:blipFill>
        <p:spPr bwMode="auto">
          <a:xfrm>
            <a:off x="930899" y="3771403"/>
            <a:ext cx="280035" cy="280035"/>
          </a:xfrm>
          <a:prstGeom prst="rect">
            <a:avLst/>
          </a:prstGeom>
          <a:noFill/>
          <a:ln>
            <a:noFill/>
          </a:ln>
        </p:spPr>
      </p:pic>
      <p:pic>
        <p:nvPicPr>
          <p:cNvPr id="13" name="Рисунок 12" descr="700+ Бесплатные Поставить Галочку &amp; Галочка изображения - Pixabay"/>
          <p:cNvPicPr/>
          <p:nvPr/>
        </p:nvPicPr>
        <p:blipFill>
          <a:blip r:embed="rId2">
            <a:extLst>
              <a:ext uri="{28A0092B-C50C-407E-A947-70E740481C1C}">
                <a14:useLocalDpi xmlns:a14="http://schemas.microsoft.com/office/drawing/2010/main" val="0"/>
              </a:ext>
            </a:extLst>
          </a:blip>
          <a:srcRect/>
          <a:stretch>
            <a:fillRect/>
          </a:stretch>
        </p:blipFill>
        <p:spPr bwMode="auto">
          <a:xfrm>
            <a:off x="930899" y="4185660"/>
            <a:ext cx="280035" cy="280035"/>
          </a:xfrm>
          <a:prstGeom prst="rect">
            <a:avLst/>
          </a:prstGeom>
          <a:noFill/>
          <a:ln>
            <a:noFill/>
          </a:ln>
        </p:spPr>
      </p:pic>
      <p:pic>
        <p:nvPicPr>
          <p:cNvPr id="14" name="Рисунок 13" descr="700+ Бесплатные Поставить Галочку &amp; Галочка изображения - Pixabay"/>
          <p:cNvPicPr/>
          <p:nvPr/>
        </p:nvPicPr>
        <p:blipFill>
          <a:blip r:embed="rId2">
            <a:extLst>
              <a:ext uri="{28A0092B-C50C-407E-A947-70E740481C1C}">
                <a14:useLocalDpi xmlns:a14="http://schemas.microsoft.com/office/drawing/2010/main" val="0"/>
              </a:ext>
            </a:extLst>
          </a:blip>
          <a:srcRect/>
          <a:stretch>
            <a:fillRect/>
          </a:stretch>
        </p:blipFill>
        <p:spPr bwMode="auto">
          <a:xfrm>
            <a:off x="939085" y="4626545"/>
            <a:ext cx="280035" cy="280035"/>
          </a:xfrm>
          <a:prstGeom prst="rect">
            <a:avLst/>
          </a:prstGeom>
          <a:noFill/>
          <a:ln>
            <a:noFill/>
          </a:ln>
        </p:spPr>
      </p:pic>
      <p:pic>
        <p:nvPicPr>
          <p:cNvPr id="15" name="Рисунок 14" descr="700+ Бесплатные Поставить Галочку &amp; Галочка изображения - Pixabay"/>
          <p:cNvPicPr/>
          <p:nvPr/>
        </p:nvPicPr>
        <p:blipFill>
          <a:blip r:embed="rId2">
            <a:extLst>
              <a:ext uri="{28A0092B-C50C-407E-A947-70E740481C1C}">
                <a14:useLocalDpi xmlns:a14="http://schemas.microsoft.com/office/drawing/2010/main" val="0"/>
              </a:ext>
            </a:extLst>
          </a:blip>
          <a:srcRect/>
          <a:stretch>
            <a:fillRect/>
          </a:stretch>
        </p:blipFill>
        <p:spPr bwMode="auto">
          <a:xfrm>
            <a:off x="939084" y="5017842"/>
            <a:ext cx="280035" cy="280035"/>
          </a:xfrm>
          <a:prstGeom prst="rect">
            <a:avLst/>
          </a:prstGeom>
          <a:noFill/>
          <a:ln>
            <a:noFill/>
          </a:ln>
        </p:spPr>
      </p:pic>
      <p:pic>
        <p:nvPicPr>
          <p:cNvPr id="16" name="Рисунок 15" descr="700+ Бесплатные Поставить Галочку &amp; Галочка изображения - Pixabay"/>
          <p:cNvPicPr/>
          <p:nvPr/>
        </p:nvPicPr>
        <p:blipFill>
          <a:blip r:embed="rId2">
            <a:extLst>
              <a:ext uri="{28A0092B-C50C-407E-A947-70E740481C1C}">
                <a14:useLocalDpi xmlns:a14="http://schemas.microsoft.com/office/drawing/2010/main" val="0"/>
              </a:ext>
            </a:extLst>
          </a:blip>
          <a:srcRect/>
          <a:stretch>
            <a:fillRect/>
          </a:stretch>
        </p:blipFill>
        <p:spPr bwMode="auto">
          <a:xfrm>
            <a:off x="939083" y="5409139"/>
            <a:ext cx="280035" cy="280035"/>
          </a:xfrm>
          <a:prstGeom prst="rect">
            <a:avLst/>
          </a:prstGeom>
          <a:noFill/>
          <a:ln>
            <a:noFill/>
          </a:ln>
        </p:spPr>
      </p:pic>
    </p:spTree>
    <p:extLst>
      <p:ext uri="{BB962C8B-B14F-4D97-AF65-F5344CB8AC3E}">
        <p14:creationId xmlns:p14="http://schemas.microsoft.com/office/powerpoint/2010/main" val="32919713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2878047" y="1977079"/>
            <a:ext cx="1795849" cy="96382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uk-UA"/>
          </a:p>
        </p:txBody>
      </p:sp>
      <p:sp>
        <p:nvSpPr>
          <p:cNvPr id="4" name="Прямоугольник 3"/>
          <p:cNvSpPr/>
          <p:nvPr/>
        </p:nvSpPr>
        <p:spPr>
          <a:xfrm>
            <a:off x="3047247" y="2272115"/>
            <a:ext cx="1457450" cy="388696"/>
          </a:xfrm>
          <a:prstGeom prst="rect">
            <a:avLst/>
          </a:prstGeom>
        </p:spPr>
        <p:txBody>
          <a:bodyPr wrap="none">
            <a:spAutoFit/>
          </a:bodyPr>
          <a:lstStyle/>
          <a:p>
            <a:pPr algn="just">
              <a:lnSpc>
                <a:spcPct val="107000"/>
              </a:lnSpc>
              <a:spcAft>
                <a:spcPts val="0"/>
              </a:spcAft>
            </a:pPr>
            <a:r>
              <a:rPr lang="uk-UA"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ТИПИ ЗМІН</a:t>
            </a:r>
            <a:endParaRPr lang="uk-U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Скругленный прямоугольник 5"/>
          <p:cNvSpPr/>
          <p:nvPr/>
        </p:nvSpPr>
        <p:spPr>
          <a:xfrm>
            <a:off x="1496530" y="661849"/>
            <a:ext cx="2161070" cy="72904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uk-UA"/>
          </a:p>
        </p:txBody>
      </p:sp>
      <p:sp>
        <p:nvSpPr>
          <p:cNvPr id="7" name="Прямоугольник 6"/>
          <p:cNvSpPr/>
          <p:nvPr/>
        </p:nvSpPr>
        <p:spPr>
          <a:xfrm>
            <a:off x="1496530" y="833317"/>
            <a:ext cx="2181816" cy="373757"/>
          </a:xfrm>
          <a:prstGeom prst="rect">
            <a:avLst/>
          </a:prstGeom>
        </p:spPr>
        <p:txBody>
          <a:bodyPr wrap="none">
            <a:spAutoFit/>
          </a:bodyPr>
          <a:lstStyle/>
          <a:p>
            <a:pPr algn="just">
              <a:lnSpc>
                <a:spcPct val="107000"/>
              </a:lnSpc>
              <a:spcAft>
                <a:spcPts val="0"/>
              </a:spcAft>
            </a:pPr>
            <a:r>
              <a:rPr lang="uk-UA"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Трансформаційні</a:t>
            </a:r>
            <a:endParaRPr lang="uk-U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Скругленный прямоугольник 7"/>
          <p:cNvSpPr/>
          <p:nvPr/>
        </p:nvSpPr>
        <p:spPr>
          <a:xfrm>
            <a:off x="55512" y="2084172"/>
            <a:ext cx="2161070" cy="72904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uk-UA"/>
          </a:p>
        </p:txBody>
      </p:sp>
      <p:sp>
        <p:nvSpPr>
          <p:cNvPr id="9" name="Прямоугольник 8"/>
          <p:cNvSpPr/>
          <p:nvPr/>
        </p:nvSpPr>
        <p:spPr>
          <a:xfrm>
            <a:off x="174746" y="2255640"/>
            <a:ext cx="1943353" cy="373757"/>
          </a:xfrm>
          <a:prstGeom prst="rect">
            <a:avLst/>
          </a:prstGeom>
        </p:spPr>
        <p:txBody>
          <a:bodyPr wrap="none">
            <a:spAutoFit/>
          </a:bodyPr>
          <a:lstStyle/>
          <a:p>
            <a:pPr algn="just">
              <a:lnSpc>
                <a:spcPct val="107000"/>
              </a:lnSpc>
              <a:spcAft>
                <a:spcPts val="0"/>
              </a:spcAft>
            </a:pPr>
            <a:r>
              <a:rPr lang="uk-UA" b="1"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Інкрементальні</a:t>
            </a:r>
            <a:endParaRPr lang="uk-U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Скругленный прямоугольник 9"/>
          <p:cNvSpPr/>
          <p:nvPr/>
        </p:nvSpPr>
        <p:spPr>
          <a:xfrm>
            <a:off x="4107923" y="661849"/>
            <a:ext cx="2161070" cy="72904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uk-UA"/>
          </a:p>
        </p:txBody>
      </p:sp>
      <p:sp>
        <p:nvSpPr>
          <p:cNvPr id="11" name="Прямоугольник 10"/>
          <p:cNvSpPr/>
          <p:nvPr/>
        </p:nvSpPr>
        <p:spPr>
          <a:xfrm>
            <a:off x="4418812" y="833317"/>
            <a:ext cx="1560042" cy="373757"/>
          </a:xfrm>
          <a:prstGeom prst="rect">
            <a:avLst/>
          </a:prstGeom>
        </p:spPr>
        <p:txBody>
          <a:bodyPr wrap="none">
            <a:spAutoFit/>
          </a:bodyPr>
          <a:lstStyle/>
          <a:p>
            <a:pPr algn="just">
              <a:lnSpc>
                <a:spcPct val="107000"/>
              </a:lnSpc>
              <a:spcAft>
                <a:spcPts val="0"/>
              </a:spcAft>
            </a:pPr>
            <a:r>
              <a:rPr lang="uk-UA"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Адаптаційні</a:t>
            </a:r>
            <a:endParaRPr lang="uk-U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Скругленный прямоугольник 11"/>
          <p:cNvSpPr/>
          <p:nvPr/>
        </p:nvSpPr>
        <p:spPr>
          <a:xfrm>
            <a:off x="5335362" y="2084172"/>
            <a:ext cx="2161070" cy="72904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uk-UA"/>
          </a:p>
        </p:txBody>
      </p:sp>
      <p:sp>
        <p:nvSpPr>
          <p:cNvPr id="13" name="Прямоугольник 12"/>
          <p:cNvSpPr/>
          <p:nvPr/>
        </p:nvSpPr>
        <p:spPr>
          <a:xfrm>
            <a:off x="5624290" y="2255640"/>
            <a:ext cx="1603965" cy="373757"/>
          </a:xfrm>
          <a:prstGeom prst="rect">
            <a:avLst/>
          </a:prstGeom>
        </p:spPr>
        <p:txBody>
          <a:bodyPr wrap="none">
            <a:spAutoFit/>
          </a:bodyPr>
          <a:lstStyle/>
          <a:p>
            <a:pPr algn="just">
              <a:lnSpc>
                <a:spcPct val="107000"/>
              </a:lnSpc>
              <a:spcAft>
                <a:spcPts val="0"/>
              </a:spcAft>
            </a:pPr>
            <a:r>
              <a:rPr lang="uk-UA"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Антикризові</a:t>
            </a:r>
            <a:endParaRPr lang="uk-U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Рисунок 13" descr="стрілка, праворуч, значок стрілки, png | PNGWing"/>
          <p:cNvPicPr/>
          <p:nvPr/>
        </p:nvPicPr>
        <p:blipFill>
          <a:blip r:embed="rId2">
            <a:extLst>
              <a:ext uri="{28A0092B-C50C-407E-A947-70E740481C1C}">
                <a14:useLocalDpi xmlns:a14="http://schemas.microsoft.com/office/drawing/2010/main" val="0"/>
              </a:ext>
            </a:extLst>
          </a:blip>
          <a:srcRect/>
          <a:stretch>
            <a:fillRect/>
          </a:stretch>
        </p:blipFill>
        <p:spPr bwMode="auto">
          <a:xfrm>
            <a:off x="4875724" y="2313613"/>
            <a:ext cx="257810" cy="257810"/>
          </a:xfrm>
          <a:prstGeom prst="rect">
            <a:avLst/>
          </a:prstGeom>
          <a:noFill/>
          <a:ln>
            <a:noFill/>
          </a:ln>
        </p:spPr>
      </p:pic>
      <p:pic>
        <p:nvPicPr>
          <p:cNvPr id="15" name="Рисунок 14" descr="стрілка, праворуч, значок стрілки, png | PNGWing"/>
          <p:cNvPicPr/>
          <p:nvPr/>
        </p:nvPicPr>
        <p:blipFill>
          <a:blip r:embed="rId2">
            <a:extLst>
              <a:ext uri="{28A0092B-C50C-407E-A947-70E740481C1C}">
                <a14:useLocalDpi xmlns:a14="http://schemas.microsoft.com/office/drawing/2010/main" val="0"/>
              </a:ext>
            </a:extLst>
          </a:blip>
          <a:srcRect/>
          <a:stretch>
            <a:fillRect/>
          </a:stretch>
        </p:blipFill>
        <p:spPr bwMode="auto">
          <a:xfrm rot="18955410">
            <a:off x="4362715" y="1588200"/>
            <a:ext cx="257810" cy="257810"/>
          </a:xfrm>
          <a:prstGeom prst="rect">
            <a:avLst/>
          </a:prstGeom>
          <a:noFill/>
          <a:ln>
            <a:noFill/>
          </a:ln>
        </p:spPr>
      </p:pic>
      <p:pic>
        <p:nvPicPr>
          <p:cNvPr id="16" name="Рисунок 15" descr="стрілка, праворуч, значок стрілки, png | PNGWing"/>
          <p:cNvPicPr/>
          <p:nvPr/>
        </p:nvPicPr>
        <p:blipFill>
          <a:blip r:embed="rId2">
            <a:extLst>
              <a:ext uri="{28A0092B-C50C-407E-A947-70E740481C1C}">
                <a14:useLocalDpi xmlns:a14="http://schemas.microsoft.com/office/drawing/2010/main" val="0"/>
              </a:ext>
            </a:extLst>
          </a:blip>
          <a:srcRect/>
          <a:stretch>
            <a:fillRect/>
          </a:stretch>
        </p:blipFill>
        <p:spPr bwMode="auto">
          <a:xfrm rot="12950713">
            <a:off x="3098319" y="1590500"/>
            <a:ext cx="257810" cy="257810"/>
          </a:xfrm>
          <a:prstGeom prst="rect">
            <a:avLst/>
          </a:prstGeom>
          <a:noFill/>
          <a:ln>
            <a:noFill/>
          </a:ln>
        </p:spPr>
      </p:pic>
      <p:pic>
        <p:nvPicPr>
          <p:cNvPr id="17" name="Рисунок 16" descr="стрілка, праворуч, значок стрілки, png | PNGWing"/>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2389664" y="2313613"/>
            <a:ext cx="257810" cy="257810"/>
          </a:xfrm>
          <a:prstGeom prst="rect">
            <a:avLst/>
          </a:prstGeom>
          <a:noFill/>
          <a:ln>
            <a:noFill/>
          </a:ln>
        </p:spPr>
      </p:pic>
      <p:sp>
        <p:nvSpPr>
          <p:cNvPr id="18" name="Прямоугольник 17"/>
          <p:cNvSpPr/>
          <p:nvPr/>
        </p:nvSpPr>
        <p:spPr>
          <a:xfrm>
            <a:off x="6503326" y="2984689"/>
            <a:ext cx="5260307" cy="2128147"/>
          </a:xfrm>
          <a:prstGeom prst="rect">
            <a:avLst/>
          </a:prstGeom>
        </p:spPr>
        <p:txBody>
          <a:bodyPr wrap="square">
            <a:spAutoFit/>
          </a:bodyPr>
          <a:lstStyle/>
          <a:p>
            <a:pPr algn="ctr">
              <a:lnSpc>
                <a:spcPct val="107000"/>
              </a:lnSpc>
              <a:spcAft>
                <a:spcPts val="0"/>
              </a:spcAft>
            </a:pPr>
            <a:r>
              <a:rPr lang="uk-UA" b="1" dirty="0" smtClean="0">
                <a:latin typeface="Arial" panose="020B0604020202020204" pitchFamily="34" charset="0"/>
                <a:ea typeface="Calibri" panose="020F0502020204030204" pitchFamily="34" charset="0"/>
                <a:cs typeface="Times New Roman" panose="02020603050405020304" pitchFamily="18" charset="0"/>
              </a:rPr>
              <a:t>Характеристики</a:t>
            </a:r>
            <a:r>
              <a:rPr lang="uk-UA" dirty="0">
                <a:latin typeface="Arial" panose="020B0604020202020204" pitchFamily="34" charset="0"/>
                <a:ea typeface="Calibri" panose="020F0502020204030204" pitchFamily="34" charset="0"/>
                <a:cs typeface="Times New Roman" panose="02020603050405020304" pitchFamily="18" charset="0"/>
              </a:rPr>
              <a:t>:</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0"/>
              </a:spcAft>
              <a:buFont typeface="Wingdings" panose="05000000000000000000" pitchFamily="2" charset="2"/>
              <a:buChar char="ü"/>
            </a:pPr>
            <a:r>
              <a:rPr lang="uk-UA" dirty="0">
                <a:latin typeface="Arial" panose="020B0604020202020204" pitchFamily="34" charset="0"/>
                <a:ea typeface="Calibri" panose="020F0502020204030204" pitchFamily="34" charset="0"/>
                <a:cs typeface="Times New Roman" panose="02020603050405020304" pitchFamily="18" charset="0"/>
              </a:rPr>
              <a:t>Поступовість та невеликий масштаб. </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0"/>
              </a:spcAft>
              <a:buFont typeface="Wingdings" panose="05000000000000000000" pitchFamily="2" charset="2"/>
              <a:buChar char="ü"/>
            </a:pPr>
            <a:r>
              <a:rPr lang="uk-UA" dirty="0">
                <a:latin typeface="Arial" panose="020B0604020202020204" pitchFamily="34" charset="0"/>
                <a:ea typeface="Calibri" panose="020F0502020204030204" pitchFamily="34" charset="0"/>
                <a:cs typeface="Times New Roman" panose="02020603050405020304" pitchFamily="18" charset="0"/>
              </a:rPr>
              <a:t>Фокус на вдосконаленні існуючого. </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0"/>
              </a:spcAft>
              <a:buFont typeface="Wingdings" panose="05000000000000000000" pitchFamily="2" charset="2"/>
              <a:buChar char="ü"/>
            </a:pPr>
            <a:r>
              <a:rPr lang="uk-UA" dirty="0">
                <a:latin typeface="Arial" panose="020B0604020202020204" pitchFamily="34" charset="0"/>
                <a:ea typeface="Calibri" panose="020F0502020204030204" pitchFamily="34" charset="0"/>
                <a:cs typeface="Times New Roman" panose="02020603050405020304" pitchFamily="18" charset="0"/>
              </a:rPr>
              <a:t>Низький рівень ризику та невизначеності.</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0"/>
              </a:spcAft>
              <a:buFont typeface="Wingdings" panose="05000000000000000000" pitchFamily="2" charset="2"/>
              <a:buChar char="ü"/>
            </a:pPr>
            <a:r>
              <a:rPr lang="uk-UA" dirty="0">
                <a:latin typeface="Arial" panose="020B0604020202020204" pitchFamily="34" charset="0"/>
                <a:ea typeface="Calibri" panose="020F0502020204030204" pitchFamily="34" charset="0"/>
                <a:cs typeface="Times New Roman" panose="02020603050405020304" pitchFamily="18" charset="0"/>
              </a:rPr>
              <a:t>Часто </a:t>
            </a:r>
            <a:r>
              <a:rPr lang="uk-UA" dirty="0" err="1">
                <a:latin typeface="Arial" panose="020B0604020202020204" pitchFamily="34" charset="0"/>
                <a:ea typeface="Calibri" panose="020F0502020204030204" pitchFamily="34" charset="0"/>
                <a:cs typeface="Times New Roman" panose="02020603050405020304" pitchFamily="18" charset="0"/>
              </a:rPr>
              <a:t>ініціюються</a:t>
            </a:r>
            <a:r>
              <a:rPr lang="uk-UA" dirty="0">
                <a:latin typeface="Arial" panose="020B0604020202020204" pitchFamily="34" charset="0"/>
                <a:ea typeface="Calibri" panose="020F0502020204030204" pitchFamily="34" charset="0"/>
                <a:cs typeface="Times New Roman" panose="02020603050405020304" pitchFamily="18" charset="0"/>
              </a:rPr>
              <a:t> на операційному рівні.</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ü"/>
            </a:pPr>
            <a:r>
              <a:rPr lang="uk-UA" dirty="0">
                <a:latin typeface="Arial" panose="020B0604020202020204" pitchFamily="34" charset="0"/>
                <a:ea typeface="Calibri" panose="020F0502020204030204" pitchFamily="34" charset="0"/>
              </a:rPr>
              <a:t>Можуть бути реакцією на невеликі проблеми або можливості. </a:t>
            </a:r>
            <a:endParaRPr lang="uk-UA" dirty="0"/>
          </a:p>
        </p:txBody>
      </p:sp>
      <p:sp>
        <p:nvSpPr>
          <p:cNvPr id="19" name="Прямоугольник 18"/>
          <p:cNvSpPr/>
          <p:nvPr/>
        </p:nvSpPr>
        <p:spPr>
          <a:xfrm>
            <a:off x="164001" y="3235942"/>
            <a:ext cx="5460289" cy="1855573"/>
          </a:xfrm>
          <a:prstGeom prst="rect">
            <a:avLst/>
          </a:prstGeom>
        </p:spPr>
        <p:txBody>
          <a:bodyPr wrap="square">
            <a:spAutoFit/>
          </a:bodyPr>
          <a:lstStyle/>
          <a:p>
            <a:pPr algn="just">
              <a:lnSpc>
                <a:spcPct val="107000"/>
              </a:lnSpc>
              <a:spcAft>
                <a:spcPts val="0"/>
              </a:spcAft>
            </a:pPr>
            <a:r>
              <a:rPr lang="uk-UA" b="1" dirty="0" err="1">
                <a:latin typeface="Arial" panose="020B0604020202020204" pitchFamily="34" charset="0"/>
                <a:ea typeface="Calibri" panose="020F0502020204030204" pitchFamily="34" charset="0"/>
                <a:cs typeface="Times New Roman" panose="02020603050405020304" pitchFamily="18" charset="0"/>
              </a:rPr>
              <a:t>Інкрементальні</a:t>
            </a:r>
            <a:r>
              <a:rPr lang="uk-UA" b="1" dirty="0">
                <a:latin typeface="Arial" panose="020B0604020202020204" pitchFamily="34" charset="0"/>
                <a:ea typeface="Calibri" panose="020F0502020204030204" pitchFamily="34" charset="0"/>
                <a:cs typeface="Times New Roman" panose="02020603050405020304" pitchFamily="18" charset="0"/>
              </a:rPr>
              <a:t> зміни (</a:t>
            </a:r>
            <a:r>
              <a:rPr lang="en-US" b="1" dirty="0">
                <a:latin typeface="Arial" panose="020B0604020202020204" pitchFamily="34" charset="0"/>
                <a:ea typeface="Calibri" panose="020F0502020204030204" pitchFamily="34" charset="0"/>
                <a:cs typeface="Times New Roman" panose="02020603050405020304" pitchFamily="18" charset="0"/>
              </a:rPr>
              <a:t>Incremental Changes</a:t>
            </a:r>
            <a:r>
              <a:rPr lang="uk-UA" b="1" dirty="0">
                <a:latin typeface="Arial" panose="020B0604020202020204" pitchFamily="34" charset="0"/>
                <a:ea typeface="Calibri" panose="020F0502020204030204" pitchFamily="34" charset="0"/>
                <a:cs typeface="Times New Roman" panose="02020603050405020304" pitchFamily="18" charset="0"/>
              </a:rPr>
              <a:t>)</a:t>
            </a:r>
            <a:r>
              <a:rPr lang="uk-UA" dirty="0">
                <a:latin typeface="Arial" panose="020B0604020202020204" pitchFamily="34" charset="0"/>
                <a:ea typeface="Calibri" panose="020F0502020204030204" pitchFamily="34" charset="0"/>
                <a:cs typeface="Times New Roman" panose="02020603050405020304" pitchFamily="18" charset="0"/>
              </a:rPr>
              <a:t> – це поступові, невеликі зміни, спрямовані на вдосконалення існуючих процесів, продуктів або послуг. Вони не передбачають кардинальних перебудов і часто є результатом постійних </a:t>
            </a:r>
            <a:r>
              <a:rPr lang="uk-UA" dirty="0" err="1">
                <a:latin typeface="Arial" panose="020B0604020202020204" pitchFamily="34" charset="0"/>
                <a:ea typeface="Calibri" panose="020F0502020204030204" pitchFamily="34" charset="0"/>
                <a:cs typeface="Times New Roman" panose="02020603050405020304" pitchFamily="18" charset="0"/>
              </a:rPr>
              <a:t>зусіль</a:t>
            </a:r>
            <a:r>
              <a:rPr lang="uk-UA" dirty="0">
                <a:latin typeface="Arial" panose="020B0604020202020204" pitchFamily="34" charset="0"/>
                <a:ea typeface="Calibri" panose="020F0502020204030204" pitchFamily="34" charset="0"/>
                <a:cs typeface="Times New Roman" panose="02020603050405020304" pitchFamily="18" charset="0"/>
              </a:rPr>
              <a:t> з оптимізації</a:t>
            </a:r>
            <a:r>
              <a:rPr lang="uk-UA" dirty="0" smtClean="0">
                <a:latin typeface="Arial" panose="020B0604020202020204" pitchFamily="34" charset="0"/>
                <a:ea typeface="Calibri" panose="020F0502020204030204" pitchFamily="34" charset="0"/>
                <a:cs typeface="Times New Roman" panose="02020603050405020304" pitchFamily="18" charset="0"/>
              </a:rPr>
              <a:t>.</a:t>
            </a:r>
            <a:endParaRPr lang="uk-UA"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0" name="Рисунок 19"/>
          <p:cNvPicPr/>
          <p:nvPr/>
        </p:nvPicPr>
        <p:blipFill rotWithShape="1">
          <a:blip r:embed="rId3"/>
          <a:srcRect l="39973" t="67455" r="21729" b="16887"/>
          <a:stretch/>
        </p:blipFill>
        <p:spPr bwMode="auto">
          <a:xfrm>
            <a:off x="1114485" y="5284304"/>
            <a:ext cx="5986876" cy="138248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450224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40043" y="621095"/>
            <a:ext cx="6096000" cy="1477328"/>
          </a:xfrm>
          <a:prstGeom prst="rect">
            <a:avLst/>
          </a:prstGeom>
        </p:spPr>
        <p:txBody>
          <a:bodyPr>
            <a:spAutoFit/>
          </a:bodyPr>
          <a:lstStyle/>
          <a:p>
            <a:pPr algn="just"/>
            <a:r>
              <a:rPr lang="uk-UA" b="1" dirty="0">
                <a:latin typeface="Arial" panose="020B0604020202020204" pitchFamily="34" charset="0"/>
                <a:ea typeface="Calibri" panose="020F0502020204030204" pitchFamily="34" charset="0"/>
                <a:cs typeface="Arial" panose="020B0604020202020204" pitchFamily="34" charset="0"/>
              </a:rPr>
              <a:t>Трансформаційні зміни (</a:t>
            </a:r>
            <a:r>
              <a:rPr lang="uk-UA" b="1" dirty="0" err="1">
                <a:latin typeface="Arial" panose="020B0604020202020204" pitchFamily="34" charset="0"/>
                <a:ea typeface="Calibri" panose="020F0502020204030204" pitchFamily="34" charset="0"/>
                <a:cs typeface="Arial" panose="020B0604020202020204" pitchFamily="34" charset="0"/>
              </a:rPr>
              <a:t>Transformational</a:t>
            </a:r>
            <a:r>
              <a:rPr lang="uk-UA" b="1" dirty="0">
                <a:latin typeface="Arial" panose="020B0604020202020204" pitchFamily="34" charset="0"/>
                <a:ea typeface="Calibri" panose="020F0502020204030204" pitchFamily="34" charset="0"/>
                <a:cs typeface="Arial" panose="020B0604020202020204" pitchFamily="34" charset="0"/>
              </a:rPr>
              <a:t> </a:t>
            </a:r>
            <a:r>
              <a:rPr lang="uk-UA" b="1" dirty="0" err="1">
                <a:latin typeface="Arial" panose="020B0604020202020204" pitchFamily="34" charset="0"/>
                <a:ea typeface="Calibri" panose="020F0502020204030204" pitchFamily="34" charset="0"/>
                <a:cs typeface="Arial" panose="020B0604020202020204" pitchFamily="34" charset="0"/>
              </a:rPr>
              <a:t>Changes</a:t>
            </a:r>
            <a:r>
              <a:rPr lang="uk-UA" b="1" dirty="0">
                <a:latin typeface="Arial" panose="020B0604020202020204" pitchFamily="34" charset="0"/>
                <a:ea typeface="Calibri" panose="020F0502020204030204" pitchFamily="34" charset="0"/>
                <a:cs typeface="Arial" panose="020B0604020202020204" pitchFamily="34" charset="0"/>
              </a:rPr>
              <a:t>) </a:t>
            </a:r>
            <a:r>
              <a:rPr lang="uk-UA" dirty="0">
                <a:latin typeface="Arial" panose="020B0604020202020204" pitchFamily="34" charset="0"/>
                <a:ea typeface="Calibri" panose="020F0502020204030204" pitchFamily="34" charset="0"/>
                <a:cs typeface="Arial" panose="020B0604020202020204" pitchFamily="34" charset="0"/>
              </a:rPr>
              <a:t>– це глибокі та масштабні зміни, які фундаментально перетворюють організацію. Вони можуть включати зміну бізнес-моделі, стратегії, культури, структури або технологій.</a:t>
            </a:r>
            <a:endParaRPr lang="uk-UA" dirty="0">
              <a:latin typeface="Arial" panose="020B0604020202020204" pitchFamily="34" charset="0"/>
              <a:cs typeface="Arial" panose="020B0604020202020204" pitchFamily="34" charset="0"/>
            </a:endParaRPr>
          </a:p>
        </p:txBody>
      </p:sp>
      <p:sp>
        <p:nvSpPr>
          <p:cNvPr id="5" name="Прямоугольник 4"/>
          <p:cNvSpPr/>
          <p:nvPr/>
        </p:nvSpPr>
        <p:spPr>
          <a:xfrm>
            <a:off x="6384324" y="140711"/>
            <a:ext cx="5873578" cy="2128147"/>
          </a:xfrm>
          <a:prstGeom prst="rect">
            <a:avLst/>
          </a:prstGeom>
        </p:spPr>
        <p:txBody>
          <a:bodyPr wrap="square">
            <a:spAutoFit/>
          </a:bodyPr>
          <a:lstStyle/>
          <a:p>
            <a:pPr algn="ctr">
              <a:lnSpc>
                <a:spcPct val="107000"/>
              </a:lnSpc>
              <a:spcAft>
                <a:spcPts val="0"/>
              </a:spcAft>
            </a:pPr>
            <a:r>
              <a:rPr lang="uk-UA" b="1" dirty="0">
                <a:latin typeface="Arial" panose="020B0604020202020204" pitchFamily="34" charset="0"/>
                <a:ea typeface="Calibri" panose="020F0502020204030204" pitchFamily="34" charset="0"/>
                <a:cs typeface="Arial" panose="020B0604020202020204" pitchFamily="34" charset="0"/>
              </a:rPr>
              <a:t>Характеристики</a:t>
            </a:r>
            <a:r>
              <a:rPr lang="uk-UA" dirty="0">
                <a:latin typeface="Arial" panose="020B0604020202020204" pitchFamily="34" charset="0"/>
                <a:ea typeface="Calibri" panose="020F0502020204030204" pitchFamily="34" charset="0"/>
                <a:cs typeface="Arial" panose="020B0604020202020204" pitchFamily="34" charset="0"/>
              </a:rPr>
              <a:t>:</a:t>
            </a:r>
            <a:endParaRPr lang="uk-UA" sz="1400" dirty="0">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07000"/>
              </a:lnSpc>
              <a:spcAft>
                <a:spcPts val="0"/>
              </a:spcAft>
              <a:buFont typeface="Wingdings" panose="05000000000000000000" pitchFamily="2" charset="2"/>
              <a:buChar char="ü"/>
            </a:pPr>
            <a:r>
              <a:rPr lang="uk-UA" dirty="0">
                <a:latin typeface="Arial" panose="020B0604020202020204" pitchFamily="34" charset="0"/>
                <a:ea typeface="Calibri" panose="020F0502020204030204" pitchFamily="34" charset="0"/>
                <a:cs typeface="Arial" panose="020B0604020202020204" pitchFamily="34" charset="0"/>
              </a:rPr>
              <a:t>Великий масштаб та високий рівень впливу.</a:t>
            </a:r>
            <a:endParaRPr lang="uk-UA" sz="1400" dirty="0">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07000"/>
              </a:lnSpc>
              <a:spcAft>
                <a:spcPts val="0"/>
              </a:spcAft>
              <a:buFont typeface="Wingdings" panose="05000000000000000000" pitchFamily="2" charset="2"/>
              <a:buChar char="ü"/>
            </a:pPr>
            <a:r>
              <a:rPr lang="uk-UA" dirty="0">
                <a:latin typeface="Arial" panose="020B0604020202020204" pitchFamily="34" charset="0"/>
                <a:ea typeface="Calibri" panose="020F0502020204030204" pitchFamily="34" charset="0"/>
                <a:cs typeface="Arial" panose="020B0604020202020204" pitchFamily="34" charset="0"/>
              </a:rPr>
              <a:t>Фундаментальна перебудова організації.</a:t>
            </a:r>
            <a:endParaRPr lang="uk-UA" sz="1400" dirty="0">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07000"/>
              </a:lnSpc>
              <a:spcAft>
                <a:spcPts val="0"/>
              </a:spcAft>
              <a:buFont typeface="Wingdings" panose="05000000000000000000" pitchFamily="2" charset="2"/>
              <a:buChar char="ü"/>
            </a:pPr>
            <a:r>
              <a:rPr lang="uk-UA" dirty="0">
                <a:latin typeface="Arial" panose="020B0604020202020204" pitchFamily="34" charset="0"/>
                <a:ea typeface="Calibri" panose="020F0502020204030204" pitchFamily="34" charset="0"/>
                <a:cs typeface="Arial" panose="020B0604020202020204" pitchFamily="34" charset="0"/>
              </a:rPr>
              <a:t>Високий рівень ризику та невизначеності. </a:t>
            </a:r>
            <a:endParaRPr lang="uk-UA" sz="1400" dirty="0">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07000"/>
              </a:lnSpc>
              <a:spcAft>
                <a:spcPts val="0"/>
              </a:spcAft>
              <a:buFont typeface="Wingdings" panose="05000000000000000000" pitchFamily="2" charset="2"/>
              <a:buChar char="ü"/>
            </a:pPr>
            <a:r>
              <a:rPr lang="uk-UA" dirty="0">
                <a:latin typeface="Arial" panose="020B0604020202020204" pitchFamily="34" charset="0"/>
                <a:ea typeface="Calibri" panose="020F0502020204030204" pitchFamily="34" charset="0"/>
                <a:cs typeface="Arial" panose="020B0604020202020204" pitchFamily="34" charset="0"/>
              </a:rPr>
              <a:t>Зазвичай </a:t>
            </a:r>
            <a:r>
              <a:rPr lang="uk-UA" dirty="0" err="1">
                <a:latin typeface="Arial" panose="020B0604020202020204" pitchFamily="34" charset="0"/>
                <a:ea typeface="Calibri" panose="020F0502020204030204" pitchFamily="34" charset="0"/>
                <a:cs typeface="Arial" panose="020B0604020202020204" pitchFamily="34" charset="0"/>
              </a:rPr>
              <a:t>ініціюються</a:t>
            </a:r>
            <a:r>
              <a:rPr lang="uk-UA" dirty="0">
                <a:latin typeface="Arial" panose="020B0604020202020204" pitchFamily="34" charset="0"/>
                <a:ea typeface="Calibri" panose="020F0502020204030204" pitchFamily="34" charset="0"/>
                <a:cs typeface="Arial" panose="020B0604020202020204" pitchFamily="34" charset="0"/>
              </a:rPr>
              <a:t> на рівні вищого керівництва.</a:t>
            </a:r>
            <a:endParaRPr lang="uk-UA" sz="1400" dirty="0">
              <a:latin typeface="Arial" panose="020B0604020202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ü"/>
            </a:pPr>
            <a:r>
              <a:rPr lang="uk-UA" dirty="0">
                <a:latin typeface="Arial" panose="020B0604020202020204" pitchFamily="34" charset="0"/>
                <a:ea typeface="Calibri" panose="020F0502020204030204" pitchFamily="34" charset="0"/>
                <a:cs typeface="Arial" panose="020B0604020202020204" pitchFamily="34" charset="0"/>
              </a:rPr>
              <a:t>Необхідні для виживання або досягнення значних конкурентних переваг.</a:t>
            </a:r>
            <a:endParaRPr lang="uk-UA" dirty="0">
              <a:latin typeface="Arial" panose="020B0604020202020204" pitchFamily="34" charset="0"/>
              <a:cs typeface="Arial" panose="020B0604020202020204" pitchFamily="34" charset="0"/>
            </a:endParaRPr>
          </a:p>
        </p:txBody>
      </p:sp>
      <p:pic>
        <p:nvPicPr>
          <p:cNvPr id="6" name="Рисунок 5"/>
          <p:cNvPicPr/>
          <p:nvPr/>
        </p:nvPicPr>
        <p:blipFill rotWithShape="1">
          <a:blip r:embed="rId2"/>
          <a:srcRect l="40154" t="57679" r="21821" b="25208"/>
          <a:stretch/>
        </p:blipFill>
        <p:spPr bwMode="auto">
          <a:xfrm>
            <a:off x="246508" y="2173750"/>
            <a:ext cx="5989535" cy="1195526"/>
          </a:xfrm>
          <a:prstGeom prst="rect">
            <a:avLst/>
          </a:prstGeom>
          <a:ln>
            <a:noFill/>
          </a:ln>
          <a:extLst>
            <a:ext uri="{53640926-AAD7-44D8-BBD7-CCE9431645EC}">
              <a14:shadowObscured xmlns:a14="http://schemas.microsoft.com/office/drawing/2010/main"/>
            </a:ext>
          </a:extLst>
        </p:spPr>
      </p:pic>
      <p:sp>
        <p:nvSpPr>
          <p:cNvPr id="7" name="Прямоугольник 6"/>
          <p:cNvSpPr/>
          <p:nvPr/>
        </p:nvSpPr>
        <p:spPr>
          <a:xfrm>
            <a:off x="193275" y="3762172"/>
            <a:ext cx="6096000" cy="1552669"/>
          </a:xfrm>
          <a:prstGeom prst="rect">
            <a:avLst/>
          </a:prstGeom>
        </p:spPr>
        <p:txBody>
          <a:bodyPr>
            <a:spAutoFit/>
          </a:bodyPr>
          <a:lstStyle/>
          <a:p>
            <a:pPr algn="just">
              <a:lnSpc>
                <a:spcPct val="107000"/>
              </a:lnSpc>
              <a:spcAft>
                <a:spcPts val="0"/>
              </a:spcAft>
            </a:pPr>
            <a:r>
              <a:rPr lang="uk-UA" b="1" dirty="0">
                <a:latin typeface="Arial" panose="020B0604020202020204" pitchFamily="34" charset="0"/>
                <a:ea typeface="Calibri" panose="020F0502020204030204" pitchFamily="34" charset="0"/>
                <a:cs typeface="Arial" panose="020B0604020202020204" pitchFamily="34" charset="0"/>
              </a:rPr>
              <a:t>Адаптаційні зміни (</a:t>
            </a:r>
            <a:r>
              <a:rPr lang="uk-UA" b="1" dirty="0" err="1">
                <a:latin typeface="Arial" panose="020B0604020202020204" pitchFamily="34" charset="0"/>
                <a:ea typeface="Calibri" panose="020F0502020204030204" pitchFamily="34" charset="0"/>
                <a:cs typeface="Arial" panose="020B0604020202020204" pitchFamily="34" charset="0"/>
              </a:rPr>
              <a:t>Adaptive</a:t>
            </a:r>
            <a:r>
              <a:rPr lang="uk-UA" b="1" dirty="0">
                <a:latin typeface="Arial" panose="020B0604020202020204" pitchFamily="34" charset="0"/>
                <a:ea typeface="Calibri" panose="020F0502020204030204" pitchFamily="34" charset="0"/>
                <a:cs typeface="Arial" panose="020B0604020202020204" pitchFamily="34" charset="0"/>
              </a:rPr>
              <a:t> </a:t>
            </a:r>
            <a:r>
              <a:rPr lang="uk-UA" b="1" dirty="0" err="1">
                <a:latin typeface="Arial" panose="020B0604020202020204" pitchFamily="34" charset="0"/>
                <a:ea typeface="Calibri" panose="020F0502020204030204" pitchFamily="34" charset="0"/>
                <a:cs typeface="Arial" panose="020B0604020202020204" pitchFamily="34" charset="0"/>
              </a:rPr>
              <a:t>Changes</a:t>
            </a:r>
            <a:r>
              <a:rPr lang="uk-UA" b="1" dirty="0">
                <a:latin typeface="Arial" panose="020B0604020202020204" pitchFamily="34" charset="0"/>
                <a:ea typeface="Calibri" panose="020F0502020204030204" pitchFamily="34" charset="0"/>
                <a:cs typeface="Arial" panose="020B0604020202020204" pitchFamily="34" charset="0"/>
              </a:rPr>
              <a:t>) </a:t>
            </a:r>
            <a:r>
              <a:rPr lang="uk-UA" dirty="0">
                <a:latin typeface="Arial" panose="020B0604020202020204" pitchFamily="34" charset="0"/>
                <a:ea typeface="Calibri" panose="020F0502020204030204" pitchFamily="34" charset="0"/>
                <a:cs typeface="Arial" panose="020B0604020202020204" pitchFamily="34" charset="0"/>
              </a:rPr>
              <a:t>– це зміни, спрямовані на пристосування організації до змін у зовнішньому середовищі, таких як зміни в законодавстві, технологіях, ринкових умовах або вимогах споживачів.</a:t>
            </a:r>
            <a:endParaRPr lang="uk-U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Прямоугольник 7"/>
          <p:cNvSpPr/>
          <p:nvPr/>
        </p:nvSpPr>
        <p:spPr>
          <a:xfrm>
            <a:off x="6507892" y="3762172"/>
            <a:ext cx="5544065" cy="2720873"/>
          </a:xfrm>
          <a:prstGeom prst="rect">
            <a:avLst/>
          </a:prstGeom>
        </p:spPr>
        <p:txBody>
          <a:bodyPr wrap="square">
            <a:spAutoFit/>
          </a:bodyPr>
          <a:lstStyle/>
          <a:p>
            <a:pPr algn="ctr">
              <a:lnSpc>
                <a:spcPct val="107000"/>
              </a:lnSpc>
              <a:spcAft>
                <a:spcPts val="0"/>
              </a:spcAft>
            </a:pPr>
            <a:r>
              <a:rPr lang="uk-UA" b="1" dirty="0">
                <a:latin typeface="Arial" panose="020B0604020202020204" pitchFamily="34" charset="0"/>
                <a:ea typeface="Calibri" panose="020F0502020204030204" pitchFamily="34" charset="0"/>
                <a:cs typeface="Arial" panose="020B0604020202020204" pitchFamily="34" charset="0"/>
              </a:rPr>
              <a:t>Характеристики</a:t>
            </a:r>
            <a:r>
              <a:rPr lang="uk-UA" dirty="0">
                <a:latin typeface="Arial" panose="020B0604020202020204" pitchFamily="34" charset="0"/>
                <a:ea typeface="Calibri" panose="020F0502020204030204" pitchFamily="34" charset="0"/>
                <a:cs typeface="Arial" panose="020B0604020202020204" pitchFamily="34" charset="0"/>
              </a:rPr>
              <a:t>:</a:t>
            </a:r>
            <a:endParaRPr lang="uk-UA" sz="1400" dirty="0">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07000"/>
              </a:lnSpc>
              <a:spcAft>
                <a:spcPts val="0"/>
              </a:spcAft>
              <a:buFont typeface="Wingdings" panose="05000000000000000000" pitchFamily="2" charset="2"/>
              <a:buChar char="ü"/>
            </a:pPr>
            <a:r>
              <a:rPr lang="uk-UA" dirty="0">
                <a:latin typeface="Arial" panose="020B0604020202020204" pitchFamily="34" charset="0"/>
                <a:ea typeface="Calibri" panose="020F0502020204030204" pitchFamily="34" charset="0"/>
                <a:cs typeface="Arial" panose="020B0604020202020204" pitchFamily="34" charset="0"/>
              </a:rPr>
              <a:t>Реакція на зовнішні чинники.</a:t>
            </a:r>
            <a:endParaRPr lang="uk-UA" sz="1400" dirty="0">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07000"/>
              </a:lnSpc>
              <a:spcAft>
                <a:spcPts val="0"/>
              </a:spcAft>
              <a:buFont typeface="Wingdings" panose="05000000000000000000" pitchFamily="2" charset="2"/>
              <a:buChar char="ü"/>
            </a:pPr>
            <a:r>
              <a:rPr lang="uk-UA" dirty="0">
                <a:latin typeface="Arial" panose="020B0604020202020204" pitchFamily="34" charset="0"/>
                <a:ea typeface="Calibri" panose="020F0502020204030204" pitchFamily="34" charset="0"/>
                <a:cs typeface="Arial" panose="020B0604020202020204" pitchFamily="34" charset="0"/>
              </a:rPr>
              <a:t>Можуть бути як поступовими, так і більш швидкими, залежно від характеру зовнішніх змін. </a:t>
            </a:r>
            <a:endParaRPr lang="uk-UA" sz="1400" dirty="0">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07000"/>
              </a:lnSpc>
              <a:spcAft>
                <a:spcPts val="0"/>
              </a:spcAft>
              <a:buFont typeface="Wingdings" panose="05000000000000000000" pitchFamily="2" charset="2"/>
              <a:buChar char="ü"/>
            </a:pPr>
            <a:r>
              <a:rPr lang="uk-UA" dirty="0">
                <a:latin typeface="Arial" panose="020B0604020202020204" pitchFamily="34" charset="0"/>
                <a:ea typeface="Calibri" panose="020F0502020204030204" pitchFamily="34" charset="0"/>
                <a:cs typeface="Arial" panose="020B0604020202020204" pitchFamily="34" charset="0"/>
              </a:rPr>
              <a:t>Необхідні для підтримки конкурентоздатності та виживання. </a:t>
            </a:r>
            <a:endParaRPr lang="uk-UA" sz="1400" dirty="0">
              <a:latin typeface="Arial" panose="020B0604020202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ü"/>
            </a:pPr>
            <a:r>
              <a:rPr lang="uk-UA" dirty="0">
                <a:latin typeface="Arial" panose="020B0604020202020204" pitchFamily="34" charset="0"/>
                <a:ea typeface="Calibri" panose="020F0502020204030204" pitchFamily="34" charset="0"/>
                <a:cs typeface="Arial" panose="020B0604020202020204" pitchFamily="34" charset="0"/>
              </a:rPr>
              <a:t>Можуть </a:t>
            </a:r>
            <a:r>
              <a:rPr lang="uk-UA" dirty="0" err="1">
                <a:latin typeface="Arial" panose="020B0604020202020204" pitchFamily="34" charset="0"/>
                <a:ea typeface="Calibri" panose="020F0502020204030204" pitchFamily="34" charset="0"/>
                <a:cs typeface="Arial" panose="020B0604020202020204" pitchFamily="34" charset="0"/>
              </a:rPr>
              <a:t>ініціюватися</a:t>
            </a:r>
            <a:r>
              <a:rPr lang="uk-UA" dirty="0">
                <a:latin typeface="Arial" panose="020B0604020202020204" pitchFamily="34" charset="0"/>
                <a:ea typeface="Calibri" panose="020F0502020204030204" pitchFamily="34" charset="0"/>
                <a:cs typeface="Arial" panose="020B0604020202020204" pitchFamily="34" charset="0"/>
              </a:rPr>
              <a:t> на різних рівнях організації.</a:t>
            </a:r>
            <a:endParaRPr lang="uk-UA" dirty="0">
              <a:latin typeface="Arial" panose="020B0604020202020204" pitchFamily="34" charset="0"/>
              <a:cs typeface="Arial" panose="020B0604020202020204" pitchFamily="34" charset="0"/>
            </a:endParaRPr>
          </a:p>
        </p:txBody>
      </p:sp>
      <p:pic>
        <p:nvPicPr>
          <p:cNvPr id="9" name="Рисунок 8"/>
          <p:cNvPicPr/>
          <p:nvPr/>
        </p:nvPicPr>
        <p:blipFill rotWithShape="1">
          <a:blip r:embed="rId3"/>
          <a:srcRect l="40057" t="48555" r="21913" b="31076"/>
          <a:stretch/>
        </p:blipFill>
        <p:spPr bwMode="auto">
          <a:xfrm>
            <a:off x="338153" y="5406085"/>
            <a:ext cx="5897890" cy="13407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429200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6111" y="452718"/>
            <a:ext cx="9404723" cy="560536"/>
          </a:xfrm>
        </p:spPr>
        <p:txBody>
          <a:bodyPr/>
          <a:lstStyle/>
          <a:p>
            <a:pPr algn="ctr"/>
            <a:r>
              <a:rPr lang="uk-UA" sz="2800" dirty="0"/>
              <a:t>1. Поняття та сутність організаційних </a:t>
            </a:r>
            <a:r>
              <a:rPr lang="uk-UA" sz="2800" dirty="0" smtClean="0"/>
              <a:t>змін</a:t>
            </a:r>
            <a:endParaRPr lang="uk-UA" sz="2800" dirty="0"/>
          </a:p>
        </p:txBody>
      </p:sp>
      <p:sp>
        <p:nvSpPr>
          <p:cNvPr id="4" name="Прямоугольник 3"/>
          <p:cNvSpPr/>
          <p:nvPr/>
        </p:nvSpPr>
        <p:spPr>
          <a:xfrm>
            <a:off x="362483" y="1389124"/>
            <a:ext cx="4102405" cy="369332"/>
          </a:xfrm>
          <a:prstGeom prst="rect">
            <a:avLst/>
          </a:prstGeom>
        </p:spPr>
        <p:txBody>
          <a:bodyPr wrap="none">
            <a:spAutoFit/>
          </a:bodyPr>
          <a:lstStyle/>
          <a:p>
            <a:r>
              <a:rPr lang="ru-RU" i="1" dirty="0" err="1"/>
              <a:t>Наукові</a:t>
            </a:r>
            <a:r>
              <a:rPr lang="ru-RU" i="1" dirty="0"/>
              <a:t> </a:t>
            </a:r>
            <a:r>
              <a:rPr lang="ru-RU" i="1" dirty="0" err="1"/>
              <a:t>підходи</a:t>
            </a:r>
            <a:r>
              <a:rPr lang="ru-RU" i="1" dirty="0"/>
              <a:t> до </a:t>
            </a:r>
            <a:r>
              <a:rPr lang="ru-RU" i="1" dirty="0" err="1"/>
              <a:t>поняття</a:t>
            </a:r>
            <a:r>
              <a:rPr lang="ru-RU" i="1" dirty="0"/>
              <a:t> «</a:t>
            </a:r>
            <a:r>
              <a:rPr lang="ru-RU" i="1" dirty="0" err="1"/>
              <a:t>зміна</a:t>
            </a:r>
            <a:r>
              <a:rPr lang="ru-RU" i="1" dirty="0"/>
              <a:t>»</a:t>
            </a:r>
            <a:endParaRPr lang="uk-UA" i="1" dirty="0"/>
          </a:p>
        </p:txBody>
      </p:sp>
      <p:cxnSp>
        <p:nvCxnSpPr>
          <p:cNvPr id="6" name="Прямая соединительная линия 5"/>
          <p:cNvCxnSpPr/>
          <p:nvPr/>
        </p:nvCxnSpPr>
        <p:spPr>
          <a:xfrm>
            <a:off x="916515" y="1013254"/>
            <a:ext cx="8863913" cy="0"/>
          </a:xfrm>
          <a:prstGeom prst="line">
            <a:avLst/>
          </a:prstGeom>
        </p:spPr>
        <p:style>
          <a:lnRef idx="3">
            <a:schemeClr val="accent6"/>
          </a:lnRef>
          <a:fillRef idx="0">
            <a:schemeClr val="accent6"/>
          </a:fillRef>
          <a:effectRef idx="2">
            <a:schemeClr val="accent6"/>
          </a:effectRef>
          <a:fontRef idx="minor">
            <a:schemeClr val="tx1"/>
          </a:fontRef>
        </p:style>
      </p:cxnSp>
      <p:sp>
        <p:nvSpPr>
          <p:cNvPr id="7" name="Прямоугольник 6"/>
          <p:cNvSpPr/>
          <p:nvPr/>
        </p:nvSpPr>
        <p:spPr>
          <a:xfrm>
            <a:off x="230660" y="1959080"/>
            <a:ext cx="6096000" cy="4524637"/>
          </a:xfrm>
          <a:prstGeom prst="rect">
            <a:avLst/>
          </a:prstGeom>
        </p:spPr>
        <p:txBody>
          <a:bodyPr>
            <a:spAutoFit/>
          </a:bodyPr>
          <a:lstStyle/>
          <a:p>
            <a:pPr indent="360000" algn="just">
              <a:lnSpc>
                <a:spcPct val="107000"/>
              </a:lnSpc>
              <a:spcAft>
                <a:spcPts val="0"/>
              </a:spcAft>
            </a:pPr>
            <a:r>
              <a:rPr lang="uk-UA" dirty="0">
                <a:latin typeface="Calibri" panose="020F0502020204030204" pitchFamily="34" charset="0"/>
                <a:ea typeface="Calibri" panose="020F0502020204030204" pitchFamily="34" charset="0"/>
                <a:cs typeface="Times New Roman" panose="02020603050405020304" pitchFamily="18" charset="0"/>
              </a:rPr>
              <a:t>Сучасний бізнес-простір характеризується безперервними та стрімкими змінами. Для того, щоб підприємства не просто виживали, а й ефективно функціонували, зберігали свою конкурентоздатність та розвивалися, вони мають постійно адаптуватися до нових видів діяльності, технологій, продуктів, ринків та організаційних культур. Сьогоднішні складні умови господарювання роблять процес змін не просто бажаним, а </a:t>
            </a:r>
            <a:r>
              <a:rPr lang="uk-UA" dirty="0" err="1">
                <a:latin typeface="Calibri" panose="020F0502020204030204" pitchFamily="34" charset="0"/>
                <a:ea typeface="Calibri" panose="020F0502020204030204" pitchFamily="34" charset="0"/>
                <a:cs typeface="Times New Roman" panose="02020603050405020304" pitchFamily="18" charset="0"/>
              </a:rPr>
              <a:t>життєво</a:t>
            </a:r>
            <a:r>
              <a:rPr lang="uk-UA" dirty="0">
                <a:latin typeface="Calibri" panose="020F0502020204030204" pitchFamily="34" charset="0"/>
                <a:ea typeface="Calibri" panose="020F0502020204030204" pitchFamily="34" charset="0"/>
                <a:cs typeface="Times New Roman" panose="02020603050405020304" pitchFamily="18" charset="0"/>
              </a:rPr>
              <a:t> необхідним для пристосування до динамічного ринкового середовища. </a:t>
            </a:r>
          </a:p>
          <a:p>
            <a:pPr indent="360000" algn="just">
              <a:lnSpc>
                <a:spcPct val="107000"/>
              </a:lnSpc>
              <a:spcAft>
                <a:spcPts val="0"/>
              </a:spcAft>
            </a:pPr>
            <a:r>
              <a:rPr lang="uk-UA" dirty="0">
                <a:latin typeface="Calibri" panose="020F0502020204030204" pitchFamily="34" charset="0"/>
                <a:ea typeface="Calibri" panose="020F0502020204030204" pitchFamily="34" charset="0"/>
                <a:cs typeface="Times New Roman" panose="02020603050405020304" pitchFamily="18" charset="0"/>
              </a:rPr>
              <a:t>Саме тому розробка та впровадження технологій </a:t>
            </a:r>
            <a:r>
              <a:rPr lang="uk-UA" dirty="0" err="1">
                <a:latin typeface="Calibri" panose="020F0502020204030204" pitchFamily="34" charset="0"/>
                <a:ea typeface="Calibri" panose="020F0502020204030204" pitchFamily="34" charset="0"/>
                <a:cs typeface="Times New Roman" panose="02020603050405020304" pitchFamily="18" charset="0"/>
              </a:rPr>
              <a:t>стратегічноадаптивного</a:t>
            </a:r>
            <a:r>
              <a:rPr lang="uk-UA" dirty="0">
                <a:latin typeface="Calibri" panose="020F0502020204030204" pitchFamily="34" charset="0"/>
                <a:ea typeface="Calibri" panose="020F0502020204030204" pitchFamily="34" charset="0"/>
                <a:cs typeface="Times New Roman" panose="02020603050405020304" pitchFamily="18" charset="0"/>
              </a:rPr>
              <a:t> управління змінами стає ключовим фактором успіху. Чим вищий рівень адаптації підприємства, тим стійкішою є його система, тим вищий рівень його виживання та ефективність функціонування.</a:t>
            </a:r>
            <a:endParaRPr lang="uk-UA"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Рисунок 7"/>
          <p:cNvPicPr/>
          <p:nvPr/>
        </p:nvPicPr>
        <p:blipFill rotWithShape="1">
          <a:blip r:embed="rId2"/>
          <a:srcRect l="42236" t="39722" r="24361" b="9004"/>
          <a:stretch/>
        </p:blipFill>
        <p:spPr bwMode="auto">
          <a:xfrm>
            <a:off x="6467569" y="2111709"/>
            <a:ext cx="5526723" cy="455270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650053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07659" y="1084775"/>
            <a:ext cx="4530811" cy="1277786"/>
          </a:xfrm>
          <a:prstGeom prst="rect">
            <a:avLst/>
          </a:prstGeom>
        </p:spPr>
        <p:txBody>
          <a:bodyPr wrap="square">
            <a:spAutoFit/>
          </a:bodyPr>
          <a:lstStyle/>
          <a:p>
            <a:pPr algn="just">
              <a:lnSpc>
                <a:spcPct val="107000"/>
              </a:lnSpc>
              <a:spcAft>
                <a:spcPts val="0"/>
              </a:spcAft>
            </a:pPr>
            <a:r>
              <a:rPr lang="uk-UA" b="1" dirty="0">
                <a:latin typeface="Arial" panose="020B0604020202020204" pitchFamily="34" charset="0"/>
                <a:ea typeface="Calibri" panose="020F0502020204030204" pitchFamily="34" charset="0"/>
                <a:cs typeface="Times New Roman" panose="02020603050405020304" pitchFamily="18" charset="0"/>
              </a:rPr>
              <a:t>Антикризові зміни (</a:t>
            </a:r>
            <a:r>
              <a:rPr lang="uk-UA" b="1" dirty="0" err="1">
                <a:latin typeface="Arial" panose="020B0604020202020204" pitchFamily="34" charset="0"/>
                <a:ea typeface="Calibri" panose="020F0502020204030204" pitchFamily="34" charset="0"/>
                <a:cs typeface="Times New Roman" panose="02020603050405020304" pitchFamily="18" charset="0"/>
              </a:rPr>
              <a:t>Crisis</a:t>
            </a:r>
            <a:r>
              <a:rPr lang="uk-UA" b="1" dirty="0">
                <a:latin typeface="Arial" panose="020B0604020202020204" pitchFamily="34" charset="0"/>
                <a:ea typeface="Calibri" panose="020F0502020204030204" pitchFamily="34" charset="0"/>
                <a:cs typeface="Times New Roman" panose="02020603050405020304" pitchFamily="18" charset="0"/>
              </a:rPr>
              <a:t> </a:t>
            </a:r>
            <a:r>
              <a:rPr lang="uk-UA" b="1" dirty="0" err="1">
                <a:latin typeface="Arial" panose="020B0604020202020204" pitchFamily="34" charset="0"/>
                <a:ea typeface="Calibri" panose="020F0502020204030204" pitchFamily="34" charset="0"/>
                <a:cs typeface="Times New Roman" panose="02020603050405020304" pitchFamily="18" charset="0"/>
              </a:rPr>
              <a:t>Changes</a:t>
            </a:r>
            <a:r>
              <a:rPr lang="uk-UA" b="1" dirty="0">
                <a:latin typeface="Arial" panose="020B0604020202020204" pitchFamily="34" charset="0"/>
                <a:ea typeface="Calibri" panose="020F0502020204030204" pitchFamily="34" charset="0"/>
                <a:cs typeface="Times New Roman" panose="02020603050405020304" pitchFamily="18" charset="0"/>
              </a:rPr>
              <a:t>) </a:t>
            </a:r>
            <a:r>
              <a:rPr lang="uk-UA" dirty="0">
                <a:latin typeface="Arial" panose="020B0604020202020204" pitchFamily="34" charset="0"/>
                <a:ea typeface="Calibri" panose="020F0502020204030204" pitchFamily="34" charset="0"/>
                <a:cs typeface="Times New Roman" panose="02020603050405020304" pitchFamily="18" charset="0"/>
              </a:rPr>
              <a:t>– це термінові та рішучі заходи, які вживаються організацією для подолання гострої кризи, що загрожує її існуванню. </a:t>
            </a:r>
            <a:endParaRPr lang="uk-UA"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Прямоугольник 4"/>
          <p:cNvSpPr/>
          <p:nvPr/>
        </p:nvSpPr>
        <p:spPr>
          <a:xfrm>
            <a:off x="5583314" y="873877"/>
            <a:ext cx="6096000" cy="2128147"/>
          </a:xfrm>
          <a:prstGeom prst="rect">
            <a:avLst/>
          </a:prstGeom>
        </p:spPr>
        <p:txBody>
          <a:bodyPr>
            <a:spAutoFit/>
          </a:bodyPr>
          <a:lstStyle/>
          <a:p>
            <a:pPr algn="ctr">
              <a:lnSpc>
                <a:spcPct val="107000"/>
              </a:lnSpc>
              <a:spcAft>
                <a:spcPts val="0"/>
              </a:spcAft>
            </a:pPr>
            <a:r>
              <a:rPr lang="uk-UA" b="1" dirty="0">
                <a:latin typeface="Arial" panose="020B0604020202020204" pitchFamily="34" charset="0"/>
                <a:ea typeface="Calibri" panose="020F0502020204030204" pitchFamily="34" charset="0"/>
                <a:cs typeface="Times New Roman" panose="02020603050405020304" pitchFamily="18" charset="0"/>
              </a:rPr>
              <a:t>Характеристики:</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0"/>
              </a:spcAft>
              <a:buFont typeface="Wingdings" panose="05000000000000000000" pitchFamily="2" charset="2"/>
              <a:buChar char="ü"/>
            </a:pPr>
            <a:r>
              <a:rPr lang="uk-UA" dirty="0">
                <a:latin typeface="Arial" panose="020B0604020202020204" pitchFamily="34" charset="0"/>
                <a:ea typeface="Calibri" panose="020F0502020204030204" pitchFamily="34" charset="0"/>
                <a:cs typeface="Times New Roman" panose="02020603050405020304" pitchFamily="18" charset="0"/>
              </a:rPr>
              <a:t>Викликані серйозною загрозою. </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0"/>
              </a:spcAft>
              <a:buFont typeface="Wingdings" panose="05000000000000000000" pitchFamily="2" charset="2"/>
              <a:buChar char="ü"/>
            </a:pPr>
            <a:r>
              <a:rPr lang="uk-UA" dirty="0">
                <a:latin typeface="Arial" panose="020B0604020202020204" pitchFamily="34" charset="0"/>
                <a:ea typeface="Calibri" panose="020F0502020204030204" pitchFamily="34" charset="0"/>
                <a:cs typeface="Times New Roman" panose="02020603050405020304" pitchFamily="18" charset="0"/>
              </a:rPr>
              <a:t>Потребують швидких та часто болісних рішень. </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0"/>
              </a:spcAft>
              <a:buFont typeface="Wingdings" panose="05000000000000000000" pitchFamily="2" charset="2"/>
              <a:buChar char="ü"/>
            </a:pPr>
            <a:r>
              <a:rPr lang="uk-UA" dirty="0">
                <a:latin typeface="Arial" panose="020B0604020202020204" pitchFamily="34" charset="0"/>
                <a:ea typeface="Calibri" panose="020F0502020204030204" pitchFamily="34" charset="0"/>
                <a:cs typeface="Times New Roman" panose="02020603050405020304" pitchFamily="18" charset="0"/>
              </a:rPr>
              <a:t>Високий рівень стресу та невизначеності. </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0"/>
              </a:spcAft>
              <a:buFont typeface="Wingdings" panose="05000000000000000000" pitchFamily="2" charset="2"/>
              <a:buChar char="ü"/>
            </a:pPr>
            <a:r>
              <a:rPr lang="uk-UA" dirty="0">
                <a:latin typeface="Arial" panose="020B0604020202020204" pitchFamily="34" charset="0"/>
                <a:ea typeface="Calibri" panose="020F0502020204030204" pitchFamily="34" charset="0"/>
                <a:cs typeface="Times New Roman" panose="02020603050405020304" pitchFamily="18" charset="0"/>
              </a:rPr>
              <a:t>Зазвичай </a:t>
            </a:r>
            <a:r>
              <a:rPr lang="uk-UA" dirty="0" err="1">
                <a:latin typeface="Arial" panose="020B0604020202020204" pitchFamily="34" charset="0"/>
                <a:ea typeface="Calibri" panose="020F0502020204030204" pitchFamily="34" charset="0"/>
                <a:cs typeface="Times New Roman" panose="02020603050405020304" pitchFamily="18" charset="0"/>
              </a:rPr>
              <a:t>ініціюються</a:t>
            </a:r>
            <a:r>
              <a:rPr lang="uk-UA" dirty="0">
                <a:latin typeface="Arial" panose="020B0604020202020204" pitchFamily="34" charset="0"/>
                <a:ea typeface="Calibri" panose="020F0502020204030204" pitchFamily="34" charset="0"/>
                <a:cs typeface="Times New Roman" panose="02020603050405020304" pitchFamily="18" charset="0"/>
              </a:rPr>
              <a:t> вищим керівництвом. </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ü"/>
            </a:pPr>
            <a:r>
              <a:rPr lang="uk-UA" dirty="0">
                <a:latin typeface="Arial" panose="020B0604020202020204" pitchFamily="34" charset="0"/>
                <a:ea typeface="Calibri" panose="020F0502020204030204" pitchFamily="34" charset="0"/>
              </a:rPr>
              <a:t>Основна мета – стабілізація ситуації та запобігання банкрутству.</a:t>
            </a:r>
            <a:endParaRPr lang="uk-UA" dirty="0"/>
          </a:p>
        </p:txBody>
      </p:sp>
      <p:pic>
        <p:nvPicPr>
          <p:cNvPr id="6" name="Рисунок 5"/>
          <p:cNvPicPr/>
          <p:nvPr/>
        </p:nvPicPr>
        <p:blipFill rotWithShape="1">
          <a:blip r:embed="rId2"/>
          <a:srcRect l="39874" t="45622" r="21729" b="26838"/>
          <a:stretch/>
        </p:blipFill>
        <p:spPr bwMode="auto">
          <a:xfrm>
            <a:off x="607659" y="3729338"/>
            <a:ext cx="5817853" cy="24490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513152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129172" y="161938"/>
            <a:ext cx="1709442" cy="458780"/>
          </a:xfrm>
          <a:prstGeom prst="rect">
            <a:avLst/>
          </a:prstGeom>
        </p:spPr>
        <p:txBody>
          <a:bodyPr wrap="none">
            <a:spAutoFit/>
          </a:bodyPr>
          <a:lstStyle/>
          <a:p>
            <a:pPr algn="just">
              <a:lnSpc>
                <a:spcPct val="107000"/>
              </a:lnSpc>
              <a:spcAft>
                <a:spcPts val="0"/>
              </a:spcAft>
            </a:pPr>
            <a:r>
              <a:rPr lang="uk-UA" sz="2400" b="1" dirty="0">
                <a:latin typeface="Arial" panose="020B0604020202020204" pitchFamily="34" charset="0"/>
                <a:ea typeface="Calibri" panose="020F0502020204030204" pitchFamily="34" charset="0"/>
                <a:cs typeface="Arial" panose="020B0604020202020204" pitchFamily="34" charset="0"/>
              </a:rPr>
              <a:t>Види змін</a:t>
            </a:r>
            <a:endParaRPr lang="uk-UA" sz="2400" b="1" dirty="0">
              <a:effectLst/>
              <a:latin typeface="Arial" panose="020B0604020202020204" pitchFamily="34" charset="0"/>
              <a:ea typeface="Calibri" panose="020F0502020204030204" pitchFamily="34" charset="0"/>
              <a:cs typeface="Arial" panose="020B0604020202020204" pitchFamily="34" charset="0"/>
            </a:endParaRPr>
          </a:p>
        </p:txBody>
      </p:sp>
      <p:cxnSp>
        <p:nvCxnSpPr>
          <p:cNvPr id="5" name="Прямая соединительная линия 4"/>
          <p:cNvCxnSpPr/>
          <p:nvPr/>
        </p:nvCxnSpPr>
        <p:spPr>
          <a:xfrm>
            <a:off x="683740" y="680996"/>
            <a:ext cx="917695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Скругленный прямоугольник 5"/>
          <p:cNvSpPr/>
          <p:nvPr/>
        </p:nvSpPr>
        <p:spPr>
          <a:xfrm>
            <a:off x="4822177" y="3031522"/>
            <a:ext cx="1795849" cy="96382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uk-UA"/>
          </a:p>
        </p:txBody>
      </p:sp>
      <p:sp>
        <p:nvSpPr>
          <p:cNvPr id="7" name="Прямоугольник 6"/>
          <p:cNvSpPr/>
          <p:nvPr/>
        </p:nvSpPr>
        <p:spPr>
          <a:xfrm>
            <a:off x="4885900" y="3326558"/>
            <a:ext cx="1668405" cy="388696"/>
          </a:xfrm>
          <a:prstGeom prst="rect">
            <a:avLst/>
          </a:prstGeom>
        </p:spPr>
        <p:txBody>
          <a:bodyPr wrap="none">
            <a:spAutoFit/>
          </a:bodyPr>
          <a:lstStyle/>
          <a:p>
            <a:pPr algn="just">
              <a:lnSpc>
                <a:spcPct val="107000"/>
              </a:lnSpc>
              <a:spcAft>
                <a:spcPts val="0"/>
              </a:spcAft>
            </a:pPr>
            <a:r>
              <a:rPr lang="uk-UA"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ОБ'ЄКТ ЗМІН</a:t>
            </a:r>
            <a:endParaRPr lang="uk-U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Скругленный прямоугольник 7"/>
          <p:cNvSpPr/>
          <p:nvPr/>
        </p:nvSpPr>
        <p:spPr>
          <a:xfrm>
            <a:off x="3440660" y="1716292"/>
            <a:ext cx="2161070" cy="72904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uk-UA"/>
          </a:p>
        </p:txBody>
      </p:sp>
      <p:sp>
        <p:nvSpPr>
          <p:cNvPr id="9" name="Прямоугольник 8"/>
          <p:cNvSpPr/>
          <p:nvPr/>
        </p:nvSpPr>
        <p:spPr>
          <a:xfrm>
            <a:off x="3719105" y="1887760"/>
            <a:ext cx="1624932" cy="373757"/>
          </a:xfrm>
          <a:prstGeom prst="rect">
            <a:avLst/>
          </a:prstGeom>
        </p:spPr>
        <p:txBody>
          <a:bodyPr wrap="none">
            <a:spAutoFit/>
          </a:bodyPr>
          <a:lstStyle/>
          <a:p>
            <a:pPr algn="just">
              <a:lnSpc>
                <a:spcPct val="107000"/>
              </a:lnSpc>
              <a:spcAft>
                <a:spcPts val="0"/>
              </a:spcAft>
            </a:pPr>
            <a:r>
              <a:rPr lang="uk-UA"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Технологічні</a:t>
            </a:r>
            <a:endParaRPr lang="uk-U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Скругленный прямоугольник 9"/>
          <p:cNvSpPr/>
          <p:nvPr/>
        </p:nvSpPr>
        <p:spPr>
          <a:xfrm>
            <a:off x="1999642" y="3138615"/>
            <a:ext cx="2161070" cy="72904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uk-UA"/>
          </a:p>
        </p:txBody>
      </p:sp>
      <p:sp>
        <p:nvSpPr>
          <p:cNvPr id="11" name="Прямоугольник 10"/>
          <p:cNvSpPr/>
          <p:nvPr/>
        </p:nvSpPr>
        <p:spPr>
          <a:xfrm>
            <a:off x="2372376" y="3310083"/>
            <a:ext cx="1436355" cy="373757"/>
          </a:xfrm>
          <a:prstGeom prst="rect">
            <a:avLst/>
          </a:prstGeom>
        </p:spPr>
        <p:txBody>
          <a:bodyPr wrap="none">
            <a:spAutoFit/>
          </a:bodyPr>
          <a:lstStyle/>
          <a:p>
            <a:pPr algn="just">
              <a:lnSpc>
                <a:spcPct val="107000"/>
              </a:lnSpc>
              <a:spcAft>
                <a:spcPts val="0"/>
              </a:spcAft>
            </a:pPr>
            <a:r>
              <a:rPr lang="uk-UA"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Структурні</a:t>
            </a:r>
            <a:endParaRPr lang="uk-U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Скругленный прямоугольник 11"/>
          <p:cNvSpPr/>
          <p:nvPr/>
        </p:nvSpPr>
        <p:spPr>
          <a:xfrm>
            <a:off x="6052053" y="1716292"/>
            <a:ext cx="2161070" cy="72904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uk-UA"/>
          </a:p>
        </p:txBody>
      </p:sp>
      <p:sp>
        <p:nvSpPr>
          <p:cNvPr id="13" name="Прямоугольник 12"/>
          <p:cNvSpPr/>
          <p:nvPr/>
        </p:nvSpPr>
        <p:spPr>
          <a:xfrm>
            <a:off x="6488619" y="1887760"/>
            <a:ext cx="1308692" cy="373757"/>
          </a:xfrm>
          <a:prstGeom prst="rect">
            <a:avLst/>
          </a:prstGeom>
        </p:spPr>
        <p:txBody>
          <a:bodyPr wrap="none">
            <a:spAutoFit/>
          </a:bodyPr>
          <a:lstStyle/>
          <a:p>
            <a:pPr algn="just">
              <a:lnSpc>
                <a:spcPct val="107000"/>
              </a:lnSpc>
              <a:spcAft>
                <a:spcPts val="0"/>
              </a:spcAft>
            </a:pPr>
            <a:r>
              <a:rPr lang="uk-UA"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Культурні</a:t>
            </a:r>
            <a:endParaRPr lang="uk-U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Скругленный прямоугольник 13"/>
          <p:cNvSpPr/>
          <p:nvPr/>
        </p:nvSpPr>
        <p:spPr>
          <a:xfrm>
            <a:off x="7279492" y="3138615"/>
            <a:ext cx="2161070" cy="72904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uk-UA"/>
          </a:p>
        </p:txBody>
      </p:sp>
      <p:sp>
        <p:nvSpPr>
          <p:cNvPr id="15" name="Прямоугольник 14"/>
          <p:cNvSpPr/>
          <p:nvPr/>
        </p:nvSpPr>
        <p:spPr>
          <a:xfrm>
            <a:off x="7753791" y="3310083"/>
            <a:ext cx="1233223" cy="373757"/>
          </a:xfrm>
          <a:prstGeom prst="rect">
            <a:avLst/>
          </a:prstGeom>
        </p:spPr>
        <p:txBody>
          <a:bodyPr wrap="none">
            <a:spAutoFit/>
          </a:bodyPr>
          <a:lstStyle/>
          <a:p>
            <a:pPr algn="just">
              <a:lnSpc>
                <a:spcPct val="107000"/>
              </a:lnSpc>
              <a:spcAft>
                <a:spcPts val="0"/>
              </a:spcAft>
            </a:pPr>
            <a:r>
              <a:rPr lang="uk-UA"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Процесні</a:t>
            </a:r>
            <a:endParaRPr lang="uk-U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Скругленный прямоугольник 15"/>
          <p:cNvSpPr/>
          <p:nvPr/>
        </p:nvSpPr>
        <p:spPr>
          <a:xfrm>
            <a:off x="3321212" y="4581530"/>
            <a:ext cx="2161070" cy="72904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uk-UA"/>
          </a:p>
        </p:txBody>
      </p:sp>
      <p:sp>
        <p:nvSpPr>
          <p:cNvPr id="17" name="Прямоугольник 16"/>
          <p:cNvSpPr/>
          <p:nvPr/>
        </p:nvSpPr>
        <p:spPr>
          <a:xfrm>
            <a:off x="3674582" y="4752998"/>
            <a:ext cx="1475084" cy="388696"/>
          </a:xfrm>
          <a:prstGeom prst="rect">
            <a:avLst/>
          </a:prstGeom>
        </p:spPr>
        <p:txBody>
          <a:bodyPr wrap="none">
            <a:spAutoFit/>
          </a:bodyPr>
          <a:lstStyle/>
          <a:p>
            <a:pPr algn="just">
              <a:lnSpc>
                <a:spcPct val="107000"/>
              </a:lnSpc>
              <a:spcAft>
                <a:spcPts val="0"/>
              </a:spcAft>
            </a:pPr>
            <a:r>
              <a:rPr lang="uk-UA"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Стратегічні</a:t>
            </a:r>
            <a:endParaRPr lang="uk-U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Скругленный прямоугольник 17"/>
          <p:cNvSpPr/>
          <p:nvPr/>
        </p:nvSpPr>
        <p:spPr>
          <a:xfrm>
            <a:off x="5932605" y="4581530"/>
            <a:ext cx="2161070" cy="72904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uk-UA"/>
          </a:p>
        </p:txBody>
      </p:sp>
      <p:sp>
        <p:nvSpPr>
          <p:cNvPr id="19" name="Прямоугольник 18"/>
          <p:cNvSpPr/>
          <p:nvPr/>
        </p:nvSpPr>
        <p:spPr>
          <a:xfrm>
            <a:off x="6282770" y="4752998"/>
            <a:ext cx="1481496" cy="388696"/>
          </a:xfrm>
          <a:prstGeom prst="rect">
            <a:avLst/>
          </a:prstGeom>
        </p:spPr>
        <p:txBody>
          <a:bodyPr wrap="none">
            <a:spAutoFit/>
          </a:bodyPr>
          <a:lstStyle/>
          <a:p>
            <a:pPr algn="just">
              <a:lnSpc>
                <a:spcPct val="107000"/>
              </a:lnSpc>
              <a:spcAft>
                <a:spcPts val="0"/>
              </a:spcAft>
            </a:pPr>
            <a:r>
              <a:rPr lang="uk-UA"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Продуктові</a:t>
            </a:r>
            <a:endParaRPr lang="uk-U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1" name="Прямая со стрелкой 20"/>
          <p:cNvCxnSpPr/>
          <p:nvPr/>
        </p:nvCxnSpPr>
        <p:spPr>
          <a:xfrm flipH="1">
            <a:off x="6282770" y="2520778"/>
            <a:ext cx="818246" cy="41189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p:nvPr/>
        </p:nvCxnSpPr>
        <p:spPr>
          <a:xfrm>
            <a:off x="4531571" y="2520778"/>
            <a:ext cx="812466" cy="41189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p:nvPr/>
        </p:nvCxnSpPr>
        <p:spPr>
          <a:xfrm flipV="1">
            <a:off x="4300151" y="3496961"/>
            <a:ext cx="436606" cy="2394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p:nvPr/>
        </p:nvCxnSpPr>
        <p:spPr>
          <a:xfrm flipH="1">
            <a:off x="6755027" y="3508933"/>
            <a:ext cx="38793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p:cNvCxnSpPr/>
          <p:nvPr/>
        </p:nvCxnSpPr>
        <p:spPr>
          <a:xfrm flipV="1">
            <a:off x="4412124" y="4094205"/>
            <a:ext cx="991898" cy="38717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p:cNvCxnSpPr/>
          <p:nvPr/>
        </p:nvCxnSpPr>
        <p:spPr>
          <a:xfrm flipH="1" flipV="1">
            <a:off x="6052054" y="4085198"/>
            <a:ext cx="896942" cy="39618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76211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47135" y="200966"/>
            <a:ext cx="6096000" cy="1200329"/>
          </a:xfrm>
          <a:prstGeom prst="rect">
            <a:avLst/>
          </a:prstGeom>
        </p:spPr>
        <p:txBody>
          <a:bodyPr>
            <a:spAutoFit/>
          </a:bodyPr>
          <a:lstStyle/>
          <a:p>
            <a:pPr algn="just"/>
            <a:r>
              <a:rPr lang="uk-UA" b="1" dirty="0">
                <a:latin typeface="Arial" panose="020B0604020202020204" pitchFamily="34" charset="0"/>
                <a:ea typeface="Calibri" panose="020F0502020204030204" pitchFamily="34" charset="0"/>
                <a:cs typeface="Arial" panose="020B0604020202020204" pitchFamily="34" charset="0"/>
              </a:rPr>
              <a:t>Структурні зміни </a:t>
            </a:r>
            <a:r>
              <a:rPr lang="uk-UA" dirty="0">
                <a:latin typeface="Arial" panose="020B0604020202020204" pitchFamily="34" charset="0"/>
                <a:ea typeface="Calibri" panose="020F0502020204030204" pitchFamily="34" charset="0"/>
                <a:cs typeface="Arial" panose="020B0604020202020204" pitchFamily="34" charset="0"/>
              </a:rPr>
              <a:t>– ці зміни стосуються формальної організації компанії, її ієрархії, розподілу повноважень та відповідальності, створення або ліквідації відділів, зміни в підпорядкованості та комунікаційних каналах.</a:t>
            </a:r>
            <a:endParaRPr lang="uk-UA" dirty="0">
              <a:latin typeface="Arial" panose="020B0604020202020204" pitchFamily="34" charset="0"/>
              <a:cs typeface="Arial" panose="020B0604020202020204" pitchFamily="34" charset="0"/>
            </a:endParaRPr>
          </a:p>
        </p:txBody>
      </p:sp>
      <p:pic>
        <p:nvPicPr>
          <p:cNvPr id="5" name="Рисунок 4"/>
          <p:cNvPicPr/>
          <p:nvPr/>
        </p:nvPicPr>
        <p:blipFill rotWithShape="1">
          <a:blip r:embed="rId2"/>
          <a:srcRect l="40160" t="66641" r="21913" b="15103"/>
          <a:stretch/>
        </p:blipFill>
        <p:spPr bwMode="auto">
          <a:xfrm>
            <a:off x="6542232" y="305889"/>
            <a:ext cx="5427345" cy="1095406"/>
          </a:xfrm>
          <a:prstGeom prst="rect">
            <a:avLst/>
          </a:prstGeom>
          <a:ln>
            <a:noFill/>
          </a:ln>
          <a:extLst>
            <a:ext uri="{53640926-AAD7-44D8-BBD7-CCE9431645EC}">
              <a14:shadowObscured xmlns:a14="http://schemas.microsoft.com/office/drawing/2010/main"/>
            </a:ext>
          </a:extLst>
        </p:spPr>
      </p:pic>
      <p:sp>
        <p:nvSpPr>
          <p:cNvPr id="6" name="Прямоугольник 5"/>
          <p:cNvSpPr/>
          <p:nvPr/>
        </p:nvSpPr>
        <p:spPr>
          <a:xfrm>
            <a:off x="247135" y="1974561"/>
            <a:ext cx="6096000" cy="1552669"/>
          </a:xfrm>
          <a:prstGeom prst="rect">
            <a:avLst/>
          </a:prstGeom>
        </p:spPr>
        <p:txBody>
          <a:bodyPr>
            <a:spAutoFit/>
          </a:bodyPr>
          <a:lstStyle/>
          <a:p>
            <a:pPr algn="just">
              <a:lnSpc>
                <a:spcPct val="107000"/>
              </a:lnSpc>
              <a:spcAft>
                <a:spcPts val="0"/>
              </a:spcAft>
            </a:pPr>
            <a:r>
              <a:rPr lang="uk-UA" b="1" dirty="0">
                <a:latin typeface="Arial" panose="020B0604020202020204" pitchFamily="34" charset="0"/>
                <a:ea typeface="Calibri" panose="020F0502020204030204" pitchFamily="34" charset="0"/>
                <a:cs typeface="Arial" panose="020B0604020202020204" pitchFamily="34" charset="0"/>
              </a:rPr>
              <a:t>Технологічні зміни </a:t>
            </a:r>
            <a:r>
              <a:rPr lang="uk-UA" dirty="0">
                <a:latin typeface="Arial" panose="020B0604020202020204" pitchFamily="34" charset="0"/>
                <a:ea typeface="Calibri" panose="020F0502020204030204" pitchFamily="34" charset="0"/>
                <a:cs typeface="Arial" panose="020B0604020202020204" pitchFamily="34" charset="0"/>
              </a:rPr>
              <a:t>– ці зміни пов'язані з впровадженням нових технологій, обладнання, програмного забезпечення, автоматизацією виробництва, використанням штучного інтелекту та інших технологічних інновацій.</a:t>
            </a:r>
            <a:endParaRPr lang="uk-UA" sz="1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Рисунок 6"/>
          <p:cNvPicPr/>
          <p:nvPr/>
        </p:nvPicPr>
        <p:blipFill rotWithShape="1">
          <a:blip r:embed="rId3"/>
          <a:srcRect l="39688" t="43341" r="21729" b="46064"/>
          <a:stretch/>
        </p:blipFill>
        <p:spPr bwMode="auto">
          <a:xfrm>
            <a:off x="6542232" y="1974560"/>
            <a:ext cx="5427345" cy="645071"/>
          </a:xfrm>
          <a:prstGeom prst="rect">
            <a:avLst/>
          </a:prstGeom>
          <a:ln>
            <a:noFill/>
          </a:ln>
          <a:extLst>
            <a:ext uri="{53640926-AAD7-44D8-BBD7-CCE9431645EC}">
              <a14:shadowObscured xmlns:a14="http://schemas.microsoft.com/office/drawing/2010/main"/>
            </a:ext>
          </a:extLst>
        </p:spPr>
      </p:pic>
      <p:pic>
        <p:nvPicPr>
          <p:cNvPr id="8" name="Рисунок 7"/>
          <p:cNvPicPr/>
          <p:nvPr/>
        </p:nvPicPr>
        <p:blipFill rotWithShape="1">
          <a:blip r:embed="rId3"/>
          <a:srcRect l="39688" t="73497" r="21729" b="18041"/>
          <a:stretch/>
        </p:blipFill>
        <p:spPr bwMode="auto">
          <a:xfrm>
            <a:off x="6542232" y="2613454"/>
            <a:ext cx="5427345" cy="755822"/>
          </a:xfrm>
          <a:prstGeom prst="rect">
            <a:avLst/>
          </a:prstGeom>
          <a:ln>
            <a:noFill/>
          </a:ln>
          <a:extLst>
            <a:ext uri="{53640926-AAD7-44D8-BBD7-CCE9431645EC}">
              <a14:shadowObscured xmlns:a14="http://schemas.microsoft.com/office/drawing/2010/main"/>
            </a:ext>
          </a:extLst>
        </p:spPr>
      </p:pic>
      <p:sp>
        <p:nvSpPr>
          <p:cNvPr id="9" name="Прямоугольник 8"/>
          <p:cNvSpPr/>
          <p:nvPr/>
        </p:nvSpPr>
        <p:spPr>
          <a:xfrm>
            <a:off x="247135" y="3906449"/>
            <a:ext cx="6096000" cy="1200329"/>
          </a:xfrm>
          <a:prstGeom prst="rect">
            <a:avLst/>
          </a:prstGeom>
        </p:spPr>
        <p:txBody>
          <a:bodyPr>
            <a:spAutoFit/>
          </a:bodyPr>
          <a:lstStyle/>
          <a:p>
            <a:pPr algn="just"/>
            <a:r>
              <a:rPr lang="uk-UA" b="1" dirty="0">
                <a:latin typeface="Arial" panose="020B0604020202020204" pitchFamily="34" charset="0"/>
                <a:ea typeface="Calibri" panose="020F0502020204030204" pitchFamily="34" charset="0"/>
                <a:cs typeface="Arial" panose="020B0604020202020204" pitchFamily="34" charset="0"/>
              </a:rPr>
              <a:t>Культурні зміни </a:t>
            </a:r>
            <a:r>
              <a:rPr lang="uk-UA" dirty="0">
                <a:latin typeface="Arial" panose="020B0604020202020204" pitchFamily="34" charset="0"/>
                <a:ea typeface="Calibri" panose="020F0502020204030204" pitchFamily="34" charset="0"/>
                <a:cs typeface="Arial" panose="020B0604020202020204" pitchFamily="34" charset="0"/>
              </a:rPr>
              <a:t>– ці зміни спрямовані на трансформацію цінностей, норм, переконань, поведінки співробітників, корпоративної філософії та загального клімату в організації.</a:t>
            </a:r>
            <a:endParaRPr lang="uk-UA" dirty="0">
              <a:latin typeface="Arial" panose="020B0604020202020204" pitchFamily="34" charset="0"/>
              <a:cs typeface="Arial" panose="020B0604020202020204" pitchFamily="34" charset="0"/>
            </a:endParaRPr>
          </a:p>
        </p:txBody>
      </p:sp>
      <p:pic>
        <p:nvPicPr>
          <p:cNvPr id="10" name="Рисунок 9"/>
          <p:cNvPicPr/>
          <p:nvPr/>
        </p:nvPicPr>
        <p:blipFill rotWithShape="1">
          <a:blip r:embed="rId4"/>
          <a:srcRect l="40147" t="67944" r="21821" b="13642"/>
          <a:stretch/>
        </p:blipFill>
        <p:spPr bwMode="auto">
          <a:xfrm>
            <a:off x="6542232" y="4001367"/>
            <a:ext cx="5427345" cy="1007237"/>
          </a:xfrm>
          <a:prstGeom prst="rect">
            <a:avLst/>
          </a:prstGeom>
          <a:ln>
            <a:noFill/>
          </a:ln>
          <a:extLst>
            <a:ext uri="{53640926-AAD7-44D8-BBD7-CCE9431645EC}">
              <a14:shadowObscured xmlns:a14="http://schemas.microsoft.com/office/drawing/2010/main"/>
            </a:ext>
          </a:extLst>
        </p:spPr>
      </p:pic>
      <p:sp>
        <p:nvSpPr>
          <p:cNvPr id="11" name="Прямоугольник 10"/>
          <p:cNvSpPr/>
          <p:nvPr/>
        </p:nvSpPr>
        <p:spPr>
          <a:xfrm>
            <a:off x="247135" y="5382566"/>
            <a:ext cx="6096000" cy="1200329"/>
          </a:xfrm>
          <a:prstGeom prst="rect">
            <a:avLst/>
          </a:prstGeom>
        </p:spPr>
        <p:txBody>
          <a:bodyPr>
            <a:spAutoFit/>
          </a:bodyPr>
          <a:lstStyle/>
          <a:p>
            <a:pPr algn="just"/>
            <a:r>
              <a:rPr lang="uk-UA" b="1" dirty="0">
                <a:latin typeface="Arial" panose="020B0604020202020204" pitchFamily="34" charset="0"/>
                <a:ea typeface="Calibri" panose="020F0502020204030204" pitchFamily="34" charset="0"/>
                <a:cs typeface="Arial" panose="020B0604020202020204" pitchFamily="34" charset="0"/>
              </a:rPr>
              <a:t>Процесні зміни </a:t>
            </a:r>
            <a:r>
              <a:rPr lang="uk-UA" dirty="0">
                <a:latin typeface="Arial" panose="020B0604020202020204" pitchFamily="34" charset="0"/>
                <a:ea typeface="Calibri" panose="020F0502020204030204" pitchFamily="34" charset="0"/>
                <a:cs typeface="Arial" panose="020B0604020202020204" pitchFamily="34" charset="0"/>
              </a:rPr>
              <a:t>– ці зміни стосуються способів виконання робіт, бізнес-процесів, робочих процедур, їх оптимізації, реінжинірингу та впровадження нових стандартів якості (наприклад, ISO).</a:t>
            </a:r>
            <a:endParaRPr lang="uk-UA" dirty="0">
              <a:latin typeface="Arial" panose="020B0604020202020204" pitchFamily="34" charset="0"/>
              <a:cs typeface="Arial" panose="020B0604020202020204" pitchFamily="34" charset="0"/>
            </a:endParaRPr>
          </a:p>
        </p:txBody>
      </p:sp>
      <p:pic>
        <p:nvPicPr>
          <p:cNvPr id="12" name="Рисунок 11"/>
          <p:cNvPicPr/>
          <p:nvPr/>
        </p:nvPicPr>
        <p:blipFill rotWithShape="1">
          <a:blip r:embed="rId5"/>
          <a:srcRect l="40073" t="67781" r="21729" b="15591"/>
          <a:stretch/>
        </p:blipFill>
        <p:spPr bwMode="auto">
          <a:xfrm>
            <a:off x="6542231" y="5460301"/>
            <a:ext cx="5427345" cy="112259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181105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36606" y="392798"/>
            <a:ext cx="5544064" cy="1277786"/>
          </a:xfrm>
          <a:prstGeom prst="rect">
            <a:avLst/>
          </a:prstGeom>
        </p:spPr>
        <p:txBody>
          <a:bodyPr wrap="square">
            <a:spAutoFit/>
          </a:bodyPr>
          <a:lstStyle/>
          <a:p>
            <a:pPr algn="just">
              <a:lnSpc>
                <a:spcPct val="107000"/>
              </a:lnSpc>
              <a:spcAft>
                <a:spcPts val="0"/>
              </a:spcAft>
            </a:pPr>
            <a:r>
              <a:rPr lang="uk-UA" b="1" dirty="0">
                <a:latin typeface="Arial" panose="020B0604020202020204" pitchFamily="34" charset="0"/>
                <a:ea typeface="Calibri" panose="020F0502020204030204" pitchFamily="34" charset="0"/>
                <a:cs typeface="Arial" panose="020B0604020202020204" pitchFamily="34" charset="0"/>
              </a:rPr>
              <a:t>Стратегічні зміни </a:t>
            </a:r>
            <a:r>
              <a:rPr lang="uk-UA" dirty="0">
                <a:latin typeface="Arial" panose="020B0604020202020204" pitchFamily="34" charset="0"/>
                <a:ea typeface="Calibri" panose="020F0502020204030204" pitchFamily="34" charset="0"/>
                <a:cs typeface="Arial" panose="020B0604020202020204" pitchFamily="34" charset="0"/>
              </a:rPr>
              <a:t>– ці зміни включають перегляд місії, цілей, загальної стратегії розвитку організації, вихід на нові ринки, диверсифікацію діяльності, злиття та поглинання.</a:t>
            </a:r>
            <a:endParaRPr lang="uk-UA" sz="1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Рисунок 4"/>
          <p:cNvPicPr/>
          <p:nvPr/>
        </p:nvPicPr>
        <p:blipFill rotWithShape="1">
          <a:blip r:embed="rId2"/>
          <a:srcRect l="40067" t="61752" r="21821" b="22111"/>
          <a:stretch/>
        </p:blipFill>
        <p:spPr bwMode="auto">
          <a:xfrm>
            <a:off x="6532606" y="476700"/>
            <a:ext cx="5346356" cy="1193883"/>
          </a:xfrm>
          <a:prstGeom prst="rect">
            <a:avLst/>
          </a:prstGeom>
          <a:ln>
            <a:noFill/>
          </a:ln>
          <a:extLst>
            <a:ext uri="{53640926-AAD7-44D8-BBD7-CCE9431645EC}">
              <a14:shadowObscured xmlns:a14="http://schemas.microsoft.com/office/drawing/2010/main"/>
            </a:ext>
          </a:extLst>
        </p:spPr>
      </p:pic>
      <p:sp>
        <p:nvSpPr>
          <p:cNvPr id="6" name="Прямоугольник 5"/>
          <p:cNvSpPr/>
          <p:nvPr/>
        </p:nvSpPr>
        <p:spPr>
          <a:xfrm>
            <a:off x="436606" y="2559348"/>
            <a:ext cx="5544064" cy="1277786"/>
          </a:xfrm>
          <a:prstGeom prst="rect">
            <a:avLst/>
          </a:prstGeom>
        </p:spPr>
        <p:txBody>
          <a:bodyPr wrap="square">
            <a:spAutoFit/>
          </a:bodyPr>
          <a:lstStyle/>
          <a:p>
            <a:pPr algn="just">
              <a:lnSpc>
                <a:spcPct val="107000"/>
              </a:lnSpc>
              <a:spcAft>
                <a:spcPts val="0"/>
              </a:spcAft>
            </a:pPr>
            <a:r>
              <a:rPr lang="uk-UA" b="1" dirty="0">
                <a:latin typeface="Arial" panose="020B0604020202020204" pitchFamily="34" charset="0"/>
                <a:ea typeface="Calibri" panose="020F0502020204030204" pitchFamily="34" charset="0"/>
                <a:cs typeface="Arial" panose="020B0604020202020204" pitchFamily="34" charset="0"/>
              </a:rPr>
              <a:t>Продуктові зміни </a:t>
            </a:r>
            <a:r>
              <a:rPr lang="uk-UA" dirty="0">
                <a:latin typeface="Arial" panose="020B0604020202020204" pitchFamily="34" charset="0"/>
                <a:ea typeface="Calibri" panose="020F0502020204030204" pitchFamily="34" charset="0"/>
                <a:cs typeface="Arial" panose="020B0604020202020204" pitchFamily="34" charset="0"/>
              </a:rPr>
              <a:t>– ці зміни пов'язані зі створенням нових продуктів або послуг, модифікацією існуючих, зміною асортиментної політики, виведенням продуктів з ринку.</a:t>
            </a:r>
            <a:endParaRPr lang="uk-UA" sz="1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Рисунок 6"/>
          <p:cNvPicPr/>
          <p:nvPr/>
        </p:nvPicPr>
        <p:blipFill rotWithShape="1">
          <a:blip r:embed="rId3"/>
          <a:srcRect l="39871" t="69899" r="21729" b="13807"/>
          <a:stretch/>
        </p:blipFill>
        <p:spPr bwMode="auto">
          <a:xfrm>
            <a:off x="6532606" y="2559348"/>
            <a:ext cx="5461686" cy="115591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26296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216332" y="186652"/>
            <a:ext cx="1963486" cy="467629"/>
          </a:xfrm>
          <a:prstGeom prst="rect">
            <a:avLst/>
          </a:prstGeom>
        </p:spPr>
        <p:txBody>
          <a:bodyPr wrap="none">
            <a:spAutoFit/>
          </a:bodyPr>
          <a:lstStyle/>
          <a:p>
            <a:pPr algn="just">
              <a:lnSpc>
                <a:spcPct val="107000"/>
              </a:lnSpc>
              <a:spcAft>
                <a:spcPts val="0"/>
              </a:spcAft>
            </a:pPr>
            <a:r>
              <a:rPr lang="uk-UA" sz="2400" b="1" dirty="0">
                <a:latin typeface="Arial" panose="020B0604020202020204" pitchFamily="34" charset="0"/>
                <a:ea typeface="Calibri" panose="020F0502020204030204" pitchFamily="34" charset="0"/>
                <a:cs typeface="Times New Roman" panose="02020603050405020304" pitchFamily="18" charset="0"/>
              </a:rPr>
              <a:t>Форми змін</a:t>
            </a:r>
            <a:endParaRPr lang="uk-UA" sz="24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5" name="Прямая соединительная линия 4"/>
          <p:cNvCxnSpPr/>
          <p:nvPr/>
        </p:nvCxnSpPr>
        <p:spPr>
          <a:xfrm>
            <a:off x="683740" y="680996"/>
            <a:ext cx="917695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Скругленный прямоугольник 5"/>
          <p:cNvSpPr/>
          <p:nvPr/>
        </p:nvSpPr>
        <p:spPr>
          <a:xfrm>
            <a:off x="4319669" y="2166549"/>
            <a:ext cx="1795849" cy="96382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uk-UA"/>
          </a:p>
        </p:txBody>
      </p:sp>
      <p:sp>
        <p:nvSpPr>
          <p:cNvPr id="7" name="Прямоугольник 6"/>
          <p:cNvSpPr/>
          <p:nvPr/>
        </p:nvSpPr>
        <p:spPr>
          <a:xfrm>
            <a:off x="4282788" y="2461585"/>
            <a:ext cx="1869614" cy="373757"/>
          </a:xfrm>
          <a:prstGeom prst="rect">
            <a:avLst/>
          </a:prstGeom>
        </p:spPr>
        <p:txBody>
          <a:bodyPr wrap="none">
            <a:spAutoFit/>
          </a:bodyPr>
          <a:lstStyle/>
          <a:p>
            <a:pPr algn="just">
              <a:lnSpc>
                <a:spcPct val="107000"/>
              </a:lnSpc>
              <a:spcAft>
                <a:spcPts val="0"/>
              </a:spcAft>
            </a:pPr>
            <a:r>
              <a:rPr lang="uk-UA"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ФОРМА ЗМІНИ</a:t>
            </a:r>
            <a:endParaRPr lang="uk-U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Скругленный прямоугольник 7"/>
          <p:cNvSpPr/>
          <p:nvPr/>
        </p:nvSpPr>
        <p:spPr>
          <a:xfrm>
            <a:off x="2938152" y="851319"/>
            <a:ext cx="2161070" cy="72904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uk-UA"/>
          </a:p>
        </p:txBody>
      </p:sp>
      <p:sp>
        <p:nvSpPr>
          <p:cNvPr id="9" name="Прямоугольник 8"/>
          <p:cNvSpPr/>
          <p:nvPr/>
        </p:nvSpPr>
        <p:spPr>
          <a:xfrm>
            <a:off x="3214483" y="1022787"/>
            <a:ext cx="1629164" cy="373757"/>
          </a:xfrm>
          <a:prstGeom prst="rect">
            <a:avLst/>
          </a:prstGeom>
        </p:spPr>
        <p:txBody>
          <a:bodyPr wrap="none">
            <a:spAutoFit/>
          </a:bodyPr>
          <a:lstStyle/>
          <a:p>
            <a:pPr algn="just">
              <a:lnSpc>
                <a:spcPct val="107000"/>
              </a:lnSpc>
              <a:spcAft>
                <a:spcPts val="0"/>
              </a:spcAft>
            </a:pPr>
            <a:r>
              <a:rPr lang="uk-UA"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Інструкційна</a:t>
            </a:r>
            <a:endParaRPr lang="uk-U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Скругленный прямоугольник 9"/>
          <p:cNvSpPr/>
          <p:nvPr/>
        </p:nvSpPr>
        <p:spPr>
          <a:xfrm>
            <a:off x="1497134" y="2273642"/>
            <a:ext cx="2161070" cy="72904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uk-UA"/>
          </a:p>
        </p:txBody>
      </p:sp>
      <p:sp>
        <p:nvSpPr>
          <p:cNvPr id="11" name="Прямоугольник 10"/>
          <p:cNvSpPr/>
          <p:nvPr/>
        </p:nvSpPr>
        <p:spPr>
          <a:xfrm>
            <a:off x="1890484" y="2445110"/>
            <a:ext cx="1395126" cy="373757"/>
          </a:xfrm>
          <a:prstGeom prst="rect">
            <a:avLst/>
          </a:prstGeom>
        </p:spPr>
        <p:txBody>
          <a:bodyPr wrap="none">
            <a:spAutoFit/>
          </a:bodyPr>
          <a:lstStyle/>
          <a:p>
            <a:pPr algn="just">
              <a:lnSpc>
                <a:spcPct val="107000"/>
              </a:lnSpc>
              <a:spcAft>
                <a:spcPts val="0"/>
              </a:spcAft>
            </a:pPr>
            <a:r>
              <a:rPr lang="uk-UA"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Агресивна</a:t>
            </a:r>
            <a:endParaRPr lang="uk-U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Скругленный прямоугольник 11"/>
          <p:cNvSpPr/>
          <p:nvPr/>
        </p:nvSpPr>
        <p:spPr>
          <a:xfrm>
            <a:off x="5549545" y="851319"/>
            <a:ext cx="2161070" cy="72904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uk-UA"/>
          </a:p>
        </p:txBody>
      </p:sp>
      <p:sp>
        <p:nvSpPr>
          <p:cNvPr id="13" name="Прямоугольник 12"/>
          <p:cNvSpPr/>
          <p:nvPr/>
        </p:nvSpPr>
        <p:spPr>
          <a:xfrm>
            <a:off x="5972551" y="1022787"/>
            <a:ext cx="1335815" cy="373757"/>
          </a:xfrm>
          <a:prstGeom prst="rect">
            <a:avLst/>
          </a:prstGeom>
        </p:spPr>
        <p:txBody>
          <a:bodyPr wrap="none">
            <a:spAutoFit/>
          </a:bodyPr>
          <a:lstStyle/>
          <a:p>
            <a:pPr algn="just">
              <a:lnSpc>
                <a:spcPct val="107000"/>
              </a:lnSpc>
              <a:spcAft>
                <a:spcPts val="0"/>
              </a:spcAft>
            </a:pPr>
            <a:r>
              <a:rPr lang="uk-UA"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Корозійна</a:t>
            </a:r>
            <a:endParaRPr lang="uk-U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Скругленный прямоугольник 13"/>
          <p:cNvSpPr/>
          <p:nvPr/>
        </p:nvSpPr>
        <p:spPr>
          <a:xfrm>
            <a:off x="6776984" y="2273642"/>
            <a:ext cx="2161070" cy="72904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uk-UA"/>
          </a:p>
        </p:txBody>
      </p:sp>
      <p:sp>
        <p:nvSpPr>
          <p:cNvPr id="15" name="Прямоугольник 14"/>
          <p:cNvSpPr/>
          <p:nvPr/>
        </p:nvSpPr>
        <p:spPr>
          <a:xfrm>
            <a:off x="7509848" y="2445110"/>
            <a:ext cx="716093" cy="373757"/>
          </a:xfrm>
          <a:prstGeom prst="rect">
            <a:avLst/>
          </a:prstGeom>
        </p:spPr>
        <p:txBody>
          <a:bodyPr wrap="none">
            <a:spAutoFit/>
          </a:bodyPr>
          <a:lstStyle/>
          <a:p>
            <a:pPr algn="just">
              <a:lnSpc>
                <a:spcPct val="107000"/>
              </a:lnSpc>
              <a:spcAft>
                <a:spcPts val="0"/>
              </a:spcAft>
            </a:pPr>
            <a:r>
              <a:rPr lang="uk-UA"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Тиха</a:t>
            </a:r>
            <a:endParaRPr lang="uk-U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6" name="Прямая со стрелкой 15"/>
          <p:cNvCxnSpPr/>
          <p:nvPr/>
        </p:nvCxnSpPr>
        <p:spPr>
          <a:xfrm flipH="1">
            <a:off x="5780262" y="1655805"/>
            <a:ext cx="818246" cy="41189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a:off x="4029063" y="1655805"/>
            <a:ext cx="812466" cy="41189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flipV="1">
            <a:off x="3797643" y="2631988"/>
            <a:ext cx="436606" cy="2394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flipH="1">
            <a:off x="6252519" y="2643960"/>
            <a:ext cx="38793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Прямоугольник 19"/>
          <p:cNvSpPr/>
          <p:nvPr/>
        </p:nvSpPr>
        <p:spPr>
          <a:xfrm>
            <a:off x="237610" y="3297727"/>
            <a:ext cx="5808963" cy="1870512"/>
          </a:xfrm>
          <a:prstGeom prst="rect">
            <a:avLst/>
          </a:prstGeom>
        </p:spPr>
        <p:txBody>
          <a:bodyPr wrap="square">
            <a:spAutoFit/>
          </a:bodyPr>
          <a:lstStyle/>
          <a:p>
            <a:pPr algn="just">
              <a:lnSpc>
                <a:spcPct val="107000"/>
              </a:lnSpc>
              <a:spcAft>
                <a:spcPts val="0"/>
              </a:spcAft>
            </a:pPr>
            <a:r>
              <a:rPr lang="uk-UA" b="1" dirty="0">
                <a:latin typeface="Arial" panose="020B0604020202020204" pitchFamily="34" charset="0"/>
                <a:ea typeface="Calibri" panose="020F0502020204030204" pitchFamily="34" charset="0"/>
                <a:cs typeface="Times New Roman" panose="02020603050405020304" pitchFamily="18" charset="0"/>
              </a:rPr>
              <a:t>Агресивна (</a:t>
            </a:r>
            <a:r>
              <a:rPr lang="uk-UA" b="1" dirty="0" err="1">
                <a:latin typeface="Arial" panose="020B0604020202020204" pitchFamily="34" charset="0"/>
                <a:ea typeface="Calibri" panose="020F0502020204030204" pitchFamily="34" charset="0"/>
                <a:cs typeface="Times New Roman" panose="02020603050405020304" pitchFamily="18" charset="0"/>
              </a:rPr>
              <a:t>Agressive</a:t>
            </a:r>
            <a:r>
              <a:rPr lang="uk-UA" b="1" dirty="0">
                <a:latin typeface="Arial" panose="020B0604020202020204" pitchFamily="34" charset="0"/>
                <a:ea typeface="Calibri" panose="020F0502020204030204" pitchFamily="34" charset="0"/>
                <a:cs typeface="Times New Roman" panose="02020603050405020304" pitchFamily="18" charset="0"/>
              </a:rPr>
              <a:t>) </a:t>
            </a:r>
            <a:r>
              <a:rPr lang="uk-UA" dirty="0" smtClean="0">
                <a:latin typeface="Arial" panose="020B0604020202020204" pitchFamily="34" charset="0"/>
                <a:ea typeface="Calibri" panose="020F0502020204030204" pitchFamily="34" charset="0"/>
                <a:cs typeface="Times New Roman" panose="02020603050405020304" pitchFamily="18" charset="0"/>
              </a:rPr>
              <a:t>– характеризується </a:t>
            </a:r>
            <a:r>
              <a:rPr lang="uk-UA" dirty="0">
                <a:latin typeface="Arial" panose="020B0604020202020204" pitchFamily="34" charset="0"/>
                <a:ea typeface="Calibri" panose="020F0502020204030204" pitchFamily="34" charset="0"/>
                <a:cs typeface="Times New Roman" panose="02020603050405020304" pitchFamily="18" charset="0"/>
              </a:rPr>
              <a:t>швидким, інтенсивним та часто шоковим впровадженням змін, ініційованих вищим керівництвом. Метою є швидке руйнування застарілих моделей та впровадження нових елементів організаційної культури.</a:t>
            </a:r>
            <a:endParaRPr lang="uk-UA"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1" name="Рисунок 20"/>
          <p:cNvPicPr/>
          <p:nvPr/>
        </p:nvPicPr>
        <p:blipFill rotWithShape="1">
          <a:blip r:embed="rId2"/>
          <a:srcRect l="40972" t="65011" r="21821" b="26516"/>
          <a:stretch/>
        </p:blipFill>
        <p:spPr bwMode="auto">
          <a:xfrm>
            <a:off x="6252519" y="3449698"/>
            <a:ext cx="5840627" cy="1311772"/>
          </a:xfrm>
          <a:prstGeom prst="rect">
            <a:avLst/>
          </a:prstGeom>
          <a:ln>
            <a:noFill/>
          </a:ln>
          <a:extLst>
            <a:ext uri="{53640926-AAD7-44D8-BBD7-CCE9431645EC}">
              <a14:shadowObscured xmlns:a14="http://schemas.microsoft.com/office/drawing/2010/main"/>
            </a:ext>
          </a:extLst>
        </p:spPr>
      </p:pic>
      <p:sp>
        <p:nvSpPr>
          <p:cNvPr id="22" name="Прямоугольник 21"/>
          <p:cNvSpPr/>
          <p:nvPr/>
        </p:nvSpPr>
        <p:spPr>
          <a:xfrm>
            <a:off x="245848" y="5168239"/>
            <a:ext cx="5726703" cy="1754326"/>
          </a:xfrm>
          <a:prstGeom prst="rect">
            <a:avLst/>
          </a:prstGeom>
        </p:spPr>
        <p:txBody>
          <a:bodyPr wrap="square">
            <a:spAutoFit/>
          </a:bodyPr>
          <a:lstStyle/>
          <a:p>
            <a:pPr algn="just">
              <a:spcAft>
                <a:spcPts val="0"/>
              </a:spcAft>
            </a:pPr>
            <a:r>
              <a:rPr lang="uk-UA" b="1" dirty="0">
                <a:latin typeface="Arial" panose="020B0604020202020204" pitchFamily="34" charset="0"/>
                <a:ea typeface="Calibri" panose="020F0502020204030204" pitchFamily="34" charset="0"/>
              </a:rPr>
              <a:t>Інструкційна (</a:t>
            </a:r>
            <a:r>
              <a:rPr lang="uk-UA" b="1" dirty="0" err="1">
                <a:latin typeface="Arial" panose="020B0604020202020204" pitchFamily="34" charset="0"/>
                <a:ea typeface="Calibri" panose="020F0502020204030204" pitchFamily="34" charset="0"/>
              </a:rPr>
              <a:t>Indoctrinative</a:t>
            </a:r>
            <a:r>
              <a:rPr lang="uk-UA" b="1" dirty="0">
                <a:latin typeface="Arial" panose="020B0604020202020204" pitchFamily="34" charset="0"/>
                <a:ea typeface="Calibri" panose="020F0502020204030204" pitchFamily="34" charset="0"/>
              </a:rPr>
              <a:t>) </a:t>
            </a:r>
            <a:r>
              <a:rPr lang="uk-UA" dirty="0">
                <a:latin typeface="Arial" panose="020B0604020202020204" pitchFamily="34" charset="0"/>
                <a:ea typeface="Calibri" panose="020F0502020204030204" pitchFamily="34" charset="0"/>
              </a:rPr>
              <a:t>– зміни впроваджуються "згори" за чітким планом та підтримки компетентної управлінської команди. Вище керівництво забезпечує детальне інструктування та навчання, що сприяє швидкому поширенню нововведень в організації.</a:t>
            </a:r>
            <a:endParaRPr lang="uk-UA" sz="1600" dirty="0">
              <a:effectLst/>
              <a:latin typeface="Arial" panose="020B0604020202020204" pitchFamily="34" charset="0"/>
              <a:ea typeface="Calibri" panose="020F0502020204030204" pitchFamily="34" charset="0"/>
            </a:endParaRPr>
          </a:p>
        </p:txBody>
      </p:sp>
      <p:pic>
        <p:nvPicPr>
          <p:cNvPr id="23" name="Рисунок 22"/>
          <p:cNvPicPr/>
          <p:nvPr/>
        </p:nvPicPr>
        <p:blipFill rotWithShape="1">
          <a:blip r:embed="rId3"/>
          <a:srcRect l="40790" t="61264" r="21729" b="31240"/>
          <a:stretch/>
        </p:blipFill>
        <p:spPr bwMode="auto">
          <a:xfrm>
            <a:off x="6252519" y="5325003"/>
            <a:ext cx="5840627" cy="89277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82664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0617" y="1089571"/>
            <a:ext cx="5659394" cy="1200329"/>
          </a:xfrm>
          <a:prstGeom prst="rect">
            <a:avLst/>
          </a:prstGeom>
        </p:spPr>
        <p:txBody>
          <a:bodyPr wrap="square">
            <a:spAutoFit/>
          </a:bodyPr>
          <a:lstStyle/>
          <a:p>
            <a:pPr algn="just">
              <a:spcAft>
                <a:spcPts val="0"/>
              </a:spcAft>
            </a:pPr>
            <a:r>
              <a:rPr lang="uk-UA" b="1" dirty="0">
                <a:latin typeface="Arial" panose="020B0604020202020204" pitchFamily="34" charset="0"/>
                <a:ea typeface="Calibri" panose="020F0502020204030204" pitchFamily="34" charset="0"/>
                <a:cs typeface="Arial" panose="020B0604020202020204" pitchFamily="34" charset="0"/>
              </a:rPr>
              <a:t>Корозійна (</a:t>
            </a:r>
            <a:r>
              <a:rPr lang="uk-UA" b="1" dirty="0" err="1">
                <a:latin typeface="Arial" panose="020B0604020202020204" pitchFamily="34" charset="0"/>
                <a:ea typeface="Calibri" panose="020F0502020204030204" pitchFamily="34" charset="0"/>
                <a:cs typeface="Arial" panose="020B0604020202020204" pitchFamily="34" charset="0"/>
              </a:rPr>
              <a:t>Corrosive</a:t>
            </a:r>
            <a:r>
              <a:rPr lang="uk-UA" b="1" dirty="0">
                <a:latin typeface="Arial" panose="020B0604020202020204" pitchFamily="34" charset="0"/>
                <a:ea typeface="Calibri" panose="020F0502020204030204" pitchFamily="34" charset="0"/>
                <a:cs typeface="Arial" panose="020B0604020202020204" pitchFamily="34" charset="0"/>
              </a:rPr>
              <a:t>): </a:t>
            </a:r>
            <a:r>
              <a:rPr lang="uk-UA" dirty="0">
                <a:latin typeface="Arial" panose="020B0604020202020204" pitchFamily="34" charset="0"/>
                <a:ea typeface="Calibri" panose="020F0502020204030204" pitchFamily="34" charset="0"/>
                <a:cs typeface="Arial" panose="020B0604020202020204" pitchFamily="34" charset="0"/>
              </a:rPr>
              <a:t>Ініціатива змін виходить "знизу", від лінійних керівників або рядових співробітників, які намагаються впроваджувати покращення у своїх підрозділах. </a:t>
            </a:r>
            <a:endParaRPr lang="uk-UA" sz="1600" dirty="0">
              <a:latin typeface="Arial" panose="020B0604020202020204" pitchFamily="34" charset="0"/>
              <a:ea typeface="Calibri" panose="020F0502020204030204" pitchFamily="34" charset="0"/>
              <a:cs typeface="Arial" panose="020B0604020202020204" pitchFamily="34" charset="0"/>
            </a:endParaRPr>
          </a:p>
        </p:txBody>
      </p:sp>
      <p:sp>
        <p:nvSpPr>
          <p:cNvPr id="5" name="Прямоугольник 4"/>
          <p:cNvSpPr/>
          <p:nvPr/>
        </p:nvSpPr>
        <p:spPr>
          <a:xfrm>
            <a:off x="5750011" y="265787"/>
            <a:ext cx="6096000" cy="3254737"/>
          </a:xfrm>
          <a:prstGeom prst="rect">
            <a:avLst/>
          </a:prstGeom>
        </p:spPr>
        <p:txBody>
          <a:bodyPr>
            <a:spAutoFit/>
          </a:bodyPr>
          <a:lstStyle/>
          <a:p>
            <a:pPr marL="285750" indent="-285750" algn="just">
              <a:spcAft>
                <a:spcPts val="945"/>
              </a:spcAft>
              <a:buFont typeface="Wingdings" panose="05000000000000000000" pitchFamily="2" charset="2"/>
              <a:buChar char="ü"/>
            </a:pPr>
            <a:r>
              <a:rPr lang="uk-UA" b="1" dirty="0" smtClean="0">
                <a:latin typeface="Arial" panose="020B0604020202020204" pitchFamily="34" charset="0"/>
                <a:ea typeface="Calibri" panose="020F0502020204030204" pitchFamily="34" charset="0"/>
                <a:cs typeface="Arial" panose="020B0604020202020204" pitchFamily="34" charset="0"/>
              </a:rPr>
              <a:t>Спрямована </a:t>
            </a:r>
            <a:r>
              <a:rPr lang="uk-UA" b="1" dirty="0">
                <a:latin typeface="Arial" panose="020B0604020202020204" pitchFamily="34" charset="0"/>
                <a:ea typeface="Calibri" panose="020F0502020204030204" pitchFamily="34" charset="0"/>
                <a:cs typeface="Arial" panose="020B0604020202020204" pitchFamily="34" charset="0"/>
              </a:rPr>
              <a:t>корозія: </a:t>
            </a:r>
            <a:r>
              <a:rPr lang="uk-UA" dirty="0">
                <a:latin typeface="Arial" panose="020B0604020202020204" pitchFamily="34" charset="0"/>
                <a:ea typeface="Calibri" panose="020F0502020204030204" pitchFamily="34" charset="0"/>
                <a:cs typeface="Arial" panose="020B0604020202020204" pitchFamily="34" charset="0"/>
              </a:rPr>
              <a:t>Успішні ініціативи керівників окремих виробничих </a:t>
            </a:r>
            <a:r>
              <a:rPr lang="uk-UA" dirty="0" err="1">
                <a:latin typeface="Arial" panose="020B0604020202020204" pitchFamily="34" charset="0"/>
                <a:ea typeface="Calibri" panose="020F0502020204030204" pitchFamily="34" charset="0"/>
                <a:cs typeface="Arial" panose="020B0604020202020204" pitchFamily="34" charset="0"/>
              </a:rPr>
              <a:t>цехів</a:t>
            </a:r>
            <a:r>
              <a:rPr lang="uk-UA" dirty="0">
                <a:latin typeface="Arial" panose="020B0604020202020204" pitchFamily="34" charset="0"/>
                <a:ea typeface="Calibri" panose="020F0502020204030204" pitchFamily="34" charset="0"/>
                <a:cs typeface="Arial" panose="020B0604020202020204" pitchFamily="34" charset="0"/>
              </a:rPr>
              <a:t> на машинобудівному заводі щодо оптимізації технологічних процесів, які згодом отримують підтримку вищого керівництва та масштабуються на всю організацію. </a:t>
            </a:r>
            <a:endParaRPr lang="uk-UA" sz="1600" dirty="0">
              <a:latin typeface="Arial" panose="020B0604020202020204" pitchFamily="34" charset="0"/>
              <a:ea typeface="Calibri" panose="020F0502020204030204" pitchFamily="34" charset="0"/>
              <a:cs typeface="Arial" panose="020B0604020202020204" pitchFamily="34" charset="0"/>
            </a:endParaRPr>
          </a:p>
          <a:p>
            <a:pPr marL="285750" indent="-285750" algn="just">
              <a:buFont typeface="Wingdings" panose="05000000000000000000" pitchFamily="2" charset="2"/>
              <a:buChar char="ü"/>
            </a:pPr>
            <a:r>
              <a:rPr lang="uk-UA" b="1" dirty="0" smtClean="0">
                <a:latin typeface="Arial" panose="020B0604020202020204" pitchFamily="34" charset="0"/>
                <a:ea typeface="Calibri" panose="020F0502020204030204" pitchFamily="34" charset="0"/>
                <a:cs typeface="Arial" panose="020B0604020202020204" pitchFamily="34" charset="0"/>
              </a:rPr>
              <a:t>Неспрямована </a:t>
            </a:r>
            <a:r>
              <a:rPr lang="uk-UA" b="1" dirty="0">
                <a:latin typeface="Arial" panose="020B0604020202020204" pitchFamily="34" charset="0"/>
                <a:ea typeface="Calibri" panose="020F0502020204030204" pitchFamily="34" charset="0"/>
                <a:cs typeface="Arial" panose="020B0604020202020204" pitchFamily="34" charset="0"/>
              </a:rPr>
              <a:t>корозія: </a:t>
            </a:r>
            <a:r>
              <a:rPr lang="uk-UA" dirty="0">
                <a:latin typeface="Arial" panose="020B0604020202020204" pitchFamily="34" charset="0"/>
                <a:ea typeface="Calibri" panose="020F0502020204030204" pitchFamily="34" charset="0"/>
                <a:cs typeface="Arial" panose="020B0604020202020204" pitchFamily="34" charset="0"/>
              </a:rPr>
              <a:t>Розрізнені та не скоординовані спроби різних відділів великої торгово-сервісної компанії впроваджувати власні системи обліку клієнтів, що призводить до фрагментації даних та неефективності загальної CRM-стратегії.</a:t>
            </a:r>
            <a:endParaRPr lang="uk-UA" dirty="0">
              <a:latin typeface="Arial" panose="020B0604020202020204" pitchFamily="34" charset="0"/>
              <a:cs typeface="Arial" panose="020B0604020202020204" pitchFamily="34" charset="0"/>
            </a:endParaRPr>
          </a:p>
        </p:txBody>
      </p:sp>
      <p:sp>
        <p:nvSpPr>
          <p:cNvPr id="6" name="Прямоугольник 5"/>
          <p:cNvSpPr/>
          <p:nvPr/>
        </p:nvSpPr>
        <p:spPr>
          <a:xfrm>
            <a:off x="90617" y="4495440"/>
            <a:ext cx="5461686" cy="1870512"/>
          </a:xfrm>
          <a:prstGeom prst="rect">
            <a:avLst/>
          </a:prstGeom>
        </p:spPr>
        <p:txBody>
          <a:bodyPr wrap="square">
            <a:spAutoFit/>
          </a:bodyPr>
          <a:lstStyle/>
          <a:p>
            <a:pPr algn="just">
              <a:lnSpc>
                <a:spcPct val="107000"/>
              </a:lnSpc>
              <a:spcAft>
                <a:spcPts val="0"/>
              </a:spcAft>
            </a:pPr>
            <a:r>
              <a:rPr lang="uk-UA" b="1" dirty="0">
                <a:latin typeface="Arial" panose="020B0604020202020204" pitchFamily="34" charset="0"/>
                <a:ea typeface="Calibri" panose="020F0502020204030204" pitchFamily="34" charset="0"/>
                <a:cs typeface="Arial" panose="020B0604020202020204" pitchFamily="34" charset="0"/>
              </a:rPr>
              <a:t>Тиха (</a:t>
            </a:r>
            <a:r>
              <a:rPr lang="uk-UA" b="1" dirty="0" err="1">
                <a:latin typeface="Arial" panose="020B0604020202020204" pitchFamily="34" charset="0"/>
                <a:ea typeface="Calibri" panose="020F0502020204030204" pitchFamily="34" charset="0"/>
                <a:cs typeface="Arial" panose="020B0604020202020204" pitchFamily="34" charset="0"/>
              </a:rPr>
              <a:t>Conciliative</a:t>
            </a:r>
            <a:r>
              <a:rPr lang="uk-UA" b="1" dirty="0">
                <a:latin typeface="Arial" panose="020B0604020202020204" pitchFamily="34" charset="0"/>
                <a:ea typeface="Calibri" panose="020F0502020204030204" pitchFamily="34" charset="0"/>
                <a:cs typeface="Arial" panose="020B0604020202020204" pitchFamily="34" charset="0"/>
              </a:rPr>
              <a:t>) – </a:t>
            </a:r>
            <a:r>
              <a:rPr lang="uk-UA" dirty="0">
                <a:latin typeface="Arial" panose="020B0604020202020204" pitchFamily="34" charset="0"/>
                <a:ea typeface="Calibri" panose="020F0502020204030204" pitchFamily="34" charset="0"/>
                <a:cs typeface="Arial" panose="020B0604020202020204" pitchFamily="34" charset="0"/>
              </a:rPr>
              <a:t>зміни впроваджуються поступово, з урахуванням думки та специфіки різних підрозділів та професійних груп. Основний акцент робиться на мінімізації конфліктів та збереженні цінних елементів існуючої організаційної культури.</a:t>
            </a:r>
            <a:endParaRPr lang="uk-UA" sz="1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Рисунок 6"/>
          <p:cNvPicPr/>
          <p:nvPr/>
        </p:nvPicPr>
        <p:blipFill rotWithShape="1">
          <a:blip r:embed="rId2"/>
          <a:srcRect l="40152" t="62404" r="21729" b="27166"/>
          <a:stretch/>
        </p:blipFill>
        <p:spPr bwMode="auto">
          <a:xfrm>
            <a:off x="6155775" y="4617896"/>
            <a:ext cx="5599619" cy="13545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317375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900257" y="213367"/>
            <a:ext cx="2546210" cy="467629"/>
          </a:xfrm>
          <a:prstGeom prst="rect">
            <a:avLst/>
          </a:prstGeom>
        </p:spPr>
        <p:txBody>
          <a:bodyPr wrap="none">
            <a:spAutoFit/>
          </a:bodyPr>
          <a:lstStyle/>
          <a:p>
            <a:pPr algn="just">
              <a:lnSpc>
                <a:spcPct val="107000"/>
              </a:lnSpc>
              <a:spcAft>
                <a:spcPts val="0"/>
              </a:spcAft>
            </a:pPr>
            <a:r>
              <a:rPr lang="uk-UA" sz="2400" b="1" dirty="0">
                <a:latin typeface="Arial" panose="020B0604020202020204" pitchFamily="34" charset="0"/>
                <a:ea typeface="Calibri" panose="020F0502020204030204" pitchFamily="34" charset="0"/>
                <a:cs typeface="Times New Roman" panose="02020603050405020304" pitchFamily="18" charset="0"/>
              </a:rPr>
              <a:t>Швидкість змін</a:t>
            </a:r>
            <a:endParaRPr lang="uk-UA" sz="24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5" name="Прямая соединительная линия 4"/>
          <p:cNvCxnSpPr/>
          <p:nvPr/>
        </p:nvCxnSpPr>
        <p:spPr>
          <a:xfrm>
            <a:off x="683740" y="680996"/>
            <a:ext cx="917695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Скругленный прямоугольник 5"/>
          <p:cNvSpPr/>
          <p:nvPr/>
        </p:nvSpPr>
        <p:spPr>
          <a:xfrm>
            <a:off x="2833816" y="2067697"/>
            <a:ext cx="1795849" cy="96382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uk-UA"/>
          </a:p>
        </p:txBody>
      </p:sp>
      <p:sp>
        <p:nvSpPr>
          <p:cNvPr id="7" name="Прямоугольник 6"/>
          <p:cNvSpPr/>
          <p:nvPr/>
        </p:nvSpPr>
        <p:spPr>
          <a:xfrm>
            <a:off x="2992315" y="2235472"/>
            <a:ext cx="1478850" cy="619272"/>
          </a:xfrm>
          <a:prstGeom prst="rect">
            <a:avLst/>
          </a:prstGeom>
        </p:spPr>
        <p:txBody>
          <a:bodyPr wrap="square">
            <a:spAutoFit/>
          </a:bodyPr>
          <a:lstStyle/>
          <a:p>
            <a:pPr algn="ctr">
              <a:lnSpc>
                <a:spcPct val="107000"/>
              </a:lnSpc>
              <a:spcAft>
                <a:spcPts val="0"/>
              </a:spcAft>
            </a:pPr>
            <a:r>
              <a:rPr lang="uk-UA" sz="16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ШВИДКІСТЬ ЗМІНИ</a:t>
            </a:r>
            <a:endParaRPr lang="uk-UA"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Скругленный прямоугольник 7"/>
          <p:cNvSpPr/>
          <p:nvPr/>
        </p:nvSpPr>
        <p:spPr>
          <a:xfrm>
            <a:off x="1570671" y="803876"/>
            <a:ext cx="2161070" cy="72904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uk-UA"/>
          </a:p>
        </p:txBody>
      </p:sp>
      <p:sp>
        <p:nvSpPr>
          <p:cNvPr id="9" name="Прямоугольник 8"/>
          <p:cNvSpPr/>
          <p:nvPr/>
        </p:nvSpPr>
        <p:spPr>
          <a:xfrm>
            <a:off x="2060204" y="975344"/>
            <a:ext cx="1202765" cy="373757"/>
          </a:xfrm>
          <a:prstGeom prst="rect">
            <a:avLst/>
          </a:prstGeom>
        </p:spPr>
        <p:txBody>
          <a:bodyPr wrap="none">
            <a:spAutoFit/>
          </a:bodyPr>
          <a:lstStyle/>
          <a:p>
            <a:pPr algn="just">
              <a:lnSpc>
                <a:spcPct val="107000"/>
              </a:lnSpc>
              <a:spcAft>
                <a:spcPts val="0"/>
              </a:spcAft>
            </a:pPr>
            <a:r>
              <a:rPr lang="uk-UA"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Поетапні</a:t>
            </a:r>
            <a:endParaRPr lang="uk-U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Скругленный прямоугольник 9"/>
          <p:cNvSpPr/>
          <p:nvPr/>
        </p:nvSpPr>
        <p:spPr>
          <a:xfrm>
            <a:off x="129653" y="1802024"/>
            <a:ext cx="2161070" cy="72904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uk-UA"/>
          </a:p>
        </p:txBody>
      </p:sp>
      <p:sp>
        <p:nvSpPr>
          <p:cNvPr id="11" name="Прямоугольник 10"/>
          <p:cNvSpPr/>
          <p:nvPr/>
        </p:nvSpPr>
        <p:spPr>
          <a:xfrm>
            <a:off x="298074" y="1973492"/>
            <a:ext cx="1844992" cy="373757"/>
          </a:xfrm>
          <a:prstGeom prst="rect">
            <a:avLst/>
          </a:prstGeom>
        </p:spPr>
        <p:txBody>
          <a:bodyPr wrap="none">
            <a:spAutoFit/>
          </a:bodyPr>
          <a:lstStyle/>
          <a:p>
            <a:pPr algn="just">
              <a:lnSpc>
                <a:spcPct val="107000"/>
              </a:lnSpc>
              <a:spcAft>
                <a:spcPts val="0"/>
              </a:spcAft>
            </a:pPr>
            <a:r>
              <a:rPr lang="uk-UA" b="1"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Одномоментні</a:t>
            </a:r>
            <a:endParaRPr lang="uk-U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Скругленный прямоугольник 11"/>
          <p:cNvSpPr/>
          <p:nvPr/>
        </p:nvSpPr>
        <p:spPr>
          <a:xfrm>
            <a:off x="3954448" y="1062514"/>
            <a:ext cx="2161070" cy="72904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uk-UA"/>
          </a:p>
        </p:txBody>
      </p:sp>
      <p:sp>
        <p:nvSpPr>
          <p:cNvPr id="13" name="Прямоугольник 12"/>
          <p:cNvSpPr/>
          <p:nvPr/>
        </p:nvSpPr>
        <p:spPr>
          <a:xfrm>
            <a:off x="4368960" y="1233982"/>
            <a:ext cx="1352806" cy="373757"/>
          </a:xfrm>
          <a:prstGeom prst="rect">
            <a:avLst/>
          </a:prstGeom>
        </p:spPr>
        <p:txBody>
          <a:bodyPr wrap="none">
            <a:spAutoFit/>
          </a:bodyPr>
          <a:lstStyle/>
          <a:p>
            <a:pPr algn="just">
              <a:lnSpc>
                <a:spcPct val="107000"/>
              </a:lnSpc>
              <a:spcAft>
                <a:spcPts val="0"/>
              </a:spcAft>
            </a:pPr>
            <a:r>
              <a:rPr lang="uk-UA"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Поступові</a:t>
            </a:r>
            <a:endParaRPr lang="uk-U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6" name="Прямая со стрелкой 15"/>
          <p:cNvCxnSpPr/>
          <p:nvPr/>
        </p:nvCxnSpPr>
        <p:spPr>
          <a:xfrm flipH="1">
            <a:off x="4759205" y="1862910"/>
            <a:ext cx="275778" cy="16083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a:off x="2492730" y="1628863"/>
            <a:ext cx="812466" cy="41189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a:off x="2391636" y="2235472"/>
            <a:ext cx="341266" cy="22654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4" name="Прямоугольник 23"/>
          <p:cNvSpPr/>
          <p:nvPr/>
        </p:nvSpPr>
        <p:spPr>
          <a:xfrm>
            <a:off x="6764770" y="1305697"/>
            <a:ext cx="4883533" cy="923330"/>
          </a:xfrm>
          <a:prstGeom prst="rect">
            <a:avLst/>
          </a:prstGeom>
        </p:spPr>
        <p:txBody>
          <a:bodyPr wrap="square">
            <a:spAutoFit/>
          </a:bodyPr>
          <a:lstStyle/>
          <a:p>
            <a:pPr algn="just"/>
            <a:r>
              <a:rPr lang="uk-UA" b="1" dirty="0" err="1">
                <a:latin typeface="Arial" panose="020B0604020202020204" pitchFamily="34" charset="0"/>
                <a:ea typeface="Calibri" panose="020F0502020204030204" pitchFamily="34" charset="0"/>
                <a:cs typeface="Arial" panose="020B0604020202020204" pitchFamily="34" charset="0"/>
              </a:rPr>
              <a:t>Одномоментні</a:t>
            </a:r>
            <a:r>
              <a:rPr lang="uk-UA" b="1" dirty="0">
                <a:latin typeface="Arial" panose="020B0604020202020204" pitchFamily="34" charset="0"/>
                <a:ea typeface="Calibri" panose="020F0502020204030204" pitchFamily="34" charset="0"/>
                <a:cs typeface="Arial" panose="020B0604020202020204" pitchFamily="34" charset="0"/>
              </a:rPr>
              <a:t> - </a:t>
            </a:r>
            <a:r>
              <a:rPr lang="uk-UA" dirty="0">
                <a:latin typeface="Arial" panose="020B0604020202020204" pitchFamily="34" charset="0"/>
                <a:ea typeface="Calibri" panose="020F0502020204030204" pitchFamily="34" charset="0"/>
                <a:cs typeface="Arial" panose="020B0604020202020204" pitchFamily="34" charset="0"/>
              </a:rPr>
              <a:t>раптові та масштабні зміни, що мають на меті швидке подолання інерції та адаптацію до нових умов.</a:t>
            </a:r>
            <a:endParaRPr lang="uk-UA" dirty="0">
              <a:latin typeface="Arial" panose="020B0604020202020204" pitchFamily="34" charset="0"/>
              <a:cs typeface="Arial" panose="020B0604020202020204" pitchFamily="34" charset="0"/>
            </a:endParaRPr>
          </a:p>
        </p:txBody>
      </p:sp>
      <p:sp>
        <p:nvSpPr>
          <p:cNvPr id="25" name="Прямоугольник 24"/>
          <p:cNvSpPr/>
          <p:nvPr/>
        </p:nvSpPr>
        <p:spPr>
          <a:xfrm>
            <a:off x="401105" y="3733949"/>
            <a:ext cx="5831604" cy="923330"/>
          </a:xfrm>
          <a:prstGeom prst="rect">
            <a:avLst/>
          </a:prstGeom>
        </p:spPr>
        <p:txBody>
          <a:bodyPr wrap="square">
            <a:spAutoFit/>
          </a:bodyPr>
          <a:lstStyle/>
          <a:p>
            <a:pPr algn="just"/>
            <a:r>
              <a:rPr lang="uk-UA" b="1" dirty="0">
                <a:latin typeface="Arial" panose="020B0604020202020204" pitchFamily="34" charset="0"/>
                <a:ea typeface="Calibri" panose="020F0502020204030204" pitchFamily="34" charset="0"/>
                <a:cs typeface="Arial" panose="020B0604020202020204" pitchFamily="34" charset="0"/>
              </a:rPr>
              <a:t>Поетапні </a:t>
            </a:r>
            <a:r>
              <a:rPr lang="uk-UA" dirty="0">
                <a:latin typeface="Arial" panose="020B0604020202020204" pitchFamily="34" charset="0"/>
                <a:ea typeface="Calibri" panose="020F0502020204030204" pitchFamily="34" charset="0"/>
                <a:cs typeface="Arial" panose="020B0604020202020204" pitchFamily="34" charset="0"/>
              </a:rPr>
              <a:t>– зміни впроваджуються послідовними кроками, з чітко визначеними етапами та можливими періодами стабілізації між ними.</a:t>
            </a:r>
            <a:endParaRPr lang="uk-UA" dirty="0">
              <a:latin typeface="Arial" panose="020B0604020202020204" pitchFamily="34" charset="0"/>
              <a:cs typeface="Arial" panose="020B0604020202020204" pitchFamily="34" charset="0"/>
            </a:endParaRPr>
          </a:p>
        </p:txBody>
      </p:sp>
      <p:pic>
        <p:nvPicPr>
          <p:cNvPr id="26" name="Рисунок 25"/>
          <p:cNvPicPr/>
          <p:nvPr/>
        </p:nvPicPr>
        <p:blipFill rotWithShape="1">
          <a:blip r:embed="rId2"/>
          <a:srcRect l="40152" t="63382" r="21821" b="29448"/>
          <a:stretch/>
        </p:blipFill>
        <p:spPr bwMode="auto">
          <a:xfrm>
            <a:off x="6879895" y="2407883"/>
            <a:ext cx="4768407" cy="697782"/>
          </a:xfrm>
          <a:prstGeom prst="rect">
            <a:avLst/>
          </a:prstGeom>
          <a:ln>
            <a:noFill/>
          </a:ln>
          <a:extLst>
            <a:ext uri="{53640926-AAD7-44D8-BBD7-CCE9431645EC}">
              <a14:shadowObscured xmlns:a14="http://schemas.microsoft.com/office/drawing/2010/main"/>
            </a:ext>
          </a:extLst>
        </p:spPr>
      </p:pic>
      <p:pic>
        <p:nvPicPr>
          <p:cNvPr id="27" name="Рисунок 26"/>
          <p:cNvPicPr/>
          <p:nvPr/>
        </p:nvPicPr>
        <p:blipFill rotWithShape="1">
          <a:blip r:embed="rId3"/>
          <a:srcRect l="39975" t="62730" r="21729" b="28142"/>
          <a:stretch/>
        </p:blipFill>
        <p:spPr bwMode="auto">
          <a:xfrm>
            <a:off x="6764770" y="3770365"/>
            <a:ext cx="4784281" cy="860994"/>
          </a:xfrm>
          <a:prstGeom prst="rect">
            <a:avLst/>
          </a:prstGeom>
          <a:ln>
            <a:noFill/>
          </a:ln>
          <a:extLst>
            <a:ext uri="{53640926-AAD7-44D8-BBD7-CCE9431645EC}">
              <a14:shadowObscured xmlns:a14="http://schemas.microsoft.com/office/drawing/2010/main"/>
            </a:ext>
          </a:extLst>
        </p:spPr>
      </p:pic>
      <p:sp>
        <p:nvSpPr>
          <p:cNvPr id="28" name="Прямоугольник 27"/>
          <p:cNvSpPr/>
          <p:nvPr/>
        </p:nvSpPr>
        <p:spPr>
          <a:xfrm>
            <a:off x="460922" y="5375844"/>
            <a:ext cx="5771787" cy="923330"/>
          </a:xfrm>
          <a:prstGeom prst="rect">
            <a:avLst/>
          </a:prstGeom>
        </p:spPr>
        <p:txBody>
          <a:bodyPr wrap="square">
            <a:spAutoFit/>
          </a:bodyPr>
          <a:lstStyle/>
          <a:p>
            <a:pPr algn="just"/>
            <a:r>
              <a:rPr lang="uk-UA" b="1" dirty="0">
                <a:latin typeface="Arial" panose="020B0604020202020204" pitchFamily="34" charset="0"/>
                <a:ea typeface="Calibri" panose="020F0502020204030204" pitchFamily="34" charset="0"/>
                <a:cs typeface="Arial" panose="020B0604020202020204" pitchFamily="34" charset="0"/>
              </a:rPr>
              <a:t>Поступові </a:t>
            </a:r>
            <a:r>
              <a:rPr lang="uk-UA" dirty="0">
                <a:latin typeface="Arial" panose="020B0604020202020204" pitchFamily="34" charset="0"/>
                <a:ea typeface="Calibri" panose="020F0502020204030204" pitchFamily="34" charset="0"/>
                <a:cs typeface="Arial" panose="020B0604020202020204" pitchFamily="34" charset="0"/>
              </a:rPr>
              <a:t>– еволюційні зміни, що відбуваються повільно та органічно, як частина постійного розвитку організації.</a:t>
            </a:r>
            <a:endParaRPr lang="uk-UA" dirty="0">
              <a:latin typeface="Arial" panose="020B0604020202020204" pitchFamily="34" charset="0"/>
              <a:cs typeface="Arial" panose="020B0604020202020204" pitchFamily="34" charset="0"/>
            </a:endParaRPr>
          </a:p>
        </p:txBody>
      </p:sp>
      <p:pic>
        <p:nvPicPr>
          <p:cNvPr id="29" name="Рисунок 28"/>
          <p:cNvPicPr/>
          <p:nvPr/>
        </p:nvPicPr>
        <p:blipFill rotWithShape="1">
          <a:blip r:embed="rId3"/>
          <a:srcRect l="40339" t="80001" r="21637" b="12665"/>
          <a:stretch/>
        </p:blipFill>
        <p:spPr bwMode="auto">
          <a:xfrm>
            <a:off x="6764770" y="5462960"/>
            <a:ext cx="4784281" cy="83621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201067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Прямая соединительная линия 3"/>
          <p:cNvCxnSpPr/>
          <p:nvPr/>
        </p:nvCxnSpPr>
        <p:spPr>
          <a:xfrm>
            <a:off x="683740" y="680996"/>
            <a:ext cx="917695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Скругленный прямоугольник 4"/>
          <p:cNvSpPr/>
          <p:nvPr/>
        </p:nvSpPr>
        <p:spPr>
          <a:xfrm>
            <a:off x="609599" y="2014957"/>
            <a:ext cx="1795849" cy="96382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uk-UA"/>
          </a:p>
        </p:txBody>
      </p:sp>
      <p:sp>
        <p:nvSpPr>
          <p:cNvPr id="6" name="Прямоугольник 5"/>
          <p:cNvSpPr/>
          <p:nvPr/>
        </p:nvSpPr>
        <p:spPr>
          <a:xfrm>
            <a:off x="768098" y="2182732"/>
            <a:ext cx="1478850" cy="553357"/>
          </a:xfrm>
          <a:prstGeom prst="rect">
            <a:avLst/>
          </a:prstGeom>
        </p:spPr>
        <p:txBody>
          <a:bodyPr wrap="square">
            <a:spAutoFit/>
          </a:bodyPr>
          <a:lstStyle/>
          <a:p>
            <a:pPr algn="ctr">
              <a:lnSpc>
                <a:spcPct val="107000"/>
              </a:lnSpc>
              <a:spcAft>
                <a:spcPts val="0"/>
              </a:spcAft>
            </a:pPr>
            <a:r>
              <a:rPr lang="uk-UA" sz="14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ЛОКАЛІЗАЦІЯ ЗМІНИ</a:t>
            </a:r>
            <a:endParaRPr lang="uk-U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Скругленный прямоугольник 6"/>
          <p:cNvSpPr/>
          <p:nvPr/>
        </p:nvSpPr>
        <p:spPr>
          <a:xfrm>
            <a:off x="505587" y="790405"/>
            <a:ext cx="2161070" cy="72904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uk-UA"/>
          </a:p>
        </p:txBody>
      </p:sp>
      <p:sp>
        <p:nvSpPr>
          <p:cNvPr id="8" name="Прямоугольник 7"/>
          <p:cNvSpPr/>
          <p:nvPr/>
        </p:nvSpPr>
        <p:spPr>
          <a:xfrm>
            <a:off x="928082" y="961873"/>
            <a:ext cx="1336841" cy="373757"/>
          </a:xfrm>
          <a:prstGeom prst="rect">
            <a:avLst/>
          </a:prstGeom>
        </p:spPr>
        <p:txBody>
          <a:bodyPr wrap="none">
            <a:spAutoFit/>
          </a:bodyPr>
          <a:lstStyle/>
          <a:p>
            <a:pPr algn="just">
              <a:lnSpc>
                <a:spcPct val="107000"/>
              </a:lnSpc>
              <a:spcAft>
                <a:spcPts val="0"/>
              </a:spcAft>
            </a:pPr>
            <a:r>
              <a:rPr lang="uk-UA"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Внутрішні</a:t>
            </a:r>
            <a:endParaRPr lang="uk-U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Скругленный прямоугольник 10"/>
          <p:cNvSpPr/>
          <p:nvPr/>
        </p:nvSpPr>
        <p:spPr>
          <a:xfrm>
            <a:off x="505587" y="3550341"/>
            <a:ext cx="2161070" cy="72904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uk-UA"/>
          </a:p>
        </p:txBody>
      </p:sp>
      <p:sp>
        <p:nvSpPr>
          <p:cNvPr id="12" name="Прямоугольник 11"/>
          <p:cNvSpPr/>
          <p:nvPr/>
        </p:nvSpPr>
        <p:spPr>
          <a:xfrm>
            <a:off x="990407" y="3721809"/>
            <a:ext cx="1212191" cy="373757"/>
          </a:xfrm>
          <a:prstGeom prst="rect">
            <a:avLst/>
          </a:prstGeom>
        </p:spPr>
        <p:txBody>
          <a:bodyPr wrap="none">
            <a:spAutoFit/>
          </a:bodyPr>
          <a:lstStyle/>
          <a:p>
            <a:pPr algn="just">
              <a:lnSpc>
                <a:spcPct val="107000"/>
              </a:lnSpc>
              <a:spcAft>
                <a:spcPts val="0"/>
              </a:spcAft>
            </a:pPr>
            <a:r>
              <a:rPr lang="uk-UA"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Зовнішні</a:t>
            </a:r>
            <a:endParaRPr lang="uk-U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3" name="Прямая со стрелкой 12"/>
          <p:cNvCxnSpPr/>
          <p:nvPr/>
        </p:nvCxnSpPr>
        <p:spPr>
          <a:xfrm flipV="1">
            <a:off x="1485075" y="3046730"/>
            <a:ext cx="22448" cy="43566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a:off x="1507523" y="1537919"/>
            <a:ext cx="3335" cy="46214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Прямоугольник 15"/>
          <p:cNvSpPr/>
          <p:nvPr/>
        </p:nvSpPr>
        <p:spPr>
          <a:xfrm>
            <a:off x="3924187" y="101542"/>
            <a:ext cx="2696059" cy="467629"/>
          </a:xfrm>
          <a:prstGeom prst="rect">
            <a:avLst/>
          </a:prstGeom>
        </p:spPr>
        <p:txBody>
          <a:bodyPr wrap="none">
            <a:spAutoFit/>
          </a:bodyPr>
          <a:lstStyle/>
          <a:p>
            <a:pPr algn="just">
              <a:lnSpc>
                <a:spcPct val="107000"/>
              </a:lnSpc>
              <a:spcAft>
                <a:spcPts val="0"/>
              </a:spcAft>
            </a:pPr>
            <a:r>
              <a:rPr lang="uk-UA" sz="2400" b="1" dirty="0">
                <a:latin typeface="Arial" panose="020B0604020202020204" pitchFamily="34" charset="0"/>
                <a:ea typeface="Calibri" panose="020F0502020204030204" pitchFamily="34" charset="0"/>
                <a:cs typeface="Times New Roman" panose="02020603050405020304" pitchFamily="18" charset="0"/>
              </a:rPr>
              <a:t>Локалізація змін</a:t>
            </a:r>
            <a:endParaRPr lang="uk-UA"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Прямоугольник 19"/>
          <p:cNvSpPr/>
          <p:nvPr/>
        </p:nvSpPr>
        <p:spPr>
          <a:xfrm>
            <a:off x="3426941" y="790405"/>
            <a:ext cx="6096000" cy="646331"/>
          </a:xfrm>
          <a:prstGeom prst="rect">
            <a:avLst/>
          </a:prstGeom>
        </p:spPr>
        <p:txBody>
          <a:bodyPr>
            <a:spAutoFit/>
          </a:bodyPr>
          <a:lstStyle/>
          <a:p>
            <a:pPr algn="just"/>
            <a:r>
              <a:rPr lang="uk-UA" b="1" dirty="0">
                <a:latin typeface="Arial" panose="020B0604020202020204" pitchFamily="34" charset="0"/>
                <a:ea typeface="Calibri" panose="020F0502020204030204" pitchFamily="34" charset="0"/>
                <a:cs typeface="Arial" panose="020B0604020202020204" pitchFamily="34" charset="0"/>
              </a:rPr>
              <a:t>Внутрішні зміни – </a:t>
            </a:r>
            <a:r>
              <a:rPr lang="uk-UA" dirty="0">
                <a:latin typeface="Arial" panose="020B0604020202020204" pitchFamily="34" charset="0"/>
                <a:ea typeface="Calibri" panose="020F0502020204030204" pitchFamily="34" charset="0"/>
                <a:cs typeface="Arial" panose="020B0604020202020204" pitchFamily="34" charset="0"/>
              </a:rPr>
              <a:t>ініційовані та керовані внутрішніми силами організації.</a:t>
            </a:r>
            <a:endParaRPr lang="uk-UA" dirty="0">
              <a:latin typeface="Arial" panose="020B0604020202020204" pitchFamily="34" charset="0"/>
              <a:cs typeface="Arial" panose="020B0604020202020204" pitchFamily="34" charset="0"/>
            </a:endParaRPr>
          </a:p>
        </p:txBody>
      </p:sp>
      <p:pic>
        <p:nvPicPr>
          <p:cNvPr id="21" name="Рисунок 20"/>
          <p:cNvPicPr/>
          <p:nvPr/>
        </p:nvPicPr>
        <p:blipFill rotWithShape="1">
          <a:blip r:embed="rId2"/>
          <a:srcRect l="40341" t="53931" r="24295" b="39712"/>
          <a:stretch/>
        </p:blipFill>
        <p:spPr bwMode="auto">
          <a:xfrm>
            <a:off x="3564417" y="1550552"/>
            <a:ext cx="5958524" cy="797231"/>
          </a:xfrm>
          <a:prstGeom prst="rect">
            <a:avLst/>
          </a:prstGeom>
          <a:ln>
            <a:noFill/>
          </a:ln>
          <a:extLst>
            <a:ext uri="{53640926-AAD7-44D8-BBD7-CCE9431645EC}">
              <a14:shadowObscured xmlns:a14="http://schemas.microsoft.com/office/drawing/2010/main"/>
            </a:ext>
          </a:extLst>
        </p:spPr>
      </p:pic>
      <p:sp>
        <p:nvSpPr>
          <p:cNvPr id="22" name="Прямоугольник 21"/>
          <p:cNvSpPr/>
          <p:nvPr/>
        </p:nvSpPr>
        <p:spPr>
          <a:xfrm>
            <a:off x="3426941" y="3297967"/>
            <a:ext cx="6096000" cy="981423"/>
          </a:xfrm>
          <a:prstGeom prst="rect">
            <a:avLst/>
          </a:prstGeom>
        </p:spPr>
        <p:txBody>
          <a:bodyPr>
            <a:spAutoFit/>
          </a:bodyPr>
          <a:lstStyle/>
          <a:p>
            <a:pPr algn="just">
              <a:lnSpc>
                <a:spcPct val="107000"/>
              </a:lnSpc>
              <a:spcAft>
                <a:spcPts val="0"/>
              </a:spcAft>
            </a:pPr>
            <a:r>
              <a:rPr lang="uk-UA" b="1" dirty="0">
                <a:latin typeface="Arial" panose="020B0604020202020204" pitchFamily="34" charset="0"/>
                <a:ea typeface="Calibri" panose="020F0502020204030204" pitchFamily="34" charset="0"/>
                <a:cs typeface="Arial" panose="020B0604020202020204" pitchFamily="34" charset="0"/>
              </a:rPr>
              <a:t>Зовнішні зміни </a:t>
            </a:r>
            <a:r>
              <a:rPr lang="uk-UA" dirty="0">
                <a:latin typeface="Arial" panose="020B0604020202020204" pitchFamily="34" charset="0"/>
                <a:ea typeface="Calibri" panose="020F0502020204030204" pitchFamily="34" charset="0"/>
                <a:cs typeface="Arial" panose="020B0604020202020204" pitchFamily="34" charset="0"/>
              </a:rPr>
              <a:t>– викликані зовнішніми факторами (економічними, технологічними, соціальними, політичними), що вимагають від організації адаптації.</a:t>
            </a:r>
            <a:endParaRPr lang="uk-UA" sz="1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3" name="Рисунок 22"/>
          <p:cNvPicPr/>
          <p:nvPr/>
        </p:nvPicPr>
        <p:blipFill rotWithShape="1">
          <a:blip r:embed="rId2"/>
          <a:srcRect l="40245" t="72180" r="24203" b="20160"/>
          <a:stretch/>
        </p:blipFill>
        <p:spPr bwMode="auto">
          <a:xfrm>
            <a:off x="3564417" y="4392869"/>
            <a:ext cx="5958524" cy="9287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853483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rotWithShape="1">
          <a:blip r:embed="rId2"/>
          <a:srcRect l="49407" t="26885" r="28603" b="46553"/>
          <a:stretch/>
        </p:blipFill>
        <p:spPr bwMode="auto">
          <a:xfrm>
            <a:off x="454217" y="1553076"/>
            <a:ext cx="3284623" cy="2314344"/>
          </a:xfrm>
          <a:prstGeom prst="rect">
            <a:avLst/>
          </a:prstGeom>
          <a:ln>
            <a:noFill/>
          </a:ln>
          <a:extLst>
            <a:ext uri="{53640926-AAD7-44D8-BBD7-CCE9431645EC}">
              <a14:shadowObscured xmlns:a14="http://schemas.microsoft.com/office/drawing/2010/main"/>
            </a:ext>
          </a:extLst>
        </p:spPr>
      </p:pic>
      <p:sp>
        <p:nvSpPr>
          <p:cNvPr id="5" name="Прямоугольник 4"/>
          <p:cNvSpPr/>
          <p:nvPr/>
        </p:nvSpPr>
        <p:spPr>
          <a:xfrm>
            <a:off x="3934210" y="186652"/>
            <a:ext cx="2807820" cy="367216"/>
          </a:xfrm>
          <a:prstGeom prst="rect">
            <a:avLst/>
          </a:prstGeom>
        </p:spPr>
        <p:txBody>
          <a:bodyPr wrap="none">
            <a:spAutoFit/>
          </a:bodyPr>
          <a:lstStyle/>
          <a:p>
            <a:pPr algn="just">
              <a:lnSpc>
                <a:spcPct val="107000"/>
              </a:lnSpc>
              <a:spcAft>
                <a:spcPts val="0"/>
              </a:spcAft>
            </a:pPr>
            <a:r>
              <a:rPr lang="uk-UA" b="1" dirty="0">
                <a:latin typeface="Arial" panose="020B0604020202020204" pitchFamily="34" charset="0"/>
                <a:ea typeface="Calibri" panose="020F0502020204030204" pitchFamily="34" charset="0"/>
                <a:cs typeface="Arial" panose="020B0604020202020204" pitchFamily="34" charset="0"/>
              </a:rPr>
              <a:t>Спонукальні сили змін</a:t>
            </a:r>
            <a:endParaRPr lang="uk-UA" sz="1400" b="1" dirty="0">
              <a:effectLst/>
              <a:latin typeface="Arial" panose="020B0604020202020204" pitchFamily="34" charset="0"/>
              <a:ea typeface="Calibri" panose="020F0502020204030204" pitchFamily="34" charset="0"/>
              <a:cs typeface="Arial" panose="020B0604020202020204" pitchFamily="34" charset="0"/>
            </a:endParaRPr>
          </a:p>
        </p:txBody>
      </p:sp>
      <p:cxnSp>
        <p:nvCxnSpPr>
          <p:cNvPr id="6" name="Прямая соединительная линия 5"/>
          <p:cNvCxnSpPr/>
          <p:nvPr/>
        </p:nvCxnSpPr>
        <p:spPr>
          <a:xfrm>
            <a:off x="683740" y="680996"/>
            <a:ext cx="917695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Прямоугольник 6"/>
          <p:cNvSpPr/>
          <p:nvPr/>
        </p:nvSpPr>
        <p:spPr>
          <a:xfrm>
            <a:off x="4316627" y="868017"/>
            <a:ext cx="6096000" cy="685059"/>
          </a:xfrm>
          <a:prstGeom prst="rect">
            <a:avLst/>
          </a:prstGeom>
        </p:spPr>
        <p:txBody>
          <a:bodyPr>
            <a:spAutoFit/>
          </a:bodyPr>
          <a:lstStyle/>
          <a:p>
            <a:pPr algn="just">
              <a:lnSpc>
                <a:spcPct val="107000"/>
              </a:lnSpc>
              <a:spcAft>
                <a:spcPts val="0"/>
              </a:spcAft>
            </a:pPr>
            <a:r>
              <a:rPr lang="uk-UA" b="1" dirty="0">
                <a:latin typeface="Arial" panose="020B0604020202020204" pitchFamily="34" charset="0"/>
                <a:ea typeface="Calibri" panose="020F0502020204030204" pitchFamily="34" charset="0"/>
                <a:cs typeface="Arial" panose="020B0604020202020204" pitchFamily="34" charset="0"/>
              </a:rPr>
              <a:t>Зміни як реакція на кризу: </a:t>
            </a:r>
            <a:r>
              <a:rPr lang="uk-UA" dirty="0">
                <a:latin typeface="Arial" panose="020B0604020202020204" pitchFamily="34" charset="0"/>
                <a:ea typeface="Calibri" panose="020F0502020204030204" pitchFamily="34" charset="0"/>
                <a:cs typeface="Arial" panose="020B0604020202020204" pitchFamily="34" charset="0"/>
              </a:rPr>
              <a:t>Необхідність термінових змін для подолання загрози існуванню організації.</a:t>
            </a:r>
            <a:endParaRPr lang="uk-UA" sz="1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8" name="Рисунок 7"/>
          <p:cNvPicPr/>
          <p:nvPr/>
        </p:nvPicPr>
        <p:blipFill rotWithShape="1">
          <a:blip r:embed="rId3"/>
          <a:srcRect l="40427" t="64360" r="21821" b="28632"/>
          <a:stretch/>
        </p:blipFill>
        <p:spPr bwMode="auto">
          <a:xfrm>
            <a:off x="4400717" y="1660168"/>
            <a:ext cx="6011910" cy="1132459"/>
          </a:xfrm>
          <a:prstGeom prst="rect">
            <a:avLst/>
          </a:prstGeom>
          <a:ln>
            <a:noFill/>
          </a:ln>
          <a:extLst>
            <a:ext uri="{53640926-AAD7-44D8-BBD7-CCE9431645EC}">
              <a14:shadowObscured xmlns:a14="http://schemas.microsoft.com/office/drawing/2010/main"/>
            </a:ext>
          </a:extLst>
        </p:spPr>
      </p:pic>
      <p:sp>
        <p:nvSpPr>
          <p:cNvPr id="9" name="Прямоугольник 8"/>
          <p:cNvSpPr/>
          <p:nvPr/>
        </p:nvSpPr>
        <p:spPr>
          <a:xfrm>
            <a:off x="4358672" y="3114072"/>
            <a:ext cx="6096000" cy="923330"/>
          </a:xfrm>
          <a:prstGeom prst="rect">
            <a:avLst/>
          </a:prstGeom>
        </p:spPr>
        <p:txBody>
          <a:bodyPr>
            <a:spAutoFit/>
          </a:bodyPr>
          <a:lstStyle/>
          <a:p>
            <a:pPr algn="just"/>
            <a:r>
              <a:rPr lang="uk-UA" b="1" dirty="0">
                <a:latin typeface="Arial" panose="020B0604020202020204" pitchFamily="34" charset="0"/>
                <a:ea typeface="Calibri" panose="020F0502020204030204" pitchFamily="34" charset="0"/>
                <a:cs typeface="Arial" panose="020B0604020202020204" pitchFamily="34" charset="0"/>
              </a:rPr>
              <a:t>Зміни як процес реалізації нової стратегії: </a:t>
            </a:r>
            <a:r>
              <a:rPr lang="uk-UA" dirty="0">
                <a:latin typeface="Arial" panose="020B0604020202020204" pitchFamily="34" charset="0"/>
                <a:ea typeface="Calibri" panose="020F0502020204030204" pitchFamily="34" charset="0"/>
                <a:cs typeface="Arial" panose="020B0604020202020204" pitchFamily="34" charset="0"/>
              </a:rPr>
              <a:t>Впровадження змін, необхідних для досягнення нових стратегічних цілей.</a:t>
            </a:r>
            <a:endParaRPr lang="uk-UA" dirty="0">
              <a:latin typeface="Arial" panose="020B0604020202020204" pitchFamily="34" charset="0"/>
              <a:cs typeface="Arial" panose="020B0604020202020204" pitchFamily="34" charset="0"/>
            </a:endParaRPr>
          </a:p>
        </p:txBody>
      </p:sp>
      <p:pic>
        <p:nvPicPr>
          <p:cNvPr id="10" name="Рисунок 9"/>
          <p:cNvPicPr/>
          <p:nvPr/>
        </p:nvPicPr>
        <p:blipFill rotWithShape="1">
          <a:blip r:embed="rId4"/>
          <a:srcRect l="40786" t="49207" r="21454" b="44275"/>
          <a:stretch/>
        </p:blipFill>
        <p:spPr bwMode="auto">
          <a:xfrm>
            <a:off x="4431265" y="4129468"/>
            <a:ext cx="5981362" cy="1035656"/>
          </a:xfrm>
          <a:prstGeom prst="rect">
            <a:avLst/>
          </a:prstGeom>
          <a:ln>
            <a:noFill/>
          </a:ln>
          <a:extLst>
            <a:ext uri="{53640926-AAD7-44D8-BBD7-CCE9431645EC}">
              <a14:shadowObscured xmlns:a14="http://schemas.microsoft.com/office/drawing/2010/main"/>
            </a:ext>
          </a:extLst>
        </p:spPr>
      </p:pic>
      <p:sp>
        <p:nvSpPr>
          <p:cNvPr id="11" name="Прямоугольник 10"/>
          <p:cNvSpPr/>
          <p:nvPr/>
        </p:nvSpPr>
        <p:spPr>
          <a:xfrm>
            <a:off x="90616" y="5598398"/>
            <a:ext cx="4011827" cy="1200329"/>
          </a:xfrm>
          <a:prstGeom prst="rect">
            <a:avLst/>
          </a:prstGeom>
        </p:spPr>
        <p:txBody>
          <a:bodyPr wrap="square">
            <a:spAutoFit/>
          </a:bodyPr>
          <a:lstStyle/>
          <a:p>
            <a:pPr algn="just"/>
            <a:r>
              <a:rPr lang="uk-UA" b="1" dirty="0">
                <a:latin typeface="Arial" panose="020B0604020202020204" pitchFamily="34" charset="0"/>
                <a:ea typeface="Calibri" panose="020F0502020204030204" pitchFamily="34" charset="0"/>
                <a:cs typeface="Arial" panose="020B0604020202020204" pitchFamily="34" charset="0"/>
              </a:rPr>
              <a:t>"Тихі" зміни </a:t>
            </a:r>
            <a:r>
              <a:rPr lang="uk-UA" dirty="0">
                <a:latin typeface="Arial" panose="020B0604020202020204" pitchFamily="34" charset="0"/>
                <a:ea typeface="Calibri" panose="020F0502020204030204" pitchFamily="34" charset="0"/>
                <a:cs typeface="Arial" panose="020B0604020202020204" pitchFamily="34" charset="0"/>
              </a:rPr>
              <a:t>– поступові зміни, що виникають під впливом особових характеристик персоналу та змін у соціально-психологічному кліматі.</a:t>
            </a:r>
            <a:endParaRPr lang="uk-UA" dirty="0">
              <a:latin typeface="Arial" panose="020B0604020202020204" pitchFamily="34" charset="0"/>
              <a:cs typeface="Arial" panose="020B0604020202020204" pitchFamily="34" charset="0"/>
            </a:endParaRPr>
          </a:p>
        </p:txBody>
      </p:sp>
      <p:pic>
        <p:nvPicPr>
          <p:cNvPr id="12" name="Рисунок 11"/>
          <p:cNvPicPr/>
          <p:nvPr/>
        </p:nvPicPr>
        <p:blipFill rotWithShape="1">
          <a:blip r:embed="rId4"/>
          <a:srcRect l="40519" t="64360" r="21913" b="28795"/>
          <a:stretch/>
        </p:blipFill>
        <p:spPr bwMode="auto">
          <a:xfrm>
            <a:off x="4400717" y="5708418"/>
            <a:ext cx="6011910" cy="92304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677298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98170" y="227841"/>
            <a:ext cx="1762277" cy="388696"/>
          </a:xfrm>
          <a:prstGeom prst="rect">
            <a:avLst/>
          </a:prstGeom>
        </p:spPr>
        <p:txBody>
          <a:bodyPr wrap="none">
            <a:spAutoFit/>
          </a:bodyPr>
          <a:lstStyle/>
          <a:p>
            <a:pPr algn="just">
              <a:lnSpc>
                <a:spcPct val="107000"/>
              </a:lnSpc>
              <a:spcAft>
                <a:spcPts val="0"/>
              </a:spcAft>
            </a:pPr>
            <a:r>
              <a:rPr lang="uk-UA" b="1" dirty="0">
                <a:latin typeface="Arial" panose="020B0604020202020204" pitchFamily="34" charset="0"/>
                <a:ea typeface="Calibri" panose="020F0502020204030204" pitchFamily="34" charset="0"/>
                <a:cs typeface="Times New Roman" panose="02020603050405020304" pitchFamily="18" charset="0"/>
              </a:rPr>
              <a:t>Масштаб змін</a:t>
            </a:r>
            <a:endParaRPr lang="uk-UA" sz="14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3" name="Прямая соединительная линия 2"/>
          <p:cNvCxnSpPr/>
          <p:nvPr/>
        </p:nvCxnSpPr>
        <p:spPr>
          <a:xfrm>
            <a:off x="683740" y="680996"/>
            <a:ext cx="9176952"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Рисунок 3"/>
          <p:cNvPicPr/>
          <p:nvPr/>
        </p:nvPicPr>
        <p:blipFill rotWithShape="1">
          <a:blip r:embed="rId2"/>
          <a:srcRect l="49315" t="16294" r="29886" b="58937"/>
          <a:stretch/>
        </p:blipFill>
        <p:spPr bwMode="auto">
          <a:xfrm>
            <a:off x="444843" y="2099205"/>
            <a:ext cx="3113903" cy="2134474"/>
          </a:xfrm>
          <a:prstGeom prst="rect">
            <a:avLst/>
          </a:prstGeom>
          <a:ln>
            <a:noFill/>
          </a:ln>
          <a:extLst>
            <a:ext uri="{53640926-AAD7-44D8-BBD7-CCE9431645EC}">
              <a14:shadowObscured xmlns:a14="http://schemas.microsoft.com/office/drawing/2010/main"/>
            </a:ext>
          </a:extLst>
        </p:spPr>
      </p:pic>
      <p:sp>
        <p:nvSpPr>
          <p:cNvPr id="5" name="Прямоугольник 4"/>
          <p:cNvSpPr/>
          <p:nvPr/>
        </p:nvSpPr>
        <p:spPr>
          <a:xfrm>
            <a:off x="4209536" y="1371531"/>
            <a:ext cx="6096000" cy="685059"/>
          </a:xfrm>
          <a:prstGeom prst="rect">
            <a:avLst/>
          </a:prstGeom>
        </p:spPr>
        <p:txBody>
          <a:bodyPr>
            <a:spAutoFit/>
          </a:bodyPr>
          <a:lstStyle/>
          <a:p>
            <a:pPr algn="just">
              <a:lnSpc>
                <a:spcPct val="107000"/>
              </a:lnSpc>
              <a:spcAft>
                <a:spcPts val="0"/>
              </a:spcAft>
            </a:pPr>
            <a:r>
              <a:rPr lang="uk-UA" b="1" dirty="0">
                <a:latin typeface="Arial" panose="020B0604020202020204" pitchFamily="34" charset="0"/>
                <a:ea typeface="Calibri" panose="020F0502020204030204" pitchFamily="34" charset="0"/>
                <a:cs typeface="Arial" panose="020B0604020202020204" pitchFamily="34" charset="0"/>
              </a:rPr>
              <a:t>Незначна зміна </a:t>
            </a:r>
            <a:r>
              <a:rPr lang="uk-UA" dirty="0">
                <a:latin typeface="Arial" panose="020B0604020202020204" pitchFamily="34" charset="0"/>
                <a:ea typeface="Calibri" panose="020F0502020204030204" pitchFamily="34" charset="0"/>
                <a:cs typeface="Arial" panose="020B0604020202020204" pitchFamily="34" charset="0"/>
              </a:rPr>
              <a:t>– зачіпає невелику частину організації та її ресурсів.</a:t>
            </a:r>
            <a:endParaRPr lang="uk-UA" sz="1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6" name="Рисунок 5"/>
          <p:cNvPicPr/>
          <p:nvPr/>
        </p:nvPicPr>
        <p:blipFill rotWithShape="1">
          <a:blip r:embed="rId2"/>
          <a:srcRect l="40513" t="50184" r="21729" b="42809"/>
          <a:stretch/>
        </p:blipFill>
        <p:spPr bwMode="auto">
          <a:xfrm>
            <a:off x="4273352" y="2121049"/>
            <a:ext cx="5949805" cy="539772"/>
          </a:xfrm>
          <a:prstGeom prst="rect">
            <a:avLst/>
          </a:prstGeom>
          <a:ln>
            <a:noFill/>
          </a:ln>
          <a:extLst>
            <a:ext uri="{53640926-AAD7-44D8-BBD7-CCE9431645EC}">
              <a14:shadowObscured xmlns:a14="http://schemas.microsoft.com/office/drawing/2010/main"/>
            </a:ext>
          </a:extLst>
        </p:spPr>
      </p:pic>
      <p:sp>
        <p:nvSpPr>
          <p:cNvPr id="7" name="Прямоугольник 6"/>
          <p:cNvSpPr/>
          <p:nvPr/>
        </p:nvSpPr>
        <p:spPr>
          <a:xfrm>
            <a:off x="4180865" y="2725280"/>
            <a:ext cx="6096000" cy="685059"/>
          </a:xfrm>
          <a:prstGeom prst="rect">
            <a:avLst/>
          </a:prstGeom>
        </p:spPr>
        <p:txBody>
          <a:bodyPr>
            <a:spAutoFit/>
          </a:bodyPr>
          <a:lstStyle/>
          <a:p>
            <a:pPr algn="just">
              <a:lnSpc>
                <a:spcPct val="107000"/>
              </a:lnSpc>
              <a:spcAft>
                <a:spcPts val="0"/>
              </a:spcAft>
            </a:pPr>
            <a:r>
              <a:rPr lang="uk-UA" b="1" dirty="0">
                <a:latin typeface="Arial" panose="020B0604020202020204" pitchFamily="34" charset="0"/>
                <a:ea typeface="Calibri" panose="020F0502020204030204" pitchFamily="34" charset="0"/>
                <a:cs typeface="Arial" panose="020B0604020202020204" pitchFamily="34" charset="0"/>
              </a:rPr>
              <a:t>Значна зміна </a:t>
            </a:r>
            <a:r>
              <a:rPr lang="uk-UA" dirty="0">
                <a:latin typeface="Arial" panose="020B0604020202020204" pitchFamily="34" charset="0"/>
                <a:ea typeface="Calibri" panose="020F0502020204030204" pitchFamily="34" charset="0"/>
                <a:cs typeface="Arial" panose="020B0604020202020204" pitchFamily="34" charset="0"/>
              </a:rPr>
              <a:t>– впливає на значну частину організації, її процеси та ресурси.</a:t>
            </a:r>
            <a:endParaRPr lang="uk-UA" sz="1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8" name="Рисунок 7"/>
          <p:cNvPicPr/>
          <p:nvPr/>
        </p:nvPicPr>
        <p:blipFill rotWithShape="1">
          <a:blip r:embed="rId2"/>
          <a:srcRect l="40981" t="66478" r="21730" b="26676"/>
          <a:stretch/>
        </p:blipFill>
        <p:spPr bwMode="auto">
          <a:xfrm>
            <a:off x="4287957" y="3413776"/>
            <a:ext cx="5935200" cy="565099"/>
          </a:xfrm>
          <a:prstGeom prst="rect">
            <a:avLst/>
          </a:prstGeom>
          <a:ln>
            <a:noFill/>
          </a:ln>
          <a:extLst>
            <a:ext uri="{53640926-AAD7-44D8-BBD7-CCE9431645EC}">
              <a14:shadowObscured xmlns:a14="http://schemas.microsoft.com/office/drawing/2010/main"/>
            </a:ext>
          </a:extLst>
        </p:spPr>
      </p:pic>
      <p:sp>
        <p:nvSpPr>
          <p:cNvPr id="9" name="Прямоугольник 8"/>
          <p:cNvSpPr/>
          <p:nvPr/>
        </p:nvSpPr>
        <p:spPr>
          <a:xfrm>
            <a:off x="4200254" y="4143488"/>
            <a:ext cx="6096000" cy="685059"/>
          </a:xfrm>
          <a:prstGeom prst="rect">
            <a:avLst/>
          </a:prstGeom>
        </p:spPr>
        <p:txBody>
          <a:bodyPr>
            <a:spAutoFit/>
          </a:bodyPr>
          <a:lstStyle/>
          <a:p>
            <a:pPr algn="just">
              <a:lnSpc>
                <a:spcPct val="107000"/>
              </a:lnSpc>
              <a:spcAft>
                <a:spcPts val="0"/>
              </a:spcAft>
            </a:pPr>
            <a:r>
              <a:rPr lang="uk-UA" b="1" dirty="0">
                <a:latin typeface="Arial" panose="020B0604020202020204" pitchFamily="34" charset="0"/>
                <a:ea typeface="Calibri" panose="020F0502020204030204" pitchFamily="34" charset="0"/>
                <a:cs typeface="Arial" panose="020B0604020202020204" pitchFamily="34" charset="0"/>
              </a:rPr>
              <a:t>Масштабна </a:t>
            </a:r>
            <a:r>
              <a:rPr lang="uk-UA" dirty="0">
                <a:latin typeface="Arial" panose="020B0604020202020204" pitchFamily="34" charset="0"/>
                <a:ea typeface="Calibri" panose="020F0502020204030204" pitchFamily="34" charset="0"/>
                <a:cs typeface="Arial" panose="020B0604020202020204" pitchFamily="34" charset="0"/>
              </a:rPr>
              <a:t>зміна – охоплює всю організацію, її ключові стратегії, структуру та культуру.</a:t>
            </a:r>
            <a:endParaRPr lang="uk-UA" sz="1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 name="Рисунок 9"/>
          <p:cNvPicPr/>
          <p:nvPr/>
        </p:nvPicPr>
        <p:blipFill rotWithShape="1">
          <a:blip r:embed="rId2"/>
          <a:srcRect l="40425" t="84726" r="21821" b="8429"/>
          <a:stretch/>
        </p:blipFill>
        <p:spPr bwMode="auto">
          <a:xfrm>
            <a:off x="4287957" y="4986222"/>
            <a:ext cx="5935200" cy="64022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729906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47135" y="171392"/>
            <a:ext cx="6096000" cy="4043864"/>
          </a:xfrm>
          <a:prstGeom prst="rect">
            <a:avLst/>
          </a:prstGeom>
        </p:spPr>
        <p:txBody>
          <a:bodyPr>
            <a:spAutoFit/>
          </a:bodyPr>
          <a:lstStyle/>
          <a:p>
            <a:pPr indent="360000" algn="just">
              <a:lnSpc>
                <a:spcPct val="107000"/>
              </a:lnSpc>
              <a:spcAft>
                <a:spcPts val="0"/>
              </a:spcAft>
            </a:pPr>
            <a:r>
              <a:rPr lang="uk-UA" dirty="0">
                <a:latin typeface="Calibri" panose="020F0502020204030204" pitchFamily="34" charset="0"/>
                <a:ea typeface="Calibri" panose="020F0502020204030204" pitchFamily="34" charset="0"/>
                <a:cs typeface="Times New Roman" panose="02020603050405020304" pitchFamily="18" charset="0"/>
              </a:rPr>
              <a:t>Варто зазначити, що слово «зміна» в українській мові походить від праслов'янського дієслова </a:t>
            </a:r>
            <a:r>
              <a:rPr lang="uk-UA" dirty="0" err="1">
                <a:latin typeface="Calibri" panose="020F0502020204030204" pitchFamily="34" charset="0"/>
                <a:ea typeface="Calibri" panose="020F0502020204030204" pitchFamily="34" charset="0"/>
                <a:cs typeface="Times New Roman" panose="02020603050405020304" pitchFamily="18" charset="0"/>
              </a:rPr>
              <a:t>měniti</a:t>
            </a:r>
            <a:r>
              <a:rPr lang="uk-UA" dirty="0">
                <a:latin typeface="Calibri" panose="020F0502020204030204" pitchFamily="34" charset="0"/>
                <a:ea typeface="Calibri" panose="020F0502020204030204" pitchFamily="34" charset="0"/>
                <a:cs typeface="Times New Roman" panose="02020603050405020304" pitchFamily="18" charset="0"/>
              </a:rPr>
              <a:t>, що означало «міняти», «обмінювати», «замінювати». Корінь -</a:t>
            </a:r>
            <a:r>
              <a:rPr lang="uk-UA" dirty="0" err="1">
                <a:latin typeface="Calibri" panose="020F0502020204030204" pitchFamily="34" charset="0"/>
                <a:ea typeface="Calibri" panose="020F0502020204030204" pitchFamily="34" charset="0"/>
                <a:cs typeface="Times New Roman" panose="02020603050405020304" pitchFamily="18" charset="0"/>
              </a:rPr>
              <a:t>měn</a:t>
            </a:r>
            <a:r>
              <a:rPr lang="uk-UA" dirty="0">
                <a:latin typeface="Calibri" panose="020F0502020204030204" pitchFamily="34" charset="0"/>
                <a:ea typeface="Calibri" panose="020F0502020204030204" pitchFamily="34" charset="0"/>
                <a:cs typeface="Times New Roman" panose="02020603050405020304" pitchFamily="18" charset="0"/>
              </a:rPr>
              <a:t>- є спільним для багатьох слов'янських мов і пов'язаний з ідеєю переходу від одного стану до іншого, заміни одного на інше. </a:t>
            </a:r>
          </a:p>
          <a:p>
            <a:pPr indent="360000" algn="just">
              <a:lnSpc>
                <a:spcPct val="107000"/>
              </a:lnSpc>
              <a:spcAft>
                <a:spcPts val="0"/>
              </a:spcAft>
            </a:pPr>
            <a:endParaRPr lang="uk-UA" dirty="0" smtClean="0">
              <a:latin typeface="Calibri" panose="020F0502020204030204" pitchFamily="34" charset="0"/>
              <a:ea typeface="Calibri" panose="020F0502020204030204" pitchFamily="34" charset="0"/>
              <a:cs typeface="Times New Roman" panose="02020603050405020304" pitchFamily="18" charset="0"/>
            </a:endParaRPr>
          </a:p>
          <a:p>
            <a:pPr indent="360000" algn="just">
              <a:lnSpc>
                <a:spcPct val="107000"/>
              </a:lnSpc>
              <a:spcAft>
                <a:spcPts val="0"/>
              </a:spcAft>
            </a:pPr>
            <a:r>
              <a:rPr lang="uk-UA" dirty="0" smtClean="0">
                <a:latin typeface="Calibri" panose="020F0502020204030204" pitchFamily="34" charset="0"/>
                <a:ea typeface="Calibri" panose="020F0502020204030204" pitchFamily="34" charset="0"/>
                <a:cs typeface="Times New Roman" panose="02020603050405020304" pitchFamily="18" charset="0"/>
              </a:rPr>
              <a:t>Раніше </a:t>
            </a:r>
            <a:r>
              <a:rPr lang="uk-UA" dirty="0">
                <a:latin typeface="Calibri" panose="020F0502020204030204" pitchFamily="34" charset="0"/>
                <a:ea typeface="Calibri" panose="020F0502020204030204" pitchFamily="34" charset="0"/>
                <a:cs typeface="Times New Roman" panose="02020603050405020304" pitchFamily="18" charset="0"/>
              </a:rPr>
              <a:t>поняття «зміна» часто сприймалося більш буквально та конкретно, пов'язано з матеріальними об'єктами та їхнім фізичним переміщенням або заміною. У філософських працях античності та середньовіччя зміни розглядалися в контексті плинності буття, діалектики становлення та занепаду</a:t>
            </a:r>
            <a:r>
              <a:rPr lang="uk-UA" dirty="0" smtClean="0">
                <a:latin typeface="Calibri" panose="020F0502020204030204" pitchFamily="34" charset="0"/>
                <a:ea typeface="Calibri" panose="020F0502020204030204" pitchFamily="34" charset="0"/>
                <a:cs typeface="Times New Roman" panose="02020603050405020304" pitchFamily="18" charset="0"/>
              </a:rPr>
              <a:t>.</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endParaRPr lang="uk-UA"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p:nvPr/>
        </p:nvPicPr>
        <p:blipFill rotWithShape="1">
          <a:blip r:embed="rId2"/>
          <a:srcRect l="42099" t="30946" r="24633" b="21016"/>
          <a:stretch/>
        </p:blipFill>
        <p:spPr bwMode="auto">
          <a:xfrm>
            <a:off x="6343135" y="2218604"/>
            <a:ext cx="5782962" cy="457761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755683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020050" y="178414"/>
            <a:ext cx="2471382" cy="388696"/>
          </a:xfrm>
          <a:prstGeom prst="rect">
            <a:avLst/>
          </a:prstGeom>
        </p:spPr>
        <p:txBody>
          <a:bodyPr wrap="none">
            <a:spAutoFit/>
          </a:bodyPr>
          <a:lstStyle/>
          <a:p>
            <a:pPr algn="just">
              <a:lnSpc>
                <a:spcPct val="107000"/>
              </a:lnSpc>
              <a:spcAft>
                <a:spcPts val="0"/>
              </a:spcAft>
            </a:pPr>
            <a:r>
              <a:rPr lang="uk-UA" b="1" dirty="0">
                <a:latin typeface="Arial" panose="020B0604020202020204" pitchFamily="34" charset="0"/>
                <a:ea typeface="Calibri" panose="020F0502020204030204" pitchFamily="34" charset="0"/>
                <a:cs typeface="Times New Roman" panose="02020603050405020304" pitchFamily="18" charset="0"/>
              </a:rPr>
              <a:t>Пріоритетність змін</a:t>
            </a:r>
            <a:endParaRPr lang="uk-UA" sz="14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5" name="Прямая соединительная линия 4"/>
          <p:cNvCxnSpPr/>
          <p:nvPr/>
        </p:nvCxnSpPr>
        <p:spPr>
          <a:xfrm>
            <a:off x="683740" y="680996"/>
            <a:ext cx="9176952"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6" name="Рисунок 5"/>
          <p:cNvPicPr/>
          <p:nvPr/>
        </p:nvPicPr>
        <p:blipFill rotWithShape="1">
          <a:blip r:embed="rId2"/>
          <a:srcRect l="47023" t="16782" r="32910" b="59590"/>
          <a:stretch/>
        </p:blipFill>
        <p:spPr bwMode="auto">
          <a:xfrm>
            <a:off x="7727074" y="2197444"/>
            <a:ext cx="3319866" cy="2513227"/>
          </a:xfrm>
          <a:prstGeom prst="rect">
            <a:avLst/>
          </a:prstGeom>
          <a:ln>
            <a:noFill/>
          </a:ln>
          <a:extLst>
            <a:ext uri="{53640926-AAD7-44D8-BBD7-CCE9431645EC}">
              <a14:shadowObscured xmlns:a14="http://schemas.microsoft.com/office/drawing/2010/main"/>
            </a:ext>
          </a:extLst>
        </p:spPr>
      </p:pic>
      <p:sp>
        <p:nvSpPr>
          <p:cNvPr id="7" name="Прямоугольник 6"/>
          <p:cNvSpPr/>
          <p:nvPr/>
        </p:nvSpPr>
        <p:spPr>
          <a:xfrm>
            <a:off x="617837" y="941886"/>
            <a:ext cx="6096000" cy="685059"/>
          </a:xfrm>
          <a:prstGeom prst="rect">
            <a:avLst/>
          </a:prstGeom>
        </p:spPr>
        <p:txBody>
          <a:bodyPr>
            <a:spAutoFit/>
          </a:bodyPr>
          <a:lstStyle/>
          <a:p>
            <a:pPr algn="just">
              <a:lnSpc>
                <a:spcPct val="107000"/>
              </a:lnSpc>
              <a:spcAft>
                <a:spcPts val="0"/>
              </a:spcAft>
            </a:pPr>
            <a:r>
              <a:rPr lang="uk-UA" b="1" dirty="0">
                <a:latin typeface="Arial" panose="020B0604020202020204" pitchFamily="34" charset="0"/>
                <a:ea typeface="Calibri" panose="020F0502020204030204" pitchFamily="34" charset="0"/>
                <a:cs typeface="Arial" panose="020B0604020202020204" pitchFamily="34" charset="0"/>
              </a:rPr>
              <a:t>Стандартна зміна </a:t>
            </a:r>
            <a:r>
              <a:rPr lang="uk-UA" dirty="0">
                <a:latin typeface="Arial" panose="020B0604020202020204" pitchFamily="34" charset="0"/>
                <a:ea typeface="Calibri" panose="020F0502020204030204" pitchFamily="34" charset="0"/>
                <a:cs typeface="Arial" panose="020B0604020202020204" pitchFamily="34" charset="0"/>
              </a:rPr>
              <a:t>– зміна з низьким ризиком та відомою процедурою впровадження.</a:t>
            </a:r>
            <a:endParaRPr lang="uk-UA" sz="1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8" name="Рисунок 7"/>
          <p:cNvPicPr/>
          <p:nvPr/>
        </p:nvPicPr>
        <p:blipFill rotWithShape="1">
          <a:blip r:embed="rId2"/>
          <a:srcRect l="41158" t="48392" r="25853" b="45253"/>
          <a:stretch/>
        </p:blipFill>
        <p:spPr bwMode="auto">
          <a:xfrm>
            <a:off x="683740" y="1778614"/>
            <a:ext cx="5898292" cy="478554"/>
          </a:xfrm>
          <a:prstGeom prst="rect">
            <a:avLst/>
          </a:prstGeom>
          <a:ln>
            <a:noFill/>
          </a:ln>
          <a:extLst>
            <a:ext uri="{53640926-AAD7-44D8-BBD7-CCE9431645EC}">
              <a14:shadowObscured xmlns:a14="http://schemas.microsoft.com/office/drawing/2010/main"/>
            </a:ext>
          </a:extLst>
        </p:spPr>
      </p:pic>
      <p:sp>
        <p:nvSpPr>
          <p:cNvPr id="9" name="Прямоугольник 8"/>
          <p:cNvSpPr/>
          <p:nvPr/>
        </p:nvSpPr>
        <p:spPr>
          <a:xfrm>
            <a:off x="683740" y="2541029"/>
            <a:ext cx="6096000" cy="923330"/>
          </a:xfrm>
          <a:prstGeom prst="rect">
            <a:avLst/>
          </a:prstGeom>
        </p:spPr>
        <p:txBody>
          <a:bodyPr>
            <a:spAutoFit/>
          </a:bodyPr>
          <a:lstStyle/>
          <a:p>
            <a:pPr algn="just"/>
            <a:r>
              <a:rPr lang="uk-UA" b="1" dirty="0" smtClean="0">
                <a:latin typeface="Arial" panose="020B0604020202020204" pitchFamily="34" charset="0"/>
              </a:rPr>
              <a:t>Важлива зміна </a:t>
            </a:r>
            <a:r>
              <a:rPr lang="uk-UA" dirty="0" smtClean="0">
                <a:latin typeface="Arial" panose="020B0604020202020204" pitchFamily="34" charset="0"/>
              </a:rPr>
              <a:t>– зміна з високим ризиком, значними витратами та значним потенційним впливом на організацію. </a:t>
            </a:r>
            <a:endParaRPr lang="uk-UA" dirty="0"/>
          </a:p>
        </p:txBody>
      </p:sp>
      <p:pic>
        <p:nvPicPr>
          <p:cNvPr id="10" name="Рисунок 9"/>
          <p:cNvPicPr/>
          <p:nvPr/>
        </p:nvPicPr>
        <p:blipFill rotWithShape="1">
          <a:blip r:embed="rId2"/>
          <a:srcRect l="40516" t="65174" r="23929" b="28308"/>
          <a:stretch/>
        </p:blipFill>
        <p:spPr bwMode="auto">
          <a:xfrm>
            <a:off x="782234" y="3573488"/>
            <a:ext cx="5799797" cy="443022"/>
          </a:xfrm>
          <a:prstGeom prst="rect">
            <a:avLst/>
          </a:prstGeom>
          <a:ln>
            <a:noFill/>
          </a:ln>
          <a:extLst>
            <a:ext uri="{53640926-AAD7-44D8-BBD7-CCE9431645EC}">
              <a14:shadowObscured xmlns:a14="http://schemas.microsoft.com/office/drawing/2010/main"/>
            </a:ext>
          </a:extLst>
        </p:spPr>
      </p:pic>
      <p:sp>
        <p:nvSpPr>
          <p:cNvPr id="11" name="Прямоугольник 10"/>
          <p:cNvSpPr/>
          <p:nvPr/>
        </p:nvSpPr>
        <p:spPr>
          <a:xfrm>
            <a:off x="683740" y="4249006"/>
            <a:ext cx="6096000" cy="923330"/>
          </a:xfrm>
          <a:prstGeom prst="rect">
            <a:avLst/>
          </a:prstGeom>
        </p:spPr>
        <p:txBody>
          <a:bodyPr>
            <a:spAutoFit/>
          </a:bodyPr>
          <a:lstStyle/>
          <a:p>
            <a:pPr algn="just"/>
            <a:r>
              <a:rPr lang="uk-UA" b="1" dirty="0" smtClean="0">
                <a:latin typeface="Arial" panose="020B0604020202020204" pitchFamily="34" charset="0"/>
              </a:rPr>
              <a:t>Екстрена зміна </a:t>
            </a:r>
            <a:r>
              <a:rPr lang="uk-UA" dirty="0" smtClean="0">
                <a:latin typeface="Arial" panose="020B0604020202020204" pitchFamily="34" charset="0"/>
              </a:rPr>
              <a:t>– термінова зміна, необхідна для усунення критичної проблеми або реагування на невідкладну ситуацію, часто з високим рівнем ризику. </a:t>
            </a:r>
            <a:endParaRPr lang="uk-UA" dirty="0"/>
          </a:p>
        </p:txBody>
      </p:sp>
      <p:pic>
        <p:nvPicPr>
          <p:cNvPr id="12" name="Рисунок 11"/>
          <p:cNvPicPr/>
          <p:nvPr/>
        </p:nvPicPr>
        <p:blipFill rotWithShape="1">
          <a:blip r:embed="rId2"/>
          <a:srcRect l="40920" t="86356" r="24937" b="7446"/>
          <a:stretch/>
        </p:blipFill>
        <p:spPr bwMode="auto">
          <a:xfrm>
            <a:off x="806604" y="5273026"/>
            <a:ext cx="5907233" cy="8476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006851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351087" y="244317"/>
            <a:ext cx="2616614" cy="367216"/>
          </a:xfrm>
          <a:prstGeom prst="rect">
            <a:avLst/>
          </a:prstGeom>
        </p:spPr>
        <p:txBody>
          <a:bodyPr wrap="none">
            <a:spAutoFit/>
          </a:bodyPr>
          <a:lstStyle/>
          <a:p>
            <a:pPr algn="just">
              <a:lnSpc>
                <a:spcPct val="107000"/>
              </a:lnSpc>
              <a:spcAft>
                <a:spcPts val="0"/>
              </a:spcAft>
            </a:pPr>
            <a:r>
              <a:rPr lang="uk-UA" b="1" dirty="0">
                <a:latin typeface="Arial" panose="020B0604020202020204" pitchFamily="34" charset="0"/>
                <a:ea typeface="Calibri" panose="020F0502020204030204" pitchFamily="34" charset="0"/>
                <a:cs typeface="Arial" panose="020B0604020202020204" pitchFamily="34" charset="0"/>
              </a:rPr>
              <a:t>Природа</a:t>
            </a:r>
            <a:r>
              <a:rPr lang="uk-UA" b="1" i="1" dirty="0">
                <a:latin typeface="Arial" panose="020B0604020202020204" pitchFamily="34" charset="0"/>
                <a:ea typeface="Calibri" panose="020F0502020204030204" pitchFamily="34" charset="0"/>
                <a:cs typeface="Arial" panose="020B0604020202020204" pitchFamily="34" charset="0"/>
              </a:rPr>
              <a:t> </a:t>
            </a:r>
            <a:r>
              <a:rPr lang="uk-UA" b="1" dirty="0">
                <a:latin typeface="Arial" panose="020B0604020202020204" pitchFamily="34" charset="0"/>
                <a:ea typeface="Calibri" panose="020F0502020204030204" pitchFamily="34" charset="0"/>
                <a:cs typeface="Arial" panose="020B0604020202020204" pitchFamily="34" charset="0"/>
              </a:rPr>
              <a:t>виникнення</a:t>
            </a:r>
            <a:endParaRPr lang="uk-UA" sz="1400" b="1"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Рисунок 4"/>
          <p:cNvPicPr/>
          <p:nvPr/>
        </p:nvPicPr>
        <p:blipFill rotWithShape="1">
          <a:blip r:embed="rId2"/>
          <a:srcRect l="46471" t="11242" r="28145" b="65782"/>
          <a:stretch/>
        </p:blipFill>
        <p:spPr bwMode="auto">
          <a:xfrm>
            <a:off x="4061254" y="1023680"/>
            <a:ext cx="3224753" cy="1813394"/>
          </a:xfrm>
          <a:prstGeom prst="rect">
            <a:avLst/>
          </a:prstGeom>
          <a:ln>
            <a:noFill/>
          </a:ln>
          <a:extLst>
            <a:ext uri="{53640926-AAD7-44D8-BBD7-CCE9431645EC}">
              <a14:shadowObscured xmlns:a14="http://schemas.microsoft.com/office/drawing/2010/main"/>
            </a:ext>
          </a:extLst>
        </p:spPr>
      </p:pic>
      <p:cxnSp>
        <p:nvCxnSpPr>
          <p:cNvPr id="6" name="Прямая соединительная линия 5"/>
          <p:cNvCxnSpPr/>
          <p:nvPr/>
        </p:nvCxnSpPr>
        <p:spPr>
          <a:xfrm>
            <a:off x="683740" y="680996"/>
            <a:ext cx="917695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Прямоугольник 6"/>
          <p:cNvSpPr/>
          <p:nvPr/>
        </p:nvSpPr>
        <p:spPr>
          <a:xfrm>
            <a:off x="436605" y="3323106"/>
            <a:ext cx="3847071" cy="1754326"/>
          </a:xfrm>
          <a:prstGeom prst="rect">
            <a:avLst/>
          </a:prstGeom>
        </p:spPr>
        <p:txBody>
          <a:bodyPr wrap="square">
            <a:spAutoFit/>
          </a:bodyPr>
          <a:lstStyle/>
          <a:p>
            <a:pPr algn="just"/>
            <a:r>
              <a:rPr lang="uk-UA" b="1" dirty="0" err="1">
                <a:latin typeface="Arial" panose="020B0604020202020204" pitchFamily="34" charset="0"/>
              </a:rPr>
              <a:t>Проактивні</a:t>
            </a:r>
            <a:r>
              <a:rPr lang="uk-UA" b="1" dirty="0">
                <a:latin typeface="Arial" panose="020B0604020202020204" pitchFamily="34" charset="0"/>
              </a:rPr>
              <a:t> (планові) – </a:t>
            </a:r>
            <a:r>
              <a:rPr lang="uk-UA" dirty="0">
                <a:latin typeface="Arial" panose="020B0604020202020204" pitchFamily="34" charset="0"/>
              </a:rPr>
              <a:t>заздалегідь підготовлені та керовані зміни, спрямовані на досягнення конкретних цілей у середньостроковій або довгостроковій перспективі. </a:t>
            </a:r>
            <a:endParaRPr lang="uk-UA" dirty="0"/>
          </a:p>
        </p:txBody>
      </p:sp>
      <p:sp>
        <p:nvSpPr>
          <p:cNvPr id="8" name="Прямоугольник 7"/>
          <p:cNvSpPr/>
          <p:nvPr/>
        </p:nvSpPr>
        <p:spPr>
          <a:xfrm>
            <a:off x="6890779" y="3323106"/>
            <a:ext cx="5041557" cy="1200329"/>
          </a:xfrm>
          <a:prstGeom prst="rect">
            <a:avLst/>
          </a:prstGeom>
        </p:spPr>
        <p:txBody>
          <a:bodyPr wrap="square">
            <a:spAutoFit/>
          </a:bodyPr>
          <a:lstStyle/>
          <a:p>
            <a:pPr algn="just"/>
            <a:r>
              <a:rPr lang="uk-UA" b="1" dirty="0" smtClean="0">
                <a:latin typeface="Arial" panose="020B0604020202020204" pitchFamily="34" charset="0"/>
              </a:rPr>
              <a:t>Ситуаційні </a:t>
            </a:r>
            <a:r>
              <a:rPr lang="uk-UA" dirty="0" smtClean="0">
                <a:latin typeface="Arial" panose="020B0604020202020204" pitchFamily="34" charset="0"/>
              </a:rPr>
              <a:t>(н</a:t>
            </a:r>
            <a:r>
              <a:rPr lang="uk-UA" b="1" dirty="0" smtClean="0">
                <a:latin typeface="Arial" panose="020B0604020202020204" pitchFamily="34" charset="0"/>
              </a:rPr>
              <a:t>езаплановані, реактивні): </a:t>
            </a:r>
            <a:r>
              <a:rPr lang="uk-UA" dirty="0" smtClean="0">
                <a:latin typeface="Arial" panose="020B0604020202020204" pitchFamily="34" charset="0"/>
              </a:rPr>
              <a:t>Непередбачені зміни, що є реакцією на події, які відбуваються в даний момент, переважно у зовнішньому середовищі. </a:t>
            </a:r>
            <a:endParaRPr lang="uk-UA" dirty="0"/>
          </a:p>
        </p:txBody>
      </p:sp>
      <p:pic>
        <p:nvPicPr>
          <p:cNvPr id="9" name="Рисунок 8"/>
          <p:cNvPicPr/>
          <p:nvPr/>
        </p:nvPicPr>
        <p:blipFill rotWithShape="1">
          <a:blip r:embed="rId2"/>
          <a:srcRect l="40606" t="49370" r="21821" b="43949"/>
          <a:stretch/>
        </p:blipFill>
        <p:spPr bwMode="auto">
          <a:xfrm>
            <a:off x="547326" y="5167579"/>
            <a:ext cx="3678685" cy="648334"/>
          </a:xfrm>
          <a:prstGeom prst="rect">
            <a:avLst/>
          </a:prstGeom>
          <a:ln>
            <a:noFill/>
          </a:ln>
          <a:extLst>
            <a:ext uri="{53640926-AAD7-44D8-BBD7-CCE9431645EC}">
              <a14:shadowObscured xmlns:a14="http://schemas.microsoft.com/office/drawing/2010/main"/>
            </a:ext>
          </a:extLst>
        </p:spPr>
      </p:pic>
      <p:pic>
        <p:nvPicPr>
          <p:cNvPr id="10" name="Рисунок 9"/>
          <p:cNvPicPr/>
          <p:nvPr/>
        </p:nvPicPr>
        <p:blipFill rotWithShape="1">
          <a:blip r:embed="rId2"/>
          <a:srcRect l="40341" t="72343" r="21729" b="21300"/>
          <a:stretch/>
        </p:blipFill>
        <p:spPr bwMode="auto">
          <a:xfrm>
            <a:off x="6890779" y="5096832"/>
            <a:ext cx="4812407" cy="58243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356610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09599" y="842773"/>
            <a:ext cx="9704173" cy="923330"/>
          </a:xfrm>
          <a:prstGeom prst="rect">
            <a:avLst/>
          </a:prstGeom>
        </p:spPr>
        <p:txBody>
          <a:bodyPr wrap="square">
            <a:spAutoFit/>
          </a:bodyPr>
          <a:lstStyle/>
          <a:p>
            <a:pPr indent="360000" algn="just"/>
            <a:r>
              <a:rPr lang="uk-UA" dirty="0" smtClean="0">
                <a:latin typeface="Arial" panose="020B0604020202020204" pitchFamily="34" charset="0"/>
                <a:ea typeface="Calibri" panose="020F0502020204030204" pitchFamily="34" charset="0"/>
              </a:rPr>
              <a:t>Організаційні </a:t>
            </a:r>
            <a:r>
              <a:rPr lang="uk-UA" dirty="0">
                <a:latin typeface="Arial" panose="020B0604020202020204" pitchFamily="34" charset="0"/>
                <a:ea typeface="Calibri" panose="020F0502020204030204" pitchFamily="34" charset="0"/>
              </a:rPr>
              <a:t>зміни є результатом складної взаємодії різноманітних внутрішніх та зовнішніх чинників, які створюють тиск на організацію, спонукаючи її до адаптації та розвитку.</a:t>
            </a:r>
            <a:endParaRPr lang="uk-UA" dirty="0"/>
          </a:p>
        </p:txBody>
      </p:sp>
      <p:sp>
        <p:nvSpPr>
          <p:cNvPr id="5" name="Прямоугольник 4"/>
          <p:cNvSpPr/>
          <p:nvPr/>
        </p:nvSpPr>
        <p:spPr>
          <a:xfrm>
            <a:off x="3372613" y="145463"/>
            <a:ext cx="4919552" cy="373757"/>
          </a:xfrm>
          <a:prstGeom prst="rect">
            <a:avLst/>
          </a:prstGeom>
        </p:spPr>
        <p:txBody>
          <a:bodyPr wrap="none">
            <a:spAutoFit/>
          </a:bodyPr>
          <a:lstStyle/>
          <a:p>
            <a:pPr algn="ctr">
              <a:lnSpc>
                <a:spcPct val="107000"/>
              </a:lnSpc>
              <a:spcAft>
                <a:spcPts val="0"/>
              </a:spcAft>
            </a:pPr>
            <a:r>
              <a:rPr lang="uk-UA" b="1" dirty="0">
                <a:latin typeface="Arial" panose="020B0604020202020204" pitchFamily="34" charset="0"/>
                <a:ea typeface="Calibri" panose="020F0502020204030204" pitchFamily="34" charset="0"/>
                <a:cs typeface="Times New Roman" panose="02020603050405020304" pitchFamily="18" charset="0"/>
              </a:rPr>
              <a:t>Основні чинники, що призводять до змін</a:t>
            </a:r>
            <a:endParaRPr lang="uk-UA" sz="14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6" name="Прямая соединительная линия 5"/>
          <p:cNvCxnSpPr/>
          <p:nvPr/>
        </p:nvCxnSpPr>
        <p:spPr>
          <a:xfrm>
            <a:off x="683740" y="680996"/>
            <a:ext cx="917695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123036" y="2039894"/>
            <a:ext cx="1754659" cy="584775"/>
          </a:xfrm>
          <a:prstGeom prst="rect">
            <a:avLst/>
          </a:prstGeom>
          <a:solidFill>
            <a:schemeClr val="accent1">
              <a:lumMod val="60000"/>
              <a:lumOff val="40000"/>
            </a:schemeClr>
          </a:solidFill>
        </p:spPr>
        <p:txBody>
          <a:bodyPr wrap="square" rtlCol="0">
            <a:spAutoFit/>
          </a:bodyPr>
          <a:lstStyle/>
          <a:p>
            <a:pPr algn="ctr"/>
            <a:r>
              <a:rPr lang="uk-UA" sz="1600" dirty="0" smtClean="0"/>
              <a:t>Економічні чинники</a:t>
            </a:r>
            <a:endParaRPr lang="uk-UA" sz="1600" dirty="0"/>
          </a:p>
        </p:txBody>
      </p:sp>
      <p:sp>
        <p:nvSpPr>
          <p:cNvPr id="8" name="TextBox 7"/>
          <p:cNvSpPr txBox="1"/>
          <p:nvPr/>
        </p:nvSpPr>
        <p:spPr>
          <a:xfrm>
            <a:off x="7183392" y="2870891"/>
            <a:ext cx="1754659" cy="584775"/>
          </a:xfrm>
          <a:prstGeom prst="rect">
            <a:avLst/>
          </a:prstGeom>
          <a:solidFill>
            <a:schemeClr val="accent1">
              <a:lumMod val="60000"/>
              <a:lumOff val="40000"/>
            </a:schemeClr>
          </a:solidFill>
        </p:spPr>
        <p:txBody>
          <a:bodyPr wrap="square" rtlCol="0">
            <a:spAutoFit/>
          </a:bodyPr>
          <a:lstStyle/>
          <a:p>
            <a:pPr algn="ctr"/>
            <a:r>
              <a:rPr lang="uk-UA" sz="1600" dirty="0" smtClean="0"/>
              <a:t>Ринкові причини</a:t>
            </a:r>
            <a:endParaRPr lang="uk-UA" sz="1600" dirty="0"/>
          </a:p>
        </p:txBody>
      </p:sp>
      <p:sp>
        <p:nvSpPr>
          <p:cNvPr id="9" name="TextBox 8"/>
          <p:cNvSpPr txBox="1"/>
          <p:nvPr/>
        </p:nvSpPr>
        <p:spPr>
          <a:xfrm>
            <a:off x="7183392" y="4224235"/>
            <a:ext cx="1754659" cy="830997"/>
          </a:xfrm>
          <a:prstGeom prst="rect">
            <a:avLst/>
          </a:prstGeom>
          <a:solidFill>
            <a:schemeClr val="accent1">
              <a:lumMod val="60000"/>
              <a:lumOff val="40000"/>
            </a:schemeClr>
          </a:solidFill>
        </p:spPr>
        <p:txBody>
          <a:bodyPr wrap="square" rtlCol="0">
            <a:spAutoFit/>
          </a:bodyPr>
          <a:lstStyle/>
          <a:p>
            <a:pPr algn="ctr"/>
            <a:r>
              <a:rPr lang="uk-UA" sz="1600" dirty="0" smtClean="0"/>
              <a:t>Політичні та правові чинники</a:t>
            </a:r>
            <a:endParaRPr lang="uk-UA" sz="1600" dirty="0"/>
          </a:p>
        </p:txBody>
      </p:sp>
      <p:sp>
        <p:nvSpPr>
          <p:cNvPr id="10" name="TextBox 9"/>
          <p:cNvSpPr txBox="1"/>
          <p:nvPr/>
        </p:nvSpPr>
        <p:spPr>
          <a:xfrm>
            <a:off x="5428733" y="5667576"/>
            <a:ext cx="1754659" cy="707886"/>
          </a:xfrm>
          <a:prstGeom prst="rect">
            <a:avLst/>
          </a:prstGeom>
          <a:solidFill>
            <a:schemeClr val="accent1">
              <a:lumMod val="60000"/>
              <a:lumOff val="40000"/>
            </a:schemeClr>
          </a:solidFill>
        </p:spPr>
        <p:txBody>
          <a:bodyPr wrap="square" rtlCol="0">
            <a:spAutoFit/>
          </a:bodyPr>
          <a:lstStyle/>
          <a:p>
            <a:pPr algn="ctr"/>
            <a:endParaRPr lang="uk-UA" sz="800" dirty="0" smtClean="0"/>
          </a:p>
          <a:p>
            <a:pPr algn="ctr"/>
            <a:r>
              <a:rPr lang="uk-UA" sz="1600" dirty="0" smtClean="0"/>
              <a:t>Технологічні чинники</a:t>
            </a:r>
            <a:endParaRPr lang="uk-UA" sz="1600" dirty="0"/>
          </a:p>
        </p:txBody>
      </p:sp>
      <p:sp>
        <p:nvSpPr>
          <p:cNvPr id="11" name="TextBox 10"/>
          <p:cNvSpPr txBox="1"/>
          <p:nvPr/>
        </p:nvSpPr>
        <p:spPr>
          <a:xfrm>
            <a:off x="2796745" y="5667576"/>
            <a:ext cx="1754659" cy="830997"/>
          </a:xfrm>
          <a:prstGeom prst="rect">
            <a:avLst/>
          </a:prstGeom>
          <a:solidFill>
            <a:schemeClr val="accent1">
              <a:lumMod val="60000"/>
              <a:lumOff val="40000"/>
            </a:schemeClr>
          </a:solidFill>
        </p:spPr>
        <p:txBody>
          <a:bodyPr wrap="square" rtlCol="0">
            <a:spAutoFit/>
          </a:bodyPr>
          <a:lstStyle/>
          <a:p>
            <a:pPr algn="ctr"/>
            <a:r>
              <a:rPr lang="uk-UA" sz="1600" dirty="0" smtClean="0"/>
              <a:t>Соціально-культурні чинники</a:t>
            </a:r>
            <a:endParaRPr lang="uk-UA" sz="1600" dirty="0"/>
          </a:p>
        </p:txBody>
      </p:sp>
      <p:sp>
        <p:nvSpPr>
          <p:cNvPr id="12" name="TextBox 11"/>
          <p:cNvSpPr txBox="1"/>
          <p:nvPr/>
        </p:nvSpPr>
        <p:spPr>
          <a:xfrm>
            <a:off x="1075037" y="4224235"/>
            <a:ext cx="1754659" cy="584775"/>
          </a:xfrm>
          <a:prstGeom prst="rect">
            <a:avLst/>
          </a:prstGeom>
          <a:solidFill>
            <a:schemeClr val="accent1">
              <a:lumMod val="60000"/>
              <a:lumOff val="40000"/>
            </a:schemeClr>
          </a:solidFill>
        </p:spPr>
        <p:txBody>
          <a:bodyPr wrap="square" rtlCol="0">
            <a:spAutoFit/>
          </a:bodyPr>
          <a:lstStyle/>
          <a:p>
            <a:pPr algn="ctr"/>
            <a:r>
              <a:rPr lang="uk-UA" sz="1600" dirty="0" smtClean="0"/>
              <a:t>Міжнародні чинники</a:t>
            </a:r>
            <a:endParaRPr lang="uk-UA" sz="1600" dirty="0"/>
          </a:p>
        </p:txBody>
      </p:sp>
      <p:sp>
        <p:nvSpPr>
          <p:cNvPr id="13" name="TextBox 12"/>
          <p:cNvSpPr txBox="1"/>
          <p:nvPr/>
        </p:nvSpPr>
        <p:spPr>
          <a:xfrm>
            <a:off x="1145056" y="2909992"/>
            <a:ext cx="1754659" cy="830997"/>
          </a:xfrm>
          <a:prstGeom prst="rect">
            <a:avLst/>
          </a:prstGeom>
          <a:solidFill>
            <a:schemeClr val="accent1">
              <a:lumMod val="60000"/>
              <a:lumOff val="40000"/>
            </a:schemeClr>
          </a:solidFill>
        </p:spPr>
        <p:txBody>
          <a:bodyPr wrap="square" rtlCol="0">
            <a:spAutoFit/>
          </a:bodyPr>
          <a:lstStyle/>
          <a:p>
            <a:pPr algn="ctr"/>
            <a:r>
              <a:rPr lang="uk-UA" sz="1600" dirty="0" smtClean="0"/>
              <a:t>Екологічні та природні чинники</a:t>
            </a:r>
            <a:endParaRPr lang="uk-UA" sz="1600" dirty="0"/>
          </a:p>
        </p:txBody>
      </p:sp>
      <p:sp>
        <p:nvSpPr>
          <p:cNvPr id="14" name="TextBox 13"/>
          <p:cNvSpPr txBox="1"/>
          <p:nvPr/>
        </p:nvSpPr>
        <p:spPr>
          <a:xfrm>
            <a:off x="7945393" y="1629559"/>
            <a:ext cx="1754659" cy="584775"/>
          </a:xfrm>
          <a:prstGeom prst="rect">
            <a:avLst/>
          </a:prstGeom>
          <a:solidFill>
            <a:srgbClr val="EB0717"/>
          </a:solidFill>
        </p:spPr>
        <p:txBody>
          <a:bodyPr wrap="square" rtlCol="0">
            <a:spAutoFit/>
          </a:bodyPr>
          <a:lstStyle/>
          <a:p>
            <a:pPr algn="ctr"/>
            <a:r>
              <a:rPr lang="uk-UA" sz="1600" b="1" dirty="0" smtClean="0"/>
              <a:t>ЗОВНІШІ ЧИННИКИ</a:t>
            </a:r>
            <a:endParaRPr lang="uk-UA" sz="1600" b="1" dirty="0"/>
          </a:p>
        </p:txBody>
      </p:sp>
      <p:cxnSp>
        <p:nvCxnSpPr>
          <p:cNvPr id="16" name="Прямая со стрелкой 15"/>
          <p:cNvCxnSpPr/>
          <p:nvPr/>
        </p:nvCxnSpPr>
        <p:spPr>
          <a:xfrm flipH="1">
            <a:off x="3253946" y="2685535"/>
            <a:ext cx="576649" cy="185356"/>
          </a:xfrm>
          <a:prstGeom prst="straightConnector1">
            <a:avLst/>
          </a:prstGeom>
          <a:ln w="57150">
            <a:headEnd type="triangle"/>
            <a:tailEnd type="triangle"/>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flipH="1" flipV="1">
            <a:off x="6083641" y="2735705"/>
            <a:ext cx="564295" cy="270371"/>
          </a:xfrm>
          <a:prstGeom prst="straightConnector1">
            <a:avLst/>
          </a:prstGeom>
          <a:ln w="57150">
            <a:headEnd type="triangle"/>
            <a:tailEnd type="triangle"/>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flipH="1">
            <a:off x="6495536" y="5217986"/>
            <a:ext cx="576649" cy="185356"/>
          </a:xfrm>
          <a:prstGeom prst="straightConnector1">
            <a:avLst/>
          </a:prstGeom>
          <a:ln w="57150">
            <a:headEnd type="triangle"/>
            <a:tailEnd type="triangle"/>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p:nvPr/>
        </p:nvCxnSpPr>
        <p:spPr>
          <a:xfrm flipH="1" flipV="1">
            <a:off x="2743196" y="5126671"/>
            <a:ext cx="510750" cy="259516"/>
          </a:xfrm>
          <a:prstGeom prst="straightConnector1">
            <a:avLst/>
          </a:prstGeom>
          <a:ln w="57150">
            <a:headEnd type="triangle"/>
            <a:tailEnd type="triangle"/>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a:xfrm>
            <a:off x="2022385" y="3755596"/>
            <a:ext cx="1" cy="468639"/>
          </a:xfrm>
          <a:prstGeom prst="straightConnector1">
            <a:avLst/>
          </a:prstGeom>
          <a:ln w="57150">
            <a:headEnd type="triangle"/>
            <a:tailEnd type="triangle"/>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p:nvPr/>
        </p:nvCxnSpPr>
        <p:spPr>
          <a:xfrm>
            <a:off x="8060721" y="3605631"/>
            <a:ext cx="1" cy="468639"/>
          </a:xfrm>
          <a:prstGeom prst="straightConnector1">
            <a:avLst/>
          </a:prstGeom>
          <a:ln w="57150">
            <a:headEnd type="triangle"/>
            <a:tailEnd type="triangle"/>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5959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1869" y="227570"/>
            <a:ext cx="3118024" cy="400110"/>
          </a:xfrm>
          <a:prstGeom prst="rect">
            <a:avLst/>
          </a:prstGeom>
          <a:solidFill>
            <a:schemeClr val="accent1">
              <a:lumMod val="60000"/>
              <a:lumOff val="40000"/>
            </a:schemeClr>
          </a:solidFill>
        </p:spPr>
        <p:txBody>
          <a:bodyPr wrap="square" rtlCol="0">
            <a:spAutoFit/>
          </a:bodyPr>
          <a:lstStyle/>
          <a:p>
            <a:pPr algn="ctr"/>
            <a:r>
              <a:rPr lang="uk-UA" sz="2000" b="1" dirty="0" smtClean="0"/>
              <a:t>Економічні чинники</a:t>
            </a:r>
            <a:endParaRPr lang="uk-UA" sz="2000" b="1" dirty="0"/>
          </a:p>
        </p:txBody>
      </p:sp>
      <p:sp>
        <p:nvSpPr>
          <p:cNvPr id="5" name="Прямоугольник 4"/>
          <p:cNvSpPr/>
          <p:nvPr/>
        </p:nvSpPr>
        <p:spPr>
          <a:xfrm>
            <a:off x="185349" y="1210430"/>
            <a:ext cx="11537094" cy="4506042"/>
          </a:xfrm>
          <a:prstGeom prst="rect">
            <a:avLst/>
          </a:prstGeom>
        </p:spPr>
        <p:txBody>
          <a:bodyPr wrap="square">
            <a:spAutoFit/>
          </a:bodyPr>
          <a:lstStyle/>
          <a:p>
            <a:pPr algn="just">
              <a:lnSpc>
                <a:spcPct val="107000"/>
              </a:lnSpc>
              <a:spcAft>
                <a:spcPts val="0"/>
              </a:spcAft>
            </a:pPr>
            <a:r>
              <a:rPr lang="uk-UA" sz="1600" dirty="0">
                <a:latin typeface="Arial" panose="020B0604020202020204" pitchFamily="34" charset="0"/>
                <a:ea typeface="Calibri" panose="020F0502020204030204" pitchFamily="34" charset="0"/>
                <a:cs typeface="Times New Roman" panose="02020603050405020304" pitchFamily="18" charset="0"/>
              </a:rPr>
              <a:t>Економічні цикли, рівень інфляції, валютні курси, зміни в купівельній спроможності населення, рівень безробіття, доступність кредитних ресурсів, а також інтенсивність конкуренції на ринку. В умовах нестабільної економіки України, компанії змушені постійно оптимізувати витрати, шукати нові ринки збуту та адаптувати цінову політику. </a:t>
            </a:r>
            <a:endParaRPr lang="uk-UA" sz="1600" dirty="0" smtClean="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0"/>
              </a:spcAft>
            </a:pP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945"/>
              </a:spcAft>
              <a:buFont typeface="Wingdings" panose="05000000000000000000" pitchFamily="2" charset="2"/>
              <a:buChar char="ü"/>
            </a:pPr>
            <a:r>
              <a:rPr lang="uk-UA" sz="1600" i="1" dirty="0">
                <a:latin typeface="Arial" panose="020B0604020202020204" pitchFamily="34" charset="0"/>
                <a:ea typeface="Calibri" panose="020F0502020204030204" pitchFamily="34" charset="0"/>
                <a:cs typeface="Times New Roman" panose="02020603050405020304" pitchFamily="18" charset="0"/>
              </a:rPr>
              <a:t>Економічність виробництва продукції</a:t>
            </a:r>
            <a:r>
              <a:rPr lang="uk-UA" sz="1600" dirty="0">
                <a:latin typeface="Arial" panose="020B0604020202020204" pitchFamily="34" charset="0"/>
                <a:ea typeface="Calibri" panose="020F0502020204030204" pitchFamily="34" charset="0"/>
                <a:cs typeface="Times New Roman" panose="02020603050405020304" pitchFamily="18" charset="0"/>
              </a:rPr>
              <a:t>: Необхідність зниження собівартості продукції для підвищення конкурентоздатності. </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945"/>
              </a:spcAft>
              <a:buFont typeface="Wingdings" panose="05000000000000000000" pitchFamily="2" charset="2"/>
              <a:buChar char="ü"/>
            </a:pPr>
            <a:r>
              <a:rPr lang="uk-UA" sz="1600" i="1" dirty="0">
                <a:latin typeface="Arial" panose="020B0604020202020204" pitchFamily="34" charset="0"/>
                <a:ea typeface="Calibri" panose="020F0502020204030204" pitchFamily="34" charset="0"/>
                <a:cs typeface="Times New Roman" panose="02020603050405020304" pitchFamily="18" charset="0"/>
              </a:rPr>
              <a:t>Рентабельність виробництва</a:t>
            </a:r>
            <a:r>
              <a:rPr lang="uk-UA" sz="1600" dirty="0">
                <a:latin typeface="Arial" panose="020B0604020202020204" pitchFamily="34" charset="0"/>
                <a:ea typeface="Calibri" panose="020F0502020204030204" pitchFamily="34" charset="0"/>
                <a:cs typeface="Times New Roman" panose="02020603050405020304" pitchFamily="18" charset="0"/>
              </a:rPr>
              <a:t>: Прагнення до збільшення прибутковості виробництва шляхом оптимізації процесів та ресурсів. </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945"/>
              </a:spcAft>
              <a:buFont typeface="Wingdings" panose="05000000000000000000" pitchFamily="2" charset="2"/>
              <a:buChar char="ü"/>
            </a:pPr>
            <a:r>
              <a:rPr lang="uk-UA" sz="1600" i="1" dirty="0">
                <a:latin typeface="Arial" panose="020B0604020202020204" pitchFamily="34" charset="0"/>
                <a:ea typeface="Calibri" panose="020F0502020204030204" pitchFamily="34" charset="0"/>
                <a:cs typeface="Times New Roman" panose="02020603050405020304" pitchFamily="18" charset="0"/>
              </a:rPr>
              <a:t>Витрати виробництва</a:t>
            </a:r>
            <a:r>
              <a:rPr lang="uk-UA" sz="1600" dirty="0">
                <a:latin typeface="Arial" panose="020B0604020202020204" pitchFamily="34" charset="0"/>
                <a:ea typeface="Calibri" panose="020F0502020204030204" pitchFamily="34" charset="0"/>
                <a:cs typeface="Times New Roman" panose="02020603050405020304" pitchFamily="18" charset="0"/>
              </a:rPr>
              <a:t>: Необхідність контролю та зниження всіх видів витрат, пов'язаних з виробництвом. </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0"/>
              </a:spcAft>
              <a:buFont typeface="Wingdings" panose="05000000000000000000" pitchFamily="2" charset="2"/>
              <a:buChar char="ü"/>
            </a:pPr>
            <a:r>
              <a:rPr lang="uk-UA" sz="1600" i="1" dirty="0">
                <a:latin typeface="Arial" panose="020B0604020202020204" pitchFamily="34" charset="0"/>
                <a:ea typeface="Calibri" panose="020F0502020204030204" pitchFamily="34" charset="0"/>
                <a:cs typeface="Times New Roman" panose="02020603050405020304" pitchFamily="18" charset="0"/>
              </a:rPr>
              <a:t>Стан ресурсної бази</a:t>
            </a:r>
            <a:r>
              <a:rPr lang="uk-UA" sz="1600" dirty="0">
                <a:latin typeface="Arial" panose="020B0604020202020204" pitchFamily="34" charset="0"/>
                <a:ea typeface="Calibri" panose="020F0502020204030204" pitchFamily="34" charset="0"/>
                <a:cs typeface="Times New Roman" panose="02020603050405020304" pitchFamily="18" charset="0"/>
              </a:rPr>
              <a:t>: Зміни в доступності та вартості сировини, матеріалів та енергоресурсів. </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0"/>
              </a:spcAft>
              <a:buFont typeface="Wingdings" panose="05000000000000000000" pitchFamily="2" charset="2"/>
              <a:buChar char="ü"/>
            </a:pPr>
            <a:r>
              <a:rPr lang="uk-UA" sz="1600" dirty="0">
                <a:latin typeface="Wingdings" panose="05000000000000000000" pitchFamily="2" charset="2"/>
                <a:ea typeface="Calibri" panose="020F0502020204030204" pitchFamily="34" charset="0"/>
                <a:cs typeface="Wingdings" panose="05000000000000000000" pitchFamily="2" charset="2"/>
              </a:rPr>
              <a:t> </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945"/>
              </a:spcAft>
              <a:buFont typeface="Wingdings" panose="05000000000000000000" pitchFamily="2" charset="2"/>
              <a:buChar char="ü"/>
            </a:pPr>
            <a:r>
              <a:rPr lang="uk-UA" sz="1600" i="1" dirty="0">
                <a:latin typeface="Arial" panose="020B0604020202020204" pitchFamily="34" charset="0"/>
                <a:ea typeface="Calibri" panose="020F0502020204030204" pitchFamily="34" charset="0"/>
                <a:cs typeface="Times New Roman" panose="02020603050405020304" pitchFamily="18" charset="0"/>
              </a:rPr>
              <a:t>Витрати логістики організації</a:t>
            </a:r>
            <a:r>
              <a:rPr lang="uk-UA" sz="1600" dirty="0">
                <a:latin typeface="Arial" panose="020B0604020202020204" pitchFamily="34" charset="0"/>
                <a:ea typeface="Calibri" panose="020F0502020204030204" pitchFamily="34" charset="0"/>
                <a:cs typeface="Times New Roman" panose="02020603050405020304" pitchFamily="18" charset="0"/>
              </a:rPr>
              <a:t>: Необхідність оптимізації витрат на транспортування, зберігання та доставку продукції. </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0"/>
              </a:spcAft>
              <a:buFont typeface="Wingdings" panose="05000000000000000000" pitchFamily="2" charset="2"/>
              <a:buChar char="ü"/>
            </a:pPr>
            <a:r>
              <a:rPr lang="uk-UA" sz="1600" i="1" dirty="0">
                <a:latin typeface="Arial" panose="020B0604020202020204" pitchFamily="34" charset="0"/>
                <a:ea typeface="Calibri" panose="020F0502020204030204" pitchFamily="34" charset="0"/>
                <a:cs typeface="Times New Roman" panose="02020603050405020304" pitchFamily="18" charset="0"/>
              </a:rPr>
              <a:t>Економічна політика, що проводиться державою в сировинному та енергетичному секторах економіки</a:t>
            </a:r>
            <a:r>
              <a:rPr lang="uk-UA" sz="1600" dirty="0">
                <a:latin typeface="Arial" panose="020B0604020202020204" pitchFamily="34" charset="0"/>
                <a:ea typeface="Calibri" panose="020F0502020204030204" pitchFamily="34" charset="0"/>
                <a:cs typeface="Times New Roman" panose="02020603050405020304" pitchFamily="18" charset="0"/>
              </a:rPr>
              <a:t>: Вплив державних регуляторних заходів на діяльність компаній. </a:t>
            </a:r>
            <a:endParaRPr lang="uk-UA"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94243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35889" y="308923"/>
            <a:ext cx="2520782" cy="400110"/>
          </a:xfrm>
          <a:prstGeom prst="rect">
            <a:avLst/>
          </a:prstGeom>
          <a:solidFill>
            <a:schemeClr val="accent1">
              <a:lumMod val="60000"/>
              <a:lumOff val="40000"/>
            </a:schemeClr>
          </a:solidFill>
        </p:spPr>
        <p:txBody>
          <a:bodyPr wrap="square" rtlCol="0">
            <a:spAutoFit/>
          </a:bodyPr>
          <a:lstStyle/>
          <a:p>
            <a:pPr algn="ctr"/>
            <a:r>
              <a:rPr lang="uk-UA" sz="2000" b="1" dirty="0" smtClean="0"/>
              <a:t>Ринкові причини</a:t>
            </a:r>
            <a:endParaRPr lang="uk-UA" sz="2000" b="1" dirty="0"/>
          </a:p>
        </p:txBody>
      </p:sp>
      <p:sp>
        <p:nvSpPr>
          <p:cNvPr id="5" name="Прямоугольник 4"/>
          <p:cNvSpPr/>
          <p:nvPr/>
        </p:nvSpPr>
        <p:spPr>
          <a:xfrm>
            <a:off x="230659" y="909039"/>
            <a:ext cx="5568779" cy="4602350"/>
          </a:xfrm>
          <a:prstGeom prst="rect">
            <a:avLst/>
          </a:prstGeom>
        </p:spPr>
        <p:txBody>
          <a:bodyPr wrap="square">
            <a:spAutoFit/>
          </a:bodyPr>
          <a:lstStyle/>
          <a:p>
            <a:pPr marL="285750" indent="-285750" algn="just">
              <a:lnSpc>
                <a:spcPct val="107000"/>
              </a:lnSpc>
              <a:spcAft>
                <a:spcPts val="945"/>
              </a:spcAft>
              <a:buFont typeface="Wingdings" panose="05000000000000000000" pitchFamily="2" charset="2"/>
              <a:buChar char="ü"/>
            </a:pPr>
            <a:r>
              <a:rPr lang="uk-UA" sz="1600" i="1" dirty="0">
                <a:latin typeface="Arial" panose="020B0604020202020204" pitchFamily="34" charset="0"/>
                <a:ea typeface="Calibri" panose="020F0502020204030204" pitchFamily="34" charset="0"/>
                <a:cs typeface="Times New Roman" panose="02020603050405020304" pitchFamily="18" charset="0"/>
              </a:rPr>
              <a:t>Конкуренція</a:t>
            </a:r>
            <a:r>
              <a:rPr lang="uk-UA" sz="1600" dirty="0">
                <a:latin typeface="Arial" panose="020B0604020202020204" pitchFamily="34" charset="0"/>
                <a:ea typeface="Calibri" panose="020F0502020204030204" pitchFamily="34" charset="0"/>
                <a:cs typeface="Times New Roman" panose="02020603050405020304" pitchFamily="18" charset="0"/>
              </a:rPr>
              <a:t>: Інтенсивність боротьби між існуючими та потенційними гравцями на ринку. Українські компанії змушені постійно вдосконалюватися, щоб витримувати конкуренцію як з боку вітчизняних, так і міжнародних гравців. </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945"/>
              </a:spcAft>
              <a:buFont typeface="Wingdings" panose="05000000000000000000" pitchFamily="2" charset="2"/>
              <a:buChar char="ü"/>
            </a:pPr>
            <a:r>
              <a:rPr lang="uk-UA" sz="1600" i="1" dirty="0">
                <a:latin typeface="Arial" panose="020B0604020202020204" pitchFamily="34" charset="0"/>
                <a:ea typeface="Calibri" panose="020F0502020204030204" pitchFamily="34" charset="0"/>
                <a:cs typeface="Times New Roman" panose="02020603050405020304" pitchFamily="18" charset="0"/>
              </a:rPr>
              <a:t>Частка ринку збуту</a:t>
            </a:r>
            <a:r>
              <a:rPr lang="uk-UA" sz="1600" dirty="0">
                <a:latin typeface="Arial" panose="020B0604020202020204" pitchFamily="34" charset="0"/>
                <a:ea typeface="Calibri" panose="020F0502020204030204" pitchFamily="34" charset="0"/>
                <a:cs typeface="Times New Roman" panose="02020603050405020304" pitchFamily="18" charset="0"/>
              </a:rPr>
              <a:t>: Прагнення компанії до збільшення або утримання своєї частки на ринку, що може вимагати змін у стратегіях продажів, маркетингу та продуктовому портфелі. </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945"/>
              </a:spcAft>
              <a:buFont typeface="Wingdings" panose="05000000000000000000" pitchFamily="2" charset="2"/>
              <a:buChar char="ü"/>
            </a:pPr>
            <a:r>
              <a:rPr lang="uk-UA" sz="1600" i="1" dirty="0">
                <a:latin typeface="Arial" panose="020B0604020202020204" pitchFamily="34" charset="0"/>
                <a:ea typeface="Calibri" panose="020F0502020204030204" pitchFamily="34" charset="0"/>
                <a:cs typeface="Times New Roman" panose="02020603050405020304" pitchFamily="18" charset="0"/>
              </a:rPr>
              <a:t>Вимоги замовника до якості прод</a:t>
            </a:r>
            <a:r>
              <a:rPr lang="uk-UA" sz="1600" dirty="0">
                <a:latin typeface="Arial" panose="020B0604020202020204" pitchFamily="34" charset="0"/>
                <a:ea typeface="Calibri" panose="020F0502020204030204" pitchFamily="34" charset="0"/>
                <a:cs typeface="Times New Roman" panose="02020603050405020304" pitchFamily="18" charset="0"/>
              </a:rPr>
              <a:t>укції: Зростання вимог споживачів до якості товарів та послуг, що змушує компанії впроваджувати нові стандарти та технології контролю якості. </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ü"/>
            </a:pPr>
            <a:r>
              <a:rPr lang="uk-UA" sz="1600" i="1" dirty="0">
                <a:latin typeface="Arial" panose="020B0604020202020204" pitchFamily="34" charset="0"/>
                <a:ea typeface="Calibri" panose="020F0502020204030204" pitchFamily="34" charset="0"/>
              </a:rPr>
              <a:t>Попит на продукцію</a:t>
            </a:r>
            <a:r>
              <a:rPr lang="uk-UA" sz="1600" dirty="0">
                <a:latin typeface="Arial" panose="020B0604020202020204" pitchFamily="34" charset="0"/>
                <a:ea typeface="Calibri" panose="020F0502020204030204" pitchFamily="34" charset="0"/>
              </a:rPr>
              <a:t>: Зміни в обсягах та структурі попиту на ринку, що вимагають від компаній адаптації виробництва та асортименту. </a:t>
            </a:r>
            <a:endParaRPr lang="uk-UA" sz="1600" dirty="0"/>
          </a:p>
        </p:txBody>
      </p:sp>
      <p:sp>
        <p:nvSpPr>
          <p:cNvPr id="6" name="TextBox 5"/>
          <p:cNvSpPr txBox="1"/>
          <p:nvPr/>
        </p:nvSpPr>
        <p:spPr>
          <a:xfrm>
            <a:off x="6491417" y="308923"/>
            <a:ext cx="3929448" cy="400110"/>
          </a:xfrm>
          <a:prstGeom prst="rect">
            <a:avLst/>
          </a:prstGeom>
          <a:solidFill>
            <a:schemeClr val="accent1">
              <a:lumMod val="60000"/>
              <a:lumOff val="40000"/>
            </a:schemeClr>
          </a:solidFill>
        </p:spPr>
        <p:txBody>
          <a:bodyPr wrap="square" rtlCol="0">
            <a:spAutoFit/>
          </a:bodyPr>
          <a:lstStyle/>
          <a:p>
            <a:pPr algn="ctr"/>
            <a:r>
              <a:rPr lang="uk-UA" sz="2000" b="1" dirty="0" smtClean="0"/>
              <a:t>Політичні та правові чинники</a:t>
            </a:r>
            <a:endParaRPr lang="uk-UA" sz="2000" b="1" dirty="0"/>
          </a:p>
        </p:txBody>
      </p:sp>
      <p:sp>
        <p:nvSpPr>
          <p:cNvPr id="7" name="Прямоугольник 6"/>
          <p:cNvSpPr/>
          <p:nvPr/>
        </p:nvSpPr>
        <p:spPr>
          <a:xfrm>
            <a:off x="5873579" y="909039"/>
            <a:ext cx="6096000" cy="5494196"/>
          </a:xfrm>
          <a:prstGeom prst="rect">
            <a:avLst/>
          </a:prstGeom>
        </p:spPr>
        <p:txBody>
          <a:bodyPr>
            <a:spAutoFit/>
          </a:bodyPr>
          <a:lstStyle/>
          <a:p>
            <a:pPr indent="360000" algn="just">
              <a:lnSpc>
                <a:spcPct val="107000"/>
              </a:lnSpc>
              <a:spcAft>
                <a:spcPts val="0"/>
              </a:spcAft>
            </a:pPr>
            <a:r>
              <a:rPr lang="uk-UA" sz="1500" dirty="0">
                <a:latin typeface="Arial" panose="020B0604020202020204" pitchFamily="34" charset="0"/>
                <a:ea typeface="Calibri" panose="020F0502020204030204" pitchFamily="34" charset="0"/>
                <a:cs typeface="Times New Roman" panose="02020603050405020304" pitchFamily="18" charset="0"/>
              </a:rPr>
              <a:t>Зміни в законодавстві, податковій політиці, регуляторні вимоги, політична стабільність, рівень корупції, міжнародні угоди та санкції. Процеси євроінтеграції вимагають від українських компаній адаптації до європейських стандартів та норм. </a:t>
            </a:r>
            <a:endParaRPr lang="uk-UA" sz="15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955"/>
              </a:spcAft>
            </a:pPr>
            <a:r>
              <a:rPr lang="uk-UA" sz="1500" dirty="0">
                <a:latin typeface="Arial" panose="020B0604020202020204" pitchFamily="34" charset="0"/>
                <a:ea typeface="Calibri" panose="020F0502020204030204" pitchFamily="34" charset="0"/>
                <a:cs typeface="Times New Roman" panose="02020603050405020304" pitchFamily="18" charset="0"/>
              </a:rPr>
              <a:t>Невідповідність між офіційною статистикою та інформацією офіційних органів управління реальними явищами: Необхідність врахування можливих розбіжностей при прийнятті управлінських рішень. </a:t>
            </a:r>
            <a:endParaRPr lang="uk-UA" sz="15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0"/>
              </a:spcAft>
              <a:buFont typeface="Wingdings" panose="05000000000000000000" pitchFamily="2" charset="2"/>
              <a:buChar char="ü"/>
            </a:pPr>
            <a:r>
              <a:rPr lang="uk-UA" sz="1500" dirty="0">
                <a:latin typeface="Arial" panose="020B0604020202020204" pitchFamily="34" charset="0"/>
                <a:ea typeface="Calibri" panose="020F0502020204030204" pitchFamily="34" charset="0"/>
                <a:cs typeface="Times New Roman" panose="02020603050405020304" pitchFamily="18" charset="0"/>
              </a:rPr>
              <a:t>Стабільність державного політичного курсу: Вплив політичної стабільності на інвестиційний клімат та довгострокове планування. </a:t>
            </a:r>
            <a:endParaRPr lang="uk-UA" sz="15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945"/>
              </a:spcAft>
              <a:buFont typeface="Wingdings" panose="05000000000000000000" pitchFamily="2" charset="2"/>
              <a:buChar char="ü"/>
            </a:pPr>
            <a:r>
              <a:rPr lang="uk-UA" sz="1500" dirty="0">
                <a:latin typeface="Arial" panose="020B0604020202020204" pitchFamily="34" charset="0"/>
                <a:ea typeface="Calibri" panose="020F0502020204030204" pitchFamily="34" charset="0"/>
                <a:cs typeface="Times New Roman" panose="02020603050405020304" pitchFamily="18" charset="0"/>
              </a:rPr>
              <a:t>Зміна політичних державних лідерів: Можливі зміни в державній політиці та регулюванні. </a:t>
            </a:r>
            <a:endParaRPr lang="uk-UA" sz="15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945"/>
              </a:spcAft>
              <a:buFont typeface="Wingdings" panose="05000000000000000000" pitchFamily="2" charset="2"/>
              <a:buChar char="ü"/>
            </a:pPr>
            <a:r>
              <a:rPr lang="uk-UA" sz="1500" dirty="0">
                <a:latin typeface="Arial" panose="020B0604020202020204" pitchFamily="34" charset="0"/>
                <a:ea typeface="Calibri" panose="020F0502020204030204" pitchFamily="34" charset="0"/>
                <a:cs typeface="Times New Roman" panose="02020603050405020304" pitchFamily="18" charset="0"/>
              </a:rPr>
              <a:t>Зміна лідерів регіональних органів влади: Вплив місцевої влади на діяльність організації. </a:t>
            </a:r>
            <a:endParaRPr lang="uk-UA" sz="15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945"/>
              </a:spcAft>
              <a:buFont typeface="Wingdings" panose="05000000000000000000" pitchFamily="2" charset="2"/>
              <a:buChar char="ü"/>
            </a:pPr>
            <a:r>
              <a:rPr lang="uk-UA" sz="1500" dirty="0">
                <a:latin typeface="Arial" panose="020B0604020202020204" pitchFamily="34" charset="0"/>
                <a:ea typeface="Calibri" panose="020F0502020204030204" pitchFamily="34" charset="0"/>
                <a:cs typeface="Times New Roman" panose="02020603050405020304" pitchFamily="18" charset="0"/>
              </a:rPr>
              <a:t>Постанови уряду та укази президента, що зачіпають інтереси сфери діяльності організації: Необхідність адаптації до нових нормативних актів. </a:t>
            </a:r>
            <a:endParaRPr lang="uk-UA" sz="15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0"/>
              </a:spcAft>
              <a:buFont typeface="Wingdings" panose="05000000000000000000" pitchFamily="2" charset="2"/>
              <a:buChar char="ü"/>
            </a:pPr>
            <a:r>
              <a:rPr lang="uk-UA" sz="1500" dirty="0">
                <a:latin typeface="Arial" panose="020B0604020202020204" pitchFamily="34" charset="0"/>
                <a:ea typeface="Calibri" panose="020F0502020204030204" pitchFamily="34" charset="0"/>
                <a:cs typeface="Times New Roman" panose="02020603050405020304" pitchFamily="18" charset="0"/>
              </a:rPr>
              <a:t>Вплив профспілок та інших громадських організацій: Врахування інтересів різних громадських груп. </a:t>
            </a:r>
            <a:endParaRPr lang="uk-UA" sz="15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391447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2151" y="650731"/>
            <a:ext cx="2907956" cy="400110"/>
          </a:xfrm>
          <a:prstGeom prst="rect">
            <a:avLst/>
          </a:prstGeom>
          <a:solidFill>
            <a:schemeClr val="accent1">
              <a:lumMod val="60000"/>
              <a:lumOff val="40000"/>
            </a:schemeClr>
          </a:solidFill>
        </p:spPr>
        <p:txBody>
          <a:bodyPr wrap="square" rtlCol="0">
            <a:spAutoFit/>
          </a:bodyPr>
          <a:lstStyle/>
          <a:p>
            <a:pPr algn="ctr"/>
            <a:r>
              <a:rPr lang="uk-UA" sz="2000" b="1" dirty="0" smtClean="0"/>
              <a:t>Технологічні чинники</a:t>
            </a:r>
            <a:endParaRPr lang="uk-UA" sz="2000" b="1" dirty="0"/>
          </a:p>
        </p:txBody>
      </p:sp>
      <p:sp>
        <p:nvSpPr>
          <p:cNvPr id="5" name="TextBox 4"/>
          <p:cNvSpPr txBox="1"/>
          <p:nvPr/>
        </p:nvSpPr>
        <p:spPr>
          <a:xfrm>
            <a:off x="6623222" y="560115"/>
            <a:ext cx="3789405" cy="707886"/>
          </a:xfrm>
          <a:prstGeom prst="rect">
            <a:avLst/>
          </a:prstGeom>
          <a:solidFill>
            <a:schemeClr val="accent1">
              <a:lumMod val="60000"/>
              <a:lumOff val="40000"/>
            </a:schemeClr>
          </a:solidFill>
        </p:spPr>
        <p:txBody>
          <a:bodyPr wrap="square" rtlCol="0">
            <a:spAutoFit/>
          </a:bodyPr>
          <a:lstStyle/>
          <a:p>
            <a:pPr algn="ctr"/>
            <a:r>
              <a:rPr lang="uk-UA" sz="2000" b="1" dirty="0" smtClean="0"/>
              <a:t>Соціально-культурні чинники</a:t>
            </a:r>
            <a:endParaRPr lang="uk-UA" sz="2000" b="1" dirty="0"/>
          </a:p>
        </p:txBody>
      </p:sp>
      <p:sp>
        <p:nvSpPr>
          <p:cNvPr id="6" name="Прямоугольник 5"/>
          <p:cNvSpPr/>
          <p:nvPr/>
        </p:nvSpPr>
        <p:spPr>
          <a:xfrm>
            <a:off x="0" y="1728278"/>
            <a:ext cx="5865341" cy="4782976"/>
          </a:xfrm>
          <a:prstGeom prst="rect">
            <a:avLst/>
          </a:prstGeom>
        </p:spPr>
        <p:txBody>
          <a:bodyPr wrap="square">
            <a:spAutoFit/>
          </a:bodyPr>
          <a:lstStyle/>
          <a:p>
            <a:pPr indent="360000" algn="just">
              <a:lnSpc>
                <a:spcPct val="107000"/>
              </a:lnSpc>
              <a:spcAft>
                <a:spcPts val="0"/>
              </a:spcAft>
            </a:pPr>
            <a:r>
              <a:rPr lang="uk-UA" sz="1600" dirty="0" smtClean="0">
                <a:latin typeface="Arial" panose="020B0604020202020204" pitchFamily="34" charset="0"/>
                <a:ea typeface="Calibri" panose="020F0502020204030204" pitchFamily="34" charset="0"/>
                <a:cs typeface="Arial" panose="020B0604020202020204" pitchFamily="34" charset="0"/>
              </a:rPr>
              <a:t>Швидкий </a:t>
            </a:r>
            <a:r>
              <a:rPr lang="uk-UA" sz="1600" dirty="0">
                <a:latin typeface="Arial" panose="020B0604020202020204" pitchFamily="34" charset="0"/>
                <a:ea typeface="Calibri" panose="020F0502020204030204" pitchFamily="34" charset="0"/>
                <a:cs typeface="Arial" panose="020B0604020202020204" pitchFamily="34" charset="0"/>
              </a:rPr>
              <a:t>розвиток науки і техніки, поява нових технологій, автоматизація, </a:t>
            </a:r>
            <a:r>
              <a:rPr lang="uk-UA" sz="1600" dirty="0" err="1">
                <a:latin typeface="Arial" panose="020B0604020202020204" pitchFamily="34" charset="0"/>
                <a:ea typeface="Calibri" panose="020F0502020204030204" pitchFamily="34" charset="0"/>
                <a:cs typeface="Arial" panose="020B0604020202020204" pitchFamily="34" charset="0"/>
              </a:rPr>
              <a:t>цифровізація</a:t>
            </a:r>
            <a:r>
              <a:rPr lang="uk-UA" sz="1600" dirty="0">
                <a:latin typeface="Arial" panose="020B0604020202020204" pitchFamily="34" charset="0"/>
                <a:ea typeface="Calibri" panose="020F0502020204030204" pitchFamily="34" charset="0"/>
                <a:cs typeface="Arial" panose="020B0604020202020204" pitchFamily="34" charset="0"/>
              </a:rPr>
              <a:t>, розвиток Інтернету та мобільних комунікацій. Українські компанії активно впроваджують цифрові технології для підвищення ефективності та конкурентоздатності на внутрішньому та зовнішніх ринках. </a:t>
            </a:r>
          </a:p>
          <a:p>
            <a:pPr marL="285750" indent="-285750" algn="just">
              <a:lnSpc>
                <a:spcPct val="107000"/>
              </a:lnSpc>
              <a:spcAft>
                <a:spcPts val="945"/>
              </a:spcAft>
              <a:buFont typeface="Wingdings" panose="05000000000000000000" pitchFamily="2" charset="2"/>
              <a:buChar char="ü"/>
            </a:pPr>
            <a:r>
              <a:rPr lang="uk-UA" sz="1600" i="1" dirty="0">
                <a:latin typeface="Arial" panose="020B0604020202020204" pitchFamily="34" charset="0"/>
                <a:ea typeface="Calibri" panose="020F0502020204030204" pitchFamily="34" charset="0"/>
                <a:cs typeface="Arial" panose="020B0604020202020204" pitchFamily="34" charset="0"/>
              </a:rPr>
              <a:t>Науково-технічні досягнення у сфері виробничо-технологічної діяльності організації</a:t>
            </a:r>
            <a:r>
              <a:rPr lang="uk-UA" sz="1600" dirty="0">
                <a:latin typeface="Arial" panose="020B0604020202020204" pitchFamily="34" charset="0"/>
                <a:ea typeface="Calibri" panose="020F0502020204030204" pitchFamily="34" charset="0"/>
                <a:cs typeface="Arial" panose="020B0604020202020204" pitchFamily="34" charset="0"/>
              </a:rPr>
              <a:t>: Впровадження нових технологій для оптимізації виробничих процесів. </a:t>
            </a:r>
          </a:p>
          <a:p>
            <a:pPr marL="285750" indent="-285750" algn="just">
              <a:lnSpc>
                <a:spcPct val="107000"/>
              </a:lnSpc>
              <a:spcAft>
                <a:spcPts val="945"/>
              </a:spcAft>
              <a:buFont typeface="Wingdings" panose="05000000000000000000" pitchFamily="2" charset="2"/>
              <a:buChar char="ü"/>
            </a:pPr>
            <a:r>
              <a:rPr lang="uk-UA" sz="1600" i="1" dirty="0">
                <a:latin typeface="Arial" panose="020B0604020202020204" pitchFamily="34" charset="0"/>
                <a:ea typeface="Calibri" panose="020F0502020204030204" pitchFamily="34" charset="0"/>
                <a:cs typeface="Arial" panose="020B0604020202020204" pitchFamily="34" charset="0"/>
              </a:rPr>
              <a:t>Еволюція інформаційних систем </a:t>
            </a:r>
            <a:r>
              <a:rPr lang="uk-UA" sz="1600" dirty="0">
                <a:latin typeface="Arial" panose="020B0604020202020204" pitchFamily="34" charset="0"/>
                <a:ea typeface="Calibri" panose="020F0502020204030204" pitchFamily="34" charset="0"/>
                <a:cs typeface="Arial" panose="020B0604020202020204" pitchFamily="34" charset="0"/>
              </a:rPr>
              <a:t>(хмарні технології, </a:t>
            </a:r>
            <a:r>
              <a:rPr lang="uk-UA" sz="1600" dirty="0" err="1">
                <a:latin typeface="Arial" panose="020B0604020202020204" pitchFamily="34" charset="0"/>
                <a:ea typeface="Calibri" panose="020F0502020204030204" pitchFamily="34" charset="0"/>
                <a:cs typeface="Arial" panose="020B0604020202020204" pitchFamily="34" charset="0"/>
              </a:rPr>
              <a:t>Big</a:t>
            </a:r>
            <a:r>
              <a:rPr lang="uk-UA" sz="1600" dirty="0">
                <a:latin typeface="Arial" panose="020B0604020202020204" pitchFamily="34" charset="0"/>
                <a:ea typeface="Calibri" panose="020F0502020204030204" pitchFamily="34" charset="0"/>
                <a:cs typeface="Arial" panose="020B0604020202020204" pitchFamily="34" charset="0"/>
              </a:rPr>
              <a:t> </a:t>
            </a:r>
            <a:r>
              <a:rPr lang="uk-UA" sz="1600" dirty="0" err="1">
                <a:latin typeface="Arial" panose="020B0604020202020204" pitchFamily="34" charset="0"/>
                <a:ea typeface="Calibri" panose="020F0502020204030204" pitchFamily="34" charset="0"/>
                <a:cs typeface="Arial" panose="020B0604020202020204" pitchFamily="34" charset="0"/>
              </a:rPr>
              <a:t>Data</a:t>
            </a:r>
            <a:r>
              <a:rPr lang="uk-UA" sz="1600" dirty="0">
                <a:latin typeface="Arial" panose="020B0604020202020204" pitchFamily="34" charset="0"/>
                <a:ea typeface="Calibri" panose="020F0502020204030204" pitchFamily="34" charset="0"/>
                <a:cs typeface="Arial" panose="020B0604020202020204" pitchFamily="34" charset="0"/>
              </a:rPr>
              <a:t>). Необхідність оновлення та впровадження сучасних інформаційних систем для управління бізнесом. Науково-технічні досягнення у виробничій сфері. </a:t>
            </a:r>
          </a:p>
          <a:p>
            <a:pPr marL="285750" indent="-285750" algn="just">
              <a:lnSpc>
                <a:spcPct val="107000"/>
              </a:lnSpc>
              <a:spcAft>
                <a:spcPts val="0"/>
              </a:spcAft>
              <a:buFont typeface="Wingdings" panose="05000000000000000000" pitchFamily="2" charset="2"/>
              <a:buChar char="ü"/>
            </a:pPr>
            <a:r>
              <a:rPr lang="uk-UA" sz="1600" i="1" dirty="0">
                <a:latin typeface="Arial" panose="020B0604020202020204" pitchFamily="34" charset="0"/>
                <a:ea typeface="Calibri" panose="020F0502020204030204" pitchFamily="34" charset="0"/>
                <a:cs typeface="Arial" panose="020B0604020202020204" pitchFamily="34" charset="0"/>
              </a:rPr>
              <a:t>Можливості використання нових комунікативних </a:t>
            </a:r>
            <a:r>
              <a:rPr lang="uk-UA" sz="1600" i="1" dirty="0" err="1">
                <a:latin typeface="Arial" panose="020B0604020202020204" pitchFamily="34" charset="0"/>
                <a:ea typeface="Calibri" panose="020F0502020204030204" pitchFamily="34" charset="0"/>
                <a:cs typeface="Arial" panose="020B0604020202020204" pitchFamily="34" charset="0"/>
              </a:rPr>
              <a:t>зв'язків</a:t>
            </a:r>
            <a:r>
              <a:rPr lang="uk-UA" sz="1600" i="1" dirty="0">
                <a:latin typeface="Arial" panose="020B0604020202020204" pitchFamily="34" charset="0"/>
                <a:ea typeface="Calibri" panose="020F0502020204030204" pitchFamily="34" charset="0"/>
                <a:cs typeface="Arial" panose="020B0604020202020204" pitchFamily="34" charset="0"/>
              </a:rPr>
              <a:t> (</a:t>
            </a:r>
            <a:r>
              <a:rPr lang="uk-UA" sz="1600" i="1" dirty="0" err="1">
                <a:latin typeface="Arial" panose="020B0604020202020204" pitchFamily="34" charset="0"/>
                <a:ea typeface="Calibri" panose="020F0502020204030204" pitchFamily="34" charset="0"/>
                <a:cs typeface="Arial" panose="020B0604020202020204" pitchFamily="34" charset="0"/>
              </a:rPr>
              <a:t>соцмережі</a:t>
            </a:r>
            <a:r>
              <a:rPr lang="uk-UA" sz="1600" i="1" dirty="0">
                <a:latin typeface="Arial" panose="020B0604020202020204" pitchFamily="34" charset="0"/>
                <a:ea typeface="Calibri" panose="020F0502020204030204" pitchFamily="34" charset="0"/>
                <a:cs typeface="Arial" panose="020B0604020202020204" pitchFamily="34" charset="0"/>
              </a:rPr>
              <a:t>, </a:t>
            </a:r>
            <a:r>
              <a:rPr lang="uk-UA" sz="1600" i="1" dirty="0" err="1">
                <a:latin typeface="Arial" panose="020B0604020202020204" pitchFamily="34" charset="0"/>
                <a:ea typeface="Calibri" panose="020F0502020204030204" pitchFamily="34" charset="0"/>
                <a:cs typeface="Arial" panose="020B0604020202020204" pitchFamily="34" charset="0"/>
              </a:rPr>
              <a:t>IoT</a:t>
            </a:r>
            <a:r>
              <a:rPr lang="uk-UA" sz="1600" i="1" dirty="0">
                <a:latin typeface="Arial" panose="020B0604020202020204" pitchFamily="34" charset="0"/>
                <a:ea typeface="Calibri" panose="020F0502020204030204" pitchFamily="34" charset="0"/>
                <a:cs typeface="Arial" panose="020B0604020202020204" pitchFamily="34" charset="0"/>
              </a:rPr>
              <a:t>): </a:t>
            </a:r>
            <a:r>
              <a:rPr lang="uk-UA" sz="1600" dirty="0">
                <a:latin typeface="Arial" panose="020B0604020202020204" pitchFamily="34" charset="0"/>
                <a:ea typeface="Calibri" panose="020F0502020204030204" pitchFamily="34" charset="0"/>
                <a:cs typeface="Arial" panose="020B0604020202020204" pitchFamily="34" charset="0"/>
              </a:rPr>
              <a:t>Використання нових каналів комунікації з клієнтами та партнерами. </a:t>
            </a:r>
          </a:p>
        </p:txBody>
      </p:sp>
      <p:sp>
        <p:nvSpPr>
          <p:cNvPr id="7" name="Прямоугольник 6"/>
          <p:cNvSpPr/>
          <p:nvPr/>
        </p:nvSpPr>
        <p:spPr>
          <a:xfrm>
            <a:off x="6128951" y="1728278"/>
            <a:ext cx="5758249" cy="3350213"/>
          </a:xfrm>
          <a:prstGeom prst="rect">
            <a:avLst/>
          </a:prstGeom>
        </p:spPr>
        <p:txBody>
          <a:bodyPr wrap="square">
            <a:spAutoFit/>
          </a:bodyPr>
          <a:lstStyle/>
          <a:p>
            <a:pPr marL="285750" indent="-285750" algn="just">
              <a:lnSpc>
                <a:spcPct val="107000"/>
              </a:lnSpc>
              <a:spcAft>
                <a:spcPts val="940"/>
              </a:spcAft>
              <a:buFont typeface="Wingdings" panose="05000000000000000000" pitchFamily="2" charset="2"/>
              <a:buChar char="ü"/>
            </a:pPr>
            <a:r>
              <a:rPr lang="uk-UA" sz="1600" i="1" dirty="0" smtClean="0">
                <a:latin typeface="Arial" panose="020B0604020202020204" pitchFamily="34" charset="0"/>
                <a:ea typeface="Calibri" panose="020F0502020204030204" pitchFamily="34" charset="0"/>
                <a:cs typeface="Arial" panose="020B0604020202020204" pitchFamily="34" charset="0"/>
              </a:rPr>
              <a:t>Наявність </a:t>
            </a:r>
            <a:r>
              <a:rPr lang="uk-UA" sz="1600" i="1" dirty="0">
                <a:latin typeface="Arial" panose="020B0604020202020204" pitchFamily="34" charset="0"/>
                <a:ea typeface="Calibri" panose="020F0502020204030204" pitchFamily="34" charset="0"/>
                <a:cs typeface="Arial" panose="020B0604020202020204" pitchFamily="34" charset="0"/>
              </a:rPr>
              <a:t>соціальних програм (освіта, медицина, житло, екологія та ін</a:t>
            </a:r>
            <a:r>
              <a:rPr lang="uk-UA" sz="1600" dirty="0">
                <a:latin typeface="Arial" panose="020B0604020202020204" pitchFamily="34" charset="0"/>
                <a:ea typeface="Calibri" panose="020F0502020204030204" pitchFamily="34" charset="0"/>
                <a:cs typeface="Arial" panose="020B0604020202020204" pitchFamily="34" charset="0"/>
              </a:rPr>
              <a:t>.): Зростання вимог до соціальної відповідальності бізнесу та участь у соціальних ініціативах. </a:t>
            </a:r>
          </a:p>
          <a:p>
            <a:pPr marL="285750" indent="-285750" algn="just">
              <a:lnSpc>
                <a:spcPct val="107000"/>
              </a:lnSpc>
              <a:spcAft>
                <a:spcPts val="0"/>
              </a:spcAft>
              <a:buFont typeface="Wingdings" panose="05000000000000000000" pitchFamily="2" charset="2"/>
              <a:buChar char="ü"/>
            </a:pPr>
            <a:r>
              <a:rPr lang="uk-UA" sz="1600" i="1" dirty="0">
                <a:latin typeface="Arial" panose="020B0604020202020204" pitchFamily="34" charset="0"/>
                <a:ea typeface="Calibri" panose="020F0502020204030204" pitchFamily="34" charset="0"/>
                <a:cs typeface="Arial" panose="020B0604020202020204" pitchFamily="34" charset="0"/>
              </a:rPr>
              <a:t>Наявність соціальних пільг</a:t>
            </a:r>
            <a:r>
              <a:rPr lang="uk-UA" sz="1600" dirty="0">
                <a:latin typeface="Arial" panose="020B0604020202020204" pitchFamily="34" charset="0"/>
                <a:ea typeface="Calibri" panose="020F0502020204030204" pitchFamily="34" charset="0"/>
                <a:cs typeface="Arial" panose="020B0604020202020204" pitchFamily="34" charset="0"/>
              </a:rPr>
              <a:t>: Вплив законодавства про соціальні пільги на кадрову політику та витрати компанії. </a:t>
            </a:r>
          </a:p>
          <a:p>
            <a:pPr marL="285750" indent="-285750" algn="just">
              <a:lnSpc>
                <a:spcPct val="107000"/>
              </a:lnSpc>
              <a:spcAft>
                <a:spcPts val="0"/>
              </a:spcAft>
              <a:buFont typeface="Wingdings" panose="05000000000000000000" pitchFamily="2" charset="2"/>
              <a:buChar char="ü"/>
            </a:pPr>
            <a:r>
              <a:rPr lang="uk-UA" sz="1600" dirty="0">
                <a:latin typeface="Arial" panose="020B0604020202020204" pitchFamily="34" charset="0"/>
                <a:ea typeface="Calibri" panose="020F0502020204030204" pitchFamily="34" charset="0"/>
                <a:cs typeface="Arial" panose="020B0604020202020204" pitchFamily="34" charset="0"/>
              </a:rPr>
              <a:t> </a:t>
            </a:r>
          </a:p>
          <a:p>
            <a:pPr marL="285750" indent="-285750" algn="just">
              <a:lnSpc>
                <a:spcPct val="107000"/>
              </a:lnSpc>
              <a:spcAft>
                <a:spcPts val="0"/>
              </a:spcAft>
              <a:buFont typeface="Wingdings" panose="05000000000000000000" pitchFamily="2" charset="2"/>
              <a:buChar char="ü"/>
            </a:pPr>
            <a:r>
              <a:rPr lang="uk-UA" sz="1600" i="1" dirty="0">
                <a:latin typeface="Arial" panose="020B0604020202020204" pitchFamily="34" charset="0"/>
                <a:ea typeface="Calibri" panose="020F0502020204030204" pitchFamily="34" charset="0"/>
                <a:cs typeface="Arial" panose="020B0604020202020204" pitchFamily="34" charset="0"/>
              </a:rPr>
              <a:t>Безробіття та плинність кадрів</a:t>
            </a:r>
            <a:r>
              <a:rPr lang="uk-UA" sz="1600" dirty="0">
                <a:latin typeface="Arial" panose="020B0604020202020204" pitchFamily="34" charset="0"/>
                <a:ea typeface="Calibri" panose="020F0502020204030204" pitchFamily="34" charset="0"/>
                <a:cs typeface="Arial" panose="020B0604020202020204" pitchFamily="34" charset="0"/>
              </a:rPr>
              <a:t>: Вплив ситуації на ринку праці на доступність кваліфікованих співробітників та необхідність адаптації кадрової політики. </a:t>
            </a:r>
            <a:endParaRPr lang="uk-UA" sz="16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829316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3805" y="366296"/>
            <a:ext cx="2837935" cy="400110"/>
          </a:xfrm>
          <a:prstGeom prst="rect">
            <a:avLst/>
          </a:prstGeom>
          <a:solidFill>
            <a:schemeClr val="accent1">
              <a:lumMod val="60000"/>
              <a:lumOff val="40000"/>
            </a:schemeClr>
          </a:solidFill>
        </p:spPr>
        <p:txBody>
          <a:bodyPr wrap="square" rtlCol="0">
            <a:spAutoFit/>
          </a:bodyPr>
          <a:lstStyle/>
          <a:p>
            <a:pPr algn="ctr"/>
            <a:r>
              <a:rPr lang="uk-UA" sz="2000" b="1" dirty="0"/>
              <a:t>Міжнародні чинники</a:t>
            </a:r>
            <a:endParaRPr lang="uk-UA" sz="2000" b="1" dirty="0"/>
          </a:p>
        </p:txBody>
      </p:sp>
      <p:sp>
        <p:nvSpPr>
          <p:cNvPr id="5" name="TextBox 4"/>
          <p:cNvSpPr txBox="1"/>
          <p:nvPr/>
        </p:nvSpPr>
        <p:spPr>
          <a:xfrm>
            <a:off x="6474938" y="212408"/>
            <a:ext cx="3896500" cy="707886"/>
          </a:xfrm>
          <a:prstGeom prst="rect">
            <a:avLst/>
          </a:prstGeom>
          <a:solidFill>
            <a:schemeClr val="accent1">
              <a:lumMod val="60000"/>
              <a:lumOff val="40000"/>
            </a:schemeClr>
          </a:solidFill>
        </p:spPr>
        <p:txBody>
          <a:bodyPr wrap="square" rtlCol="0">
            <a:spAutoFit/>
          </a:bodyPr>
          <a:lstStyle/>
          <a:p>
            <a:pPr algn="ctr"/>
            <a:r>
              <a:rPr lang="uk-UA" sz="2000" b="1" dirty="0"/>
              <a:t>Екологічні та природні чинники</a:t>
            </a:r>
            <a:endParaRPr lang="uk-UA" sz="2000" b="1" dirty="0"/>
          </a:p>
        </p:txBody>
      </p:sp>
      <p:sp>
        <p:nvSpPr>
          <p:cNvPr id="6" name="Прямоугольник 5"/>
          <p:cNvSpPr/>
          <p:nvPr/>
        </p:nvSpPr>
        <p:spPr>
          <a:xfrm>
            <a:off x="172994" y="1625048"/>
            <a:ext cx="5453449" cy="3851952"/>
          </a:xfrm>
          <a:prstGeom prst="rect">
            <a:avLst/>
          </a:prstGeom>
        </p:spPr>
        <p:txBody>
          <a:bodyPr wrap="square">
            <a:spAutoFit/>
          </a:bodyPr>
          <a:lstStyle/>
          <a:p>
            <a:pPr algn="just">
              <a:lnSpc>
                <a:spcPct val="107000"/>
              </a:lnSpc>
              <a:spcAft>
                <a:spcPts val="895"/>
              </a:spcAft>
            </a:pPr>
            <a:r>
              <a:rPr lang="uk-UA" dirty="0">
                <a:latin typeface="Segoe UI Symbol" panose="020B0502040204020203" pitchFamily="34" charset="0"/>
                <a:ea typeface="Calibri" panose="020F0502020204030204" pitchFamily="34" charset="0"/>
                <a:cs typeface="Segoe UI Symbol" panose="020B0502040204020203" pitchFamily="34" charset="0"/>
              </a:rPr>
              <a:t>✓</a:t>
            </a:r>
            <a:r>
              <a:rPr lang="uk-UA" dirty="0">
                <a:latin typeface="Arial" panose="020B0604020202020204" pitchFamily="34" charset="0"/>
                <a:ea typeface="Calibri" panose="020F0502020204030204" pitchFamily="34" charset="0"/>
                <a:cs typeface="Times New Roman" panose="02020603050405020304" pitchFamily="18" charset="0"/>
              </a:rPr>
              <a:t> </a:t>
            </a:r>
            <a:r>
              <a:rPr lang="uk-UA" dirty="0" smtClean="0">
                <a:latin typeface="Arial" panose="020B0604020202020204" pitchFamily="34" charset="0"/>
                <a:ea typeface="Calibri" panose="020F0502020204030204" pitchFamily="34" charset="0"/>
                <a:cs typeface="Times New Roman" panose="02020603050405020304" pitchFamily="18" charset="0"/>
              </a:rPr>
              <a:t>глобалізація </a:t>
            </a:r>
            <a:r>
              <a:rPr lang="uk-UA" dirty="0">
                <a:latin typeface="Arial" panose="020B0604020202020204" pitchFamily="34" charset="0"/>
                <a:ea typeface="Calibri" panose="020F0502020204030204" pitchFamily="34" charset="0"/>
                <a:cs typeface="Times New Roman" panose="02020603050405020304" pitchFamily="18" charset="0"/>
              </a:rPr>
              <a:t>світової економіки, </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95"/>
              </a:spcAft>
            </a:pPr>
            <a:r>
              <a:rPr lang="uk-UA" dirty="0">
                <a:latin typeface="Segoe UI Symbol" panose="020B0502040204020203" pitchFamily="34" charset="0"/>
                <a:ea typeface="Calibri" panose="020F0502020204030204" pitchFamily="34" charset="0"/>
                <a:cs typeface="Segoe UI Symbol" panose="020B0502040204020203" pitchFamily="34" charset="0"/>
              </a:rPr>
              <a:t>✓</a:t>
            </a:r>
            <a:r>
              <a:rPr lang="uk-UA" dirty="0">
                <a:latin typeface="Arial" panose="020B0604020202020204" pitchFamily="34" charset="0"/>
                <a:ea typeface="Calibri" panose="020F0502020204030204" pitchFamily="34" charset="0"/>
                <a:cs typeface="Times New Roman" panose="02020603050405020304" pitchFamily="18" charset="0"/>
              </a:rPr>
              <a:t> вихід на міжнародні ринки, </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95"/>
              </a:spcAft>
            </a:pPr>
            <a:r>
              <a:rPr lang="uk-UA" dirty="0">
                <a:latin typeface="Segoe UI Symbol" panose="020B0502040204020203" pitchFamily="34" charset="0"/>
                <a:ea typeface="Calibri" panose="020F0502020204030204" pitchFamily="34" charset="0"/>
                <a:cs typeface="Segoe UI Symbol" panose="020B0502040204020203" pitchFamily="34" charset="0"/>
              </a:rPr>
              <a:t>✓</a:t>
            </a:r>
            <a:r>
              <a:rPr lang="uk-UA" dirty="0">
                <a:latin typeface="Arial" panose="020B0604020202020204" pitchFamily="34" charset="0"/>
                <a:ea typeface="Calibri" panose="020F0502020204030204" pitchFamily="34" charset="0"/>
                <a:cs typeface="Times New Roman" panose="02020603050405020304" pitchFamily="18" charset="0"/>
              </a:rPr>
              <a:t> діяльність транснаціональних корпорацій, </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95"/>
              </a:spcAft>
            </a:pPr>
            <a:r>
              <a:rPr lang="uk-UA" dirty="0">
                <a:latin typeface="Segoe UI Symbol" panose="020B0502040204020203" pitchFamily="34" charset="0"/>
                <a:ea typeface="Calibri" panose="020F0502020204030204" pitchFamily="34" charset="0"/>
                <a:cs typeface="Segoe UI Symbol" panose="020B0502040204020203" pitchFamily="34" charset="0"/>
              </a:rPr>
              <a:t>✓</a:t>
            </a:r>
            <a:r>
              <a:rPr lang="uk-UA" dirty="0">
                <a:latin typeface="Arial" panose="020B0604020202020204" pitchFamily="34" charset="0"/>
                <a:ea typeface="Calibri" panose="020F0502020204030204" pitchFamily="34" charset="0"/>
                <a:cs typeface="Times New Roman" panose="02020603050405020304" pitchFamily="18" charset="0"/>
              </a:rPr>
              <a:t> міжнародна конкуренція, </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95"/>
              </a:spcAft>
            </a:pPr>
            <a:r>
              <a:rPr lang="uk-UA" dirty="0">
                <a:latin typeface="Segoe UI Symbol" panose="020B0502040204020203" pitchFamily="34" charset="0"/>
                <a:ea typeface="Calibri" panose="020F0502020204030204" pitchFamily="34" charset="0"/>
                <a:cs typeface="Segoe UI Symbol" panose="020B0502040204020203" pitchFamily="34" charset="0"/>
              </a:rPr>
              <a:t>✓</a:t>
            </a:r>
            <a:r>
              <a:rPr lang="uk-UA" dirty="0">
                <a:latin typeface="Arial" panose="020B0604020202020204" pitchFamily="34" charset="0"/>
                <a:ea typeface="Calibri" panose="020F0502020204030204" pitchFamily="34" charset="0"/>
                <a:cs typeface="Times New Roman" panose="02020603050405020304" pitchFamily="18" charset="0"/>
              </a:rPr>
              <a:t> політичні та економічні події у світі, </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dirty="0">
                <a:latin typeface="Segoe UI Symbol" panose="020B0502040204020203" pitchFamily="34" charset="0"/>
                <a:ea typeface="Calibri" panose="020F0502020204030204" pitchFamily="34" charset="0"/>
                <a:cs typeface="Segoe UI Symbol" panose="020B0502040204020203" pitchFamily="34" charset="0"/>
              </a:rPr>
              <a:t>✓</a:t>
            </a:r>
            <a:r>
              <a:rPr lang="uk-UA" dirty="0">
                <a:latin typeface="Arial" panose="020B0604020202020204" pitchFamily="34" charset="0"/>
                <a:ea typeface="Calibri" panose="020F0502020204030204" pitchFamily="34" charset="0"/>
                <a:cs typeface="Times New Roman" panose="02020603050405020304" pitchFamily="18" charset="0"/>
              </a:rPr>
              <a:t> адаптація до міжнародних стандартів. </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dirty="0">
                <a:latin typeface="Arial" panose="020B0604020202020204" pitchFamily="34" charset="0"/>
                <a:ea typeface="Calibri" panose="020F0502020204030204" pitchFamily="34" charset="0"/>
                <a:cs typeface="Times New Roman" panose="02020603050405020304" pitchFamily="18" charset="0"/>
              </a:rPr>
              <a:t> </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algn="just"/>
            <a:r>
              <a:rPr lang="uk-UA" dirty="0">
                <a:latin typeface="Arial" panose="020B0604020202020204" pitchFamily="34" charset="0"/>
                <a:ea typeface="Calibri" panose="020F0502020204030204" pitchFamily="34" charset="0"/>
              </a:rPr>
              <a:t>Українські компанії все більше орієнтуються на міжнародні ринки, що вимагає від них адаптації до міжнародних стандартів та культурних особливостей.</a:t>
            </a:r>
            <a:endParaRPr lang="uk-UA" dirty="0"/>
          </a:p>
        </p:txBody>
      </p:sp>
      <p:sp>
        <p:nvSpPr>
          <p:cNvPr id="7" name="Прямоугольник 6"/>
          <p:cNvSpPr/>
          <p:nvPr/>
        </p:nvSpPr>
        <p:spPr>
          <a:xfrm>
            <a:off x="6178378" y="1625048"/>
            <a:ext cx="5840628" cy="4941353"/>
          </a:xfrm>
          <a:prstGeom prst="rect">
            <a:avLst/>
          </a:prstGeom>
        </p:spPr>
        <p:txBody>
          <a:bodyPr wrap="square">
            <a:spAutoFit/>
          </a:bodyPr>
          <a:lstStyle/>
          <a:p>
            <a:pPr algn="just">
              <a:lnSpc>
                <a:spcPct val="107000"/>
              </a:lnSpc>
              <a:spcAft>
                <a:spcPts val="945"/>
              </a:spcAft>
            </a:pPr>
            <a:r>
              <a:rPr lang="uk-UA" sz="1100" dirty="0">
                <a:latin typeface="Segoe UI Symbol" panose="020B0502040204020203" pitchFamily="34" charset="0"/>
                <a:ea typeface="Calibri" panose="020F0502020204030204" pitchFamily="34" charset="0"/>
                <a:cs typeface="Segoe UI Symbol" panose="020B0502040204020203" pitchFamily="34" charset="0"/>
              </a:rPr>
              <a:t>✓</a:t>
            </a:r>
            <a:r>
              <a:rPr lang="uk-UA" sz="1100" dirty="0">
                <a:latin typeface="Arial" panose="020B0604020202020204" pitchFamily="34" charset="0"/>
                <a:ea typeface="Calibri" panose="020F0502020204030204" pitchFamily="34" charset="0"/>
                <a:cs typeface="Times New Roman" panose="02020603050405020304" pitchFamily="18" charset="0"/>
              </a:rPr>
              <a:t> </a:t>
            </a:r>
            <a:r>
              <a:rPr lang="uk-UA" i="1" dirty="0">
                <a:latin typeface="Arial" panose="020B0604020202020204" pitchFamily="34" charset="0"/>
                <a:ea typeface="Calibri" panose="020F0502020204030204" pitchFamily="34" charset="0"/>
                <a:cs typeface="Times New Roman" panose="02020603050405020304" pitchFamily="18" charset="0"/>
              </a:rPr>
              <a:t>Стихійні лиха</a:t>
            </a:r>
            <a:r>
              <a:rPr lang="uk-UA" dirty="0">
                <a:latin typeface="Arial" panose="020B0604020202020204" pitchFamily="34" charset="0"/>
                <a:ea typeface="Calibri" panose="020F0502020204030204" pitchFamily="34" charset="0"/>
                <a:cs typeface="Times New Roman" panose="02020603050405020304" pitchFamily="18" charset="0"/>
              </a:rPr>
              <a:t>: Необхідність розробки планів реагування на надзвичайні ситуації. </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945"/>
              </a:spcAft>
            </a:pPr>
            <a:r>
              <a:rPr lang="uk-UA" sz="1100" dirty="0">
                <a:latin typeface="Segoe UI Symbol" panose="020B0502040204020203" pitchFamily="34" charset="0"/>
                <a:ea typeface="Calibri" panose="020F0502020204030204" pitchFamily="34" charset="0"/>
                <a:cs typeface="Segoe UI Symbol" panose="020B0502040204020203" pitchFamily="34" charset="0"/>
              </a:rPr>
              <a:t>✓</a:t>
            </a:r>
            <a:r>
              <a:rPr lang="uk-UA" sz="1100" dirty="0">
                <a:latin typeface="Arial" panose="020B0604020202020204" pitchFamily="34" charset="0"/>
                <a:ea typeface="Calibri" panose="020F0502020204030204" pitchFamily="34" charset="0"/>
                <a:cs typeface="Times New Roman" panose="02020603050405020304" pitchFamily="18" charset="0"/>
              </a:rPr>
              <a:t> </a:t>
            </a:r>
            <a:r>
              <a:rPr lang="uk-UA" i="1" dirty="0">
                <a:latin typeface="Arial" panose="020B0604020202020204" pitchFamily="34" charset="0"/>
                <a:ea typeface="Calibri" panose="020F0502020204030204" pitchFamily="34" charset="0"/>
                <a:cs typeface="Times New Roman" panose="02020603050405020304" pitchFamily="18" charset="0"/>
              </a:rPr>
              <a:t>Аварії в системі енергетичного забезпечення організа</a:t>
            </a:r>
            <a:r>
              <a:rPr lang="uk-UA" dirty="0">
                <a:latin typeface="Arial" panose="020B0604020202020204" pitchFamily="34" charset="0"/>
                <a:ea typeface="Calibri" panose="020F0502020204030204" pitchFamily="34" charset="0"/>
                <a:cs typeface="Times New Roman" panose="02020603050405020304" pitchFamily="18" charset="0"/>
              </a:rPr>
              <a:t>ції: Забезпечення стабільного енергопостачання та розробка резервних планів. </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945"/>
              </a:spcAft>
            </a:pPr>
            <a:r>
              <a:rPr lang="uk-UA" sz="1100" dirty="0">
                <a:latin typeface="Segoe UI Symbol" panose="020B0502040204020203" pitchFamily="34" charset="0"/>
                <a:ea typeface="Calibri" panose="020F0502020204030204" pitchFamily="34" charset="0"/>
                <a:cs typeface="Segoe UI Symbol" panose="020B0502040204020203" pitchFamily="34" charset="0"/>
              </a:rPr>
              <a:t>✓</a:t>
            </a:r>
            <a:r>
              <a:rPr lang="uk-UA" sz="1100" dirty="0">
                <a:latin typeface="Arial" panose="020B0604020202020204" pitchFamily="34" charset="0"/>
                <a:ea typeface="Calibri" panose="020F0502020204030204" pitchFamily="34" charset="0"/>
                <a:cs typeface="Times New Roman" panose="02020603050405020304" pitchFamily="18" charset="0"/>
              </a:rPr>
              <a:t> </a:t>
            </a:r>
            <a:r>
              <a:rPr lang="uk-UA" i="1" dirty="0">
                <a:latin typeface="Arial" panose="020B0604020202020204" pitchFamily="34" charset="0"/>
                <a:ea typeface="Calibri" panose="020F0502020204030204" pitchFamily="34" charset="0"/>
                <a:cs typeface="Times New Roman" panose="02020603050405020304" pitchFamily="18" charset="0"/>
              </a:rPr>
              <a:t>Вимоги регіональних органів влади щодо підвищення екологічної безпеки діяльності організації:</a:t>
            </a:r>
            <a:r>
              <a:rPr lang="uk-UA" dirty="0">
                <a:latin typeface="Arial" panose="020B0604020202020204" pitchFamily="34" charset="0"/>
                <a:ea typeface="Calibri" panose="020F0502020204030204" pitchFamily="34" charset="0"/>
                <a:cs typeface="Times New Roman" panose="02020603050405020304" pitchFamily="18" charset="0"/>
              </a:rPr>
              <a:t> Впровадження екологічно чистих технологій та практик. </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945"/>
              </a:spcAft>
            </a:pPr>
            <a:r>
              <a:rPr lang="uk-UA" sz="1100" dirty="0">
                <a:latin typeface="Segoe UI Symbol" panose="020B0502040204020203" pitchFamily="34" charset="0"/>
                <a:ea typeface="Calibri" panose="020F0502020204030204" pitchFamily="34" charset="0"/>
                <a:cs typeface="Segoe UI Symbol" panose="020B0502040204020203" pitchFamily="34" charset="0"/>
              </a:rPr>
              <a:t>✓</a:t>
            </a:r>
            <a:r>
              <a:rPr lang="uk-UA" sz="1100" dirty="0">
                <a:latin typeface="Arial" panose="020B0604020202020204" pitchFamily="34" charset="0"/>
                <a:ea typeface="Calibri" panose="020F0502020204030204" pitchFamily="34" charset="0"/>
                <a:cs typeface="Times New Roman" panose="02020603050405020304" pitchFamily="18" charset="0"/>
              </a:rPr>
              <a:t> </a:t>
            </a:r>
            <a:r>
              <a:rPr lang="uk-UA" i="1" dirty="0">
                <a:latin typeface="Arial" panose="020B0604020202020204" pitchFamily="34" charset="0"/>
                <a:ea typeface="Calibri" panose="020F0502020204030204" pitchFamily="34" charset="0"/>
                <a:cs typeface="Times New Roman" panose="02020603050405020304" pitchFamily="18" charset="0"/>
              </a:rPr>
              <a:t>Зміни у звичній екологічній та природній інфраструктурі організації</a:t>
            </a:r>
            <a:r>
              <a:rPr lang="uk-UA" dirty="0">
                <a:latin typeface="Arial" panose="020B0604020202020204" pitchFamily="34" charset="0"/>
                <a:ea typeface="Calibri" panose="020F0502020204030204" pitchFamily="34" charset="0"/>
                <a:cs typeface="Times New Roman" panose="02020603050405020304" pitchFamily="18" charset="0"/>
              </a:rPr>
              <a:t>: Адаптація до змін навколишнього середовища. </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algn="just"/>
            <a:r>
              <a:rPr lang="uk-UA" sz="1100" dirty="0">
                <a:latin typeface="Segoe UI Symbol" panose="020B0502040204020203" pitchFamily="34" charset="0"/>
                <a:ea typeface="Calibri" panose="020F0502020204030204" pitchFamily="34" charset="0"/>
                <a:cs typeface="Segoe UI Symbol" panose="020B0502040204020203" pitchFamily="34" charset="0"/>
              </a:rPr>
              <a:t>✓</a:t>
            </a:r>
            <a:r>
              <a:rPr lang="uk-UA" sz="1100" dirty="0">
                <a:latin typeface="Arial" panose="020B0604020202020204" pitchFamily="34" charset="0"/>
                <a:ea typeface="Calibri" panose="020F0502020204030204" pitchFamily="34" charset="0"/>
              </a:rPr>
              <a:t> </a:t>
            </a:r>
            <a:r>
              <a:rPr lang="uk-UA" i="1" dirty="0">
                <a:latin typeface="Arial" panose="020B0604020202020204" pitchFamily="34" charset="0"/>
                <a:ea typeface="Calibri" panose="020F0502020204030204" pitchFamily="34" charset="0"/>
              </a:rPr>
              <a:t>Зміни в нормативах природоохоронної діяльності організа</a:t>
            </a:r>
            <a:r>
              <a:rPr lang="uk-UA" dirty="0">
                <a:latin typeface="Arial" panose="020B0604020202020204" pitchFamily="34" charset="0"/>
                <a:ea typeface="Calibri" panose="020F0502020204030204" pitchFamily="34" charset="0"/>
              </a:rPr>
              <a:t>ції: Дотримання нових екологічних стандартів. </a:t>
            </a:r>
            <a:endParaRPr lang="uk-UA" dirty="0"/>
          </a:p>
        </p:txBody>
      </p:sp>
    </p:spTree>
    <p:extLst>
      <p:ext uri="{BB962C8B-B14F-4D97-AF65-F5344CB8AC3E}">
        <p14:creationId xmlns:p14="http://schemas.microsoft.com/office/powerpoint/2010/main" val="19648750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87611" y="265154"/>
            <a:ext cx="1754659" cy="830997"/>
          </a:xfrm>
          <a:prstGeom prst="rect">
            <a:avLst/>
          </a:prstGeom>
          <a:solidFill>
            <a:schemeClr val="accent1">
              <a:lumMod val="60000"/>
              <a:lumOff val="40000"/>
            </a:schemeClr>
          </a:solidFill>
        </p:spPr>
        <p:txBody>
          <a:bodyPr wrap="square" rtlCol="0">
            <a:spAutoFit/>
          </a:bodyPr>
          <a:lstStyle/>
          <a:p>
            <a:pPr algn="ctr"/>
            <a:r>
              <a:rPr lang="uk-UA" sz="1600" dirty="0" smtClean="0"/>
              <a:t>Неузгодженість цілей та стратегій</a:t>
            </a:r>
            <a:endParaRPr lang="uk-UA" sz="1600" dirty="0"/>
          </a:p>
        </p:txBody>
      </p:sp>
      <p:sp>
        <p:nvSpPr>
          <p:cNvPr id="5" name="TextBox 4"/>
          <p:cNvSpPr txBox="1"/>
          <p:nvPr/>
        </p:nvSpPr>
        <p:spPr>
          <a:xfrm>
            <a:off x="3253946" y="1400376"/>
            <a:ext cx="1911181" cy="1077218"/>
          </a:xfrm>
          <a:prstGeom prst="rect">
            <a:avLst/>
          </a:prstGeom>
          <a:solidFill>
            <a:schemeClr val="accent1">
              <a:lumMod val="60000"/>
              <a:lumOff val="40000"/>
            </a:schemeClr>
          </a:solidFill>
        </p:spPr>
        <p:txBody>
          <a:bodyPr wrap="square" rtlCol="0">
            <a:spAutoFit/>
          </a:bodyPr>
          <a:lstStyle/>
          <a:p>
            <a:pPr algn="ctr"/>
            <a:r>
              <a:rPr lang="uk-UA" sz="1600" dirty="0" smtClean="0"/>
              <a:t>Проблеми організаційної структури та управління</a:t>
            </a:r>
            <a:endParaRPr lang="uk-UA" sz="1600" dirty="0"/>
          </a:p>
        </p:txBody>
      </p:sp>
      <p:sp>
        <p:nvSpPr>
          <p:cNvPr id="6" name="TextBox 5"/>
          <p:cNvSpPr txBox="1"/>
          <p:nvPr/>
        </p:nvSpPr>
        <p:spPr>
          <a:xfrm>
            <a:off x="3253946" y="2852157"/>
            <a:ext cx="1853516" cy="1077218"/>
          </a:xfrm>
          <a:prstGeom prst="rect">
            <a:avLst/>
          </a:prstGeom>
          <a:solidFill>
            <a:schemeClr val="accent1">
              <a:lumMod val="60000"/>
              <a:lumOff val="40000"/>
            </a:schemeClr>
          </a:solidFill>
        </p:spPr>
        <p:txBody>
          <a:bodyPr wrap="square" rtlCol="0">
            <a:spAutoFit/>
          </a:bodyPr>
          <a:lstStyle/>
          <a:p>
            <a:pPr algn="ctr"/>
            <a:r>
              <a:rPr lang="uk-UA" sz="1600" dirty="0" smtClean="0"/>
              <a:t>Неефективність операційної діяльності та технологій</a:t>
            </a:r>
            <a:endParaRPr lang="uk-UA" sz="1600" dirty="0"/>
          </a:p>
        </p:txBody>
      </p:sp>
      <p:sp>
        <p:nvSpPr>
          <p:cNvPr id="7" name="TextBox 6"/>
          <p:cNvSpPr txBox="1"/>
          <p:nvPr/>
        </p:nvSpPr>
        <p:spPr>
          <a:xfrm>
            <a:off x="280087" y="2885843"/>
            <a:ext cx="1754659" cy="954107"/>
          </a:xfrm>
          <a:prstGeom prst="rect">
            <a:avLst/>
          </a:prstGeom>
          <a:solidFill>
            <a:schemeClr val="accent1">
              <a:lumMod val="60000"/>
              <a:lumOff val="40000"/>
            </a:schemeClr>
          </a:solidFill>
        </p:spPr>
        <p:txBody>
          <a:bodyPr wrap="square" rtlCol="0">
            <a:spAutoFit/>
          </a:bodyPr>
          <a:lstStyle/>
          <a:p>
            <a:pPr algn="ctr"/>
            <a:endParaRPr lang="uk-UA" sz="800" dirty="0" smtClean="0"/>
          </a:p>
          <a:p>
            <a:pPr algn="ctr"/>
            <a:r>
              <a:rPr lang="uk-UA" sz="1600" dirty="0" smtClean="0"/>
              <a:t>Кадрові та культурні аспекти</a:t>
            </a:r>
            <a:endParaRPr lang="uk-UA" sz="1600" dirty="0"/>
          </a:p>
        </p:txBody>
      </p:sp>
      <p:sp>
        <p:nvSpPr>
          <p:cNvPr id="8" name="TextBox 7"/>
          <p:cNvSpPr txBox="1"/>
          <p:nvPr/>
        </p:nvSpPr>
        <p:spPr>
          <a:xfrm>
            <a:off x="280086" y="1523486"/>
            <a:ext cx="1754659" cy="830997"/>
          </a:xfrm>
          <a:prstGeom prst="rect">
            <a:avLst/>
          </a:prstGeom>
          <a:solidFill>
            <a:schemeClr val="accent1">
              <a:lumMod val="60000"/>
              <a:lumOff val="40000"/>
            </a:schemeClr>
          </a:solidFill>
        </p:spPr>
        <p:txBody>
          <a:bodyPr wrap="square" rtlCol="0">
            <a:spAutoFit/>
          </a:bodyPr>
          <a:lstStyle/>
          <a:p>
            <a:pPr algn="ctr"/>
            <a:r>
              <a:rPr lang="uk-UA" sz="1600" dirty="0" smtClean="0"/>
              <a:t>Потреба в розвитку та інноваціях</a:t>
            </a:r>
            <a:endParaRPr lang="uk-UA" sz="1600" dirty="0"/>
          </a:p>
        </p:txBody>
      </p:sp>
      <p:sp>
        <p:nvSpPr>
          <p:cNvPr id="11" name="TextBox 10"/>
          <p:cNvSpPr txBox="1"/>
          <p:nvPr/>
        </p:nvSpPr>
        <p:spPr>
          <a:xfrm>
            <a:off x="131803" y="174538"/>
            <a:ext cx="1276867" cy="584775"/>
          </a:xfrm>
          <a:prstGeom prst="rect">
            <a:avLst/>
          </a:prstGeom>
          <a:solidFill>
            <a:srgbClr val="EB0717"/>
          </a:solidFill>
        </p:spPr>
        <p:txBody>
          <a:bodyPr wrap="square" rtlCol="0">
            <a:spAutoFit/>
          </a:bodyPr>
          <a:lstStyle/>
          <a:p>
            <a:pPr algn="ctr"/>
            <a:r>
              <a:rPr lang="uk-UA" sz="1600" b="1" dirty="0" smtClean="0"/>
              <a:t>ВНУТРІШНІ ЧИННИКИ</a:t>
            </a:r>
            <a:endParaRPr lang="uk-UA" sz="1600" b="1" dirty="0"/>
          </a:p>
        </p:txBody>
      </p:sp>
      <p:cxnSp>
        <p:nvCxnSpPr>
          <p:cNvPr id="12" name="Прямая со стрелкой 11"/>
          <p:cNvCxnSpPr/>
          <p:nvPr/>
        </p:nvCxnSpPr>
        <p:spPr>
          <a:xfrm flipH="1">
            <a:off x="1342765" y="1186249"/>
            <a:ext cx="313040" cy="214127"/>
          </a:xfrm>
          <a:prstGeom prst="straightConnector1">
            <a:avLst/>
          </a:prstGeom>
          <a:ln w="38100">
            <a:headEnd type="triangle"/>
            <a:tailEnd type="triangle"/>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p:nvPr/>
        </p:nvCxnSpPr>
        <p:spPr>
          <a:xfrm flipH="1" flipV="1">
            <a:off x="3620526" y="1096151"/>
            <a:ext cx="300685" cy="267499"/>
          </a:xfrm>
          <a:prstGeom prst="straightConnector1">
            <a:avLst/>
          </a:prstGeom>
          <a:ln w="38100">
            <a:headEnd type="triangle"/>
            <a:tailEnd type="triangle"/>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p:nvPr/>
        </p:nvCxnSpPr>
        <p:spPr>
          <a:xfrm flipH="1" flipV="1">
            <a:off x="2370437" y="3349616"/>
            <a:ext cx="547817" cy="13280"/>
          </a:xfrm>
          <a:prstGeom prst="straightConnector1">
            <a:avLst/>
          </a:prstGeom>
          <a:ln w="38100">
            <a:headEnd type="triangle"/>
            <a:tailEnd type="triangle"/>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p:nvPr/>
        </p:nvCxnSpPr>
        <p:spPr>
          <a:xfrm>
            <a:off x="1153300" y="2411911"/>
            <a:ext cx="4115" cy="369907"/>
          </a:xfrm>
          <a:prstGeom prst="straightConnector1">
            <a:avLst/>
          </a:prstGeom>
          <a:ln w="38100">
            <a:headEnd type="triangle"/>
            <a:tailEnd type="triangle"/>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p:nvPr/>
        </p:nvCxnSpPr>
        <p:spPr>
          <a:xfrm>
            <a:off x="4180704" y="2514320"/>
            <a:ext cx="20595" cy="294967"/>
          </a:xfrm>
          <a:prstGeom prst="straightConnector1">
            <a:avLst/>
          </a:prstGeom>
          <a:ln w="38100">
            <a:headEnd type="triangle"/>
            <a:tailEnd type="triangle"/>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9" name="Прямоугольник 28"/>
          <p:cNvSpPr/>
          <p:nvPr/>
        </p:nvSpPr>
        <p:spPr>
          <a:xfrm>
            <a:off x="6162923" y="1252950"/>
            <a:ext cx="4596713" cy="1244380"/>
          </a:xfrm>
          <a:prstGeom prst="rect">
            <a:avLst/>
          </a:prstGeom>
        </p:spPr>
        <p:txBody>
          <a:bodyPr wrap="square">
            <a:spAutoFit/>
          </a:bodyPr>
          <a:lstStyle/>
          <a:p>
            <a:pPr algn="just">
              <a:lnSpc>
                <a:spcPct val="107000"/>
              </a:lnSpc>
              <a:spcAft>
                <a:spcPts val="945"/>
              </a:spcAft>
            </a:pPr>
            <a:r>
              <a:rPr lang="uk-UA" sz="1600" dirty="0" smtClean="0">
                <a:latin typeface="Segoe UI Symbol" panose="020B0502040204020203" pitchFamily="34" charset="0"/>
                <a:ea typeface="Calibri" panose="020F0502020204030204" pitchFamily="34" charset="0"/>
                <a:cs typeface="Segoe UI Symbol" panose="020B0502040204020203" pitchFamily="34" charset="0"/>
              </a:rPr>
              <a:t>✓</a:t>
            </a:r>
            <a:r>
              <a:rPr lang="uk-UA" sz="1600" dirty="0" smtClean="0">
                <a:latin typeface="Arial" panose="020B0604020202020204" pitchFamily="34" charset="0"/>
                <a:ea typeface="Calibri" panose="020F0502020204030204" pitchFamily="34" charset="0"/>
                <a:cs typeface="Times New Roman" panose="02020603050405020304" pitchFamily="18" charset="0"/>
              </a:rPr>
              <a:t> </a:t>
            </a:r>
            <a:r>
              <a:rPr lang="uk-UA" sz="1600" dirty="0">
                <a:latin typeface="Arial" panose="020B0604020202020204" pitchFamily="34" charset="0"/>
                <a:ea typeface="Calibri" panose="020F0502020204030204" pitchFamily="34" charset="0"/>
                <a:cs typeface="Times New Roman" panose="02020603050405020304" pitchFamily="18" charset="0"/>
              </a:rPr>
              <a:t>Зміни, викликані корекцією стратегічних, тактичних та оперативних цілей і завдань організації. </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r>
              <a:rPr lang="uk-UA" sz="1600" dirty="0">
                <a:latin typeface="Segoe UI Symbol" panose="020B0502040204020203" pitchFamily="34" charset="0"/>
                <a:ea typeface="Calibri" panose="020F0502020204030204" pitchFamily="34" charset="0"/>
                <a:cs typeface="Segoe UI Symbol" panose="020B0502040204020203" pitchFamily="34" charset="0"/>
              </a:rPr>
              <a:t>✓</a:t>
            </a:r>
            <a:r>
              <a:rPr lang="uk-UA" sz="1600" dirty="0">
                <a:latin typeface="Arial" panose="020B0604020202020204" pitchFamily="34" charset="0"/>
                <a:ea typeface="Calibri" panose="020F0502020204030204" pitchFamily="34" charset="0"/>
              </a:rPr>
              <a:t> Нові стратегічні цілі та завдання.</a:t>
            </a:r>
            <a:endParaRPr lang="uk-UA" sz="1600" dirty="0"/>
          </a:p>
        </p:txBody>
      </p:sp>
      <p:sp>
        <p:nvSpPr>
          <p:cNvPr id="30" name="TextBox 29"/>
          <p:cNvSpPr txBox="1"/>
          <p:nvPr/>
        </p:nvSpPr>
        <p:spPr>
          <a:xfrm>
            <a:off x="6318421" y="680652"/>
            <a:ext cx="3962400" cy="338554"/>
          </a:xfrm>
          <a:prstGeom prst="rect">
            <a:avLst/>
          </a:prstGeom>
          <a:solidFill>
            <a:schemeClr val="accent1">
              <a:lumMod val="60000"/>
              <a:lumOff val="40000"/>
            </a:schemeClr>
          </a:solidFill>
        </p:spPr>
        <p:txBody>
          <a:bodyPr wrap="square" rtlCol="0">
            <a:spAutoFit/>
          </a:bodyPr>
          <a:lstStyle/>
          <a:p>
            <a:pPr algn="ctr"/>
            <a:r>
              <a:rPr lang="uk-UA" sz="1600" dirty="0" smtClean="0"/>
              <a:t>Неузгодженість цілей та стратегій</a:t>
            </a:r>
            <a:endParaRPr lang="uk-UA" sz="1600" dirty="0"/>
          </a:p>
        </p:txBody>
      </p:sp>
      <p:sp>
        <p:nvSpPr>
          <p:cNvPr id="31" name="TextBox 30"/>
          <p:cNvSpPr txBox="1"/>
          <p:nvPr/>
        </p:nvSpPr>
        <p:spPr>
          <a:xfrm>
            <a:off x="6454346" y="3344600"/>
            <a:ext cx="3954159" cy="584775"/>
          </a:xfrm>
          <a:prstGeom prst="rect">
            <a:avLst/>
          </a:prstGeom>
          <a:solidFill>
            <a:schemeClr val="accent1">
              <a:lumMod val="60000"/>
              <a:lumOff val="40000"/>
            </a:schemeClr>
          </a:solidFill>
        </p:spPr>
        <p:txBody>
          <a:bodyPr wrap="square" rtlCol="0">
            <a:spAutoFit/>
          </a:bodyPr>
          <a:lstStyle/>
          <a:p>
            <a:pPr algn="ctr"/>
            <a:r>
              <a:rPr lang="uk-UA" sz="1600" dirty="0" smtClean="0"/>
              <a:t>Проблеми організаційної структури та управління</a:t>
            </a:r>
            <a:endParaRPr lang="uk-UA" sz="1600" dirty="0"/>
          </a:p>
        </p:txBody>
      </p:sp>
      <p:sp>
        <p:nvSpPr>
          <p:cNvPr id="32" name="Прямоугольник 31"/>
          <p:cNvSpPr/>
          <p:nvPr/>
        </p:nvSpPr>
        <p:spPr>
          <a:xfrm>
            <a:off x="1062681" y="4144175"/>
            <a:ext cx="10783330" cy="2608406"/>
          </a:xfrm>
          <a:prstGeom prst="rect">
            <a:avLst/>
          </a:prstGeom>
        </p:spPr>
        <p:txBody>
          <a:bodyPr wrap="square">
            <a:spAutoFit/>
          </a:bodyPr>
          <a:lstStyle/>
          <a:p>
            <a:pPr algn="just">
              <a:spcAft>
                <a:spcPts val="945"/>
              </a:spcAft>
            </a:pPr>
            <a:r>
              <a:rPr lang="uk-UA" sz="1400" dirty="0">
                <a:latin typeface="Segoe UI Symbol" panose="020B0502040204020203" pitchFamily="34" charset="0"/>
                <a:ea typeface="Calibri" panose="020F0502020204030204" pitchFamily="34" charset="0"/>
                <a:cs typeface="Segoe UI Symbol" panose="020B0502040204020203" pitchFamily="34" charset="0"/>
              </a:rPr>
              <a:t>✓</a:t>
            </a:r>
            <a:r>
              <a:rPr lang="uk-UA" sz="1400" dirty="0">
                <a:latin typeface="Arial" panose="020B0604020202020204" pitchFamily="34" charset="0"/>
                <a:ea typeface="Calibri" panose="020F0502020204030204" pitchFamily="34" charset="0"/>
                <a:cs typeface="Times New Roman" panose="02020603050405020304" pitchFamily="18" charset="0"/>
              </a:rPr>
              <a:t> Зміни, викликані невідповідністю організаційної структури, політики, процедур та правил цілям і задачам організації — етапу її життєвого циклу. </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945"/>
              </a:spcAft>
            </a:pPr>
            <a:r>
              <a:rPr lang="uk-UA" sz="1400" dirty="0">
                <a:latin typeface="Segoe UI Symbol" panose="020B0502040204020203" pitchFamily="34" charset="0"/>
                <a:ea typeface="Calibri" panose="020F0502020204030204" pitchFamily="34" charset="0"/>
                <a:cs typeface="Segoe UI Symbol" panose="020B0502040204020203" pitchFamily="34" charset="0"/>
              </a:rPr>
              <a:t>✓</a:t>
            </a:r>
            <a:r>
              <a:rPr lang="uk-UA" sz="1400" dirty="0">
                <a:latin typeface="Arial" panose="020B0604020202020204" pitchFamily="34" charset="0"/>
                <a:ea typeface="Calibri" panose="020F0502020204030204" pitchFamily="34" charset="0"/>
                <a:cs typeface="Times New Roman" panose="02020603050405020304" pitchFamily="18" charset="0"/>
              </a:rPr>
              <a:t> Неадекватність особистості керівника, його «Я-концепції» цілям, задачам та прийнятій в організації моделі керівництва. </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945"/>
              </a:spcAft>
            </a:pPr>
            <a:r>
              <a:rPr lang="uk-UA" sz="1400" dirty="0">
                <a:latin typeface="Segoe UI Symbol" panose="020B0502040204020203" pitchFamily="34" charset="0"/>
                <a:ea typeface="Calibri" panose="020F0502020204030204" pitchFamily="34" charset="0"/>
                <a:cs typeface="Segoe UI Symbol" panose="020B0502040204020203" pitchFamily="34" charset="0"/>
              </a:rPr>
              <a:t>✓</a:t>
            </a:r>
            <a:r>
              <a:rPr lang="uk-UA" sz="1400" dirty="0">
                <a:latin typeface="Arial" panose="020B0604020202020204" pitchFamily="34" charset="0"/>
                <a:ea typeface="Calibri" panose="020F0502020204030204" pitchFamily="34" charset="0"/>
                <a:cs typeface="Times New Roman" panose="02020603050405020304" pitchFamily="18" charset="0"/>
              </a:rPr>
              <a:t> Неадекватність використовуваних типів влади та стилів керівництва цілям і задачам стану життєвого циклу організації. </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uk-UA" sz="1400" dirty="0">
                <a:latin typeface="Segoe UI Symbol" panose="020B0502040204020203" pitchFamily="34" charset="0"/>
                <a:ea typeface="Calibri" panose="020F0502020204030204" pitchFamily="34" charset="0"/>
                <a:cs typeface="Segoe UI Symbol" panose="020B0502040204020203" pitchFamily="34" charset="0"/>
              </a:rPr>
              <a:t>✓</a:t>
            </a:r>
            <a:r>
              <a:rPr lang="uk-UA" sz="1400" dirty="0">
                <a:latin typeface="Arial" panose="020B0604020202020204" pitchFamily="34" charset="0"/>
                <a:ea typeface="Calibri" panose="020F0502020204030204" pitchFamily="34" charset="0"/>
                <a:cs typeface="Times New Roman" panose="02020603050405020304" pitchFamily="18" charset="0"/>
              </a:rPr>
              <a:t> Невідповідність між основними функціями процесу управління та їх </a:t>
            </a:r>
            <a:r>
              <a:rPr lang="uk-UA" sz="1400" dirty="0" err="1">
                <a:latin typeface="Arial" panose="020B0604020202020204" pitchFamily="34" charset="0"/>
                <a:ea typeface="Calibri" panose="020F0502020204030204" pitchFamily="34" charset="0"/>
                <a:cs typeface="Times New Roman" panose="02020603050405020304" pitchFamily="18" charset="0"/>
              </a:rPr>
              <a:t>підфункціями</a:t>
            </a:r>
            <a:r>
              <a:rPr lang="uk-UA" sz="1400" dirty="0">
                <a:latin typeface="Arial" panose="020B0604020202020204" pitchFamily="34" charset="0"/>
                <a:ea typeface="Calibri" panose="020F0502020204030204" pitchFamily="34" charset="0"/>
                <a:cs typeface="Times New Roman" panose="02020603050405020304" pitchFamily="18" charset="0"/>
              </a:rPr>
              <a:t>: прогнозуванням, моделюванням, програмуванням, регулюванням, координуванням, обліком та контролем. </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945"/>
              </a:spcAft>
            </a:pPr>
            <a:r>
              <a:rPr lang="uk-UA" sz="1400" dirty="0">
                <a:latin typeface="Segoe UI Symbol" panose="020B0502040204020203" pitchFamily="34" charset="0"/>
                <a:ea typeface="Calibri" panose="020F0502020204030204" pitchFamily="34" charset="0"/>
                <a:cs typeface="Segoe UI Symbol" panose="020B0502040204020203" pitchFamily="34" charset="0"/>
              </a:rPr>
              <a:t>✓</a:t>
            </a:r>
            <a:r>
              <a:rPr lang="uk-UA" sz="1400" dirty="0">
                <a:latin typeface="Arial" panose="020B0604020202020204" pitchFamily="34" charset="0"/>
                <a:ea typeface="Calibri" panose="020F0502020204030204" pitchFamily="34" charset="0"/>
                <a:cs typeface="Times New Roman" panose="02020603050405020304" pitchFamily="18" charset="0"/>
              </a:rPr>
              <a:t> Невідповідність між функціями управління та функціями процесу управління системи менеджменту організації. </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945"/>
              </a:spcAft>
            </a:pPr>
            <a:r>
              <a:rPr lang="uk-UA" sz="1400" dirty="0">
                <a:latin typeface="Segoe UI Symbol" panose="020B0502040204020203" pitchFamily="34" charset="0"/>
                <a:ea typeface="Calibri" panose="020F0502020204030204" pitchFamily="34" charset="0"/>
                <a:cs typeface="Segoe UI Symbol" panose="020B0502040204020203" pitchFamily="34" charset="0"/>
              </a:rPr>
              <a:t>✓</a:t>
            </a:r>
            <a:r>
              <a:rPr lang="uk-UA" sz="1400" dirty="0">
                <a:latin typeface="Arial" panose="020B0604020202020204" pitchFamily="34" charset="0"/>
                <a:ea typeface="Calibri" panose="020F0502020204030204" pitchFamily="34" charset="0"/>
                <a:cs typeface="Times New Roman" panose="02020603050405020304" pitchFamily="18" charset="0"/>
              </a:rPr>
              <a:t> Невідповідність між функціями процесу управління та його </a:t>
            </a:r>
            <a:r>
              <a:rPr lang="uk-UA" sz="1400" dirty="0" err="1">
                <a:latin typeface="Arial" panose="020B0604020202020204" pitchFamily="34" charset="0"/>
                <a:ea typeface="Calibri" panose="020F0502020204030204" pitchFamily="34" charset="0"/>
                <a:cs typeface="Times New Roman" panose="02020603050405020304" pitchFamily="18" charset="0"/>
              </a:rPr>
              <a:t>підфункціями</a:t>
            </a:r>
            <a:r>
              <a:rPr lang="uk-UA" sz="1400" dirty="0">
                <a:latin typeface="Arial" panose="020B0604020202020204" pitchFamily="34" charset="0"/>
                <a:ea typeface="Calibri" panose="020F0502020204030204" pitchFamily="34" charset="0"/>
                <a:cs typeface="Times New Roman" panose="02020603050405020304" pitchFamily="18" charset="0"/>
              </a:rPr>
              <a:t>. </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algn="just"/>
            <a:r>
              <a:rPr lang="uk-UA" sz="1400" dirty="0">
                <a:latin typeface="Segoe UI Symbol" panose="020B0502040204020203" pitchFamily="34" charset="0"/>
                <a:ea typeface="Calibri" panose="020F0502020204030204" pitchFamily="34" charset="0"/>
                <a:cs typeface="Segoe UI Symbol" panose="020B0502040204020203" pitchFamily="34" charset="0"/>
              </a:rPr>
              <a:t>✓</a:t>
            </a:r>
            <a:r>
              <a:rPr lang="uk-UA" sz="1400" dirty="0">
                <a:latin typeface="Arial" panose="020B0604020202020204" pitchFamily="34" charset="0"/>
                <a:ea typeface="Calibri" panose="020F0502020204030204" pitchFamily="34" charset="0"/>
              </a:rPr>
              <a:t> Протиріччя між </a:t>
            </a:r>
            <a:r>
              <a:rPr lang="uk-UA" sz="1400" dirty="0" err="1">
                <a:latin typeface="Arial" panose="020B0604020202020204" pitchFamily="34" charset="0"/>
                <a:ea typeface="Calibri" panose="020F0502020204030204" pitchFamily="34" charset="0"/>
              </a:rPr>
              <a:t>підфункціями</a:t>
            </a:r>
            <a:r>
              <a:rPr lang="uk-UA" sz="1400" dirty="0">
                <a:latin typeface="Arial" panose="020B0604020202020204" pitchFamily="34" charset="0"/>
                <a:ea typeface="Calibri" panose="020F0502020204030204" pitchFamily="34" charset="0"/>
              </a:rPr>
              <a:t> процесу управління та зміна керівництва.</a:t>
            </a:r>
            <a:endParaRPr lang="uk-UA" sz="1400" dirty="0"/>
          </a:p>
        </p:txBody>
      </p:sp>
    </p:spTree>
    <p:extLst>
      <p:ext uri="{BB962C8B-B14F-4D97-AF65-F5344CB8AC3E}">
        <p14:creationId xmlns:p14="http://schemas.microsoft.com/office/powerpoint/2010/main" val="37027895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3469" y="273256"/>
            <a:ext cx="3303374" cy="584775"/>
          </a:xfrm>
          <a:prstGeom prst="rect">
            <a:avLst/>
          </a:prstGeom>
          <a:solidFill>
            <a:schemeClr val="accent1">
              <a:lumMod val="60000"/>
              <a:lumOff val="40000"/>
            </a:schemeClr>
          </a:solidFill>
        </p:spPr>
        <p:txBody>
          <a:bodyPr wrap="square" rtlCol="0">
            <a:spAutoFit/>
          </a:bodyPr>
          <a:lstStyle/>
          <a:p>
            <a:pPr algn="ctr"/>
            <a:r>
              <a:rPr lang="uk-UA" sz="1600" dirty="0" smtClean="0"/>
              <a:t>Неефективність операційної діяльності та технологій</a:t>
            </a:r>
            <a:endParaRPr lang="uk-UA" sz="1600" dirty="0"/>
          </a:p>
        </p:txBody>
      </p:sp>
      <p:sp>
        <p:nvSpPr>
          <p:cNvPr id="5" name="TextBox 4"/>
          <p:cNvSpPr txBox="1"/>
          <p:nvPr/>
        </p:nvSpPr>
        <p:spPr>
          <a:xfrm>
            <a:off x="6952736" y="396366"/>
            <a:ext cx="3468130" cy="338554"/>
          </a:xfrm>
          <a:prstGeom prst="rect">
            <a:avLst/>
          </a:prstGeom>
          <a:solidFill>
            <a:schemeClr val="accent1">
              <a:lumMod val="60000"/>
              <a:lumOff val="40000"/>
            </a:schemeClr>
          </a:solidFill>
        </p:spPr>
        <p:txBody>
          <a:bodyPr wrap="square" rtlCol="0">
            <a:spAutoFit/>
          </a:bodyPr>
          <a:lstStyle/>
          <a:p>
            <a:pPr algn="ctr"/>
            <a:r>
              <a:rPr lang="uk-UA" sz="1600" dirty="0" smtClean="0"/>
              <a:t>Кадрові та культурні аспекти</a:t>
            </a:r>
            <a:endParaRPr lang="uk-UA" sz="1600" dirty="0"/>
          </a:p>
        </p:txBody>
      </p:sp>
      <p:sp>
        <p:nvSpPr>
          <p:cNvPr id="6" name="Прямоугольник 5"/>
          <p:cNvSpPr/>
          <p:nvPr/>
        </p:nvSpPr>
        <p:spPr>
          <a:xfrm>
            <a:off x="238897" y="1254176"/>
            <a:ext cx="6096000" cy="1852238"/>
          </a:xfrm>
          <a:prstGeom prst="rect">
            <a:avLst/>
          </a:prstGeom>
        </p:spPr>
        <p:txBody>
          <a:bodyPr>
            <a:spAutoFit/>
          </a:bodyPr>
          <a:lstStyle/>
          <a:p>
            <a:pPr algn="just">
              <a:lnSpc>
                <a:spcPct val="107000"/>
              </a:lnSpc>
              <a:spcAft>
                <a:spcPts val="945"/>
              </a:spcAft>
            </a:pPr>
            <a:r>
              <a:rPr lang="uk-UA" sz="1600" dirty="0">
                <a:latin typeface="Segoe UI Symbol" panose="020B0502040204020203" pitchFamily="34" charset="0"/>
                <a:ea typeface="Calibri" panose="020F0502020204030204" pitchFamily="34" charset="0"/>
                <a:cs typeface="Segoe UI Symbol" panose="020B0502040204020203" pitchFamily="34" charset="0"/>
              </a:rPr>
              <a:t>✓</a:t>
            </a:r>
            <a:r>
              <a:rPr lang="uk-UA" sz="1600" dirty="0">
                <a:latin typeface="Arial" panose="020B0604020202020204" pitchFamily="34" charset="0"/>
                <a:ea typeface="Calibri" panose="020F0502020204030204" pitchFamily="34" charset="0"/>
                <a:cs typeface="Times New Roman" panose="02020603050405020304" pitchFamily="18" charset="0"/>
              </a:rPr>
              <a:t> Невідповідність технологічного забезпечення виробничого процесу організації її задачам. </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945"/>
              </a:spcAft>
            </a:pPr>
            <a:r>
              <a:rPr lang="uk-UA" sz="1600" dirty="0">
                <a:latin typeface="Segoe UI Symbol" panose="020B0502040204020203" pitchFamily="34" charset="0"/>
                <a:ea typeface="Calibri" panose="020F0502020204030204" pitchFamily="34" charset="0"/>
                <a:cs typeface="Segoe UI Symbol" panose="020B0502040204020203" pitchFamily="34" charset="0"/>
              </a:rPr>
              <a:t>✓</a:t>
            </a:r>
            <a:r>
              <a:rPr lang="uk-UA" sz="1600" dirty="0">
                <a:latin typeface="Arial" panose="020B0604020202020204" pitchFamily="34" charset="0"/>
                <a:ea typeface="Calibri" panose="020F0502020204030204" pitchFamily="34" charset="0"/>
                <a:cs typeface="Times New Roman" panose="02020603050405020304" pitchFamily="18" charset="0"/>
              </a:rPr>
              <a:t> Порушення умов раціоналізації технологічних процесів. </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algn="just"/>
            <a:r>
              <a:rPr lang="uk-UA" sz="1600" dirty="0">
                <a:latin typeface="Segoe UI Symbol" panose="020B0502040204020203" pitchFamily="34" charset="0"/>
                <a:ea typeface="Calibri" panose="020F0502020204030204" pitchFamily="34" charset="0"/>
                <a:cs typeface="Segoe UI Symbol" panose="020B0502040204020203" pitchFamily="34" charset="0"/>
              </a:rPr>
              <a:t>✓</a:t>
            </a:r>
            <a:r>
              <a:rPr lang="uk-UA" sz="1600" dirty="0">
                <a:latin typeface="Arial" panose="020B0604020202020204" pitchFamily="34" charset="0"/>
                <a:ea typeface="Calibri" panose="020F0502020204030204" pitchFamily="34" charset="0"/>
              </a:rPr>
              <a:t> Проблеми в організації: Низька продуктивність праці, неефективні бізнес-процеси або впровадження нових технологій. </a:t>
            </a:r>
            <a:endParaRPr lang="uk-UA" sz="1600" dirty="0"/>
          </a:p>
        </p:txBody>
      </p:sp>
      <p:sp>
        <p:nvSpPr>
          <p:cNvPr id="7" name="Прямоугольник 6"/>
          <p:cNvSpPr/>
          <p:nvPr/>
        </p:nvSpPr>
        <p:spPr>
          <a:xfrm>
            <a:off x="6730314" y="1196511"/>
            <a:ext cx="5066268" cy="2529090"/>
          </a:xfrm>
          <a:prstGeom prst="rect">
            <a:avLst/>
          </a:prstGeom>
        </p:spPr>
        <p:txBody>
          <a:bodyPr wrap="square">
            <a:spAutoFit/>
          </a:bodyPr>
          <a:lstStyle/>
          <a:p>
            <a:pPr algn="just">
              <a:lnSpc>
                <a:spcPct val="107000"/>
              </a:lnSpc>
              <a:spcAft>
                <a:spcPts val="945"/>
              </a:spcAft>
            </a:pPr>
            <a:r>
              <a:rPr lang="uk-UA" sz="1600" dirty="0">
                <a:latin typeface="Segoe UI Symbol" panose="020B0502040204020203" pitchFamily="34" charset="0"/>
                <a:ea typeface="Calibri" panose="020F0502020204030204" pitchFamily="34" charset="0"/>
                <a:cs typeface="Segoe UI Symbol" panose="020B0502040204020203" pitchFamily="34" charset="0"/>
              </a:rPr>
              <a:t>✓</a:t>
            </a:r>
            <a:r>
              <a:rPr lang="uk-UA" sz="1600" dirty="0">
                <a:latin typeface="Arial" panose="020B0604020202020204" pitchFamily="34" charset="0"/>
                <a:ea typeface="Calibri" panose="020F0502020204030204" pitchFamily="34" charset="0"/>
                <a:cs typeface="Times New Roman" panose="02020603050405020304" pitchFamily="18" charset="0"/>
              </a:rPr>
              <a:t> Невідповідність «Я-концепції» підлеглих цілям, задачам, культурі та ідеології організації. </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945"/>
              </a:spcAft>
            </a:pPr>
            <a:r>
              <a:rPr lang="uk-UA" sz="1600" dirty="0">
                <a:latin typeface="Segoe UI Symbol" panose="020B0502040204020203" pitchFamily="34" charset="0"/>
                <a:ea typeface="Calibri" panose="020F0502020204030204" pitchFamily="34" charset="0"/>
                <a:cs typeface="Segoe UI Symbol" panose="020B0502040204020203" pitchFamily="34" charset="0"/>
              </a:rPr>
              <a:t>✓</a:t>
            </a:r>
            <a:r>
              <a:rPr lang="uk-UA" sz="1600" dirty="0">
                <a:latin typeface="Arial" panose="020B0604020202020204" pitchFamily="34" charset="0"/>
                <a:ea typeface="Calibri" panose="020F0502020204030204" pitchFamily="34" charset="0"/>
                <a:cs typeface="Times New Roman" panose="02020603050405020304" pitchFamily="18" charset="0"/>
              </a:rPr>
              <a:t> Протиріччя між досвідом та умовами функціонування організації. </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945"/>
              </a:spcAft>
            </a:pPr>
            <a:r>
              <a:rPr lang="uk-UA" sz="1600" dirty="0">
                <a:latin typeface="Segoe UI Symbol" panose="020B0502040204020203" pitchFamily="34" charset="0"/>
                <a:ea typeface="Calibri" panose="020F0502020204030204" pitchFamily="34" charset="0"/>
                <a:cs typeface="Segoe UI Symbol" panose="020B0502040204020203" pitchFamily="34" charset="0"/>
              </a:rPr>
              <a:t>✓</a:t>
            </a:r>
            <a:r>
              <a:rPr lang="uk-UA" sz="1600" dirty="0">
                <a:latin typeface="Arial" panose="020B0604020202020204" pitchFamily="34" charset="0"/>
                <a:ea typeface="Calibri" panose="020F0502020204030204" pitchFamily="34" charset="0"/>
                <a:cs typeface="Times New Roman" panose="02020603050405020304" pitchFamily="18" charset="0"/>
              </a:rPr>
              <a:t> Висока плинність кадрів, низький рівень задоволеності співробітників, конфлікти між підрозділами. </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algn="just"/>
            <a:r>
              <a:rPr lang="uk-UA" sz="1600" dirty="0">
                <a:latin typeface="Segoe UI Symbol" panose="020B0502040204020203" pitchFamily="34" charset="0"/>
                <a:ea typeface="Calibri" panose="020F0502020204030204" pitchFamily="34" charset="0"/>
                <a:cs typeface="Segoe UI Symbol" panose="020B0502040204020203" pitchFamily="34" charset="0"/>
              </a:rPr>
              <a:t>✓</a:t>
            </a:r>
            <a:r>
              <a:rPr lang="uk-UA" sz="1600" dirty="0">
                <a:latin typeface="Arial" panose="020B0604020202020204" pitchFamily="34" charset="0"/>
                <a:ea typeface="Calibri" panose="020F0502020204030204" pitchFamily="34" charset="0"/>
              </a:rPr>
              <a:t> Зміна корпоративної культури. </a:t>
            </a:r>
            <a:endParaRPr lang="uk-UA" sz="1600" dirty="0"/>
          </a:p>
        </p:txBody>
      </p:sp>
      <p:sp>
        <p:nvSpPr>
          <p:cNvPr id="8" name="TextBox 7"/>
          <p:cNvSpPr txBox="1"/>
          <p:nvPr/>
        </p:nvSpPr>
        <p:spPr>
          <a:xfrm>
            <a:off x="1734065" y="4285154"/>
            <a:ext cx="3204519" cy="584775"/>
          </a:xfrm>
          <a:prstGeom prst="rect">
            <a:avLst/>
          </a:prstGeom>
          <a:solidFill>
            <a:schemeClr val="accent1">
              <a:lumMod val="60000"/>
              <a:lumOff val="40000"/>
            </a:schemeClr>
          </a:solidFill>
        </p:spPr>
        <p:txBody>
          <a:bodyPr wrap="square" rtlCol="0">
            <a:spAutoFit/>
          </a:bodyPr>
          <a:lstStyle/>
          <a:p>
            <a:pPr algn="ctr"/>
            <a:r>
              <a:rPr lang="uk-UA" sz="1600" dirty="0" smtClean="0"/>
              <a:t>Потреба в розвитку та інноваціях</a:t>
            </a:r>
            <a:endParaRPr lang="uk-UA" sz="1600" dirty="0"/>
          </a:p>
        </p:txBody>
      </p:sp>
      <p:sp>
        <p:nvSpPr>
          <p:cNvPr id="9" name="Прямоугольник 8"/>
          <p:cNvSpPr/>
          <p:nvPr/>
        </p:nvSpPr>
        <p:spPr>
          <a:xfrm>
            <a:off x="238897" y="5148819"/>
            <a:ext cx="6096000" cy="584775"/>
          </a:xfrm>
          <a:prstGeom prst="rect">
            <a:avLst/>
          </a:prstGeom>
        </p:spPr>
        <p:txBody>
          <a:bodyPr>
            <a:spAutoFit/>
          </a:bodyPr>
          <a:lstStyle/>
          <a:p>
            <a:pPr algn="just"/>
            <a:r>
              <a:rPr lang="uk-UA" sz="1600" dirty="0">
                <a:latin typeface="Segoe UI Symbol" panose="020B0502040204020203" pitchFamily="34" charset="0"/>
                <a:ea typeface="Calibri" panose="020F0502020204030204" pitchFamily="34" charset="0"/>
                <a:cs typeface="Segoe UI Symbol" panose="020B0502040204020203" pitchFamily="34" charset="0"/>
              </a:rPr>
              <a:t>✓</a:t>
            </a:r>
            <a:r>
              <a:rPr lang="uk-UA" sz="1600" dirty="0">
                <a:latin typeface="Arial" panose="020B0604020202020204" pitchFamily="34" charset="0"/>
                <a:ea typeface="Calibri" panose="020F0502020204030204" pitchFamily="34" charset="0"/>
              </a:rPr>
              <a:t> Інновації та розвиток: Прагнення до постійного вдосконалення продуктів, послуг та процесів.</a:t>
            </a:r>
            <a:endParaRPr lang="uk-UA" sz="1600" dirty="0"/>
          </a:p>
        </p:txBody>
      </p:sp>
    </p:spTree>
    <p:extLst>
      <p:ext uri="{BB962C8B-B14F-4D97-AF65-F5344CB8AC3E}">
        <p14:creationId xmlns:p14="http://schemas.microsoft.com/office/powerpoint/2010/main" val="27030683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5315" y="696879"/>
            <a:ext cx="10036696" cy="923330"/>
          </a:xfrm>
          <a:prstGeom prst="rect">
            <a:avLst/>
          </a:prstGeom>
        </p:spPr>
        <p:txBody>
          <a:bodyPr wrap="square">
            <a:spAutoFit/>
          </a:bodyPr>
          <a:lstStyle/>
          <a:p>
            <a:pPr indent="360000" algn="just"/>
            <a:r>
              <a:rPr lang="uk-UA" dirty="0" smtClean="0">
                <a:latin typeface="Arial" panose="020B0604020202020204" pitchFamily="34" charset="0"/>
                <a:ea typeface="Calibri" panose="020F0502020204030204" pitchFamily="34" charset="0"/>
              </a:rPr>
              <a:t>Процес </a:t>
            </a:r>
            <a:r>
              <a:rPr lang="uk-UA" dirty="0">
                <a:latin typeface="Arial" panose="020B0604020202020204" pitchFamily="34" charset="0"/>
                <a:ea typeface="Calibri" panose="020F0502020204030204" pitchFamily="34" charset="0"/>
              </a:rPr>
              <a:t>організаційних змін часто розглядається як послідовність певних етапів, хоча на практиці ці етапи можуть перетинатися або відбуватися </a:t>
            </a:r>
            <a:r>
              <a:rPr lang="uk-UA" dirty="0" err="1">
                <a:latin typeface="Arial" panose="020B0604020202020204" pitchFamily="34" charset="0"/>
                <a:ea typeface="Calibri" panose="020F0502020204030204" pitchFamily="34" charset="0"/>
              </a:rPr>
              <a:t>нелінійно</a:t>
            </a:r>
            <a:r>
              <a:rPr lang="uk-UA" dirty="0">
                <a:latin typeface="Arial" panose="020B0604020202020204" pitchFamily="34" charset="0"/>
                <a:ea typeface="Calibri" panose="020F0502020204030204" pitchFamily="34" charset="0"/>
              </a:rPr>
              <a:t>. Одна з поширених моделей життєвого циклу організаційних змін включає наступні фази:</a:t>
            </a:r>
            <a:endParaRPr lang="uk-UA" dirty="0"/>
          </a:p>
        </p:txBody>
      </p:sp>
      <p:sp>
        <p:nvSpPr>
          <p:cNvPr id="5" name="Прямоугольник 4"/>
          <p:cNvSpPr/>
          <p:nvPr/>
        </p:nvSpPr>
        <p:spPr>
          <a:xfrm>
            <a:off x="3333315" y="87798"/>
            <a:ext cx="4256742" cy="373757"/>
          </a:xfrm>
          <a:prstGeom prst="rect">
            <a:avLst/>
          </a:prstGeom>
        </p:spPr>
        <p:txBody>
          <a:bodyPr wrap="none">
            <a:spAutoFit/>
          </a:bodyPr>
          <a:lstStyle/>
          <a:p>
            <a:pPr algn="ctr">
              <a:lnSpc>
                <a:spcPct val="107000"/>
              </a:lnSpc>
              <a:spcAft>
                <a:spcPts val="0"/>
              </a:spcAft>
            </a:pPr>
            <a:r>
              <a:rPr lang="uk-UA" b="1" dirty="0">
                <a:latin typeface="Arial" panose="020B0604020202020204" pitchFamily="34" charset="0"/>
                <a:ea typeface="Calibri" panose="020F0502020204030204" pitchFamily="34" charset="0"/>
                <a:cs typeface="Times New Roman" panose="02020603050405020304" pitchFamily="18" charset="0"/>
              </a:rPr>
              <a:t>Життєвий цикл організаційних змін</a:t>
            </a:r>
            <a:endParaRPr lang="uk-UA" sz="1400" b="1"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6" name="Прямая соединительная линия 5"/>
          <p:cNvCxnSpPr/>
          <p:nvPr/>
        </p:nvCxnSpPr>
        <p:spPr>
          <a:xfrm>
            <a:off x="659027" y="467048"/>
            <a:ext cx="917695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Прямоугольник 6"/>
          <p:cNvSpPr/>
          <p:nvPr/>
        </p:nvSpPr>
        <p:spPr>
          <a:xfrm>
            <a:off x="285314" y="1620209"/>
            <a:ext cx="7548869" cy="1409681"/>
          </a:xfrm>
          <a:prstGeom prst="rect">
            <a:avLst/>
          </a:prstGeom>
        </p:spPr>
        <p:txBody>
          <a:bodyPr wrap="square">
            <a:spAutoFit/>
          </a:bodyPr>
          <a:lstStyle/>
          <a:p>
            <a:pPr algn="just">
              <a:lnSpc>
                <a:spcPct val="107000"/>
              </a:lnSpc>
              <a:spcAft>
                <a:spcPts val="0"/>
              </a:spcAft>
            </a:pPr>
            <a:r>
              <a:rPr lang="uk-UA" sz="1600" dirty="0">
                <a:solidFill>
                  <a:srgbClr val="FF0000"/>
                </a:solidFill>
                <a:latin typeface="Arial" panose="020B0604020202020204" pitchFamily="34" charset="0"/>
                <a:ea typeface="Calibri" panose="020F0502020204030204" pitchFamily="34" charset="0"/>
                <a:cs typeface="Times New Roman" panose="02020603050405020304" pitchFamily="18" charset="0"/>
              </a:rPr>
              <a:t>1. </a:t>
            </a:r>
            <a:r>
              <a:rPr lang="uk-UA" sz="1600" b="1" dirty="0">
                <a:solidFill>
                  <a:srgbClr val="FF0000"/>
                </a:solidFill>
                <a:latin typeface="Arial" panose="020B0604020202020204" pitchFamily="34" charset="0"/>
                <a:ea typeface="Calibri" panose="020F0502020204030204" pitchFamily="34" charset="0"/>
                <a:cs typeface="Times New Roman" panose="02020603050405020304" pitchFamily="18" charset="0"/>
              </a:rPr>
              <a:t>Етап усвідомлення необхідності змін (</a:t>
            </a:r>
            <a:r>
              <a:rPr lang="uk-UA" sz="1600" b="1" dirty="0" err="1">
                <a:solidFill>
                  <a:srgbClr val="FF0000"/>
                </a:solidFill>
                <a:latin typeface="Arial" panose="020B0604020202020204" pitchFamily="34" charset="0"/>
                <a:ea typeface="Calibri" panose="020F0502020204030204" pitchFamily="34" charset="0"/>
                <a:cs typeface="Times New Roman" panose="02020603050405020304" pitchFamily="18" charset="0"/>
              </a:rPr>
              <a:t>Unfreezing</a:t>
            </a:r>
            <a:r>
              <a:rPr lang="uk-UA" sz="1600" b="1" dirty="0">
                <a:solidFill>
                  <a:srgbClr val="FF0000"/>
                </a:solidFill>
                <a:latin typeface="Arial" panose="020B0604020202020204" pitchFamily="34" charset="0"/>
                <a:ea typeface="Calibri" panose="020F0502020204030204" pitchFamily="34" charset="0"/>
                <a:cs typeface="Times New Roman" panose="02020603050405020304" pitchFamily="18" charset="0"/>
              </a:rPr>
              <a:t>):</a:t>
            </a:r>
            <a:r>
              <a:rPr lang="uk-UA" sz="1600" b="1" dirty="0">
                <a:latin typeface="Arial" panose="020B0604020202020204" pitchFamily="34" charset="0"/>
                <a:ea typeface="Calibri" panose="020F0502020204030204" pitchFamily="34" charset="0"/>
                <a:cs typeface="Times New Roman" panose="02020603050405020304" pitchFamily="18" charset="0"/>
              </a:rPr>
              <a:t> </a:t>
            </a:r>
            <a:r>
              <a:rPr lang="uk-UA" sz="1600" dirty="0">
                <a:latin typeface="Arial" panose="020B0604020202020204" pitchFamily="34" charset="0"/>
                <a:ea typeface="Calibri" panose="020F0502020204030204" pitchFamily="34" charset="0"/>
                <a:cs typeface="Times New Roman" panose="02020603050405020304" pitchFamily="18" charset="0"/>
              </a:rPr>
              <a:t>На цьому етапі відбувається усвідомлення існуючих проблем, </a:t>
            </a:r>
            <a:r>
              <a:rPr lang="uk-UA" sz="1600" dirty="0" err="1">
                <a:latin typeface="Arial" panose="020B0604020202020204" pitchFamily="34" charset="0"/>
                <a:ea typeface="Calibri" panose="020F0502020204030204" pitchFamily="34" charset="0"/>
                <a:cs typeface="Times New Roman" panose="02020603050405020304" pitchFamily="18" charset="0"/>
              </a:rPr>
              <a:t>невідповідностей</a:t>
            </a:r>
            <a:r>
              <a:rPr lang="uk-UA" sz="1600" dirty="0">
                <a:latin typeface="Arial" panose="020B0604020202020204" pitchFamily="34" charset="0"/>
                <a:ea typeface="Calibri" panose="020F0502020204030204" pitchFamily="34" charset="0"/>
                <a:cs typeface="Times New Roman" panose="02020603050405020304" pitchFamily="18" charset="0"/>
              </a:rPr>
              <a:t> або можливостей для покращення, що створює мотивацію для змін. Керівництво та співробітники починають розуміти, що поточний стан організації є неоптимальним або не відповідає майбутнім викликам. </a:t>
            </a:r>
            <a:endParaRPr lang="uk-UA"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p:cNvSpPr txBox="1"/>
          <p:nvPr/>
        </p:nvSpPr>
        <p:spPr>
          <a:xfrm>
            <a:off x="8258430" y="1620209"/>
            <a:ext cx="3707027" cy="1146211"/>
          </a:xfrm>
          <a:prstGeom prst="rect">
            <a:avLst/>
          </a:prstGeom>
          <a:solidFill>
            <a:schemeClr val="accent6">
              <a:lumMod val="40000"/>
              <a:lumOff val="60000"/>
            </a:schemeClr>
          </a:solidFill>
        </p:spPr>
        <p:txBody>
          <a:bodyPr wrap="square" rtlCol="0">
            <a:spAutoFit/>
          </a:bodyPr>
          <a:lstStyle/>
          <a:p>
            <a:pPr algn="just">
              <a:lnSpc>
                <a:spcPct val="107000"/>
              </a:lnSpc>
              <a:spcAft>
                <a:spcPts val="0"/>
              </a:spcAft>
            </a:pPr>
            <a:r>
              <a:rPr lang="uk-UA" sz="1600" b="1" dirty="0">
                <a:latin typeface="Arial" panose="020B0604020202020204" pitchFamily="34" charset="0"/>
                <a:ea typeface="Calibri" panose="020F0502020204030204" pitchFamily="34" charset="0"/>
                <a:cs typeface="Times New Roman" panose="02020603050405020304" pitchFamily="18" charset="0"/>
              </a:rPr>
              <a:t>Приклад: </a:t>
            </a:r>
            <a:r>
              <a:rPr lang="uk-UA" sz="1600" i="1" dirty="0">
                <a:latin typeface="Arial" panose="020B0604020202020204" pitchFamily="34" charset="0"/>
                <a:ea typeface="Calibri" panose="020F0502020204030204" pitchFamily="34" charset="0"/>
                <a:cs typeface="Times New Roman" panose="02020603050405020304" pitchFamily="18" charset="0"/>
              </a:rPr>
              <a:t>Аналіз ринкової частки та відгуків клієнтів показує компанії Київстар необхідність покращення якості обслуговування. </a:t>
            </a:r>
            <a:endParaRPr lang="uk-UA"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Прямоугольник 9"/>
          <p:cNvSpPr/>
          <p:nvPr/>
        </p:nvSpPr>
        <p:spPr>
          <a:xfrm>
            <a:off x="285313" y="3568458"/>
            <a:ext cx="7548870" cy="1146211"/>
          </a:xfrm>
          <a:prstGeom prst="rect">
            <a:avLst/>
          </a:prstGeom>
        </p:spPr>
        <p:txBody>
          <a:bodyPr wrap="square">
            <a:spAutoFit/>
          </a:bodyPr>
          <a:lstStyle/>
          <a:p>
            <a:pPr algn="just">
              <a:lnSpc>
                <a:spcPct val="107000"/>
              </a:lnSpc>
              <a:spcAft>
                <a:spcPts val="0"/>
              </a:spcAft>
            </a:pPr>
            <a:r>
              <a:rPr lang="uk-UA" sz="1600" dirty="0">
                <a:solidFill>
                  <a:srgbClr val="FF0000"/>
                </a:solidFill>
                <a:latin typeface="Arial" panose="020B0604020202020204" pitchFamily="34" charset="0"/>
                <a:ea typeface="Calibri" panose="020F0502020204030204" pitchFamily="34" charset="0"/>
                <a:cs typeface="Times New Roman" panose="02020603050405020304" pitchFamily="18" charset="0"/>
              </a:rPr>
              <a:t>2. </a:t>
            </a:r>
            <a:r>
              <a:rPr lang="uk-UA" sz="1600" b="1" dirty="0">
                <a:solidFill>
                  <a:srgbClr val="FF0000"/>
                </a:solidFill>
                <a:latin typeface="Arial" panose="020B0604020202020204" pitchFamily="34" charset="0"/>
                <a:ea typeface="Calibri" panose="020F0502020204030204" pitchFamily="34" charset="0"/>
                <a:cs typeface="Times New Roman" panose="02020603050405020304" pitchFamily="18" charset="0"/>
              </a:rPr>
              <a:t>Етап планування змін (</a:t>
            </a:r>
            <a:r>
              <a:rPr lang="uk-UA" sz="1600" b="1" dirty="0" err="1">
                <a:solidFill>
                  <a:srgbClr val="FF0000"/>
                </a:solidFill>
                <a:latin typeface="Arial" panose="020B0604020202020204" pitchFamily="34" charset="0"/>
                <a:ea typeface="Calibri" panose="020F0502020204030204" pitchFamily="34" charset="0"/>
                <a:cs typeface="Times New Roman" panose="02020603050405020304" pitchFamily="18" charset="0"/>
              </a:rPr>
              <a:t>Change</a:t>
            </a:r>
            <a:r>
              <a:rPr lang="uk-UA" sz="1600" b="1"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r>
              <a:rPr lang="uk-UA" sz="1600" dirty="0">
                <a:latin typeface="Arial" panose="020B0604020202020204" pitchFamily="34" charset="0"/>
                <a:ea typeface="Calibri" panose="020F0502020204030204" pitchFamily="34" charset="0"/>
                <a:cs typeface="Times New Roman" panose="02020603050405020304" pitchFamily="18" charset="0"/>
              </a:rPr>
              <a:t>На цьому етапі визначаються цілі змін, розробляється стратегія та детальний план дій, включаючи необхідні ресурси, терміни та відповідальних осіб. Важливим є залучення ключових </a:t>
            </a:r>
            <a:r>
              <a:rPr lang="uk-UA" sz="1600" dirty="0" err="1">
                <a:latin typeface="Arial" panose="020B0604020202020204" pitchFamily="34" charset="0"/>
                <a:ea typeface="Calibri" panose="020F0502020204030204" pitchFamily="34" charset="0"/>
                <a:cs typeface="Times New Roman" panose="02020603050405020304" pitchFamily="18" charset="0"/>
              </a:rPr>
              <a:t>стейкхолдерів</a:t>
            </a:r>
            <a:r>
              <a:rPr lang="uk-UA" sz="1600" dirty="0">
                <a:latin typeface="Arial" panose="020B0604020202020204" pitchFamily="34" charset="0"/>
                <a:ea typeface="Calibri" panose="020F0502020204030204" pitchFamily="34" charset="0"/>
                <a:cs typeface="Times New Roman" panose="02020603050405020304" pitchFamily="18" charset="0"/>
              </a:rPr>
              <a:t> та комунікація щодо майбутніх змін.  </a:t>
            </a:r>
            <a:endParaRPr lang="uk-UA" sz="1600" dirty="0"/>
          </a:p>
        </p:txBody>
      </p:sp>
      <p:sp>
        <p:nvSpPr>
          <p:cNvPr id="11" name="TextBox 10"/>
          <p:cNvSpPr txBox="1"/>
          <p:nvPr/>
        </p:nvSpPr>
        <p:spPr>
          <a:xfrm>
            <a:off x="8258432" y="3214231"/>
            <a:ext cx="3707027" cy="1808829"/>
          </a:xfrm>
          <a:prstGeom prst="rect">
            <a:avLst/>
          </a:prstGeom>
          <a:solidFill>
            <a:schemeClr val="accent6">
              <a:lumMod val="40000"/>
              <a:lumOff val="60000"/>
            </a:schemeClr>
          </a:solidFill>
        </p:spPr>
        <p:txBody>
          <a:bodyPr wrap="square" rtlCol="0">
            <a:spAutoFit/>
          </a:bodyPr>
          <a:lstStyle/>
          <a:p>
            <a:pPr algn="just">
              <a:lnSpc>
                <a:spcPct val="107000"/>
              </a:lnSpc>
            </a:pPr>
            <a:r>
              <a:rPr lang="uk-UA" sz="1500" b="1" dirty="0">
                <a:latin typeface="Arial" panose="020B0604020202020204" pitchFamily="34" charset="0"/>
                <a:ea typeface="Calibri" panose="020F0502020204030204" pitchFamily="34" charset="0"/>
              </a:rPr>
              <a:t>Приклад: </a:t>
            </a:r>
            <a:r>
              <a:rPr lang="uk-UA" sz="1500" i="1" dirty="0">
                <a:latin typeface="Arial" panose="020B0604020202020204" pitchFamily="34" charset="0"/>
                <a:ea typeface="Calibri" panose="020F0502020204030204" pitchFamily="34" charset="0"/>
              </a:rPr>
              <a:t>Компанія Нова Пошта розробляє детальний </a:t>
            </a:r>
            <a:r>
              <a:rPr lang="uk-UA" sz="1500" i="1" dirty="0" err="1">
                <a:latin typeface="Arial" panose="020B0604020202020204" pitchFamily="34" charset="0"/>
                <a:ea typeface="Calibri" panose="020F0502020204030204" pitchFamily="34" charset="0"/>
              </a:rPr>
              <a:t>проєкт</a:t>
            </a:r>
            <a:r>
              <a:rPr lang="uk-UA" sz="1500" i="1" dirty="0">
                <a:latin typeface="Arial" panose="020B0604020202020204" pitchFamily="34" charset="0"/>
                <a:ea typeface="Calibri" panose="020F0502020204030204" pitchFamily="34" charset="0"/>
              </a:rPr>
              <a:t> впровадження автоматизованої системи сортування, включаючи закупівлю обладнання, навчання персоналу та зміни в логістичних процесах</a:t>
            </a:r>
            <a:r>
              <a:rPr lang="uk-UA" sz="1500" i="1" dirty="0" smtClean="0">
                <a:latin typeface="Arial" panose="020B0604020202020204" pitchFamily="34" charset="0"/>
                <a:ea typeface="Calibri" panose="020F0502020204030204" pitchFamily="34" charset="0"/>
              </a:rPr>
              <a:t>.</a:t>
            </a:r>
            <a:r>
              <a:rPr lang="uk-UA" sz="1500" i="1" dirty="0" smtClean="0">
                <a:latin typeface="Arial" panose="020B0604020202020204" pitchFamily="34" charset="0"/>
                <a:ea typeface="Calibri" panose="020F0502020204030204" pitchFamily="34" charset="0"/>
                <a:cs typeface="Times New Roman" panose="02020603050405020304" pitchFamily="18" charset="0"/>
              </a:rPr>
              <a:t> </a:t>
            </a:r>
            <a:endParaRPr lang="uk-UA" sz="15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Прямоугольник 11"/>
          <p:cNvSpPr/>
          <p:nvPr/>
        </p:nvSpPr>
        <p:spPr>
          <a:xfrm>
            <a:off x="285313" y="5187193"/>
            <a:ext cx="7482966" cy="1409681"/>
          </a:xfrm>
          <a:prstGeom prst="rect">
            <a:avLst/>
          </a:prstGeom>
        </p:spPr>
        <p:txBody>
          <a:bodyPr wrap="square">
            <a:spAutoFit/>
          </a:bodyPr>
          <a:lstStyle/>
          <a:p>
            <a:pPr algn="just">
              <a:lnSpc>
                <a:spcPct val="107000"/>
              </a:lnSpc>
              <a:spcAft>
                <a:spcPts val="0"/>
              </a:spcAft>
            </a:pPr>
            <a:r>
              <a:rPr lang="uk-UA" sz="1600" dirty="0">
                <a:solidFill>
                  <a:srgbClr val="EB0717"/>
                </a:solidFill>
                <a:latin typeface="Arial" panose="020B0604020202020204" pitchFamily="34" charset="0"/>
                <a:ea typeface="Calibri" panose="020F0502020204030204" pitchFamily="34" charset="0"/>
                <a:cs typeface="Times New Roman" panose="02020603050405020304" pitchFamily="18" charset="0"/>
              </a:rPr>
              <a:t>3. </a:t>
            </a:r>
            <a:r>
              <a:rPr lang="uk-UA" sz="1600" b="1" dirty="0">
                <a:solidFill>
                  <a:srgbClr val="EB0717"/>
                </a:solidFill>
                <a:latin typeface="Arial" panose="020B0604020202020204" pitchFamily="34" charset="0"/>
                <a:ea typeface="Calibri" panose="020F0502020204030204" pitchFamily="34" charset="0"/>
                <a:cs typeface="Times New Roman" panose="02020603050405020304" pitchFamily="18" charset="0"/>
              </a:rPr>
              <a:t>Етап впровадження змін (</a:t>
            </a:r>
            <a:r>
              <a:rPr lang="uk-UA" sz="1600" b="1" dirty="0" err="1">
                <a:solidFill>
                  <a:srgbClr val="EB0717"/>
                </a:solidFill>
                <a:latin typeface="Arial" panose="020B0604020202020204" pitchFamily="34" charset="0"/>
                <a:ea typeface="Calibri" panose="020F0502020204030204" pitchFamily="34" charset="0"/>
                <a:cs typeface="Times New Roman" panose="02020603050405020304" pitchFamily="18" charset="0"/>
              </a:rPr>
              <a:t>Moving</a:t>
            </a:r>
            <a:r>
              <a:rPr lang="uk-UA" sz="1600" b="1" dirty="0">
                <a:solidFill>
                  <a:srgbClr val="EB0717"/>
                </a:solidFill>
                <a:latin typeface="Arial" panose="020B0604020202020204" pitchFamily="34" charset="0"/>
                <a:ea typeface="Calibri" panose="020F0502020204030204" pitchFamily="34" charset="0"/>
                <a:cs typeface="Times New Roman" panose="02020603050405020304" pitchFamily="18" charset="0"/>
              </a:rPr>
              <a:t>):</a:t>
            </a:r>
            <a:r>
              <a:rPr lang="uk-UA" sz="1600" b="1" dirty="0">
                <a:latin typeface="Arial" panose="020B0604020202020204" pitchFamily="34" charset="0"/>
                <a:ea typeface="Calibri" panose="020F0502020204030204" pitchFamily="34" charset="0"/>
                <a:cs typeface="Times New Roman" panose="02020603050405020304" pitchFamily="18" charset="0"/>
              </a:rPr>
              <a:t> </a:t>
            </a:r>
            <a:r>
              <a:rPr lang="uk-UA" sz="1600" dirty="0">
                <a:latin typeface="Arial" panose="020B0604020202020204" pitchFamily="34" charset="0"/>
                <a:ea typeface="Calibri" panose="020F0502020204030204" pitchFamily="34" charset="0"/>
                <a:cs typeface="Times New Roman" panose="02020603050405020304" pitchFamily="18" charset="0"/>
              </a:rPr>
              <a:t>На цьому етапі відбувається безпосередня реалізація запланованих змін. Це може включати зміну організаційної структури, впровадження нових технологій, навчання персоналу, зміну бізнес-процесів. Важливим є гнучкість та готовність до коригування плану в процесі впровадження.  </a:t>
            </a:r>
            <a:endParaRPr lang="uk-UA"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8258431" y="5187193"/>
            <a:ext cx="3707027" cy="1479444"/>
          </a:xfrm>
          <a:prstGeom prst="rect">
            <a:avLst/>
          </a:prstGeom>
          <a:solidFill>
            <a:schemeClr val="accent6">
              <a:lumMod val="40000"/>
              <a:lumOff val="60000"/>
            </a:schemeClr>
          </a:solidFill>
        </p:spPr>
        <p:txBody>
          <a:bodyPr wrap="square" rtlCol="0">
            <a:spAutoFit/>
          </a:bodyPr>
          <a:lstStyle/>
          <a:p>
            <a:pPr algn="just">
              <a:lnSpc>
                <a:spcPct val="107000"/>
              </a:lnSpc>
            </a:pPr>
            <a:r>
              <a:rPr lang="uk-UA" sz="1400" b="1" dirty="0">
                <a:latin typeface="Arial" panose="020B0604020202020204" pitchFamily="34" charset="0"/>
                <a:ea typeface="Calibri" panose="020F0502020204030204" pitchFamily="34" charset="0"/>
              </a:rPr>
              <a:t>Приклад: </a:t>
            </a:r>
            <a:r>
              <a:rPr lang="uk-UA" sz="1400" i="1" dirty="0">
                <a:latin typeface="Arial" panose="020B0604020202020204" pitchFamily="34" charset="0"/>
                <a:ea typeface="Calibri" panose="020F0502020204030204" pitchFamily="34" charset="0"/>
              </a:rPr>
              <a:t>Мережа супермаркетів АТБ </a:t>
            </a:r>
            <a:r>
              <a:rPr lang="uk-UA" sz="1400" i="1" dirty="0" err="1">
                <a:latin typeface="Arial" panose="020B0604020202020204" pitchFamily="34" charset="0"/>
                <a:ea typeface="Calibri" panose="020F0502020204030204" pitchFamily="34" charset="0"/>
              </a:rPr>
              <a:t>оперативно</a:t>
            </a:r>
            <a:r>
              <a:rPr lang="uk-UA" sz="1400" i="1" dirty="0">
                <a:latin typeface="Arial" panose="020B0604020202020204" pitchFamily="34" charset="0"/>
                <a:ea typeface="Calibri" panose="020F0502020204030204" pitchFamily="34" charset="0"/>
              </a:rPr>
              <a:t> розгортає онлайн-платформу для замовлень та доставки продуктів під час карантину, одночасно впроваджуючи нові протоколи безпеки в магазинах</a:t>
            </a:r>
            <a:r>
              <a:rPr lang="uk-UA" sz="1400" dirty="0" smtClean="0">
                <a:latin typeface="Arial" panose="020B0604020202020204" pitchFamily="34" charset="0"/>
                <a:ea typeface="Calibri" panose="020F0502020204030204" pitchFamily="34" charset="0"/>
              </a:rPr>
              <a:t>.</a:t>
            </a:r>
            <a:r>
              <a:rPr lang="uk-UA" sz="1500" i="1" dirty="0" smtClean="0">
                <a:latin typeface="Arial" panose="020B0604020202020204" pitchFamily="34" charset="0"/>
                <a:ea typeface="Calibri" panose="020F0502020204030204" pitchFamily="34" charset="0"/>
                <a:cs typeface="Times New Roman" panose="02020603050405020304" pitchFamily="18" charset="0"/>
              </a:rPr>
              <a:t> </a:t>
            </a:r>
            <a:endParaRPr lang="uk-UA" sz="15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08864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40043" y="221095"/>
            <a:ext cx="6059067" cy="5130507"/>
          </a:xfrm>
          <a:prstGeom prst="rect">
            <a:avLst/>
          </a:prstGeom>
        </p:spPr>
        <p:txBody>
          <a:bodyPr wrap="square">
            <a:spAutoFit/>
          </a:bodyPr>
          <a:lstStyle/>
          <a:p>
            <a:pPr indent="360000" algn="just">
              <a:lnSpc>
                <a:spcPct val="107000"/>
              </a:lnSpc>
              <a:spcAft>
                <a:spcPts val="0"/>
              </a:spcAft>
            </a:pPr>
            <a:r>
              <a:rPr lang="uk-UA" dirty="0">
                <a:latin typeface="Calibri" panose="020F0502020204030204" pitchFamily="34" charset="0"/>
                <a:ea typeface="Calibri" panose="020F0502020204030204" pitchFamily="34" charset="0"/>
                <a:cs typeface="Times New Roman" panose="02020603050405020304" pitchFamily="18" charset="0"/>
              </a:rPr>
              <a:t>Сьогодні категорія «зміна» в організаційному контексті є багатовимірною та охоплює широкий спектр явищ, від невеликих операційних покращень до фундаментальних стратегічних трансформацій. </a:t>
            </a:r>
          </a:p>
          <a:p>
            <a:pPr indent="360000" algn="just">
              <a:lnSpc>
                <a:spcPct val="107000"/>
              </a:lnSpc>
              <a:spcAft>
                <a:spcPts val="0"/>
              </a:spcAft>
            </a:pPr>
            <a:r>
              <a:rPr lang="uk-UA" dirty="0">
                <a:latin typeface="Calibri" panose="020F0502020204030204" pitchFamily="34" charset="0"/>
                <a:ea typeface="Calibri" panose="020F0502020204030204" pitchFamily="34" charset="0"/>
                <a:cs typeface="Times New Roman" panose="02020603050405020304" pitchFamily="18" charset="0"/>
              </a:rPr>
              <a:t>Дослідники виділяють </a:t>
            </a:r>
            <a:r>
              <a:rPr lang="uk-UA" b="1" dirty="0">
                <a:latin typeface="Calibri" panose="020F0502020204030204" pitchFamily="34" charset="0"/>
                <a:ea typeface="Calibri" panose="020F0502020204030204" pitchFamily="34" charset="0"/>
                <a:cs typeface="Times New Roman" panose="02020603050405020304" pitchFamily="18" charset="0"/>
              </a:rPr>
              <a:t>дві ключові складові поняття «організаційні зміни»: </a:t>
            </a:r>
          </a:p>
          <a:p>
            <a:pPr indent="360000" algn="just">
              <a:lnSpc>
                <a:spcPct val="107000"/>
              </a:lnSpc>
              <a:spcAft>
                <a:spcPts val="0"/>
              </a:spcAft>
            </a:pPr>
            <a:r>
              <a:rPr lang="uk-UA" dirty="0">
                <a:latin typeface="Segoe UI Symbol" panose="020B0502040204020203" pitchFamily="34" charset="0"/>
                <a:ea typeface="Calibri" panose="020F0502020204030204" pitchFamily="34" charset="0"/>
                <a:cs typeface="Segoe UI Symbol" panose="020B0502040204020203" pitchFamily="34" charset="0"/>
              </a:rPr>
              <a:t>✓</a:t>
            </a:r>
            <a:r>
              <a:rPr lang="uk-UA" dirty="0">
                <a:latin typeface="Calibri" panose="020F0502020204030204" pitchFamily="34" charset="0"/>
                <a:ea typeface="Calibri" panose="020F0502020204030204" pitchFamily="34" charset="0"/>
                <a:cs typeface="Times New Roman" panose="02020603050405020304" pitchFamily="18" charset="0"/>
              </a:rPr>
              <a:t> </a:t>
            </a:r>
            <a:r>
              <a:rPr lang="uk-UA" b="1" dirty="0">
                <a:latin typeface="Calibri" panose="020F0502020204030204" pitchFamily="34" charset="0"/>
                <a:ea typeface="Calibri" panose="020F0502020204030204" pitchFamily="34" charset="0"/>
                <a:cs typeface="Times New Roman" panose="02020603050405020304" pitchFamily="18" charset="0"/>
              </a:rPr>
              <a:t>Змістовна</a:t>
            </a:r>
            <a:r>
              <a:rPr lang="uk-UA" dirty="0">
                <a:latin typeface="Calibri" panose="020F0502020204030204" pitchFamily="34" charset="0"/>
                <a:ea typeface="Calibri" panose="020F0502020204030204" pitchFamily="34" charset="0"/>
                <a:cs typeface="Times New Roman" panose="02020603050405020304" pitchFamily="18" charset="0"/>
              </a:rPr>
              <a:t> — відповідає на питання «що змінилося?». </a:t>
            </a:r>
          </a:p>
          <a:p>
            <a:pPr indent="360000" algn="just">
              <a:lnSpc>
                <a:spcPct val="107000"/>
              </a:lnSpc>
              <a:spcAft>
                <a:spcPts val="0"/>
              </a:spcAft>
            </a:pPr>
            <a:r>
              <a:rPr lang="uk-UA" dirty="0">
                <a:latin typeface="Segoe UI Symbol" panose="020B0502040204020203" pitchFamily="34" charset="0"/>
                <a:ea typeface="Calibri" panose="020F0502020204030204" pitchFamily="34" charset="0"/>
                <a:cs typeface="Segoe UI Symbol" panose="020B0502040204020203" pitchFamily="34" charset="0"/>
              </a:rPr>
              <a:t>✓</a:t>
            </a:r>
            <a:r>
              <a:rPr lang="uk-UA" dirty="0">
                <a:latin typeface="Calibri" panose="020F0502020204030204" pitchFamily="34" charset="0"/>
                <a:ea typeface="Calibri" panose="020F0502020204030204" pitchFamily="34" charset="0"/>
                <a:cs typeface="Times New Roman" panose="02020603050405020304" pitchFamily="18" charset="0"/>
              </a:rPr>
              <a:t> </a:t>
            </a:r>
            <a:r>
              <a:rPr lang="uk-UA" b="1" dirty="0">
                <a:latin typeface="Calibri" panose="020F0502020204030204" pitchFamily="34" charset="0"/>
                <a:ea typeface="Calibri" panose="020F0502020204030204" pitchFamily="34" charset="0"/>
                <a:cs typeface="Times New Roman" panose="02020603050405020304" pitchFamily="18" charset="0"/>
              </a:rPr>
              <a:t>Процесна</a:t>
            </a:r>
            <a:r>
              <a:rPr lang="uk-UA" dirty="0">
                <a:latin typeface="Calibri" panose="020F0502020204030204" pitchFamily="34" charset="0"/>
                <a:ea typeface="Calibri" panose="020F0502020204030204" pitchFamily="34" charset="0"/>
                <a:cs typeface="Times New Roman" panose="02020603050405020304" pitchFamily="18" charset="0"/>
              </a:rPr>
              <a:t> — розкриває «як саме відбулася зміна?» </a:t>
            </a:r>
          </a:p>
          <a:p>
            <a:pPr indent="360000" algn="just">
              <a:lnSpc>
                <a:spcPct val="107000"/>
              </a:lnSpc>
              <a:spcAft>
                <a:spcPts val="0"/>
              </a:spcAft>
            </a:pPr>
            <a:r>
              <a:rPr lang="uk-UA" b="1" dirty="0">
                <a:latin typeface="Calibri" panose="020F0502020204030204" pitchFamily="34" charset="0"/>
                <a:ea typeface="Calibri" panose="020F0502020204030204" pitchFamily="34" charset="0"/>
                <a:cs typeface="Times New Roman" panose="02020603050405020304" pitchFamily="18" charset="0"/>
              </a:rPr>
              <a:t>Змістовна</a:t>
            </a:r>
            <a:r>
              <a:rPr lang="uk-UA" dirty="0">
                <a:latin typeface="Calibri" panose="020F0502020204030204" pitchFamily="34" charset="0"/>
                <a:ea typeface="Calibri" panose="020F0502020204030204" pitchFamily="34" charset="0"/>
                <a:cs typeface="Times New Roman" panose="02020603050405020304" pitchFamily="18" charset="0"/>
              </a:rPr>
              <a:t> складова фокусується на конкретних характеристиках організації, які зазнали трансформації. Вона надає можливість визначити:</a:t>
            </a:r>
          </a:p>
          <a:p>
            <a:pPr indent="360000" algn="just">
              <a:lnSpc>
                <a:spcPct val="107000"/>
              </a:lnSpc>
              <a:spcAft>
                <a:spcPts val="0"/>
              </a:spcAft>
            </a:pPr>
            <a:r>
              <a:rPr lang="uk-UA" dirty="0">
                <a:latin typeface="Segoe UI Symbol" panose="020B0502040204020203" pitchFamily="34" charset="0"/>
                <a:ea typeface="Calibri" panose="020F0502020204030204" pitchFamily="34" charset="0"/>
                <a:cs typeface="Segoe UI Symbol" panose="020B0502040204020203" pitchFamily="34" charset="0"/>
              </a:rPr>
              <a:t>✓</a:t>
            </a:r>
            <a:r>
              <a:rPr lang="uk-UA" dirty="0">
                <a:latin typeface="Calibri" panose="020F0502020204030204" pitchFamily="34" charset="0"/>
                <a:ea typeface="Calibri" panose="020F0502020204030204" pitchFamily="34" charset="0"/>
                <a:cs typeface="Times New Roman" panose="02020603050405020304" pitchFamily="18" charset="0"/>
              </a:rPr>
              <a:t> які елементи системи (структура, процеси, технології, стратегія) були модифіковані; </a:t>
            </a:r>
          </a:p>
          <a:p>
            <a:pPr indent="360000" algn="just">
              <a:lnSpc>
                <a:spcPct val="107000"/>
              </a:lnSpc>
              <a:spcAft>
                <a:spcPts val="0"/>
              </a:spcAft>
            </a:pPr>
            <a:r>
              <a:rPr lang="uk-UA" dirty="0">
                <a:latin typeface="Segoe UI Symbol" panose="020B0502040204020203" pitchFamily="34" charset="0"/>
                <a:ea typeface="Calibri" panose="020F0502020204030204" pitchFamily="34" charset="0"/>
                <a:cs typeface="Segoe UI Symbol" panose="020B0502040204020203" pitchFamily="34" charset="0"/>
              </a:rPr>
              <a:t>✓</a:t>
            </a:r>
            <a:r>
              <a:rPr lang="uk-UA" dirty="0">
                <a:latin typeface="Calibri" panose="020F0502020204030204" pitchFamily="34" charset="0"/>
                <a:ea typeface="Calibri" panose="020F0502020204030204" pitchFamily="34" charset="0"/>
                <a:cs typeface="Times New Roman" panose="02020603050405020304" pitchFamily="18" charset="0"/>
              </a:rPr>
              <a:t> які перетворення сталися у взаємодії між підрозділами або зовнішнім середовищем; </a:t>
            </a:r>
          </a:p>
          <a:p>
            <a:pPr indent="360000" algn="just">
              <a:lnSpc>
                <a:spcPct val="107000"/>
              </a:lnSpc>
              <a:spcAft>
                <a:spcPts val="0"/>
              </a:spcAft>
            </a:pPr>
            <a:r>
              <a:rPr lang="uk-UA" dirty="0">
                <a:latin typeface="Segoe UI Symbol" panose="020B0502040204020203" pitchFamily="34" charset="0"/>
                <a:ea typeface="Calibri" panose="020F0502020204030204" pitchFamily="34" charset="0"/>
                <a:cs typeface="Segoe UI Symbol" panose="020B0502040204020203" pitchFamily="34" charset="0"/>
              </a:rPr>
              <a:t>✓</a:t>
            </a:r>
            <a:r>
              <a:rPr lang="uk-UA" dirty="0">
                <a:latin typeface="Calibri" panose="020F0502020204030204" pitchFamily="34" charset="0"/>
                <a:ea typeface="Calibri" panose="020F0502020204030204" pitchFamily="34" charset="0"/>
                <a:cs typeface="Times New Roman" panose="02020603050405020304" pitchFamily="18" charset="0"/>
              </a:rPr>
              <a:t> як змінилися організаційні цінності, культура або ресурси.</a:t>
            </a:r>
            <a:endParaRPr lang="uk-UA"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p:nvPr/>
        </p:nvPicPr>
        <p:blipFill rotWithShape="1">
          <a:blip r:embed="rId2"/>
          <a:srcRect l="42639" t="46662" r="24369" b="47805"/>
          <a:stretch/>
        </p:blipFill>
        <p:spPr bwMode="auto">
          <a:xfrm>
            <a:off x="275830" y="5851611"/>
            <a:ext cx="5923280" cy="558800"/>
          </a:xfrm>
          <a:prstGeom prst="rect">
            <a:avLst/>
          </a:prstGeom>
          <a:ln>
            <a:noFill/>
          </a:ln>
          <a:extLst>
            <a:ext uri="{53640926-AAD7-44D8-BBD7-CCE9431645EC}">
              <a14:shadowObscured xmlns:a14="http://schemas.microsoft.com/office/drawing/2010/main"/>
            </a:ext>
          </a:extLst>
        </p:spPr>
      </p:pic>
      <p:cxnSp>
        <p:nvCxnSpPr>
          <p:cNvPr id="7" name="Прямая соединительная линия 6"/>
          <p:cNvCxnSpPr/>
          <p:nvPr/>
        </p:nvCxnSpPr>
        <p:spPr>
          <a:xfrm>
            <a:off x="6306202" y="131806"/>
            <a:ext cx="0" cy="6598508"/>
          </a:xfrm>
          <a:prstGeom prst="line">
            <a:avLst/>
          </a:prstGeom>
        </p:spPr>
        <p:style>
          <a:lnRef idx="1">
            <a:schemeClr val="accent1"/>
          </a:lnRef>
          <a:fillRef idx="0">
            <a:schemeClr val="accent1"/>
          </a:fillRef>
          <a:effectRef idx="0">
            <a:schemeClr val="accent1"/>
          </a:effectRef>
          <a:fontRef idx="minor">
            <a:schemeClr val="tx1"/>
          </a:fontRef>
        </p:style>
      </p:cxnSp>
      <p:sp>
        <p:nvSpPr>
          <p:cNvPr id="8" name="Прямоугольник 7"/>
          <p:cNvSpPr/>
          <p:nvPr/>
        </p:nvSpPr>
        <p:spPr>
          <a:xfrm>
            <a:off x="6306202" y="1258365"/>
            <a:ext cx="5712803" cy="3055965"/>
          </a:xfrm>
          <a:prstGeom prst="rect">
            <a:avLst/>
          </a:prstGeom>
        </p:spPr>
        <p:txBody>
          <a:bodyPr wrap="square">
            <a:spAutoFit/>
          </a:bodyPr>
          <a:lstStyle/>
          <a:p>
            <a:pPr algn="just">
              <a:lnSpc>
                <a:spcPct val="107000"/>
              </a:lnSpc>
              <a:spcAft>
                <a:spcPts val="0"/>
              </a:spcAft>
            </a:pPr>
            <a:r>
              <a:rPr lang="uk-UA" b="1" dirty="0">
                <a:latin typeface="Calibri" panose="020F0502020204030204" pitchFamily="34" charset="0"/>
                <a:ea typeface="Calibri" panose="020F0502020204030204" pitchFamily="34" charset="0"/>
                <a:cs typeface="Times New Roman" panose="02020603050405020304" pitchFamily="18" charset="0"/>
              </a:rPr>
              <a:t>Процесна складова </a:t>
            </a:r>
            <a:r>
              <a:rPr lang="uk-UA" dirty="0">
                <a:latin typeface="Calibri" panose="020F0502020204030204" pitchFamily="34" charset="0"/>
                <a:ea typeface="Calibri" panose="020F0502020204030204" pitchFamily="34" charset="0"/>
                <a:cs typeface="Times New Roman" panose="02020603050405020304" pitchFamily="18" charset="0"/>
              </a:rPr>
              <a:t>аналізує механізми реалізації змін. Процесний підхід показує, що зміни — це не </a:t>
            </a:r>
            <a:r>
              <a:rPr lang="uk-UA" dirty="0" err="1">
                <a:latin typeface="Calibri" panose="020F0502020204030204" pitchFamily="34" charset="0"/>
                <a:ea typeface="Calibri" panose="020F0502020204030204" pitchFamily="34" charset="0"/>
                <a:cs typeface="Times New Roman" panose="02020603050405020304" pitchFamily="18" charset="0"/>
              </a:rPr>
              <a:t>одномоментна</a:t>
            </a:r>
            <a:r>
              <a:rPr lang="uk-UA" dirty="0">
                <a:latin typeface="Calibri" panose="020F0502020204030204" pitchFamily="34" charset="0"/>
                <a:ea typeface="Calibri" panose="020F0502020204030204" pitchFamily="34" charset="0"/>
                <a:cs typeface="Times New Roman" panose="02020603050405020304" pitchFamily="18" charset="0"/>
              </a:rPr>
              <a:t> подія, а динамічна послідовність дій. </a:t>
            </a:r>
          </a:p>
          <a:p>
            <a:pPr algn="just">
              <a:lnSpc>
                <a:spcPct val="107000"/>
              </a:lnSpc>
              <a:spcAft>
                <a:spcPts val="0"/>
              </a:spcAft>
            </a:pPr>
            <a:r>
              <a:rPr lang="uk-UA" b="1" dirty="0">
                <a:latin typeface="Calibri" panose="020F0502020204030204" pitchFamily="34" charset="0"/>
                <a:ea typeface="Calibri" panose="020F0502020204030204" pitchFamily="34" charset="0"/>
                <a:cs typeface="Times New Roman" panose="02020603050405020304" pitchFamily="18" charset="0"/>
              </a:rPr>
              <a:t>Вона включає</a:t>
            </a:r>
            <a:r>
              <a:rPr lang="uk-UA" dirty="0">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0"/>
              </a:spcAft>
            </a:pPr>
            <a:r>
              <a:rPr lang="uk-UA" dirty="0">
                <a:latin typeface="Segoe UI Symbol" panose="020B0502040204020203" pitchFamily="34" charset="0"/>
                <a:ea typeface="Calibri" panose="020F0502020204030204" pitchFamily="34" charset="0"/>
                <a:cs typeface="Segoe UI Symbol" panose="020B0502040204020203" pitchFamily="34" charset="0"/>
              </a:rPr>
              <a:t>✓</a:t>
            </a:r>
            <a:r>
              <a:rPr lang="uk-UA" dirty="0">
                <a:latin typeface="Calibri" panose="020F0502020204030204" pitchFamily="34" charset="0"/>
                <a:ea typeface="Calibri" panose="020F0502020204030204" pitchFamily="34" charset="0"/>
                <a:cs typeface="Times New Roman" panose="02020603050405020304" pitchFamily="18" charset="0"/>
              </a:rPr>
              <a:t> етапи трансформації (планування, ініціація, впровадження, оцінка); </a:t>
            </a:r>
          </a:p>
          <a:p>
            <a:pPr algn="just">
              <a:lnSpc>
                <a:spcPct val="107000"/>
              </a:lnSpc>
              <a:spcAft>
                <a:spcPts val="0"/>
              </a:spcAft>
            </a:pPr>
            <a:r>
              <a:rPr lang="uk-UA" dirty="0">
                <a:latin typeface="Segoe UI Symbol" panose="020B0502040204020203" pitchFamily="34" charset="0"/>
                <a:ea typeface="Calibri" panose="020F0502020204030204" pitchFamily="34" charset="0"/>
                <a:cs typeface="Segoe UI Symbol" panose="020B0502040204020203" pitchFamily="34" charset="0"/>
              </a:rPr>
              <a:t>✓</a:t>
            </a:r>
            <a:r>
              <a:rPr lang="uk-UA" dirty="0">
                <a:latin typeface="Calibri" panose="020F0502020204030204" pitchFamily="34" charset="0"/>
                <a:ea typeface="Calibri" panose="020F0502020204030204" pitchFamily="34" charset="0"/>
                <a:cs typeface="Times New Roman" panose="02020603050405020304" pitchFamily="18" charset="0"/>
              </a:rPr>
              <a:t> фактори впливу (роль лідерства, комунікація, подолання опору); </a:t>
            </a:r>
          </a:p>
          <a:p>
            <a:pPr algn="just">
              <a:lnSpc>
                <a:spcPct val="107000"/>
              </a:lnSpc>
              <a:spcAft>
                <a:spcPts val="0"/>
              </a:spcAft>
            </a:pPr>
            <a:r>
              <a:rPr lang="uk-UA" dirty="0">
                <a:latin typeface="Segoe UI Symbol" panose="020B0502040204020203" pitchFamily="34" charset="0"/>
                <a:ea typeface="Calibri" panose="020F0502020204030204" pitchFamily="34" charset="0"/>
                <a:cs typeface="Segoe UI Symbol" panose="020B0502040204020203" pitchFamily="34" charset="0"/>
              </a:rPr>
              <a:t>✓</a:t>
            </a:r>
            <a:r>
              <a:rPr lang="uk-UA" dirty="0">
                <a:latin typeface="Calibri" panose="020F0502020204030204" pitchFamily="34" charset="0"/>
                <a:ea typeface="Calibri" panose="020F0502020204030204" pitchFamily="34" charset="0"/>
                <a:cs typeface="Times New Roman" panose="02020603050405020304" pitchFamily="18" charset="0"/>
              </a:rPr>
              <a:t> інструменти управління (моделі типу ADKAR, </a:t>
            </a:r>
            <a:r>
              <a:rPr lang="uk-UA" dirty="0" err="1">
                <a:latin typeface="Calibri" panose="020F0502020204030204" pitchFamily="34" charset="0"/>
                <a:ea typeface="Calibri" panose="020F0502020204030204" pitchFamily="34" charset="0"/>
                <a:cs typeface="Times New Roman" panose="02020603050405020304" pitchFamily="18" charset="0"/>
              </a:rPr>
              <a:t>Kotter’s</a:t>
            </a:r>
            <a:r>
              <a:rPr lang="uk-UA" dirty="0">
                <a:latin typeface="Calibri" panose="020F0502020204030204" pitchFamily="34" charset="0"/>
                <a:ea typeface="Calibri" panose="020F0502020204030204" pitchFamily="34" charset="0"/>
                <a:cs typeface="Times New Roman" panose="02020603050405020304" pitchFamily="18" charset="0"/>
              </a:rPr>
              <a:t> 8 </a:t>
            </a:r>
            <a:r>
              <a:rPr lang="uk-UA" dirty="0" err="1">
                <a:latin typeface="Calibri" panose="020F0502020204030204" pitchFamily="34" charset="0"/>
                <a:ea typeface="Calibri" panose="020F0502020204030204" pitchFamily="34" charset="0"/>
                <a:cs typeface="Times New Roman" panose="02020603050405020304" pitchFamily="18" charset="0"/>
              </a:rPr>
              <a:t>Steps</a:t>
            </a:r>
            <a:r>
              <a:rPr lang="uk-UA" dirty="0">
                <a:latin typeface="Calibri" panose="020F0502020204030204" pitchFamily="34" charset="0"/>
                <a:ea typeface="Calibri" panose="020F0502020204030204" pitchFamily="34" charset="0"/>
                <a:cs typeface="Times New Roman" panose="02020603050405020304" pitchFamily="18" charset="0"/>
              </a:rPr>
              <a:t>).</a:t>
            </a:r>
            <a:endParaRPr lang="uk-UA"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Рисунок 8"/>
          <p:cNvPicPr/>
          <p:nvPr/>
        </p:nvPicPr>
        <p:blipFill rotWithShape="1">
          <a:blip r:embed="rId3"/>
          <a:srcRect l="43262" t="47584" r="24370" b="46514"/>
          <a:stretch/>
        </p:blipFill>
        <p:spPr bwMode="auto">
          <a:xfrm>
            <a:off x="6413295" y="4484731"/>
            <a:ext cx="5757545" cy="5905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632423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5372" y="302410"/>
            <a:ext cx="6837405" cy="1409681"/>
          </a:xfrm>
          <a:prstGeom prst="rect">
            <a:avLst/>
          </a:prstGeom>
        </p:spPr>
        <p:txBody>
          <a:bodyPr wrap="square">
            <a:spAutoFit/>
          </a:bodyPr>
          <a:lstStyle/>
          <a:p>
            <a:pPr algn="just">
              <a:lnSpc>
                <a:spcPct val="107000"/>
              </a:lnSpc>
              <a:spcAft>
                <a:spcPts val="0"/>
              </a:spcAft>
            </a:pPr>
            <a:r>
              <a:rPr lang="uk-UA" sz="1600" dirty="0">
                <a:solidFill>
                  <a:srgbClr val="EB0717"/>
                </a:solidFill>
                <a:latin typeface="Arial" panose="020B0604020202020204" pitchFamily="34" charset="0"/>
                <a:ea typeface="Calibri" panose="020F0502020204030204" pitchFamily="34" charset="0"/>
                <a:cs typeface="Times New Roman" panose="02020603050405020304" pitchFamily="18" charset="0"/>
              </a:rPr>
              <a:t>4. </a:t>
            </a:r>
            <a:r>
              <a:rPr lang="uk-UA" sz="1600" b="1" dirty="0">
                <a:solidFill>
                  <a:srgbClr val="EB0717"/>
                </a:solidFill>
                <a:latin typeface="Arial" panose="020B0604020202020204" pitchFamily="34" charset="0"/>
                <a:ea typeface="Calibri" panose="020F0502020204030204" pitchFamily="34" charset="0"/>
                <a:cs typeface="Times New Roman" panose="02020603050405020304" pitchFamily="18" charset="0"/>
              </a:rPr>
              <a:t>Етап закріплення змін (</a:t>
            </a:r>
            <a:r>
              <a:rPr lang="uk-UA" sz="1600" b="1" dirty="0" err="1">
                <a:solidFill>
                  <a:srgbClr val="EB0717"/>
                </a:solidFill>
                <a:latin typeface="Arial" panose="020B0604020202020204" pitchFamily="34" charset="0"/>
                <a:ea typeface="Calibri" panose="020F0502020204030204" pitchFamily="34" charset="0"/>
                <a:cs typeface="Times New Roman" panose="02020603050405020304" pitchFamily="18" charset="0"/>
              </a:rPr>
              <a:t>Refreezing</a:t>
            </a:r>
            <a:r>
              <a:rPr lang="uk-UA" sz="1600" b="1" dirty="0">
                <a:solidFill>
                  <a:srgbClr val="EB0717"/>
                </a:solidFill>
                <a:latin typeface="Arial" panose="020B0604020202020204" pitchFamily="34" charset="0"/>
                <a:ea typeface="Calibri" panose="020F0502020204030204" pitchFamily="34" charset="0"/>
                <a:cs typeface="Times New Roman" panose="02020603050405020304" pitchFamily="18" charset="0"/>
              </a:rPr>
              <a:t>):</a:t>
            </a:r>
            <a:r>
              <a:rPr lang="uk-UA" sz="1600" b="1" dirty="0">
                <a:latin typeface="Arial" panose="020B0604020202020204" pitchFamily="34" charset="0"/>
                <a:ea typeface="Calibri" panose="020F0502020204030204" pitchFamily="34" charset="0"/>
                <a:cs typeface="Times New Roman" panose="02020603050405020304" pitchFamily="18" charset="0"/>
              </a:rPr>
              <a:t> </a:t>
            </a:r>
            <a:r>
              <a:rPr lang="uk-UA" sz="1600" dirty="0">
                <a:latin typeface="Arial" panose="020B0604020202020204" pitchFamily="34" charset="0"/>
                <a:ea typeface="Calibri" panose="020F0502020204030204" pitchFamily="34" charset="0"/>
                <a:cs typeface="Times New Roman" panose="02020603050405020304" pitchFamily="18" charset="0"/>
              </a:rPr>
              <a:t>На цьому етапі нові підходи та практики інтегруються в повсякденну діяльність організації, стають частиною її культури та рутини. Важливим є моніторинг результатів, надання підтримки співробітникам та внесення необхідних коректив для забезпечення стійкості змін. </a:t>
            </a:r>
            <a:endParaRPr lang="uk-UA" sz="1600" dirty="0"/>
          </a:p>
        </p:txBody>
      </p:sp>
      <p:sp>
        <p:nvSpPr>
          <p:cNvPr id="5" name="Прямоугольник 4"/>
          <p:cNvSpPr/>
          <p:nvPr/>
        </p:nvSpPr>
        <p:spPr>
          <a:xfrm>
            <a:off x="255372" y="2463236"/>
            <a:ext cx="6755028" cy="1146211"/>
          </a:xfrm>
          <a:prstGeom prst="rect">
            <a:avLst/>
          </a:prstGeom>
        </p:spPr>
        <p:txBody>
          <a:bodyPr wrap="square">
            <a:spAutoFit/>
          </a:bodyPr>
          <a:lstStyle/>
          <a:p>
            <a:pPr algn="just">
              <a:lnSpc>
                <a:spcPct val="107000"/>
              </a:lnSpc>
              <a:spcAft>
                <a:spcPts val="0"/>
              </a:spcAft>
            </a:pPr>
            <a:r>
              <a:rPr lang="uk-UA" sz="1600" dirty="0" smtClean="0">
                <a:solidFill>
                  <a:srgbClr val="EB0717"/>
                </a:solidFill>
                <a:latin typeface="Arial" panose="020B0604020202020204" pitchFamily="34" charset="0"/>
                <a:ea typeface="Calibri" panose="020F0502020204030204" pitchFamily="34" charset="0"/>
                <a:cs typeface="Times New Roman" panose="02020603050405020304" pitchFamily="18" charset="0"/>
              </a:rPr>
              <a:t>5</a:t>
            </a:r>
            <a:r>
              <a:rPr lang="uk-UA" sz="1600" dirty="0">
                <a:solidFill>
                  <a:srgbClr val="EB0717"/>
                </a:solidFill>
                <a:latin typeface="Arial" panose="020B0604020202020204" pitchFamily="34" charset="0"/>
                <a:ea typeface="Calibri" panose="020F0502020204030204" pitchFamily="34" charset="0"/>
                <a:cs typeface="Times New Roman" panose="02020603050405020304" pitchFamily="18" charset="0"/>
              </a:rPr>
              <a:t>. </a:t>
            </a:r>
            <a:r>
              <a:rPr lang="uk-UA" sz="1600" b="1" dirty="0">
                <a:solidFill>
                  <a:srgbClr val="EB0717"/>
                </a:solidFill>
                <a:latin typeface="Arial" panose="020B0604020202020204" pitchFamily="34" charset="0"/>
                <a:ea typeface="Calibri" panose="020F0502020204030204" pitchFamily="34" charset="0"/>
                <a:cs typeface="Times New Roman" panose="02020603050405020304" pitchFamily="18" charset="0"/>
              </a:rPr>
              <a:t>Етап оцінки результатів</a:t>
            </a:r>
            <a:r>
              <a:rPr lang="uk-UA" sz="1600" b="1" dirty="0">
                <a:latin typeface="Arial" panose="020B0604020202020204" pitchFamily="34" charset="0"/>
                <a:ea typeface="Calibri" panose="020F0502020204030204" pitchFamily="34" charset="0"/>
                <a:cs typeface="Times New Roman" panose="02020603050405020304" pitchFamily="18" charset="0"/>
              </a:rPr>
              <a:t>: </a:t>
            </a:r>
            <a:r>
              <a:rPr lang="uk-UA" sz="1600" dirty="0">
                <a:latin typeface="Arial" panose="020B0604020202020204" pitchFamily="34" charset="0"/>
                <a:ea typeface="Calibri" panose="020F0502020204030204" pitchFamily="34" charset="0"/>
                <a:cs typeface="Times New Roman" panose="02020603050405020304" pitchFamily="18" charset="0"/>
              </a:rPr>
              <a:t>На цьому етапі проводиться аналіз досягнутих результатів змін, оцінюється їх вплив на ефективність та досягнення стратегічних цілей організації. Отримані </a:t>
            </a:r>
            <a:r>
              <a:rPr lang="uk-UA" sz="1600" dirty="0" err="1">
                <a:latin typeface="Arial" panose="020B0604020202020204" pitchFamily="34" charset="0"/>
                <a:ea typeface="Calibri" panose="020F0502020204030204" pitchFamily="34" charset="0"/>
                <a:cs typeface="Times New Roman" panose="02020603050405020304" pitchFamily="18" charset="0"/>
              </a:rPr>
              <a:t>уроки</a:t>
            </a:r>
            <a:r>
              <a:rPr lang="uk-UA" sz="1600" dirty="0">
                <a:latin typeface="Arial" panose="020B0604020202020204" pitchFamily="34" charset="0"/>
                <a:ea typeface="Calibri" panose="020F0502020204030204" pitchFamily="34" charset="0"/>
                <a:cs typeface="Times New Roman" panose="02020603050405020304" pitchFamily="18" charset="0"/>
              </a:rPr>
              <a:t> використовуються для підготовки до майбутніх змін</a:t>
            </a:r>
            <a:r>
              <a:rPr lang="uk-UA" sz="1600" dirty="0" smtClean="0">
                <a:latin typeface="Arial" panose="020B0604020202020204" pitchFamily="34" charset="0"/>
                <a:ea typeface="Calibri" panose="020F0502020204030204" pitchFamily="34" charset="0"/>
                <a:cs typeface="Times New Roman" panose="02020603050405020304" pitchFamily="18" charset="0"/>
              </a:rPr>
              <a:t>.</a:t>
            </a:r>
            <a:endParaRPr lang="uk-UA" sz="1600" dirty="0"/>
          </a:p>
        </p:txBody>
      </p:sp>
      <p:sp>
        <p:nvSpPr>
          <p:cNvPr id="6" name="TextBox 5"/>
          <p:cNvSpPr txBox="1"/>
          <p:nvPr/>
        </p:nvSpPr>
        <p:spPr>
          <a:xfrm>
            <a:off x="7632356" y="220113"/>
            <a:ext cx="4188941" cy="1574277"/>
          </a:xfrm>
          <a:prstGeom prst="rect">
            <a:avLst/>
          </a:prstGeom>
          <a:solidFill>
            <a:schemeClr val="accent6">
              <a:lumMod val="40000"/>
              <a:lumOff val="60000"/>
            </a:schemeClr>
          </a:solidFill>
        </p:spPr>
        <p:txBody>
          <a:bodyPr wrap="square" rtlCol="0">
            <a:spAutoFit/>
          </a:bodyPr>
          <a:lstStyle/>
          <a:p>
            <a:pPr algn="just">
              <a:lnSpc>
                <a:spcPct val="107000"/>
              </a:lnSpc>
              <a:spcAft>
                <a:spcPts val="0"/>
              </a:spcAft>
            </a:pPr>
            <a:r>
              <a:rPr lang="uk-UA" sz="1500" b="1" dirty="0">
                <a:latin typeface="Arial" panose="020B0604020202020204" pitchFamily="34" charset="0"/>
                <a:ea typeface="Calibri" panose="020F0502020204030204" pitchFamily="34" charset="0"/>
                <a:cs typeface="Times New Roman" panose="02020603050405020304" pitchFamily="18" charset="0"/>
              </a:rPr>
              <a:t>Приклад: </a:t>
            </a:r>
            <a:r>
              <a:rPr lang="uk-UA" sz="1500" i="1" dirty="0">
                <a:latin typeface="Arial" panose="020B0604020202020204" pitchFamily="34" charset="0"/>
                <a:ea typeface="Calibri" panose="020F0502020204030204" pitchFamily="34" charset="0"/>
                <a:cs typeface="Times New Roman" panose="02020603050405020304" pitchFamily="18" charset="0"/>
              </a:rPr>
              <a:t>Компанія </a:t>
            </a:r>
            <a:r>
              <a:rPr lang="uk-UA" sz="1500" i="1" dirty="0" err="1">
                <a:latin typeface="Arial" panose="020B0604020202020204" pitchFamily="34" charset="0"/>
                <a:ea typeface="Calibri" panose="020F0502020204030204" pitchFamily="34" charset="0"/>
                <a:cs typeface="Times New Roman" panose="02020603050405020304" pitchFamily="18" charset="0"/>
              </a:rPr>
              <a:t>Монобанк</a:t>
            </a:r>
            <a:r>
              <a:rPr lang="uk-UA" sz="1500" i="1" dirty="0">
                <a:latin typeface="Arial" panose="020B0604020202020204" pitchFamily="34" charset="0"/>
                <a:ea typeface="Calibri" panose="020F0502020204030204" pitchFamily="34" charset="0"/>
                <a:cs typeface="Times New Roman" panose="02020603050405020304" pitchFamily="18" charset="0"/>
              </a:rPr>
              <a:t> постійно збирає відгуки користувачів щодо нових функцій свого мобільного додатку та </a:t>
            </a:r>
            <a:r>
              <a:rPr lang="uk-UA" sz="1500" i="1" dirty="0" err="1">
                <a:latin typeface="Arial" panose="020B0604020202020204" pitchFamily="34" charset="0"/>
                <a:ea typeface="Calibri" panose="020F0502020204030204" pitchFamily="34" charset="0"/>
                <a:cs typeface="Times New Roman" panose="02020603050405020304" pitchFamily="18" charset="0"/>
              </a:rPr>
              <a:t>оперативно</a:t>
            </a:r>
            <a:r>
              <a:rPr lang="uk-UA" sz="1500" i="1" dirty="0">
                <a:latin typeface="Arial" panose="020B0604020202020204" pitchFamily="34" charset="0"/>
                <a:ea typeface="Calibri" panose="020F0502020204030204" pitchFamily="34" charset="0"/>
                <a:cs typeface="Times New Roman" panose="02020603050405020304" pitchFamily="18" charset="0"/>
              </a:rPr>
              <a:t> вносить зміни для їх покращення та закріплення як стандартних елементів сервісу. </a:t>
            </a:r>
            <a:endParaRPr lang="uk-UA" sz="15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7632356" y="2279276"/>
            <a:ext cx="4188941" cy="1574277"/>
          </a:xfrm>
          <a:prstGeom prst="rect">
            <a:avLst/>
          </a:prstGeom>
          <a:solidFill>
            <a:schemeClr val="accent6">
              <a:lumMod val="40000"/>
              <a:lumOff val="60000"/>
            </a:schemeClr>
          </a:solidFill>
        </p:spPr>
        <p:txBody>
          <a:bodyPr wrap="square" rtlCol="0">
            <a:spAutoFit/>
          </a:bodyPr>
          <a:lstStyle/>
          <a:p>
            <a:pPr algn="just">
              <a:lnSpc>
                <a:spcPct val="107000"/>
              </a:lnSpc>
              <a:spcAft>
                <a:spcPts val="0"/>
              </a:spcAft>
            </a:pPr>
            <a:r>
              <a:rPr lang="uk-UA" sz="1500" b="1" dirty="0">
                <a:latin typeface="Arial" panose="020B0604020202020204" pitchFamily="34" charset="0"/>
                <a:ea typeface="Calibri" panose="020F0502020204030204" pitchFamily="34" charset="0"/>
              </a:rPr>
              <a:t>Приклад: </a:t>
            </a:r>
            <a:r>
              <a:rPr lang="uk-UA" sz="1500" i="1" dirty="0">
                <a:latin typeface="Arial" panose="020B0604020202020204" pitchFamily="34" charset="0"/>
                <a:ea typeface="Calibri" panose="020F0502020204030204" pitchFamily="34" charset="0"/>
              </a:rPr>
              <a:t>Компанія Розетка аналізує вплив впровадження персоналізованих рекомендацій на зростання продажів та лояльність клієнтів, використовуючи ці дані для подальшої оптимізації своїх маркетингових стратегій</a:t>
            </a:r>
            <a:r>
              <a:rPr lang="uk-UA" sz="1500" dirty="0">
                <a:latin typeface="Arial" panose="020B0604020202020204" pitchFamily="34" charset="0"/>
                <a:ea typeface="Calibri" panose="020F0502020204030204" pitchFamily="34" charset="0"/>
              </a:rPr>
              <a:t>.</a:t>
            </a:r>
            <a:endParaRPr lang="uk-UA" sz="15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50817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133855" y="1356426"/>
            <a:ext cx="3316739" cy="750975"/>
          </a:xfrm>
          <a:prstGeom prst="rect">
            <a:avLst/>
          </a:prstGeom>
        </p:spPr>
        <p:txBody>
          <a:bodyPr wrap="square">
            <a:spAutoFit/>
          </a:bodyPr>
          <a:lstStyle/>
          <a:p>
            <a:pPr algn="ctr">
              <a:lnSpc>
                <a:spcPct val="107000"/>
              </a:lnSpc>
              <a:spcAft>
                <a:spcPts val="0"/>
              </a:spcAft>
            </a:pPr>
            <a:r>
              <a:rPr lang="uk-UA" sz="2000" b="1" dirty="0">
                <a:latin typeface="Arial" panose="020B0604020202020204" pitchFamily="34" charset="0"/>
                <a:ea typeface="Calibri" panose="020F0502020204030204" pitchFamily="34" charset="0"/>
                <a:cs typeface="Arial" panose="020B0604020202020204" pitchFamily="34" charset="0"/>
              </a:rPr>
              <a:t>Особливості процесу організаційних змін</a:t>
            </a:r>
            <a:endParaRPr lang="uk-UA" sz="2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Рисунок 4"/>
          <p:cNvPicPr/>
          <p:nvPr/>
        </p:nvPicPr>
        <p:blipFill rotWithShape="1">
          <a:blip r:embed="rId2"/>
          <a:srcRect l="44458" t="12383" r="27503" b="7930"/>
          <a:stretch/>
        </p:blipFill>
        <p:spPr bwMode="auto">
          <a:xfrm>
            <a:off x="905011" y="261551"/>
            <a:ext cx="6014771" cy="6353432"/>
          </a:xfrm>
          <a:prstGeom prst="rect">
            <a:avLst/>
          </a:prstGeom>
          <a:ln>
            <a:noFill/>
          </a:ln>
          <a:extLst>
            <a:ext uri="{53640926-AAD7-44D8-BBD7-CCE9431645EC}">
              <a14:shadowObscured xmlns:a14="http://schemas.microsoft.com/office/drawing/2010/main"/>
            </a:ext>
          </a:extLst>
        </p:spPr>
      </p:pic>
      <p:cxnSp>
        <p:nvCxnSpPr>
          <p:cNvPr id="6" name="Прямая соединительная линия 5"/>
          <p:cNvCxnSpPr/>
          <p:nvPr/>
        </p:nvCxnSpPr>
        <p:spPr>
          <a:xfrm>
            <a:off x="7963424" y="2107401"/>
            <a:ext cx="3657600" cy="60171"/>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3358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238840" y="81004"/>
            <a:ext cx="2890535" cy="369332"/>
          </a:xfrm>
          <a:prstGeom prst="rect">
            <a:avLst/>
          </a:prstGeom>
        </p:spPr>
        <p:txBody>
          <a:bodyPr wrap="none">
            <a:spAutoFit/>
          </a:bodyPr>
          <a:lstStyle/>
          <a:p>
            <a:r>
              <a:rPr lang="uk-UA" b="1" dirty="0"/>
              <a:t>Модель реалізації змін </a:t>
            </a:r>
          </a:p>
        </p:txBody>
      </p:sp>
      <p:pic>
        <p:nvPicPr>
          <p:cNvPr id="5" name="Рисунок 4"/>
          <p:cNvPicPr/>
          <p:nvPr/>
        </p:nvPicPr>
        <p:blipFill rotWithShape="1">
          <a:blip r:embed="rId2"/>
          <a:srcRect l="44463" t="52791" r="26953" b="24555"/>
          <a:stretch/>
        </p:blipFill>
        <p:spPr bwMode="auto">
          <a:xfrm>
            <a:off x="659027" y="741070"/>
            <a:ext cx="6171325" cy="2364594"/>
          </a:xfrm>
          <a:prstGeom prst="rect">
            <a:avLst/>
          </a:prstGeom>
          <a:ln>
            <a:noFill/>
          </a:ln>
          <a:extLst>
            <a:ext uri="{53640926-AAD7-44D8-BBD7-CCE9431645EC}">
              <a14:shadowObscured xmlns:a14="http://schemas.microsoft.com/office/drawing/2010/main"/>
            </a:ext>
          </a:extLst>
        </p:spPr>
      </p:pic>
      <p:cxnSp>
        <p:nvCxnSpPr>
          <p:cNvPr id="6" name="Прямая соединительная линия 5"/>
          <p:cNvCxnSpPr/>
          <p:nvPr/>
        </p:nvCxnSpPr>
        <p:spPr>
          <a:xfrm>
            <a:off x="659027" y="467048"/>
            <a:ext cx="917695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Прямоугольник 6"/>
          <p:cNvSpPr/>
          <p:nvPr/>
        </p:nvSpPr>
        <p:spPr>
          <a:xfrm>
            <a:off x="551935" y="3249991"/>
            <a:ext cx="11269362" cy="1754326"/>
          </a:xfrm>
          <a:prstGeom prst="rect">
            <a:avLst/>
          </a:prstGeom>
        </p:spPr>
        <p:txBody>
          <a:bodyPr wrap="square">
            <a:spAutoFit/>
          </a:bodyPr>
          <a:lstStyle/>
          <a:p>
            <a:pPr algn="just"/>
            <a:r>
              <a:rPr lang="uk-UA" b="1" dirty="0">
                <a:solidFill>
                  <a:srgbClr val="FF00FF"/>
                </a:solidFill>
                <a:latin typeface="Arial" panose="020B0604020202020204" pitchFamily="34" charset="0"/>
                <a:ea typeface="Calibri" panose="020F0502020204030204" pitchFamily="34" charset="0"/>
                <a:cs typeface="Arial" panose="020B0604020202020204" pitchFamily="34" charset="0"/>
              </a:rPr>
              <a:t>Крок 1: Визначення необхідності змін та їхнього обґрунтування</a:t>
            </a:r>
            <a:r>
              <a:rPr lang="uk-UA" b="1" dirty="0">
                <a:latin typeface="Arial" panose="020B0604020202020204" pitchFamily="34" charset="0"/>
                <a:ea typeface="Calibri" panose="020F0502020204030204" pitchFamily="34" charset="0"/>
                <a:cs typeface="Arial" panose="020B0604020202020204" pitchFamily="34" charset="0"/>
              </a:rPr>
              <a:t> – </a:t>
            </a:r>
            <a:r>
              <a:rPr lang="uk-UA" dirty="0">
                <a:latin typeface="Arial" panose="020B0604020202020204" pitchFamily="34" charset="0"/>
                <a:ea typeface="Calibri" panose="020F0502020204030204" pitchFamily="34" charset="0"/>
                <a:cs typeface="Arial" panose="020B0604020202020204" pitchFamily="34" charset="0"/>
              </a:rPr>
              <a:t>на цьому етапі важливо чітко зрозуміти, чому саме потрібні зміни. Потрібно провести аналіз поточної ситуації, виявити проблеми, можливості або зовнішні фактори, які потребують адаптації. Далі потрібно сформулювати чітке обґрунтування необхідності змін, підкріплене даними та фактами. Без розуміння "чому" зміни можуть зустріти опір і не мати підтримки. Чітке обґрунтування допомагає залучити зацікавлених сторін і переконати їх у важливості майбутніх кроків.</a:t>
            </a:r>
            <a:endParaRPr lang="uk-UA" dirty="0">
              <a:latin typeface="Arial" panose="020B0604020202020204" pitchFamily="34" charset="0"/>
              <a:cs typeface="Arial" panose="020B0604020202020204" pitchFamily="34" charset="0"/>
            </a:endParaRPr>
          </a:p>
        </p:txBody>
      </p:sp>
      <p:pic>
        <p:nvPicPr>
          <p:cNvPr id="8" name="Рисунок 7"/>
          <p:cNvPicPr/>
          <p:nvPr/>
        </p:nvPicPr>
        <p:blipFill rotWithShape="1">
          <a:blip r:embed="rId3"/>
          <a:srcRect l="44273" t="26885" r="26861" b="56494"/>
          <a:stretch/>
        </p:blipFill>
        <p:spPr bwMode="auto">
          <a:xfrm>
            <a:off x="5766486" y="4938883"/>
            <a:ext cx="5964195" cy="16596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528185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2994" y="447582"/>
            <a:ext cx="6433751" cy="1600438"/>
          </a:xfrm>
          <a:prstGeom prst="rect">
            <a:avLst/>
          </a:prstGeom>
        </p:spPr>
        <p:txBody>
          <a:bodyPr wrap="square">
            <a:spAutoFit/>
          </a:bodyPr>
          <a:lstStyle/>
          <a:p>
            <a:pPr algn="just"/>
            <a:r>
              <a:rPr lang="uk-UA" sz="1400" b="1" dirty="0">
                <a:solidFill>
                  <a:srgbClr val="FF00FF"/>
                </a:solidFill>
                <a:latin typeface="Arial" panose="020B0604020202020204" pitchFamily="34" charset="0"/>
                <a:ea typeface="Calibri" panose="020F0502020204030204" pitchFamily="34" charset="0"/>
                <a:cs typeface="Arial" panose="020B0604020202020204" pitchFamily="34" charset="0"/>
              </a:rPr>
              <a:t>Крок 2: Формулювання чіткого бачення бажаного майбутнього стану </a:t>
            </a:r>
            <a:r>
              <a:rPr lang="uk-UA" sz="1400" b="1" dirty="0">
                <a:latin typeface="Arial" panose="020B0604020202020204" pitchFamily="34" charset="0"/>
                <a:ea typeface="Calibri" panose="020F0502020204030204" pitchFamily="34" charset="0"/>
                <a:cs typeface="Arial" panose="020B0604020202020204" pitchFamily="34" charset="0"/>
              </a:rPr>
              <a:t>– </a:t>
            </a:r>
            <a:r>
              <a:rPr lang="uk-UA" sz="1400" dirty="0">
                <a:latin typeface="Arial" panose="020B0604020202020204" pitchFamily="34" charset="0"/>
                <a:ea typeface="Calibri" panose="020F0502020204030204" pitchFamily="34" charset="0"/>
                <a:cs typeface="Arial" panose="020B0604020202020204" pitchFamily="34" charset="0"/>
              </a:rPr>
              <a:t>опис того, яким ви бачите майбутній стан після впровадження змін. Це має бути конкретний, вимірюваний, досяжний, релевантний та обмежений у часі (SMART) опис. Чітке бачення допомагає всім учасникам розуміти кінцеву мету та напрямок руху. Бачення створює спільне розуміння того, куди ми рухаємося, і мотивує до дій. Воно слугує орієнтиром для прийняття рішень на наступних етапах.</a:t>
            </a:r>
            <a:endParaRPr lang="uk-UA" sz="1400" dirty="0">
              <a:latin typeface="Arial" panose="020B0604020202020204" pitchFamily="34" charset="0"/>
              <a:cs typeface="Arial" panose="020B0604020202020204" pitchFamily="34" charset="0"/>
            </a:endParaRPr>
          </a:p>
        </p:txBody>
      </p:sp>
      <p:pic>
        <p:nvPicPr>
          <p:cNvPr id="5" name="Рисунок 4"/>
          <p:cNvPicPr/>
          <p:nvPr/>
        </p:nvPicPr>
        <p:blipFill rotWithShape="1">
          <a:blip r:embed="rId2"/>
          <a:srcRect l="44548" t="41385" r="26861" b="46230"/>
          <a:stretch/>
        </p:blipFill>
        <p:spPr bwMode="auto">
          <a:xfrm>
            <a:off x="6786477" y="555135"/>
            <a:ext cx="5158388" cy="1492885"/>
          </a:xfrm>
          <a:prstGeom prst="rect">
            <a:avLst/>
          </a:prstGeom>
          <a:ln>
            <a:noFill/>
          </a:ln>
          <a:extLst>
            <a:ext uri="{53640926-AAD7-44D8-BBD7-CCE9431645EC}">
              <a14:shadowObscured xmlns:a14="http://schemas.microsoft.com/office/drawing/2010/main"/>
            </a:ext>
          </a:extLst>
        </p:spPr>
      </p:pic>
      <p:sp>
        <p:nvSpPr>
          <p:cNvPr id="6" name="Прямоугольник 5"/>
          <p:cNvSpPr/>
          <p:nvPr/>
        </p:nvSpPr>
        <p:spPr>
          <a:xfrm>
            <a:off x="172994" y="2843564"/>
            <a:ext cx="6343136" cy="3764877"/>
          </a:xfrm>
          <a:prstGeom prst="rect">
            <a:avLst/>
          </a:prstGeom>
        </p:spPr>
        <p:txBody>
          <a:bodyPr wrap="square">
            <a:spAutoFit/>
          </a:bodyPr>
          <a:lstStyle/>
          <a:p>
            <a:pPr algn="just">
              <a:lnSpc>
                <a:spcPct val="107000"/>
              </a:lnSpc>
              <a:spcAft>
                <a:spcPts val="0"/>
              </a:spcAft>
            </a:pPr>
            <a:r>
              <a:rPr lang="uk-UA" sz="1500" b="1" dirty="0">
                <a:solidFill>
                  <a:srgbClr val="FF00FF"/>
                </a:solidFill>
                <a:latin typeface="Arial" panose="020B0604020202020204" pitchFamily="34" charset="0"/>
                <a:ea typeface="Calibri" panose="020F0502020204030204" pitchFamily="34" charset="0"/>
                <a:cs typeface="Arial" panose="020B0604020202020204" pitchFamily="34" charset="0"/>
              </a:rPr>
              <a:t>Крок 3: Розробка детального плану впровадження змін </a:t>
            </a:r>
            <a:r>
              <a:rPr lang="uk-UA" sz="1500" dirty="0" smtClean="0">
                <a:latin typeface="Arial" panose="020B0604020202020204" pitchFamily="34" charset="0"/>
                <a:ea typeface="Calibri" panose="020F0502020204030204" pitchFamily="34" charset="0"/>
                <a:cs typeface="Arial" panose="020B0604020202020204" pitchFamily="34" charset="0"/>
              </a:rPr>
              <a:t>– на </a:t>
            </a:r>
            <a:r>
              <a:rPr lang="uk-UA" sz="1500" dirty="0">
                <a:latin typeface="Arial" panose="020B0604020202020204" pitchFamily="34" charset="0"/>
                <a:ea typeface="Calibri" panose="020F0502020204030204" pitchFamily="34" charset="0"/>
                <a:cs typeface="Arial" panose="020B0604020202020204" pitchFamily="34" charset="0"/>
              </a:rPr>
              <a:t>цьому етапі потрібно розробити покроковий план дій, який включатиме:  </a:t>
            </a:r>
          </a:p>
          <a:p>
            <a:pPr algn="just">
              <a:lnSpc>
                <a:spcPct val="107000"/>
              </a:lnSpc>
              <a:spcAft>
                <a:spcPts val="0"/>
              </a:spcAft>
            </a:pPr>
            <a:r>
              <a:rPr lang="uk-UA" sz="1500" dirty="0">
                <a:latin typeface="Arial" panose="020B0604020202020204" pitchFamily="34" charset="0"/>
                <a:ea typeface="Calibri" panose="020F0502020204030204" pitchFamily="34" charset="0"/>
                <a:cs typeface="Arial" panose="020B0604020202020204" pitchFamily="34" charset="0"/>
              </a:rPr>
              <a:t>✓ Конкретні завдання та </a:t>
            </a:r>
            <a:r>
              <a:rPr lang="uk-UA" sz="1500" dirty="0" err="1">
                <a:latin typeface="Arial" panose="020B0604020202020204" pitchFamily="34" charset="0"/>
                <a:ea typeface="Calibri" panose="020F0502020204030204" pitchFamily="34" charset="0"/>
                <a:cs typeface="Arial" panose="020B0604020202020204" pitchFamily="34" charset="0"/>
              </a:rPr>
              <a:t>підзавдання</a:t>
            </a:r>
            <a:r>
              <a:rPr lang="uk-UA" sz="1500" dirty="0">
                <a:latin typeface="Arial" panose="020B0604020202020204" pitchFamily="34" charset="0"/>
                <a:ea typeface="Calibri" panose="020F0502020204030204" pitchFamily="34" charset="0"/>
                <a:cs typeface="Arial" panose="020B0604020202020204" pitchFamily="34" charset="0"/>
              </a:rPr>
              <a:t>. </a:t>
            </a:r>
          </a:p>
          <a:p>
            <a:pPr algn="just">
              <a:lnSpc>
                <a:spcPct val="107000"/>
              </a:lnSpc>
              <a:spcAft>
                <a:spcPts val="0"/>
              </a:spcAft>
            </a:pPr>
            <a:r>
              <a:rPr lang="uk-UA" sz="1500" dirty="0">
                <a:latin typeface="Arial" panose="020B0604020202020204" pitchFamily="34" charset="0"/>
                <a:ea typeface="Calibri" panose="020F0502020204030204" pitchFamily="34" charset="0"/>
                <a:cs typeface="Arial" panose="020B0604020202020204" pitchFamily="34" charset="0"/>
              </a:rPr>
              <a:t>✓ Визначення відповідальних осіб за кожне завдання. </a:t>
            </a:r>
          </a:p>
          <a:p>
            <a:pPr algn="just">
              <a:lnSpc>
                <a:spcPct val="107000"/>
              </a:lnSpc>
              <a:spcAft>
                <a:spcPts val="0"/>
              </a:spcAft>
            </a:pPr>
            <a:r>
              <a:rPr lang="uk-UA" sz="1500" dirty="0">
                <a:latin typeface="Arial" panose="020B0604020202020204" pitchFamily="34" charset="0"/>
                <a:ea typeface="Calibri" panose="020F0502020204030204" pitchFamily="34" charset="0"/>
                <a:cs typeface="Arial" panose="020B0604020202020204" pitchFamily="34" charset="0"/>
              </a:rPr>
              <a:t>✓ Встановлення чітких термінів виконання. </a:t>
            </a:r>
          </a:p>
          <a:p>
            <a:pPr algn="just">
              <a:lnSpc>
                <a:spcPct val="107000"/>
              </a:lnSpc>
              <a:spcAft>
                <a:spcPts val="0"/>
              </a:spcAft>
            </a:pPr>
            <a:r>
              <a:rPr lang="uk-UA" sz="1500" dirty="0">
                <a:latin typeface="Arial" panose="020B0604020202020204" pitchFamily="34" charset="0"/>
                <a:ea typeface="Calibri" panose="020F0502020204030204" pitchFamily="34" charset="0"/>
                <a:cs typeface="Arial" panose="020B0604020202020204" pitchFamily="34" charset="0"/>
              </a:rPr>
              <a:t>✓ Визначення необхідних ресурсів (людські, фінансові, матеріальні). </a:t>
            </a:r>
          </a:p>
          <a:p>
            <a:pPr algn="just">
              <a:lnSpc>
                <a:spcPct val="107000"/>
              </a:lnSpc>
              <a:spcAft>
                <a:spcPts val="0"/>
              </a:spcAft>
            </a:pPr>
            <a:r>
              <a:rPr lang="uk-UA" sz="1500" dirty="0">
                <a:latin typeface="Arial" panose="020B0604020202020204" pitchFamily="34" charset="0"/>
                <a:ea typeface="Calibri" panose="020F0502020204030204" pitchFamily="34" charset="0"/>
                <a:cs typeface="Arial" panose="020B0604020202020204" pitchFamily="34" charset="0"/>
              </a:rPr>
              <a:t>✓ Розробку стратегії комунікації для інформування зацікавлених сторін. </a:t>
            </a:r>
          </a:p>
          <a:p>
            <a:pPr algn="just">
              <a:lnSpc>
                <a:spcPct val="107000"/>
              </a:lnSpc>
              <a:spcAft>
                <a:spcPts val="0"/>
              </a:spcAft>
            </a:pPr>
            <a:r>
              <a:rPr lang="uk-UA" sz="1500" dirty="0">
                <a:latin typeface="Arial" panose="020B0604020202020204" pitchFamily="34" charset="0"/>
                <a:ea typeface="Calibri" panose="020F0502020204030204" pitchFamily="34" charset="0"/>
                <a:cs typeface="Arial" panose="020B0604020202020204" pitchFamily="34" charset="0"/>
              </a:rPr>
              <a:t>✓ Планування навчання та підтримки для співробітників. </a:t>
            </a:r>
          </a:p>
          <a:p>
            <a:pPr algn="just">
              <a:lnSpc>
                <a:spcPct val="107000"/>
              </a:lnSpc>
              <a:spcAft>
                <a:spcPts val="0"/>
              </a:spcAft>
            </a:pPr>
            <a:r>
              <a:rPr lang="uk-UA" sz="1500" dirty="0">
                <a:latin typeface="Arial" panose="020B0604020202020204" pitchFamily="34" charset="0"/>
                <a:ea typeface="Calibri" panose="020F0502020204030204" pitchFamily="34" charset="0"/>
                <a:cs typeface="Arial" panose="020B0604020202020204" pitchFamily="34" charset="0"/>
              </a:rPr>
              <a:t>✓ Визначення ключових показників ефективності (</a:t>
            </a:r>
            <a:r>
              <a:rPr lang="uk-UA" sz="1500" dirty="0" err="1">
                <a:latin typeface="Arial" panose="020B0604020202020204" pitchFamily="34" charset="0"/>
                <a:ea typeface="Calibri" panose="020F0502020204030204" pitchFamily="34" charset="0"/>
                <a:cs typeface="Arial" panose="020B0604020202020204" pitchFamily="34" charset="0"/>
              </a:rPr>
              <a:t>KPIs</a:t>
            </a:r>
            <a:r>
              <a:rPr lang="uk-UA" sz="1500" dirty="0">
                <a:latin typeface="Arial" panose="020B0604020202020204" pitchFamily="34" charset="0"/>
                <a:ea typeface="Calibri" panose="020F0502020204030204" pitchFamily="34" charset="0"/>
                <a:cs typeface="Arial" panose="020B0604020202020204" pitchFamily="34" charset="0"/>
              </a:rPr>
              <a:t>) для відстеження прогресу. </a:t>
            </a:r>
          </a:p>
          <a:p>
            <a:pPr algn="just">
              <a:lnSpc>
                <a:spcPct val="107000"/>
              </a:lnSpc>
              <a:spcAft>
                <a:spcPts val="0"/>
              </a:spcAft>
            </a:pPr>
            <a:r>
              <a:rPr lang="uk-UA" sz="1500" dirty="0">
                <a:latin typeface="Arial" panose="020B0604020202020204" pitchFamily="34" charset="0"/>
                <a:ea typeface="Calibri" panose="020F0502020204030204" pitchFamily="34" charset="0"/>
                <a:cs typeface="Arial" panose="020B0604020202020204" pitchFamily="34" charset="0"/>
              </a:rPr>
              <a:t> </a:t>
            </a:r>
          </a:p>
          <a:p>
            <a:pPr algn="just"/>
            <a:r>
              <a:rPr lang="uk-UA" sz="1500" dirty="0">
                <a:latin typeface="Arial" panose="020B0604020202020204" pitchFamily="34" charset="0"/>
                <a:ea typeface="Calibri" panose="020F0502020204030204" pitchFamily="34" charset="0"/>
                <a:cs typeface="Arial" panose="020B0604020202020204" pitchFamily="34" charset="0"/>
              </a:rPr>
              <a:t>Детальний план мінімізує ризики, забезпечує координацію дій та дозволяє контролювати процес впровадження </a:t>
            </a:r>
            <a:r>
              <a:rPr lang="uk-UA" sz="1500" dirty="0" smtClean="0">
                <a:latin typeface="Arial" panose="020B0604020202020204" pitchFamily="34" charset="0"/>
                <a:ea typeface="Calibri" panose="020F0502020204030204" pitchFamily="34" charset="0"/>
                <a:cs typeface="Arial" panose="020B0604020202020204" pitchFamily="34" charset="0"/>
              </a:rPr>
              <a:t>змін.</a:t>
            </a:r>
            <a:endParaRPr lang="uk-UA" sz="1500" dirty="0">
              <a:latin typeface="Arial" panose="020B0604020202020204" pitchFamily="34" charset="0"/>
              <a:cs typeface="Arial" panose="020B0604020202020204" pitchFamily="34" charset="0"/>
            </a:endParaRPr>
          </a:p>
        </p:txBody>
      </p:sp>
      <p:pic>
        <p:nvPicPr>
          <p:cNvPr id="7" name="Рисунок 6"/>
          <p:cNvPicPr/>
          <p:nvPr/>
        </p:nvPicPr>
        <p:blipFill rotWithShape="1">
          <a:blip r:embed="rId3"/>
          <a:srcRect l="44732" t="28677" r="26861" b="43784"/>
          <a:stretch/>
        </p:blipFill>
        <p:spPr bwMode="auto">
          <a:xfrm>
            <a:off x="6860617" y="3594904"/>
            <a:ext cx="5158388" cy="226219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420903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81232" y="83573"/>
            <a:ext cx="6096000" cy="1600438"/>
          </a:xfrm>
          <a:prstGeom prst="rect">
            <a:avLst/>
          </a:prstGeom>
        </p:spPr>
        <p:txBody>
          <a:bodyPr>
            <a:spAutoFit/>
          </a:bodyPr>
          <a:lstStyle/>
          <a:p>
            <a:pPr algn="just"/>
            <a:r>
              <a:rPr lang="uk-UA" sz="1400" b="1" dirty="0">
                <a:solidFill>
                  <a:srgbClr val="FF00FF"/>
                </a:solidFill>
                <a:latin typeface="Arial" panose="020B0604020202020204" pitchFamily="34" charset="0"/>
                <a:ea typeface="Calibri" panose="020F0502020204030204" pitchFamily="34" charset="0"/>
                <a:cs typeface="Arial" panose="020B0604020202020204" pitchFamily="34" charset="0"/>
              </a:rPr>
              <a:t>Крок 4: Комунікація та залучення зацікавлених сторін</a:t>
            </a:r>
            <a:r>
              <a:rPr lang="uk-UA" sz="1400" b="1" dirty="0">
                <a:latin typeface="Arial" panose="020B0604020202020204" pitchFamily="34" charset="0"/>
                <a:ea typeface="Calibri" panose="020F0502020204030204" pitchFamily="34" charset="0"/>
                <a:cs typeface="Arial" panose="020B0604020202020204" pitchFamily="34" charset="0"/>
              </a:rPr>
              <a:t> </a:t>
            </a:r>
            <a:r>
              <a:rPr lang="uk-UA" sz="1400" dirty="0">
                <a:latin typeface="Arial" panose="020B0604020202020204" pitchFamily="34" charset="0"/>
                <a:ea typeface="Calibri" panose="020F0502020204030204" pitchFamily="34" charset="0"/>
                <a:cs typeface="Arial" panose="020B0604020202020204" pitchFamily="34" charset="0"/>
              </a:rPr>
              <a:t>передбачає регулярне та прозоре інформування всіх зацікавлених осіб про хід змін, їхні цілі та очікувані результати. У цей період потрібно залучати співробітників до процесу, </a:t>
            </a:r>
            <a:r>
              <a:rPr lang="uk-UA" sz="1400" dirty="0" err="1">
                <a:latin typeface="Arial" panose="020B0604020202020204" pitchFamily="34" charset="0"/>
                <a:ea typeface="Calibri" panose="020F0502020204030204" pitchFamily="34" charset="0"/>
                <a:cs typeface="Arial" panose="020B0604020202020204" pitchFamily="34" charset="0"/>
              </a:rPr>
              <a:t>враховучи</a:t>
            </a:r>
            <a:r>
              <a:rPr lang="uk-UA" sz="1400" dirty="0">
                <a:latin typeface="Arial" panose="020B0604020202020204" pitchFamily="34" charset="0"/>
                <a:ea typeface="Calibri" panose="020F0502020204030204" pitchFamily="34" charset="0"/>
                <a:cs typeface="Arial" panose="020B0604020202020204" pitchFamily="34" charset="0"/>
              </a:rPr>
              <a:t> їхню думку та відповідати їхні запитання. Ефективна комунікація зменшує опір змінам, підвищує рівень розуміння та </a:t>
            </a:r>
            <a:r>
              <a:rPr lang="uk-UA" sz="1400" dirty="0" err="1">
                <a:latin typeface="Arial" panose="020B0604020202020204" pitchFamily="34" charset="0"/>
                <a:ea typeface="Calibri" panose="020F0502020204030204" pitchFamily="34" charset="0"/>
                <a:cs typeface="Arial" panose="020B0604020202020204" pitchFamily="34" charset="0"/>
              </a:rPr>
              <a:t>залученості</a:t>
            </a:r>
            <a:r>
              <a:rPr lang="uk-UA" sz="1400" dirty="0">
                <a:latin typeface="Arial" panose="020B0604020202020204" pitchFamily="34" charset="0"/>
                <a:ea typeface="Calibri" panose="020F0502020204030204" pitchFamily="34" charset="0"/>
                <a:cs typeface="Arial" panose="020B0604020202020204" pitchFamily="34" charset="0"/>
              </a:rPr>
              <a:t> співробітників, що є критично важливим для успіху.</a:t>
            </a:r>
            <a:endParaRPr lang="uk-UA" sz="1400" dirty="0">
              <a:latin typeface="Arial" panose="020B0604020202020204" pitchFamily="34" charset="0"/>
              <a:cs typeface="Arial" panose="020B0604020202020204" pitchFamily="34" charset="0"/>
            </a:endParaRPr>
          </a:p>
        </p:txBody>
      </p:sp>
      <p:pic>
        <p:nvPicPr>
          <p:cNvPr id="5" name="Рисунок 4"/>
          <p:cNvPicPr/>
          <p:nvPr/>
        </p:nvPicPr>
        <p:blipFill rotWithShape="1">
          <a:blip r:embed="rId2"/>
          <a:srcRect l="44463" t="51813" r="26861" b="34008"/>
          <a:stretch/>
        </p:blipFill>
        <p:spPr bwMode="auto">
          <a:xfrm>
            <a:off x="6690849" y="178348"/>
            <a:ext cx="4010102" cy="1106755"/>
          </a:xfrm>
          <a:prstGeom prst="rect">
            <a:avLst/>
          </a:prstGeom>
          <a:ln>
            <a:noFill/>
          </a:ln>
          <a:extLst>
            <a:ext uri="{53640926-AAD7-44D8-BBD7-CCE9431645EC}">
              <a14:shadowObscured xmlns:a14="http://schemas.microsoft.com/office/drawing/2010/main"/>
            </a:ext>
          </a:extLst>
        </p:spPr>
      </p:pic>
      <p:sp>
        <p:nvSpPr>
          <p:cNvPr id="6" name="Прямоугольник 5"/>
          <p:cNvSpPr/>
          <p:nvPr/>
        </p:nvSpPr>
        <p:spPr>
          <a:xfrm>
            <a:off x="181232" y="1820214"/>
            <a:ext cx="6096000" cy="1384995"/>
          </a:xfrm>
          <a:prstGeom prst="rect">
            <a:avLst/>
          </a:prstGeom>
        </p:spPr>
        <p:txBody>
          <a:bodyPr>
            <a:spAutoFit/>
          </a:bodyPr>
          <a:lstStyle/>
          <a:p>
            <a:pPr algn="just"/>
            <a:r>
              <a:rPr lang="uk-UA" sz="1400" b="1" dirty="0">
                <a:solidFill>
                  <a:srgbClr val="FF00FF"/>
                </a:solidFill>
                <a:latin typeface="Arial" panose="020B0604020202020204" pitchFamily="34" charset="0"/>
                <a:ea typeface="Calibri" panose="020F0502020204030204" pitchFamily="34" charset="0"/>
                <a:cs typeface="Arial" panose="020B0604020202020204" pitchFamily="34" charset="0"/>
              </a:rPr>
              <a:t>Крок 5: Впровадження змін та надання підтримки</a:t>
            </a:r>
            <a:r>
              <a:rPr lang="uk-UA" sz="1400" b="1" dirty="0">
                <a:latin typeface="Arial" panose="020B0604020202020204" pitchFamily="34" charset="0"/>
                <a:ea typeface="Calibri" panose="020F0502020204030204" pitchFamily="34" charset="0"/>
                <a:cs typeface="Arial" panose="020B0604020202020204" pitchFamily="34" charset="0"/>
              </a:rPr>
              <a:t> </a:t>
            </a:r>
            <a:r>
              <a:rPr lang="uk-UA" sz="1400" dirty="0">
                <a:latin typeface="Arial" panose="020B0604020202020204" pitchFamily="34" charset="0"/>
                <a:ea typeface="Calibri" panose="020F0502020204030204" pitchFamily="34" charset="0"/>
                <a:cs typeface="Arial" panose="020B0604020202020204" pitchFamily="34" charset="0"/>
              </a:rPr>
              <a:t>– означає реалізацію запланованих дій, забезпечуючи необхідну підтримку співробітникам. Це може включати навчання, </a:t>
            </a:r>
            <a:r>
              <a:rPr lang="uk-UA" sz="1400" dirty="0" err="1">
                <a:latin typeface="Arial" panose="020B0604020202020204" pitchFamily="34" charset="0"/>
                <a:ea typeface="Calibri" panose="020F0502020204030204" pitchFamily="34" charset="0"/>
                <a:cs typeface="Arial" panose="020B0604020202020204" pitchFamily="34" charset="0"/>
              </a:rPr>
              <a:t>менторство</a:t>
            </a:r>
            <a:r>
              <a:rPr lang="uk-UA" sz="1400" dirty="0">
                <a:latin typeface="Arial" panose="020B0604020202020204" pitchFamily="34" charset="0"/>
                <a:ea typeface="Calibri" panose="020F0502020204030204" pitchFamily="34" charset="0"/>
                <a:cs typeface="Arial" panose="020B0604020202020204" pitchFamily="34" charset="0"/>
              </a:rPr>
              <a:t>, надання додаткових ресурсів або технічну допомогу. Підтримка допомагає співробітникам адаптуватися до нових умов, подолати труднощі та ефективно використовувати нові інструменти чи процеси.</a:t>
            </a:r>
            <a:endParaRPr lang="uk-UA" sz="1400" dirty="0">
              <a:latin typeface="Arial" panose="020B0604020202020204" pitchFamily="34" charset="0"/>
              <a:cs typeface="Arial" panose="020B0604020202020204" pitchFamily="34" charset="0"/>
            </a:endParaRPr>
          </a:p>
        </p:txBody>
      </p:sp>
      <p:pic>
        <p:nvPicPr>
          <p:cNvPr id="7" name="Рисунок 6"/>
          <p:cNvPicPr/>
          <p:nvPr/>
        </p:nvPicPr>
        <p:blipFill rotWithShape="1">
          <a:blip r:embed="rId3"/>
          <a:srcRect l="34279" t="22648" r="18246" b="57310"/>
          <a:stretch/>
        </p:blipFill>
        <p:spPr bwMode="auto">
          <a:xfrm>
            <a:off x="6690849" y="1881470"/>
            <a:ext cx="4010102" cy="1174768"/>
          </a:xfrm>
          <a:prstGeom prst="rect">
            <a:avLst/>
          </a:prstGeom>
          <a:ln>
            <a:noFill/>
          </a:ln>
          <a:extLst>
            <a:ext uri="{53640926-AAD7-44D8-BBD7-CCE9431645EC}">
              <a14:shadowObscured xmlns:a14="http://schemas.microsoft.com/office/drawing/2010/main"/>
            </a:ext>
          </a:extLst>
        </p:spPr>
      </p:pic>
      <p:sp>
        <p:nvSpPr>
          <p:cNvPr id="8" name="Прямоугольник 7"/>
          <p:cNvSpPr/>
          <p:nvPr/>
        </p:nvSpPr>
        <p:spPr>
          <a:xfrm>
            <a:off x="181232" y="3341412"/>
            <a:ext cx="6096000" cy="1475404"/>
          </a:xfrm>
          <a:prstGeom prst="rect">
            <a:avLst/>
          </a:prstGeom>
        </p:spPr>
        <p:txBody>
          <a:bodyPr>
            <a:spAutoFit/>
          </a:bodyPr>
          <a:lstStyle/>
          <a:p>
            <a:pPr algn="just">
              <a:lnSpc>
                <a:spcPct val="107000"/>
              </a:lnSpc>
              <a:spcAft>
                <a:spcPts val="0"/>
              </a:spcAft>
            </a:pPr>
            <a:r>
              <a:rPr lang="uk-UA" sz="1400" b="1" dirty="0">
                <a:solidFill>
                  <a:srgbClr val="FF00FF"/>
                </a:solidFill>
                <a:latin typeface="Arial" panose="020B0604020202020204" pitchFamily="34" charset="0"/>
                <a:ea typeface="Calibri" panose="020F0502020204030204" pitchFamily="34" charset="0"/>
                <a:cs typeface="Arial" panose="020B0604020202020204" pitchFamily="34" charset="0"/>
              </a:rPr>
              <a:t>Крок 6: Моніторинг та оцінка результатів</a:t>
            </a:r>
            <a:r>
              <a:rPr lang="uk-UA" sz="1400" b="1" dirty="0">
                <a:latin typeface="Arial" panose="020B0604020202020204" pitchFamily="34" charset="0"/>
                <a:ea typeface="Calibri" panose="020F0502020204030204" pitchFamily="34" charset="0"/>
                <a:cs typeface="Arial" panose="020B0604020202020204" pitchFamily="34" charset="0"/>
              </a:rPr>
              <a:t> </a:t>
            </a:r>
            <a:r>
              <a:rPr lang="uk-UA" sz="1400" dirty="0">
                <a:latin typeface="Arial" panose="020B0604020202020204" pitchFamily="34" charset="0"/>
                <a:ea typeface="Calibri" panose="020F0502020204030204" pitchFamily="34" charset="0"/>
                <a:cs typeface="Arial" panose="020B0604020202020204" pitchFamily="34" charset="0"/>
              </a:rPr>
              <a:t>– означає регулярність відстеження ключових показників ефективності (</a:t>
            </a:r>
            <a:r>
              <a:rPr lang="uk-UA" sz="1400" dirty="0" err="1">
                <a:latin typeface="Arial" panose="020B0604020202020204" pitchFamily="34" charset="0"/>
                <a:ea typeface="Calibri" panose="020F0502020204030204" pitchFamily="34" charset="0"/>
                <a:cs typeface="Arial" panose="020B0604020202020204" pitchFamily="34" charset="0"/>
              </a:rPr>
              <a:t>KPIs</a:t>
            </a:r>
            <a:r>
              <a:rPr lang="uk-UA" sz="1400" dirty="0">
                <a:latin typeface="Arial" panose="020B0604020202020204" pitchFamily="34" charset="0"/>
                <a:ea typeface="Calibri" panose="020F0502020204030204" pitchFamily="34" charset="0"/>
                <a:cs typeface="Arial" panose="020B0604020202020204" pitchFamily="34" charset="0"/>
              </a:rPr>
              <a:t>) та оцінку прогресу у досягненні бажаного стану. Потрібно мати зворотний зв'язок від співробітників та аналізувати отримані дані. Моніторинг дає змогу вчасно виявляти відхилення від плану, оцінювати ефективність впроваджених змін та вносити необхідні корективи.</a:t>
            </a:r>
            <a:endParaRPr lang="uk-UA" sz="1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Рисунок 8"/>
          <p:cNvPicPr/>
          <p:nvPr/>
        </p:nvPicPr>
        <p:blipFill rotWithShape="1">
          <a:blip r:embed="rId4"/>
          <a:srcRect l="34109" t="58982" r="18338" b="23739"/>
          <a:stretch/>
        </p:blipFill>
        <p:spPr bwMode="auto">
          <a:xfrm>
            <a:off x="6690849" y="3413089"/>
            <a:ext cx="4010102" cy="1068295"/>
          </a:xfrm>
          <a:prstGeom prst="rect">
            <a:avLst/>
          </a:prstGeom>
          <a:ln>
            <a:noFill/>
          </a:ln>
          <a:extLst>
            <a:ext uri="{53640926-AAD7-44D8-BBD7-CCE9431645EC}">
              <a14:shadowObscured xmlns:a14="http://schemas.microsoft.com/office/drawing/2010/main"/>
            </a:ext>
          </a:extLst>
        </p:spPr>
      </p:pic>
      <p:sp>
        <p:nvSpPr>
          <p:cNvPr id="10" name="Прямоугольник 9"/>
          <p:cNvSpPr/>
          <p:nvPr/>
        </p:nvSpPr>
        <p:spPr>
          <a:xfrm>
            <a:off x="181232" y="4953019"/>
            <a:ext cx="6096000" cy="1705916"/>
          </a:xfrm>
          <a:prstGeom prst="rect">
            <a:avLst/>
          </a:prstGeom>
        </p:spPr>
        <p:txBody>
          <a:bodyPr>
            <a:spAutoFit/>
          </a:bodyPr>
          <a:lstStyle/>
          <a:p>
            <a:pPr algn="just">
              <a:lnSpc>
                <a:spcPct val="107000"/>
              </a:lnSpc>
              <a:spcAft>
                <a:spcPts val="0"/>
              </a:spcAft>
            </a:pPr>
            <a:r>
              <a:rPr lang="uk-UA" sz="1400" b="1" dirty="0">
                <a:solidFill>
                  <a:srgbClr val="FF00FF"/>
                </a:solidFill>
                <a:latin typeface="Arial" panose="020B0604020202020204" pitchFamily="34" charset="0"/>
                <a:ea typeface="Calibri" panose="020F0502020204030204" pitchFamily="34" charset="0"/>
                <a:cs typeface="Arial" panose="020B0604020202020204" pitchFamily="34" charset="0"/>
              </a:rPr>
              <a:t>Крок 7: Закріплення змін та святкування успіхів</a:t>
            </a:r>
            <a:r>
              <a:rPr lang="uk-UA" sz="1400" b="1" dirty="0">
                <a:latin typeface="Arial" panose="020B0604020202020204" pitchFamily="34" charset="0"/>
                <a:ea typeface="Calibri" panose="020F0502020204030204" pitchFamily="34" charset="0"/>
                <a:cs typeface="Arial" panose="020B0604020202020204" pitchFamily="34" charset="0"/>
              </a:rPr>
              <a:t>. </a:t>
            </a:r>
            <a:r>
              <a:rPr lang="uk-UA" sz="1400" dirty="0">
                <a:latin typeface="Arial" panose="020B0604020202020204" pitchFamily="34" charset="0"/>
                <a:ea typeface="Calibri" panose="020F0502020204030204" pitchFamily="34" charset="0"/>
                <a:cs typeface="Arial" panose="020B0604020202020204" pitchFamily="34" charset="0"/>
              </a:rPr>
              <a:t>Після досягнення бажаних результатів важливо закріпити нові процеси та практики в організаційній культурі. Потрібно визнавати та відзначати зусилля та досягнення співробітників, які брали участь у процесі змін. Закріплення змін запобігає поверненню до старих звичок і забезпечує довгострокову стійкість досягнутих результатів. Святкування успіхів підтримує мотивацію та позитивний настрій у колективі.</a:t>
            </a:r>
            <a:endParaRPr lang="uk-UA" sz="1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1" name="Рисунок 10"/>
          <p:cNvPicPr/>
          <p:nvPr/>
        </p:nvPicPr>
        <p:blipFill rotWithShape="1">
          <a:blip r:embed="rId5"/>
          <a:srcRect l="34282" t="25092" r="18338" b="56820"/>
          <a:stretch/>
        </p:blipFill>
        <p:spPr bwMode="auto">
          <a:xfrm>
            <a:off x="6649659" y="4997521"/>
            <a:ext cx="4051292" cy="760727"/>
          </a:xfrm>
          <a:prstGeom prst="rect">
            <a:avLst/>
          </a:prstGeom>
          <a:ln>
            <a:noFill/>
          </a:ln>
          <a:extLst>
            <a:ext uri="{53640926-AAD7-44D8-BBD7-CCE9431645EC}">
              <a14:shadowObscured xmlns:a14="http://schemas.microsoft.com/office/drawing/2010/main"/>
            </a:ext>
          </a:extLst>
        </p:spPr>
      </p:pic>
      <p:pic>
        <p:nvPicPr>
          <p:cNvPr id="12" name="Рисунок 11"/>
          <p:cNvPicPr/>
          <p:nvPr/>
        </p:nvPicPr>
        <p:blipFill rotWithShape="1">
          <a:blip r:embed="rId5"/>
          <a:srcRect l="34283" t="66152" r="18246" b="26189"/>
          <a:stretch/>
        </p:blipFill>
        <p:spPr bwMode="auto">
          <a:xfrm>
            <a:off x="6649659" y="5758248"/>
            <a:ext cx="4051292" cy="51613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961618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674949" y="79560"/>
            <a:ext cx="6034794" cy="375552"/>
          </a:xfrm>
          <a:prstGeom prst="rect">
            <a:avLst/>
          </a:prstGeom>
        </p:spPr>
        <p:txBody>
          <a:bodyPr wrap="none">
            <a:spAutoFit/>
          </a:bodyPr>
          <a:lstStyle/>
          <a:p>
            <a:pPr algn="just">
              <a:lnSpc>
                <a:spcPct val="107000"/>
              </a:lnSpc>
              <a:spcAft>
                <a:spcPts val="0"/>
              </a:spcAft>
            </a:pPr>
            <a:r>
              <a:rPr lang="uk-UA" b="1" dirty="0">
                <a:latin typeface="Calibri" panose="020F0502020204030204" pitchFamily="34" charset="0"/>
                <a:ea typeface="Calibri" panose="020F0502020204030204" pitchFamily="34" charset="0"/>
                <a:cs typeface="Times New Roman" panose="02020603050405020304" pitchFamily="18" charset="0"/>
              </a:rPr>
              <a:t>Модель успіху </a:t>
            </a:r>
            <a:r>
              <a:rPr lang="uk-UA" b="1" dirty="0" err="1">
                <a:latin typeface="Calibri" panose="020F0502020204030204" pitchFamily="34" charset="0"/>
                <a:ea typeface="Calibri" panose="020F0502020204030204" pitchFamily="34" charset="0"/>
                <a:cs typeface="Times New Roman" panose="02020603050405020304" pitchFamily="18" charset="0"/>
              </a:rPr>
              <a:t>проєкту</a:t>
            </a:r>
            <a:r>
              <a:rPr lang="uk-UA" b="1" dirty="0">
                <a:latin typeface="Calibri" panose="020F0502020204030204" pitchFamily="34" charset="0"/>
                <a:ea typeface="Calibri" panose="020F0502020204030204" pitchFamily="34" charset="0"/>
                <a:cs typeface="Times New Roman" panose="02020603050405020304" pitchFamily="18" charset="0"/>
              </a:rPr>
              <a:t> змін Project </a:t>
            </a:r>
            <a:r>
              <a:rPr lang="uk-UA" b="1" dirty="0" err="1">
                <a:latin typeface="Calibri" panose="020F0502020204030204" pitchFamily="34" charset="0"/>
                <a:ea typeface="Calibri" panose="020F0502020204030204" pitchFamily="34" charset="0"/>
                <a:cs typeface="Times New Roman" panose="02020603050405020304" pitchFamily="18" charset="0"/>
              </a:rPr>
              <a:t>Change</a:t>
            </a:r>
            <a:r>
              <a:rPr lang="uk-UA" b="1" dirty="0">
                <a:latin typeface="Calibri" panose="020F0502020204030204" pitchFamily="34" charset="0"/>
                <a:ea typeface="Calibri" panose="020F0502020204030204" pitchFamily="34" charset="0"/>
                <a:cs typeface="Times New Roman" panose="02020603050405020304" pitchFamily="18" charset="0"/>
              </a:rPr>
              <a:t> </a:t>
            </a:r>
            <a:r>
              <a:rPr lang="uk-UA" b="1" dirty="0" err="1">
                <a:latin typeface="Calibri" panose="020F0502020204030204" pitchFamily="34" charset="0"/>
                <a:ea typeface="Calibri" panose="020F0502020204030204" pitchFamily="34" charset="0"/>
                <a:cs typeface="Times New Roman" panose="02020603050405020304" pitchFamily="18" charset="0"/>
              </a:rPr>
              <a:t>Triangle</a:t>
            </a:r>
            <a:r>
              <a:rPr lang="uk-UA" b="1" dirty="0">
                <a:latin typeface="Calibri" panose="020F0502020204030204" pitchFamily="34" charset="0"/>
                <a:ea typeface="Calibri" panose="020F0502020204030204" pitchFamily="34" charset="0"/>
                <a:cs typeface="Times New Roman" panose="02020603050405020304" pitchFamily="18" charset="0"/>
              </a:rPr>
              <a:t> (</a:t>
            </a:r>
            <a:r>
              <a:rPr lang="uk-UA" b="1" dirty="0" err="1">
                <a:latin typeface="Calibri" panose="020F0502020204030204" pitchFamily="34" charset="0"/>
                <a:ea typeface="Calibri" panose="020F0502020204030204" pitchFamily="34" charset="0"/>
                <a:cs typeface="Times New Roman" panose="02020603050405020304" pitchFamily="18" charset="0"/>
              </a:rPr>
              <a:t>Prosci</a:t>
            </a:r>
            <a:r>
              <a:rPr lang="uk-UA" b="1" dirty="0">
                <a:latin typeface="Calibri" panose="020F0502020204030204" pitchFamily="34" charset="0"/>
                <a:ea typeface="Calibri" panose="020F0502020204030204" pitchFamily="34" charset="0"/>
                <a:cs typeface="Times New Roman" panose="02020603050405020304" pitchFamily="18" charset="0"/>
              </a:rPr>
              <a:t>)</a:t>
            </a:r>
            <a:endParaRPr lang="uk-UA" b="1"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5" name="Прямая соединительная линия 4"/>
          <p:cNvCxnSpPr/>
          <p:nvPr/>
        </p:nvCxnSpPr>
        <p:spPr>
          <a:xfrm>
            <a:off x="675502" y="532715"/>
            <a:ext cx="917695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Прямоугольник 5"/>
          <p:cNvSpPr/>
          <p:nvPr/>
        </p:nvSpPr>
        <p:spPr>
          <a:xfrm>
            <a:off x="568411" y="740179"/>
            <a:ext cx="9852454" cy="2463560"/>
          </a:xfrm>
          <a:prstGeom prst="rect">
            <a:avLst/>
          </a:prstGeom>
        </p:spPr>
        <p:txBody>
          <a:bodyPr wrap="square">
            <a:spAutoFit/>
          </a:bodyPr>
          <a:lstStyle/>
          <a:p>
            <a:pPr indent="360000" algn="just">
              <a:lnSpc>
                <a:spcPct val="107000"/>
              </a:lnSpc>
              <a:spcAft>
                <a:spcPts val="0"/>
              </a:spcAft>
            </a:pPr>
            <a:r>
              <a:rPr lang="uk-UA" sz="1600" dirty="0">
                <a:latin typeface="Arial" panose="020B0604020202020204" pitchFamily="34" charset="0"/>
                <a:ea typeface="Calibri" panose="020F0502020204030204" pitchFamily="34" charset="0"/>
                <a:cs typeface="Arial" panose="020B0604020202020204" pitchFamily="34" charset="0"/>
              </a:rPr>
              <a:t>Модель </a:t>
            </a:r>
            <a:r>
              <a:rPr lang="uk-UA" sz="1600" b="1" dirty="0">
                <a:latin typeface="Arial" panose="020B0604020202020204" pitchFamily="34" charset="0"/>
                <a:ea typeface="Calibri" panose="020F0502020204030204" pitchFamily="34" charset="0"/>
                <a:cs typeface="Arial" panose="020B0604020202020204" pitchFamily="34" charset="0"/>
              </a:rPr>
              <a:t>Project </a:t>
            </a:r>
            <a:r>
              <a:rPr lang="uk-UA" sz="1600" b="1" dirty="0" err="1">
                <a:latin typeface="Arial" panose="020B0604020202020204" pitchFamily="34" charset="0"/>
                <a:ea typeface="Calibri" panose="020F0502020204030204" pitchFamily="34" charset="0"/>
                <a:cs typeface="Arial" panose="020B0604020202020204" pitchFamily="34" charset="0"/>
              </a:rPr>
              <a:t>Change</a:t>
            </a:r>
            <a:r>
              <a:rPr lang="uk-UA" sz="1600" b="1" dirty="0">
                <a:latin typeface="Arial" panose="020B0604020202020204" pitchFamily="34" charset="0"/>
                <a:ea typeface="Calibri" panose="020F0502020204030204" pitchFamily="34" charset="0"/>
                <a:cs typeface="Arial" panose="020B0604020202020204" pitchFamily="34" charset="0"/>
              </a:rPr>
              <a:t> </a:t>
            </a:r>
            <a:r>
              <a:rPr lang="uk-UA" sz="1600" b="1" dirty="0" err="1">
                <a:latin typeface="Arial" panose="020B0604020202020204" pitchFamily="34" charset="0"/>
                <a:ea typeface="Calibri" panose="020F0502020204030204" pitchFamily="34" charset="0"/>
                <a:cs typeface="Arial" panose="020B0604020202020204" pitchFamily="34" charset="0"/>
              </a:rPr>
              <a:t>Triangle</a:t>
            </a:r>
            <a:r>
              <a:rPr lang="uk-UA" sz="1600" b="1" dirty="0">
                <a:latin typeface="Arial" panose="020B0604020202020204" pitchFamily="34" charset="0"/>
                <a:ea typeface="Calibri" panose="020F0502020204030204" pitchFamily="34" charset="0"/>
                <a:cs typeface="Arial" panose="020B0604020202020204" pitchFamily="34" charset="0"/>
              </a:rPr>
              <a:t> (PCT) </a:t>
            </a:r>
            <a:r>
              <a:rPr lang="uk-UA" sz="1600" dirty="0">
                <a:latin typeface="Arial" panose="020B0604020202020204" pitchFamily="34" charset="0"/>
                <a:ea typeface="Calibri" panose="020F0502020204030204" pitchFamily="34" charset="0"/>
                <a:cs typeface="Arial" panose="020B0604020202020204" pitchFamily="34" charset="0"/>
              </a:rPr>
              <a:t>від </a:t>
            </a:r>
            <a:r>
              <a:rPr lang="uk-UA" sz="1600" dirty="0" err="1">
                <a:latin typeface="Arial" panose="020B0604020202020204" pitchFamily="34" charset="0"/>
                <a:ea typeface="Calibri" panose="020F0502020204030204" pitchFamily="34" charset="0"/>
                <a:cs typeface="Arial" panose="020B0604020202020204" pitchFamily="34" charset="0"/>
              </a:rPr>
              <a:t>Prosci</a:t>
            </a:r>
            <a:r>
              <a:rPr lang="uk-UA" sz="1600" dirty="0">
                <a:latin typeface="Arial" panose="020B0604020202020204" pitchFamily="34" charset="0"/>
                <a:ea typeface="Calibri" panose="020F0502020204030204" pitchFamily="34" charset="0"/>
                <a:cs typeface="Arial" panose="020B0604020202020204" pitchFamily="34" charset="0"/>
              </a:rPr>
              <a:t> – це </a:t>
            </a:r>
            <a:r>
              <a:rPr lang="uk-UA" sz="1600" dirty="0" err="1">
                <a:latin typeface="Arial" panose="020B0604020202020204" pitchFamily="34" charset="0"/>
                <a:ea typeface="Calibri" panose="020F0502020204030204" pitchFamily="34" charset="0"/>
                <a:cs typeface="Arial" panose="020B0604020202020204" pitchFamily="34" charset="0"/>
              </a:rPr>
              <a:t>фреймворк</a:t>
            </a:r>
            <a:r>
              <a:rPr lang="uk-UA" sz="1600" dirty="0">
                <a:latin typeface="Arial" panose="020B0604020202020204" pitchFamily="34" charset="0"/>
                <a:ea typeface="Calibri" panose="020F0502020204030204" pitchFamily="34" charset="0"/>
                <a:cs typeface="Arial" panose="020B0604020202020204" pitchFamily="34" charset="0"/>
              </a:rPr>
              <a:t>, який визначає чотири критично важливі аспекти, що впливають на успіх будь-якого </a:t>
            </a:r>
            <a:r>
              <a:rPr lang="uk-UA" sz="1600" dirty="0" err="1">
                <a:latin typeface="Arial" panose="020B0604020202020204" pitchFamily="34" charset="0"/>
                <a:ea typeface="Calibri" panose="020F0502020204030204" pitchFamily="34" charset="0"/>
                <a:cs typeface="Arial" panose="020B0604020202020204" pitchFamily="34" charset="0"/>
              </a:rPr>
              <a:t>проєкту</a:t>
            </a:r>
            <a:r>
              <a:rPr lang="uk-UA" sz="1600" dirty="0">
                <a:latin typeface="Arial" panose="020B0604020202020204" pitchFamily="34" charset="0"/>
                <a:ea typeface="Calibri" panose="020F0502020204030204" pitchFamily="34" charset="0"/>
                <a:cs typeface="Arial" panose="020B0604020202020204" pitchFamily="34" charset="0"/>
              </a:rPr>
              <a:t> змін. Вона наголошує на взаємозв'язку між цими аспектами та необхідності їхнього збалансування для досягнення бажаних результатів. Ця модель використовується для: </a:t>
            </a:r>
          </a:p>
          <a:p>
            <a:pPr indent="360000" algn="just">
              <a:lnSpc>
                <a:spcPct val="107000"/>
              </a:lnSpc>
              <a:spcAft>
                <a:spcPts val="0"/>
              </a:spcAft>
            </a:pPr>
            <a:r>
              <a:rPr lang="uk-UA" sz="1600" dirty="0">
                <a:latin typeface="Arial" panose="020B0604020202020204" pitchFamily="34" charset="0"/>
                <a:ea typeface="Calibri" panose="020F0502020204030204" pitchFamily="34" charset="0"/>
                <a:cs typeface="Arial" panose="020B0604020202020204" pitchFamily="34" charset="0"/>
              </a:rPr>
              <a:t>✓ Оцінки "здоров'я" </a:t>
            </a:r>
            <a:r>
              <a:rPr lang="uk-UA" sz="1600" dirty="0" err="1">
                <a:latin typeface="Arial" panose="020B0604020202020204" pitchFamily="34" charset="0"/>
                <a:ea typeface="Calibri" panose="020F0502020204030204" pitchFamily="34" charset="0"/>
                <a:cs typeface="Arial" panose="020B0604020202020204" pitchFamily="34" charset="0"/>
              </a:rPr>
              <a:t>проєкту</a:t>
            </a:r>
            <a:r>
              <a:rPr lang="uk-UA" sz="1600" dirty="0">
                <a:latin typeface="Arial" panose="020B0604020202020204" pitchFamily="34" charset="0"/>
                <a:ea typeface="Calibri" panose="020F0502020204030204" pitchFamily="34" charset="0"/>
                <a:cs typeface="Arial" panose="020B0604020202020204" pitchFamily="34" charset="0"/>
              </a:rPr>
              <a:t> змін на різних етапах. </a:t>
            </a:r>
          </a:p>
          <a:p>
            <a:pPr indent="360000" algn="just">
              <a:lnSpc>
                <a:spcPct val="107000"/>
              </a:lnSpc>
              <a:spcAft>
                <a:spcPts val="0"/>
              </a:spcAft>
            </a:pPr>
            <a:r>
              <a:rPr lang="uk-UA" sz="1600" dirty="0">
                <a:latin typeface="Arial" panose="020B0604020202020204" pitchFamily="34" charset="0"/>
                <a:ea typeface="Calibri" panose="020F0502020204030204" pitchFamily="34" charset="0"/>
                <a:cs typeface="Arial" panose="020B0604020202020204" pitchFamily="34" charset="0"/>
              </a:rPr>
              <a:t>✓ Виявлення потенційних ризиків та слабких місць. </a:t>
            </a:r>
          </a:p>
          <a:p>
            <a:pPr indent="360000" algn="just">
              <a:lnSpc>
                <a:spcPct val="107000"/>
              </a:lnSpc>
              <a:spcAft>
                <a:spcPts val="0"/>
              </a:spcAft>
            </a:pPr>
            <a:r>
              <a:rPr lang="uk-UA" sz="1600" dirty="0">
                <a:latin typeface="Arial" panose="020B0604020202020204" pitchFamily="34" charset="0"/>
                <a:ea typeface="Calibri" panose="020F0502020204030204" pitchFamily="34" charset="0"/>
                <a:cs typeface="Arial" panose="020B0604020202020204" pitchFamily="34" charset="0"/>
              </a:rPr>
              <a:t>✓ Сприяння кращій комунікації та співпраці між різними командами, залученими до </a:t>
            </a:r>
            <a:r>
              <a:rPr lang="uk-UA" sz="1600" dirty="0" err="1">
                <a:latin typeface="Arial" panose="020B0604020202020204" pitchFamily="34" charset="0"/>
                <a:ea typeface="Calibri" panose="020F0502020204030204" pitchFamily="34" charset="0"/>
                <a:cs typeface="Arial" panose="020B0604020202020204" pitchFamily="34" charset="0"/>
              </a:rPr>
              <a:t>проєкту</a:t>
            </a:r>
            <a:r>
              <a:rPr lang="uk-UA" sz="1600" dirty="0">
                <a:latin typeface="Arial" panose="020B0604020202020204" pitchFamily="34" charset="0"/>
                <a:ea typeface="Calibri" panose="020F0502020204030204" pitchFamily="34" charset="0"/>
                <a:cs typeface="Arial" panose="020B0604020202020204" pitchFamily="34" charset="0"/>
              </a:rPr>
              <a:t> (лідерами, менеджерами </a:t>
            </a:r>
            <a:r>
              <a:rPr lang="uk-UA" sz="1600" dirty="0" err="1">
                <a:latin typeface="Arial" panose="020B0604020202020204" pitchFamily="34" charset="0"/>
                <a:ea typeface="Calibri" panose="020F0502020204030204" pitchFamily="34" charset="0"/>
                <a:cs typeface="Arial" panose="020B0604020202020204" pitchFamily="34" charset="0"/>
              </a:rPr>
              <a:t>проєктів</a:t>
            </a:r>
            <a:r>
              <a:rPr lang="uk-UA" sz="1600" dirty="0">
                <a:latin typeface="Arial" panose="020B0604020202020204" pitchFamily="34" charset="0"/>
                <a:ea typeface="Calibri" panose="020F0502020204030204" pitchFamily="34" charset="0"/>
                <a:cs typeface="Arial" panose="020B0604020202020204" pitchFamily="34" charset="0"/>
              </a:rPr>
              <a:t>, фахівцями з управління змінами). </a:t>
            </a:r>
          </a:p>
          <a:p>
            <a:pPr indent="360000" algn="just">
              <a:lnSpc>
                <a:spcPct val="107000"/>
              </a:lnSpc>
              <a:spcAft>
                <a:spcPts val="0"/>
              </a:spcAft>
            </a:pPr>
            <a:r>
              <a:rPr lang="uk-UA" sz="1600" dirty="0">
                <a:latin typeface="Arial" panose="020B0604020202020204" pitchFamily="34" charset="0"/>
                <a:ea typeface="Calibri" panose="020F0502020204030204" pitchFamily="34" charset="0"/>
                <a:cs typeface="Arial" panose="020B0604020202020204" pitchFamily="34" charset="0"/>
              </a:rPr>
              <a:t>✓ Розробки більш ефективних стратегій управління змінами. </a:t>
            </a:r>
            <a:endParaRPr lang="uk-UA" sz="1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Рисунок 6"/>
          <p:cNvPicPr/>
          <p:nvPr/>
        </p:nvPicPr>
        <p:blipFill rotWithShape="1">
          <a:blip r:embed="rId2"/>
          <a:srcRect l="33733" t="26069" r="24753" b="18199"/>
          <a:stretch/>
        </p:blipFill>
        <p:spPr bwMode="auto">
          <a:xfrm>
            <a:off x="962136" y="3203739"/>
            <a:ext cx="4095896" cy="3337104"/>
          </a:xfrm>
          <a:prstGeom prst="rect">
            <a:avLst/>
          </a:prstGeom>
          <a:ln>
            <a:noFill/>
          </a:ln>
          <a:extLst>
            <a:ext uri="{53640926-AAD7-44D8-BBD7-CCE9431645EC}">
              <a14:shadowObscured xmlns:a14="http://schemas.microsoft.com/office/drawing/2010/main"/>
            </a:ext>
          </a:extLst>
        </p:spPr>
      </p:pic>
      <p:sp>
        <p:nvSpPr>
          <p:cNvPr id="8" name="Прямоугольник 7"/>
          <p:cNvSpPr/>
          <p:nvPr/>
        </p:nvSpPr>
        <p:spPr>
          <a:xfrm>
            <a:off x="6786999" y="3203739"/>
            <a:ext cx="3478325" cy="373757"/>
          </a:xfrm>
          <a:prstGeom prst="rect">
            <a:avLst/>
          </a:prstGeom>
        </p:spPr>
        <p:txBody>
          <a:bodyPr wrap="none">
            <a:spAutoFit/>
          </a:bodyPr>
          <a:lstStyle/>
          <a:p>
            <a:pPr>
              <a:lnSpc>
                <a:spcPct val="107000"/>
              </a:lnSpc>
              <a:spcAft>
                <a:spcPts val="0"/>
              </a:spcAft>
            </a:pPr>
            <a:r>
              <a:rPr lang="uk-UA" b="1" dirty="0">
                <a:solidFill>
                  <a:srgbClr val="FF00FF"/>
                </a:solidFill>
                <a:latin typeface="Arial" panose="020B0604020202020204" pitchFamily="34" charset="0"/>
                <a:ea typeface="Calibri" panose="020F0502020204030204" pitchFamily="34" charset="0"/>
                <a:cs typeface="Times New Roman" panose="02020603050405020304" pitchFamily="18" charset="0"/>
              </a:rPr>
              <a:t>Чотири аспекти моделі PCT: </a:t>
            </a:r>
            <a:endParaRPr lang="uk-UA" sz="1400" dirty="0">
              <a:solidFill>
                <a:srgbClr val="FF00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Прямоугольник 8"/>
          <p:cNvSpPr/>
          <p:nvPr/>
        </p:nvSpPr>
        <p:spPr>
          <a:xfrm>
            <a:off x="5451757" y="3678521"/>
            <a:ext cx="6096000" cy="2308324"/>
          </a:xfrm>
          <a:prstGeom prst="rect">
            <a:avLst/>
          </a:prstGeom>
        </p:spPr>
        <p:txBody>
          <a:bodyPr>
            <a:spAutoFit/>
          </a:bodyPr>
          <a:lstStyle/>
          <a:p>
            <a:pPr algn="just"/>
            <a:r>
              <a:rPr lang="uk-UA" sz="1600" b="1" u="sng" dirty="0">
                <a:latin typeface="Arial" panose="020B0604020202020204" pitchFamily="34" charset="0"/>
                <a:ea typeface="Calibri" panose="020F0502020204030204" pitchFamily="34" charset="0"/>
              </a:rPr>
              <a:t>Лідерство/Спонсорство</a:t>
            </a:r>
            <a:r>
              <a:rPr lang="uk-UA" sz="1600" b="1" dirty="0">
                <a:latin typeface="Arial" panose="020B0604020202020204" pitchFamily="34" charset="0"/>
                <a:ea typeface="Calibri" panose="020F0502020204030204" pitchFamily="34" charset="0"/>
              </a:rPr>
              <a:t> (</a:t>
            </a:r>
            <a:r>
              <a:rPr lang="uk-UA" sz="1600" b="1" dirty="0" err="1">
                <a:latin typeface="Arial" panose="020B0604020202020204" pitchFamily="34" charset="0"/>
                <a:ea typeface="Calibri" panose="020F0502020204030204" pitchFamily="34" charset="0"/>
              </a:rPr>
              <a:t>Leadership</a:t>
            </a:r>
            <a:r>
              <a:rPr lang="uk-UA" sz="1600" b="1" dirty="0">
                <a:latin typeface="Arial" panose="020B0604020202020204" pitchFamily="34" charset="0"/>
                <a:ea typeface="Calibri" panose="020F0502020204030204" pitchFamily="34" charset="0"/>
              </a:rPr>
              <a:t>/</a:t>
            </a:r>
            <a:r>
              <a:rPr lang="uk-UA" sz="1600" b="1" dirty="0" err="1">
                <a:latin typeface="Arial" panose="020B0604020202020204" pitchFamily="34" charset="0"/>
                <a:ea typeface="Calibri" panose="020F0502020204030204" pitchFamily="34" charset="0"/>
              </a:rPr>
              <a:t>Sponsorship</a:t>
            </a:r>
            <a:r>
              <a:rPr lang="uk-UA" sz="1600" b="1" dirty="0">
                <a:latin typeface="Arial" panose="020B0604020202020204" pitchFamily="34" charset="0"/>
                <a:ea typeface="Calibri" panose="020F0502020204030204" pitchFamily="34" charset="0"/>
              </a:rPr>
              <a:t>). </a:t>
            </a:r>
            <a:r>
              <a:rPr lang="uk-UA" sz="1600" dirty="0">
                <a:latin typeface="Arial" panose="020B0604020202020204" pitchFamily="34" charset="0"/>
                <a:ea typeface="Calibri" panose="020F0502020204030204" pitchFamily="34" charset="0"/>
              </a:rPr>
              <a:t>Активна та помітна участь лідерів та спонсорів </a:t>
            </a:r>
            <a:r>
              <a:rPr lang="uk-UA" sz="1600" dirty="0" err="1">
                <a:latin typeface="Arial" panose="020B0604020202020204" pitchFamily="34" charset="0"/>
                <a:ea typeface="Calibri" panose="020F0502020204030204" pitchFamily="34" charset="0"/>
              </a:rPr>
              <a:t>проєкту</a:t>
            </a:r>
            <a:r>
              <a:rPr lang="uk-UA" sz="1600" dirty="0">
                <a:latin typeface="Arial" panose="020B0604020202020204" pitchFamily="34" charset="0"/>
                <a:ea typeface="Calibri" panose="020F0502020204030204" pitchFamily="34" charset="0"/>
              </a:rPr>
              <a:t> є абсолютно необхідною для його успіху. Спонсори повинні визначати стратегічний напрямок змін, </a:t>
            </a:r>
            <a:r>
              <a:rPr lang="uk-UA" sz="1600" dirty="0" err="1">
                <a:latin typeface="Arial" panose="020B0604020202020204" pitchFamily="34" charset="0"/>
                <a:ea typeface="Calibri" panose="020F0502020204030204" pitchFamily="34" charset="0"/>
              </a:rPr>
              <a:t>комунікувати</a:t>
            </a:r>
            <a:r>
              <a:rPr lang="uk-UA" sz="1600" dirty="0">
                <a:latin typeface="Arial" panose="020B0604020202020204" pitchFamily="34" charset="0"/>
                <a:ea typeface="Calibri" panose="020F0502020204030204" pitchFamily="34" charset="0"/>
              </a:rPr>
              <a:t> їхнє бачення, надавати необхідні ресурси та легітимність. Без сильного лідерства зміни можуть сприйматися як необов'язкові або неважливі. Спонсори забезпечують підтримку на найвищому рівні, що допомагає подолати опір та забезпечити залучення інших.</a:t>
            </a:r>
            <a:endParaRPr lang="uk-UA" sz="1600" dirty="0"/>
          </a:p>
        </p:txBody>
      </p:sp>
    </p:spTree>
    <p:extLst>
      <p:ext uri="{BB962C8B-B14F-4D97-AF65-F5344CB8AC3E}">
        <p14:creationId xmlns:p14="http://schemas.microsoft.com/office/powerpoint/2010/main" val="431033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44842" y="223616"/>
            <a:ext cx="9827741" cy="1477328"/>
          </a:xfrm>
          <a:prstGeom prst="rect">
            <a:avLst/>
          </a:prstGeom>
        </p:spPr>
        <p:txBody>
          <a:bodyPr wrap="square">
            <a:spAutoFit/>
          </a:bodyPr>
          <a:lstStyle/>
          <a:p>
            <a:pPr algn="just"/>
            <a:r>
              <a:rPr lang="uk-UA" b="1" u="sng" dirty="0">
                <a:latin typeface="Arial" panose="020B0604020202020204" pitchFamily="34" charset="0"/>
                <a:ea typeface="Calibri" panose="020F0502020204030204" pitchFamily="34" charset="0"/>
              </a:rPr>
              <a:t>Управління </a:t>
            </a:r>
            <a:r>
              <a:rPr lang="uk-UA" b="1" u="sng" dirty="0" err="1">
                <a:latin typeface="Arial" panose="020B0604020202020204" pitchFamily="34" charset="0"/>
                <a:ea typeface="Calibri" panose="020F0502020204030204" pitchFamily="34" charset="0"/>
              </a:rPr>
              <a:t>проєктом</a:t>
            </a:r>
            <a:r>
              <a:rPr lang="uk-UA" b="1" u="sng" dirty="0">
                <a:latin typeface="Arial" panose="020B0604020202020204" pitchFamily="34" charset="0"/>
                <a:ea typeface="Calibri" panose="020F0502020204030204" pitchFamily="34" charset="0"/>
              </a:rPr>
              <a:t> </a:t>
            </a:r>
            <a:r>
              <a:rPr lang="uk-UA" b="1" dirty="0">
                <a:latin typeface="Arial" panose="020B0604020202020204" pitchFamily="34" charset="0"/>
                <a:ea typeface="Calibri" panose="020F0502020204030204" pitchFamily="34" charset="0"/>
              </a:rPr>
              <a:t>(Project </a:t>
            </a:r>
            <a:r>
              <a:rPr lang="uk-UA" b="1" dirty="0" err="1">
                <a:latin typeface="Arial" panose="020B0604020202020204" pitchFamily="34" charset="0"/>
                <a:ea typeface="Calibri" panose="020F0502020204030204" pitchFamily="34" charset="0"/>
              </a:rPr>
              <a:t>Management</a:t>
            </a:r>
            <a:r>
              <a:rPr lang="uk-UA" b="1" dirty="0">
                <a:latin typeface="Arial" panose="020B0604020202020204" pitchFamily="34" charset="0"/>
                <a:ea typeface="Calibri" panose="020F0502020204030204" pitchFamily="34" charset="0"/>
              </a:rPr>
              <a:t>). </a:t>
            </a:r>
            <a:r>
              <a:rPr lang="uk-UA" dirty="0">
                <a:latin typeface="Arial" panose="020B0604020202020204" pitchFamily="34" charset="0"/>
                <a:ea typeface="Calibri" panose="020F0502020204030204" pitchFamily="34" charset="0"/>
              </a:rPr>
              <a:t>Ефективне управління </a:t>
            </a:r>
            <a:r>
              <a:rPr lang="uk-UA" dirty="0" err="1">
                <a:latin typeface="Arial" panose="020B0604020202020204" pitchFamily="34" charset="0"/>
                <a:ea typeface="Calibri" panose="020F0502020204030204" pitchFamily="34" charset="0"/>
              </a:rPr>
              <a:t>проєктом</a:t>
            </a:r>
            <a:r>
              <a:rPr lang="uk-UA" dirty="0">
                <a:latin typeface="Arial" panose="020B0604020202020204" pitchFamily="34" charset="0"/>
                <a:ea typeface="Calibri" panose="020F0502020204030204" pitchFamily="34" charset="0"/>
              </a:rPr>
              <a:t> забезпечує організацію, планування та контроль за технічними аспектами змін. Це включає визначення обсягу робіт, складання графіків, управління бюджетом, ресурсами та ризиками. Без належного управління </a:t>
            </a:r>
            <a:r>
              <a:rPr lang="uk-UA" dirty="0" err="1">
                <a:latin typeface="Arial" panose="020B0604020202020204" pitchFamily="34" charset="0"/>
                <a:ea typeface="Calibri" panose="020F0502020204030204" pitchFamily="34" charset="0"/>
              </a:rPr>
              <a:t>проєктом</a:t>
            </a:r>
            <a:r>
              <a:rPr lang="uk-UA" dirty="0">
                <a:latin typeface="Arial" panose="020B0604020202020204" pitchFamily="34" charset="0"/>
                <a:ea typeface="Calibri" panose="020F0502020204030204" pitchFamily="34" charset="0"/>
              </a:rPr>
              <a:t> зміни можуть вийти за межі бюджету, термінів або обсягу, що підриває довіру та може призвести до невдачі.</a:t>
            </a:r>
            <a:endParaRPr lang="uk-UA" dirty="0"/>
          </a:p>
        </p:txBody>
      </p:sp>
      <p:sp>
        <p:nvSpPr>
          <p:cNvPr id="5" name="Прямоугольник 4"/>
          <p:cNvSpPr/>
          <p:nvPr/>
        </p:nvSpPr>
        <p:spPr>
          <a:xfrm>
            <a:off x="444842" y="1963529"/>
            <a:ext cx="9712411" cy="2385781"/>
          </a:xfrm>
          <a:prstGeom prst="rect">
            <a:avLst/>
          </a:prstGeom>
        </p:spPr>
        <p:txBody>
          <a:bodyPr wrap="square">
            <a:spAutoFit/>
          </a:bodyPr>
          <a:lstStyle/>
          <a:p>
            <a:pPr algn="just">
              <a:lnSpc>
                <a:spcPct val="107000"/>
              </a:lnSpc>
              <a:spcAft>
                <a:spcPts val="0"/>
              </a:spcAft>
            </a:pPr>
            <a:r>
              <a:rPr lang="uk-UA" b="1" u="sng" dirty="0">
                <a:latin typeface="Arial" panose="020B0604020202020204" pitchFamily="34" charset="0"/>
                <a:ea typeface="Calibri" panose="020F0502020204030204" pitchFamily="34" charset="0"/>
                <a:cs typeface="Times New Roman" panose="02020603050405020304" pitchFamily="18" charset="0"/>
              </a:rPr>
              <a:t>Управління змінами </a:t>
            </a:r>
            <a:r>
              <a:rPr lang="uk-UA" b="1" dirty="0">
                <a:latin typeface="Arial" panose="020B0604020202020204" pitchFamily="34" charset="0"/>
                <a:ea typeface="Calibri" panose="020F0502020204030204" pitchFamily="34" charset="0"/>
                <a:cs typeface="Times New Roman" panose="02020603050405020304" pitchFamily="18" charset="0"/>
              </a:rPr>
              <a:t>(</a:t>
            </a:r>
            <a:r>
              <a:rPr lang="uk-UA" b="1" dirty="0" err="1">
                <a:latin typeface="Arial" panose="020B0604020202020204" pitchFamily="34" charset="0"/>
                <a:ea typeface="Calibri" panose="020F0502020204030204" pitchFamily="34" charset="0"/>
                <a:cs typeface="Times New Roman" panose="02020603050405020304" pitchFamily="18" charset="0"/>
              </a:rPr>
              <a:t>Change</a:t>
            </a:r>
            <a:r>
              <a:rPr lang="uk-UA" b="1" dirty="0">
                <a:latin typeface="Arial" panose="020B0604020202020204" pitchFamily="34" charset="0"/>
                <a:ea typeface="Calibri" panose="020F0502020204030204" pitchFamily="34" charset="0"/>
                <a:cs typeface="Times New Roman" panose="02020603050405020304" pitchFamily="18" charset="0"/>
              </a:rPr>
              <a:t> </a:t>
            </a:r>
            <a:r>
              <a:rPr lang="uk-UA" b="1" dirty="0" err="1">
                <a:latin typeface="Arial" panose="020B0604020202020204" pitchFamily="34" charset="0"/>
                <a:ea typeface="Calibri" panose="020F0502020204030204" pitchFamily="34" charset="0"/>
                <a:cs typeface="Times New Roman" panose="02020603050405020304" pitchFamily="18" charset="0"/>
              </a:rPr>
              <a:t>Management</a:t>
            </a:r>
            <a:r>
              <a:rPr lang="uk-UA" b="1" dirty="0">
                <a:latin typeface="Arial" panose="020B0604020202020204" pitchFamily="34" charset="0"/>
                <a:ea typeface="Calibri" panose="020F0502020204030204" pitchFamily="34" charset="0"/>
                <a:cs typeface="Times New Roman" panose="02020603050405020304" pitchFamily="18" charset="0"/>
              </a:rPr>
              <a:t>). </a:t>
            </a:r>
            <a:r>
              <a:rPr lang="uk-UA" dirty="0">
                <a:latin typeface="Arial" panose="020B0604020202020204" pitchFamily="34" charset="0"/>
                <a:ea typeface="Calibri" panose="020F0502020204030204" pitchFamily="34" charset="0"/>
                <a:cs typeface="Times New Roman" panose="02020603050405020304" pitchFamily="18" charset="0"/>
              </a:rPr>
              <a:t>Цей аспект фокусується на людській стороні змін. Він включає в себе розуміння того, як зміни впливають на окремих людей та команди, розробку та впровадження стратегій для підтримки їхньої адаптації, управління опором та забезпечення прийняття нових процесів чи поведінки. </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algn="just"/>
            <a:r>
              <a:rPr lang="uk-UA" dirty="0">
                <a:latin typeface="Arial" panose="020B0604020202020204" pitchFamily="34" charset="0"/>
                <a:ea typeface="Calibri" panose="020F0502020204030204" pitchFamily="34" charset="0"/>
              </a:rPr>
              <a:t>Навіть найкраще спланований </a:t>
            </a:r>
            <a:r>
              <a:rPr lang="uk-UA" dirty="0" err="1">
                <a:latin typeface="Arial" panose="020B0604020202020204" pitchFamily="34" charset="0"/>
                <a:ea typeface="Calibri" panose="020F0502020204030204" pitchFamily="34" charset="0"/>
              </a:rPr>
              <a:t>проєкт</a:t>
            </a:r>
            <a:r>
              <a:rPr lang="uk-UA" dirty="0">
                <a:latin typeface="Arial" panose="020B0604020202020204" pitchFamily="34" charset="0"/>
                <a:ea typeface="Calibri" panose="020F0502020204030204" pitchFamily="34" charset="0"/>
              </a:rPr>
              <a:t> може зазнати невдачі, якщо не враховувати емоційну та психологічну реакцію людей на зміни. Управління змінами допомагає мінімізувати опір, підвищити </a:t>
            </a:r>
            <a:r>
              <a:rPr lang="uk-UA" dirty="0" err="1">
                <a:latin typeface="Arial" panose="020B0604020202020204" pitchFamily="34" charset="0"/>
                <a:ea typeface="Calibri" panose="020F0502020204030204" pitchFamily="34" charset="0"/>
              </a:rPr>
              <a:t>залученість</a:t>
            </a:r>
            <a:r>
              <a:rPr lang="uk-UA" dirty="0">
                <a:latin typeface="Arial" panose="020B0604020202020204" pitchFamily="34" charset="0"/>
                <a:ea typeface="Calibri" panose="020F0502020204030204" pitchFamily="34" charset="0"/>
              </a:rPr>
              <a:t> та забезпечити успішне впровадження змін на рівні окремих співробітників.</a:t>
            </a:r>
            <a:endParaRPr lang="uk-UA" dirty="0"/>
          </a:p>
        </p:txBody>
      </p:sp>
      <p:sp>
        <p:nvSpPr>
          <p:cNvPr id="6" name="Прямоугольник 5"/>
          <p:cNvSpPr/>
          <p:nvPr/>
        </p:nvSpPr>
        <p:spPr>
          <a:xfrm>
            <a:off x="444842" y="4433151"/>
            <a:ext cx="9605320" cy="1477328"/>
          </a:xfrm>
          <a:prstGeom prst="rect">
            <a:avLst/>
          </a:prstGeom>
        </p:spPr>
        <p:txBody>
          <a:bodyPr wrap="square">
            <a:spAutoFit/>
          </a:bodyPr>
          <a:lstStyle/>
          <a:p>
            <a:pPr algn="just"/>
            <a:r>
              <a:rPr lang="uk-UA" b="1" u="sng" dirty="0">
                <a:latin typeface="Arial" panose="020B0604020202020204" pitchFamily="34" charset="0"/>
                <a:ea typeface="Calibri" panose="020F0502020204030204" pitchFamily="34" charset="0"/>
              </a:rPr>
              <a:t>Успіх</a:t>
            </a:r>
            <a:r>
              <a:rPr lang="uk-UA" b="1" dirty="0">
                <a:latin typeface="Arial" panose="020B0604020202020204" pitchFamily="34" charset="0"/>
                <a:ea typeface="Calibri" panose="020F0502020204030204" pitchFamily="34" charset="0"/>
              </a:rPr>
              <a:t> (</a:t>
            </a:r>
            <a:r>
              <a:rPr lang="uk-UA" b="1" dirty="0" err="1">
                <a:latin typeface="Arial" panose="020B0604020202020204" pitchFamily="34" charset="0"/>
                <a:ea typeface="Calibri" panose="020F0502020204030204" pitchFamily="34" charset="0"/>
              </a:rPr>
              <a:t>Success</a:t>
            </a:r>
            <a:r>
              <a:rPr lang="uk-UA" b="1" dirty="0">
                <a:latin typeface="Arial" panose="020B0604020202020204" pitchFamily="34" charset="0"/>
                <a:ea typeface="Calibri" panose="020F0502020204030204" pitchFamily="34" charset="0"/>
              </a:rPr>
              <a:t>). </a:t>
            </a:r>
            <a:r>
              <a:rPr lang="uk-UA" dirty="0">
                <a:latin typeface="Arial" panose="020B0604020202020204" pitchFamily="34" charset="0"/>
                <a:ea typeface="Calibri" panose="020F0502020204030204" pitchFamily="34" charset="0"/>
              </a:rPr>
              <a:t>Успіх є центральним елементом трикутника і визначається як досягнення бажаних результатів </a:t>
            </a:r>
            <a:r>
              <a:rPr lang="uk-UA" dirty="0" err="1">
                <a:latin typeface="Arial" panose="020B0604020202020204" pitchFamily="34" charset="0"/>
                <a:ea typeface="Calibri" panose="020F0502020204030204" pitchFamily="34" charset="0"/>
              </a:rPr>
              <a:t>проєкту</a:t>
            </a:r>
            <a:r>
              <a:rPr lang="uk-UA" dirty="0">
                <a:latin typeface="Arial" panose="020B0604020202020204" pitchFamily="34" charset="0"/>
                <a:ea typeface="Calibri" panose="020F0502020204030204" pitchFamily="34" charset="0"/>
              </a:rPr>
              <a:t> змін. Це включає в себе як досягнення бізнес-цілей, так і забезпечення прийняття та використання змін цільовими групами. Успіх є метою всіх зусиль у </a:t>
            </a:r>
            <a:r>
              <a:rPr lang="uk-UA" dirty="0" err="1">
                <a:latin typeface="Arial" panose="020B0604020202020204" pitchFamily="34" charset="0"/>
                <a:ea typeface="Calibri" panose="020F0502020204030204" pitchFamily="34" charset="0"/>
              </a:rPr>
              <a:t>проєкті</a:t>
            </a:r>
            <a:r>
              <a:rPr lang="uk-UA" dirty="0">
                <a:latin typeface="Arial" panose="020B0604020202020204" pitchFamily="34" charset="0"/>
                <a:ea typeface="Calibri" panose="020F0502020204030204" pitchFamily="34" charset="0"/>
              </a:rPr>
              <a:t> змін. Чітке визначення критеріїв успіху на початку </a:t>
            </a:r>
            <a:r>
              <a:rPr lang="uk-UA" dirty="0" err="1">
                <a:latin typeface="Arial" panose="020B0604020202020204" pitchFamily="34" charset="0"/>
                <a:ea typeface="Calibri" panose="020F0502020204030204" pitchFamily="34" charset="0"/>
              </a:rPr>
              <a:t>проєкту</a:t>
            </a:r>
            <a:r>
              <a:rPr lang="uk-UA" dirty="0">
                <a:latin typeface="Arial" panose="020B0604020202020204" pitchFamily="34" charset="0"/>
                <a:ea typeface="Calibri" panose="020F0502020204030204" pitchFamily="34" charset="0"/>
              </a:rPr>
              <a:t> допомагає сфокусувати зусилля та виміряти досягнення.</a:t>
            </a:r>
            <a:endParaRPr lang="uk-UA" dirty="0"/>
          </a:p>
        </p:txBody>
      </p:sp>
    </p:spTree>
    <p:extLst>
      <p:ext uri="{BB962C8B-B14F-4D97-AF65-F5344CB8AC3E}">
        <p14:creationId xmlns:p14="http://schemas.microsoft.com/office/powerpoint/2010/main" val="6217465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57880" y="1398922"/>
            <a:ext cx="10816281" cy="2990434"/>
          </a:xfrm>
          <a:prstGeom prst="rect">
            <a:avLst/>
          </a:prstGeom>
        </p:spPr>
        <p:txBody>
          <a:bodyPr wrap="square">
            <a:spAutoFit/>
          </a:bodyPr>
          <a:lstStyle/>
          <a:p>
            <a:pPr indent="360000" algn="just">
              <a:lnSpc>
                <a:spcPct val="107000"/>
              </a:lnSpc>
              <a:spcAft>
                <a:spcPts val="0"/>
              </a:spcAft>
            </a:pPr>
            <a:r>
              <a:rPr lang="uk-UA" dirty="0">
                <a:latin typeface="Arial" panose="020B0604020202020204" pitchFamily="34" charset="0"/>
                <a:ea typeface="Calibri" panose="020F0502020204030204" pitchFamily="34" charset="0"/>
                <a:cs typeface="Times New Roman" panose="02020603050405020304" pitchFamily="18" charset="0"/>
              </a:rPr>
              <a:t>Модель PCT наголошує, що ці чотири аспекти є взаємопов'язаними та однаково важливими для успіху </a:t>
            </a:r>
            <a:r>
              <a:rPr lang="uk-UA" dirty="0" err="1">
                <a:latin typeface="Arial" panose="020B0604020202020204" pitchFamily="34" charset="0"/>
                <a:ea typeface="Calibri" panose="020F0502020204030204" pitchFamily="34" charset="0"/>
                <a:cs typeface="Times New Roman" panose="02020603050405020304" pitchFamily="18" charset="0"/>
              </a:rPr>
              <a:t>проєкту</a:t>
            </a:r>
            <a:r>
              <a:rPr lang="uk-UA" dirty="0">
                <a:latin typeface="Arial" panose="020B0604020202020204" pitchFamily="34" charset="0"/>
                <a:ea typeface="Calibri" panose="020F0502020204030204" pitchFamily="34" charset="0"/>
                <a:cs typeface="Times New Roman" panose="02020603050405020304" pitchFamily="18" charset="0"/>
              </a:rPr>
              <a:t> змін. Недостатня увага до будь-якого з них може збільшити ризик невдачі. </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indent="360000" algn="just">
              <a:lnSpc>
                <a:spcPct val="107000"/>
              </a:lnSpc>
              <a:spcAft>
                <a:spcPts val="945"/>
              </a:spcAft>
            </a:pPr>
            <a:r>
              <a:rPr lang="uk-UA" dirty="0">
                <a:latin typeface="Arial" panose="020B0604020202020204" pitchFamily="34" charset="0"/>
                <a:ea typeface="Calibri" panose="020F0502020204030204" pitchFamily="34" charset="0"/>
                <a:cs typeface="Times New Roman" panose="02020603050405020304" pitchFamily="18" charset="0"/>
              </a:rPr>
              <a:t>Сильне лідерство без ефективного управління </a:t>
            </a:r>
            <a:r>
              <a:rPr lang="uk-UA" dirty="0" err="1">
                <a:latin typeface="Arial" panose="020B0604020202020204" pitchFamily="34" charset="0"/>
                <a:ea typeface="Calibri" panose="020F0502020204030204" pitchFamily="34" charset="0"/>
                <a:cs typeface="Times New Roman" panose="02020603050405020304" pitchFamily="18" charset="0"/>
              </a:rPr>
              <a:t>проєктом</a:t>
            </a:r>
            <a:r>
              <a:rPr lang="uk-UA" dirty="0">
                <a:latin typeface="Arial" panose="020B0604020202020204" pitchFamily="34" charset="0"/>
                <a:ea typeface="Calibri" panose="020F0502020204030204" pitchFamily="34" charset="0"/>
                <a:cs typeface="Times New Roman" panose="02020603050405020304" pitchFamily="18" charset="0"/>
              </a:rPr>
              <a:t> може призвести до хаосу та неорганізованості. </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indent="360000" algn="just">
              <a:lnSpc>
                <a:spcPct val="107000"/>
              </a:lnSpc>
              <a:spcAft>
                <a:spcPts val="945"/>
              </a:spcAft>
            </a:pPr>
            <a:r>
              <a:rPr lang="uk-UA" dirty="0">
                <a:latin typeface="Arial" panose="020B0604020202020204" pitchFamily="34" charset="0"/>
                <a:ea typeface="Calibri" panose="020F0502020204030204" pitchFamily="34" charset="0"/>
                <a:cs typeface="Times New Roman" panose="02020603050405020304" pitchFamily="18" charset="0"/>
              </a:rPr>
              <a:t>Ретельне управління </a:t>
            </a:r>
            <a:r>
              <a:rPr lang="uk-UA" dirty="0" err="1">
                <a:latin typeface="Arial" panose="020B0604020202020204" pitchFamily="34" charset="0"/>
                <a:ea typeface="Calibri" panose="020F0502020204030204" pitchFamily="34" charset="0"/>
                <a:cs typeface="Times New Roman" panose="02020603050405020304" pitchFamily="18" charset="0"/>
              </a:rPr>
              <a:t>проєктом</a:t>
            </a:r>
            <a:r>
              <a:rPr lang="uk-UA" dirty="0">
                <a:latin typeface="Arial" panose="020B0604020202020204" pitchFamily="34" charset="0"/>
                <a:ea typeface="Calibri" panose="020F0502020204030204" pitchFamily="34" charset="0"/>
                <a:cs typeface="Times New Roman" panose="02020603050405020304" pitchFamily="18" charset="0"/>
              </a:rPr>
              <a:t> без управління людським фактором може зустріти сильний опір та призвести до низького рівня прийняття змін. </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indent="360000" algn="just">
              <a:lnSpc>
                <a:spcPct val="107000"/>
              </a:lnSpc>
              <a:spcAft>
                <a:spcPts val="0"/>
              </a:spcAft>
            </a:pPr>
            <a:r>
              <a:rPr lang="uk-UA" dirty="0">
                <a:latin typeface="Arial" panose="020B0604020202020204" pitchFamily="34" charset="0"/>
                <a:ea typeface="Calibri" panose="020F0502020204030204" pitchFamily="34" charset="0"/>
                <a:cs typeface="Times New Roman" panose="02020603050405020304" pitchFamily="18" charset="0"/>
              </a:rPr>
              <a:t>Навіть за наявності лідерства та управління </a:t>
            </a:r>
            <a:r>
              <a:rPr lang="uk-UA" dirty="0" err="1">
                <a:latin typeface="Arial" panose="020B0604020202020204" pitchFamily="34" charset="0"/>
                <a:ea typeface="Calibri" panose="020F0502020204030204" pitchFamily="34" charset="0"/>
                <a:cs typeface="Times New Roman" panose="02020603050405020304" pitchFamily="18" charset="0"/>
              </a:rPr>
              <a:t>проєктом</a:t>
            </a:r>
            <a:r>
              <a:rPr lang="uk-UA" dirty="0">
                <a:latin typeface="Arial" panose="020B0604020202020204" pitchFamily="34" charset="0"/>
                <a:ea typeface="Calibri" panose="020F0502020204030204" pitchFamily="34" charset="0"/>
                <a:cs typeface="Times New Roman" panose="02020603050405020304" pitchFamily="18" charset="0"/>
              </a:rPr>
              <a:t>, відсутність управління змінами може призвести до того, що співробітники не зможуть або не </a:t>
            </a:r>
            <a:r>
              <a:rPr lang="uk-UA" dirty="0" err="1">
                <a:latin typeface="Arial" panose="020B0604020202020204" pitchFamily="34" charset="0"/>
                <a:ea typeface="Calibri" panose="020F0502020204030204" pitchFamily="34" charset="0"/>
                <a:cs typeface="Times New Roman" panose="02020603050405020304" pitchFamily="18" charset="0"/>
              </a:rPr>
              <a:t>захочуть</a:t>
            </a:r>
            <a:r>
              <a:rPr lang="uk-UA" dirty="0">
                <a:latin typeface="Arial" panose="020B0604020202020204" pitchFamily="34" charset="0"/>
                <a:ea typeface="Calibri" panose="020F0502020204030204" pitchFamily="34" charset="0"/>
                <a:cs typeface="Times New Roman" panose="02020603050405020304" pitchFamily="18" charset="0"/>
              </a:rPr>
              <a:t> адаптуватися до нових умов, що зрештою вплине на успіх </a:t>
            </a:r>
            <a:r>
              <a:rPr lang="uk-UA" dirty="0" err="1">
                <a:latin typeface="Arial" panose="020B0604020202020204" pitchFamily="34" charset="0"/>
                <a:ea typeface="Calibri" panose="020F0502020204030204" pitchFamily="34" charset="0"/>
                <a:cs typeface="Times New Roman" panose="02020603050405020304" pitchFamily="18" charset="0"/>
              </a:rPr>
              <a:t>проєкту</a:t>
            </a:r>
            <a:r>
              <a:rPr lang="uk-UA" dirty="0">
                <a:latin typeface="Arial" panose="020B0604020202020204" pitchFamily="34" charset="0"/>
                <a:ea typeface="Calibri" panose="020F0502020204030204" pitchFamily="34" charset="0"/>
                <a:cs typeface="Times New Roman" panose="02020603050405020304" pitchFamily="18" charset="0"/>
              </a:rPr>
              <a:t>. </a:t>
            </a:r>
            <a:endParaRPr lang="uk-UA"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20321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rotWithShape="1">
          <a:blip r:embed="rId2"/>
          <a:srcRect l="42432" t="44264" r="24785" b="38030"/>
          <a:stretch/>
        </p:blipFill>
        <p:spPr bwMode="auto">
          <a:xfrm>
            <a:off x="377910" y="791174"/>
            <a:ext cx="4910782" cy="1795507"/>
          </a:xfrm>
          <a:prstGeom prst="rect">
            <a:avLst/>
          </a:prstGeom>
          <a:ln>
            <a:noFill/>
          </a:ln>
          <a:extLst>
            <a:ext uri="{53640926-AAD7-44D8-BBD7-CCE9431645EC}">
              <a14:shadowObscured xmlns:a14="http://schemas.microsoft.com/office/drawing/2010/main"/>
            </a:ext>
          </a:extLst>
        </p:spPr>
      </p:pic>
      <p:sp>
        <p:nvSpPr>
          <p:cNvPr id="5" name="Прямоугольник 4"/>
          <p:cNvSpPr/>
          <p:nvPr/>
        </p:nvSpPr>
        <p:spPr>
          <a:xfrm>
            <a:off x="1787611" y="277368"/>
            <a:ext cx="6928022" cy="388696"/>
          </a:xfrm>
          <a:prstGeom prst="rect">
            <a:avLst/>
          </a:prstGeom>
        </p:spPr>
        <p:txBody>
          <a:bodyPr wrap="square">
            <a:spAutoFit/>
          </a:bodyPr>
          <a:lstStyle/>
          <a:p>
            <a:pPr algn="just">
              <a:lnSpc>
                <a:spcPct val="107000"/>
              </a:lnSpc>
              <a:spcAft>
                <a:spcPts val="0"/>
              </a:spcAft>
            </a:pPr>
            <a:r>
              <a:rPr lang="uk-UA" b="1" dirty="0">
                <a:latin typeface="Calibri" panose="020F0502020204030204" pitchFamily="34" charset="0"/>
                <a:ea typeface="Calibri" panose="020F0502020204030204" pitchFamily="34" charset="0"/>
                <a:cs typeface="Times New Roman" panose="02020603050405020304" pitchFamily="18" charset="0"/>
              </a:rPr>
              <a:t>Наукові підходи до визначення ключові аспекти поняття «зміна»</a:t>
            </a:r>
            <a:endParaRPr lang="uk-UA"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p:cNvPicPr/>
          <p:nvPr/>
        </p:nvPicPr>
        <p:blipFill rotWithShape="1">
          <a:blip r:embed="rId3"/>
          <a:srcRect l="42328" t="37897" r="24785" b="17743"/>
          <a:stretch/>
        </p:blipFill>
        <p:spPr bwMode="auto">
          <a:xfrm>
            <a:off x="377910" y="2586681"/>
            <a:ext cx="4910782" cy="3163331"/>
          </a:xfrm>
          <a:prstGeom prst="rect">
            <a:avLst/>
          </a:prstGeom>
          <a:ln>
            <a:noFill/>
          </a:ln>
          <a:extLst>
            <a:ext uri="{53640926-AAD7-44D8-BBD7-CCE9431645EC}">
              <a14:shadowObscured xmlns:a14="http://schemas.microsoft.com/office/drawing/2010/main"/>
            </a:ext>
          </a:extLst>
        </p:spPr>
      </p:pic>
      <p:pic>
        <p:nvPicPr>
          <p:cNvPr id="7" name="Рисунок 6"/>
          <p:cNvPicPr/>
          <p:nvPr/>
        </p:nvPicPr>
        <p:blipFill rotWithShape="1">
          <a:blip r:embed="rId4"/>
          <a:srcRect l="42631" t="26558" r="24822" b="38574"/>
          <a:stretch/>
        </p:blipFill>
        <p:spPr bwMode="auto">
          <a:xfrm>
            <a:off x="5759346" y="791174"/>
            <a:ext cx="4661519" cy="2907615"/>
          </a:xfrm>
          <a:prstGeom prst="rect">
            <a:avLst/>
          </a:prstGeom>
          <a:ln>
            <a:noFill/>
          </a:ln>
          <a:extLst>
            <a:ext uri="{53640926-AAD7-44D8-BBD7-CCE9431645EC}">
              <a14:shadowObscured xmlns:a14="http://schemas.microsoft.com/office/drawing/2010/main"/>
            </a:ext>
          </a:extLst>
        </p:spPr>
      </p:pic>
      <p:pic>
        <p:nvPicPr>
          <p:cNvPr id="8" name="Рисунок 7"/>
          <p:cNvPicPr/>
          <p:nvPr/>
        </p:nvPicPr>
        <p:blipFill rotWithShape="1">
          <a:blip r:embed="rId5"/>
          <a:srcRect l="42618" t="31936" r="24843" b="25533"/>
          <a:stretch/>
        </p:blipFill>
        <p:spPr bwMode="auto">
          <a:xfrm>
            <a:off x="5759346" y="3698789"/>
            <a:ext cx="4661519" cy="287500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347189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9512" y="162734"/>
            <a:ext cx="9943071" cy="1870512"/>
          </a:xfrm>
          <a:prstGeom prst="rect">
            <a:avLst/>
          </a:prstGeom>
        </p:spPr>
        <p:txBody>
          <a:bodyPr wrap="square">
            <a:spAutoFit/>
          </a:bodyPr>
          <a:lstStyle/>
          <a:p>
            <a:pPr indent="360000" algn="just">
              <a:lnSpc>
                <a:spcPct val="107000"/>
              </a:lnSpc>
              <a:spcAft>
                <a:spcPts val="0"/>
              </a:spcAft>
            </a:pPr>
            <a:r>
              <a:rPr lang="uk-UA" b="1" dirty="0">
                <a:latin typeface="Calibri" panose="020F0502020204030204" pitchFamily="34" charset="0"/>
                <a:ea typeface="Calibri" panose="020F0502020204030204" pitchFamily="34" charset="0"/>
                <a:cs typeface="Times New Roman" panose="02020603050405020304" pitchFamily="18" charset="0"/>
              </a:rPr>
              <a:t>Отже: зміна – це будь-яка значуща модифікація стану, структури, процесів або поведінки організації протягом часу. </a:t>
            </a:r>
            <a:endParaRPr lang="uk-UA" dirty="0">
              <a:latin typeface="Calibri" panose="020F0502020204030204" pitchFamily="34" charset="0"/>
              <a:ea typeface="Calibri" panose="020F0502020204030204" pitchFamily="34" charset="0"/>
              <a:cs typeface="Times New Roman" panose="02020603050405020304" pitchFamily="18" charset="0"/>
            </a:endParaRPr>
          </a:p>
          <a:p>
            <a:pPr indent="360000" algn="just">
              <a:lnSpc>
                <a:spcPct val="107000"/>
              </a:lnSpc>
              <a:spcAft>
                <a:spcPts val="0"/>
              </a:spcAft>
            </a:pPr>
            <a:r>
              <a:rPr lang="uk-UA" b="1" dirty="0">
                <a:latin typeface="Calibri" panose="020F0502020204030204" pitchFamily="34" charset="0"/>
                <a:ea typeface="Calibri" panose="020F0502020204030204" pitchFamily="34" charset="0"/>
                <a:cs typeface="Times New Roman" panose="02020603050405020304" pitchFamily="18" charset="0"/>
              </a:rPr>
              <a:t>Процес змін</a:t>
            </a:r>
            <a:r>
              <a:rPr lang="uk-UA" dirty="0">
                <a:latin typeface="Calibri" panose="020F0502020204030204" pitchFamily="34" charset="0"/>
                <a:ea typeface="Calibri" panose="020F0502020204030204" pitchFamily="34" charset="0"/>
                <a:cs typeface="Times New Roman" panose="02020603050405020304" pitchFamily="18" charset="0"/>
              </a:rPr>
              <a:t> – послідовність дій, спрямованих на перехід організації від поточного до бажаного майбутнього стану. </a:t>
            </a:r>
          </a:p>
          <a:p>
            <a:pPr indent="360000" algn="just">
              <a:lnSpc>
                <a:spcPct val="107000"/>
              </a:lnSpc>
              <a:spcAft>
                <a:spcPts val="0"/>
              </a:spcAft>
            </a:pPr>
            <a:r>
              <a:rPr lang="uk-UA" dirty="0">
                <a:latin typeface="Calibri" panose="020F0502020204030204" pitchFamily="34" charset="0"/>
                <a:ea typeface="Calibri" panose="020F0502020204030204" pitchFamily="34" charset="0"/>
                <a:cs typeface="Times New Roman" panose="02020603050405020304" pitchFamily="18" charset="0"/>
              </a:rPr>
              <a:t>Ефективне управління змінами вимагає одночасного врахування як змістовної, так і процесної складових. Недостатня увага до будь-якої з них може призвести до невдачі ініціативи зі змін.</a:t>
            </a:r>
            <a:endParaRPr lang="uk-UA"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p:nvPr/>
        </p:nvPicPr>
        <p:blipFill rotWithShape="1">
          <a:blip r:embed="rId2"/>
          <a:srcRect l="43020" t="44970" r="24574" b="48975"/>
          <a:stretch/>
        </p:blipFill>
        <p:spPr bwMode="auto">
          <a:xfrm>
            <a:off x="725522" y="2164372"/>
            <a:ext cx="9439970" cy="875390"/>
          </a:xfrm>
          <a:prstGeom prst="rect">
            <a:avLst/>
          </a:prstGeom>
          <a:ln>
            <a:noFill/>
          </a:ln>
          <a:extLst>
            <a:ext uri="{53640926-AAD7-44D8-BBD7-CCE9431645EC}">
              <a14:shadowObscured xmlns:a14="http://schemas.microsoft.com/office/drawing/2010/main"/>
            </a:ext>
          </a:extLst>
        </p:spPr>
      </p:pic>
      <p:sp>
        <p:nvSpPr>
          <p:cNvPr id="6" name="Прямоугольник 5"/>
          <p:cNvSpPr/>
          <p:nvPr/>
        </p:nvSpPr>
        <p:spPr>
          <a:xfrm>
            <a:off x="593124" y="3754132"/>
            <a:ext cx="9679459" cy="1277786"/>
          </a:xfrm>
          <a:prstGeom prst="rect">
            <a:avLst/>
          </a:prstGeom>
        </p:spPr>
        <p:txBody>
          <a:bodyPr wrap="square">
            <a:spAutoFit/>
          </a:bodyPr>
          <a:lstStyle/>
          <a:p>
            <a:pPr indent="360000" algn="just">
              <a:lnSpc>
                <a:spcPct val="107000"/>
              </a:lnSpc>
              <a:spcAft>
                <a:spcPts val="0"/>
              </a:spcAft>
            </a:pPr>
            <a:r>
              <a:rPr lang="uk-UA" dirty="0">
                <a:latin typeface="Calibri" panose="020F0502020204030204" pitchFamily="34" charset="0"/>
                <a:ea typeface="Calibri" panose="020F0502020204030204" pitchFamily="34" charset="0"/>
                <a:cs typeface="Times New Roman" panose="02020603050405020304" pitchFamily="18" charset="0"/>
              </a:rPr>
              <a:t>Термін «зміни» в контексті організації є широким і охоплює безліч понять, кожне з яких має свої особливості та акценти. Ці дефініції відображають різний масштаб, глибину, цілеспрямованість та причини трансформаційних процесів в організації. </a:t>
            </a:r>
          </a:p>
          <a:p>
            <a:pPr indent="360000" algn="just">
              <a:lnSpc>
                <a:spcPct val="107000"/>
              </a:lnSpc>
              <a:spcAft>
                <a:spcPts val="0"/>
              </a:spcAft>
            </a:pPr>
            <a:r>
              <a:rPr lang="uk-UA" dirty="0">
                <a:latin typeface="Calibri" panose="020F0502020204030204" pitchFamily="34" charset="0"/>
                <a:ea typeface="Calibri" panose="020F0502020204030204" pitchFamily="34" charset="0"/>
                <a:cs typeface="Times New Roman" panose="02020603050405020304" pitchFamily="18" charset="0"/>
              </a:rPr>
              <a:t>Розглянемо деякі з них: </a:t>
            </a:r>
            <a:endParaRPr lang="uk-UA"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228165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81232" y="417610"/>
            <a:ext cx="5313406" cy="1277786"/>
          </a:xfrm>
          <a:prstGeom prst="rect">
            <a:avLst/>
          </a:prstGeom>
        </p:spPr>
        <p:txBody>
          <a:bodyPr wrap="square">
            <a:spAutoFit/>
          </a:bodyPr>
          <a:lstStyle/>
          <a:p>
            <a:pPr algn="just">
              <a:lnSpc>
                <a:spcPct val="107000"/>
              </a:lnSpc>
              <a:spcAft>
                <a:spcPts val="0"/>
              </a:spcAft>
            </a:pPr>
            <a:r>
              <a:rPr lang="uk-UA" b="1" dirty="0">
                <a:latin typeface="Calibri" panose="020F0502020204030204" pitchFamily="34" charset="0"/>
                <a:ea typeface="Calibri" panose="020F0502020204030204" pitchFamily="34" charset="0"/>
                <a:cs typeface="Times New Roman" panose="02020603050405020304" pitchFamily="18" charset="0"/>
              </a:rPr>
              <a:t>Реструктуризація підприємства</a:t>
            </a:r>
            <a:r>
              <a:rPr lang="uk-UA" dirty="0">
                <a:latin typeface="Calibri" panose="020F0502020204030204" pitchFamily="34" charset="0"/>
                <a:ea typeface="Calibri" panose="020F0502020204030204" pitchFamily="34" charset="0"/>
                <a:cs typeface="Times New Roman" panose="02020603050405020304" pitchFamily="18" charset="0"/>
              </a:rPr>
              <a:t>: Фундаментальна зміна організаційної структури, розподілу підрозділів, рівнів управління, а також перерозподіл функцій та відповідальності.</a:t>
            </a:r>
            <a:endParaRPr lang="uk-UA"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p:nvPr/>
        </p:nvPicPr>
        <p:blipFill rotWithShape="1">
          <a:blip r:embed="rId2"/>
          <a:srcRect l="42536" t="35194" r="24027" b="56820"/>
          <a:stretch/>
        </p:blipFill>
        <p:spPr bwMode="auto">
          <a:xfrm>
            <a:off x="5593895" y="594978"/>
            <a:ext cx="6012815" cy="807720"/>
          </a:xfrm>
          <a:prstGeom prst="rect">
            <a:avLst/>
          </a:prstGeom>
          <a:ln>
            <a:noFill/>
          </a:ln>
          <a:extLst>
            <a:ext uri="{53640926-AAD7-44D8-BBD7-CCE9431645EC}">
              <a14:shadowObscured xmlns:a14="http://schemas.microsoft.com/office/drawing/2010/main"/>
            </a:ext>
          </a:extLst>
        </p:spPr>
      </p:pic>
      <p:sp>
        <p:nvSpPr>
          <p:cNvPr id="6" name="Прямоугольник 5"/>
          <p:cNvSpPr/>
          <p:nvPr/>
        </p:nvSpPr>
        <p:spPr>
          <a:xfrm>
            <a:off x="255373" y="2040364"/>
            <a:ext cx="5239265" cy="1277786"/>
          </a:xfrm>
          <a:prstGeom prst="rect">
            <a:avLst/>
          </a:prstGeom>
        </p:spPr>
        <p:txBody>
          <a:bodyPr wrap="square">
            <a:spAutoFit/>
          </a:bodyPr>
          <a:lstStyle/>
          <a:p>
            <a:pPr algn="just">
              <a:lnSpc>
                <a:spcPct val="107000"/>
              </a:lnSpc>
              <a:spcAft>
                <a:spcPts val="0"/>
              </a:spcAft>
            </a:pPr>
            <a:r>
              <a:rPr lang="uk-UA" b="1" dirty="0">
                <a:latin typeface="Calibri" panose="020F0502020204030204" pitchFamily="34" charset="0"/>
                <a:ea typeface="Calibri" panose="020F0502020204030204" pitchFamily="34" charset="0"/>
                <a:cs typeface="Times New Roman" panose="02020603050405020304" pitchFamily="18" charset="0"/>
              </a:rPr>
              <a:t>Реорганізація</a:t>
            </a:r>
            <a:r>
              <a:rPr lang="uk-UA" dirty="0">
                <a:latin typeface="Calibri" panose="020F0502020204030204" pitchFamily="34" charset="0"/>
                <a:ea typeface="Calibri" panose="020F0502020204030204" pitchFamily="34" charset="0"/>
                <a:cs typeface="Times New Roman" panose="02020603050405020304" pitchFamily="18" charset="0"/>
              </a:rPr>
              <a:t>: Зміни в бізнес-процесах, управлінських системах та корпоративній культурі для покращення координації, комунікації та адаптивності.</a:t>
            </a:r>
            <a:endParaRPr lang="uk-UA"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Рисунок 6"/>
          <p:cNvPicPr/>
          <p:nvPr/>
        </p:nvPicPr>
        <p:blipFill rotWithShape="1">
          <a:blip r:embed="rId3"/>
          <a:srcRect l="42446" t="53769" r="24424" b="39712"/>
          <a:stretch/>
        </p:blipFill>
        <p:spPr bwMode="auto">
          <a:xfrm>
            <a:off x="5593895" y="2200592"/>
            <a:ext cx="6012815" cy="830932"/>
          </a:xfrm>
          <a:prstGeom prst="rect">
            <a:avLst/>
          </a:prstGeom>
          <a:ln>
            <a:noFill/>
          </a:ln>
          <a:extLst>
            <a:ext uri="{53640926-AAD7-44D8-BBD7-CCE9431645EC}">
              <a14:shadowObscured xmlns:a14="http://schemas.microsoft.com/office/drawing/2010/main"/>
            </a:ext>
          </a:extLst>
        </p:spPr>
      </p:pic>
      <p:sp>
        <p:nvSpPr>
          <p:cNvPr id="8" name="Rectangle 2"/>
          <p:cNvSpPr>
            <a:spLocks noChangeArrowheads="1"/>
          </p:cNvSpPr>
          <p:nvPr/>
        </p:nvSpPr>
        <p:spPr bwMode="auto">
          <a:xfrm>
            <a:off x="255373" y="3495107"/>
            <a:ext cx="523926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uk-UA" b="1" dirty="0">
                <a:latin typeface="Calibri" panose="020F0502020204030204" pitchFamily="34" charset="0"/>
                <a:ea typeface="Calibri" panose="020F0502020204030204" pitchFamily="34" charset="0"/>
                <a:cs typeface="Times New Roman" panose="02020603050405020304" pitchFamily="18" charset="0"/>
              </a:rPr>
              <a:t>Реінжиніринг</a:t>
            </a:r>
            <a:r>
              <a:rPr lang="uk-UA" dirty="0">
                <a:latin typeface="Calibri" panose="020F0502020204030204" pitchFamily="34" charset="0"/>
                <a:ea typeface="Calibri" panose="020F0502020204030204" pitchFamily="34" charset="0"/>
                <a:cs typeface="Times New Roman" panose="02020603050405020304" pitchFamily="18" charset="0"/>
              </a:rPr>
              <a:t>: Кардинальне переосмислення та перепроектування ключових бізнес-процесів для досягнення істотних покращень у витратах, якості, сервісі та швидкості</a:t>
            </a:r>
            <a:r>
              <a:rPr lang="uk-UA" dirty="0" smtClean="0">
                <a:latin typeface="Calibri" panose="020F0502020204030204" pitchFamily="34" charset="0"/>
                <a:ea typeface="Calibri" panose="020F0502020204030204" pitchFamily="34" charset="0"/>
                <a:cs typeface="Times New Roman" panose="02020603050405020304" pitchFamily="18" charset="0"/>
              </a:rPr>
              <a:t>.</a:t>
            </a:r>
            <a:endParaRPr lang="uk-UA"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25" name="Рисунок 12"/>
          <p:cNvPicPr>
            <a:picLocks noChangeAspect="1" noChangeArrowheads="1"/>
          </p:cNvPicPr>
          <p:nvPr/>
        </p:nvPicPr>
        <p:blipFill>
          <a:blip r:embed="rId4">
            <a:extLst>
              <a:ext uri="{28A0092B-C50C-407E-A947-70E740481C1C}">
                <a14:useLocalDpi xmlns:a14="http://schemas.microsoft.com/office/drawing/2010/main" val="0"/>
              </a:ext>
            </a:extLst>
          </a:blip>
          <a:srcRect l="42438" t="33727" r="24596" b="57310"/>
          <a:stretch>
            <a:fillRect/>
          </a:stretch>
        </p:blipFill>
        <p:spPr bwMode="auto">
          <a:xfrm>
            <a:off x="5593894" y="3625450"/>
            <a:ext cx="6012815" cy="91265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a:spLocks noChangeArrowheads="1"/>
          </p:cNvSpPr>
          <p:nvPr/>
        </p:nvSpPr>
        <p:spPr bwMode="auto">
          <a:xfrm>
            <a:off x="815546" y="48312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10" name="Прямоугольник 9"/>
          <p:cNvSpPr/>
          <p:nvPr/>
        </p:nvSpPr>
        <p:spPr>
          <a:xfrm>
            <a:off x="255373" y="4889577"/>
            <a:ext cx="5147137" cy="1574149"/>
          </a:xfrm>
          <a:prstGeom prst="rect">
            <a:avLst/>
          </a:prstGeom>
        </p:spPr>
        <p:txBody>
          <a:bodyPr wrap="square">
            <a:spAutoFit/>
          </a:bodyPr>
          <a:lstStyle/>
          <a:p>
            <a:pPr algn="just">
              <a:lnSpc>
                <a:spcPct val="107000"/>
              </a:lnSpc>
              <a:spcAft>
                <a:spcPts val="0"/>
              </a:spcAft>
            </a:pPr>
            <a:r>
              <a:rPr lang="uk-UA" b="1" dirty="0">
                <a:latin typeface="Calibri" panose="020F0502020204030204" pitchFamily="34" charset="0"/>
                <a:ea typeface="Calibri" panose="020F0502020204030204" pitchFamily="34" charset="0"/>
                <a:cs typeface="Times New Roman" panose="02020603050405020304" pitchFamily="18" charset="0"/>
              </a:rPr>
              <a:t>Реформування</a:t>
            </a:r>
            <a:r>
              <a:rPr lang="uk-UA" dirty="0">
                <a:latin typeface="Calibri" panose="020F0502020204030204" pitchFamily="34" charset="0"/>
                <a:ea typeface="Calibri" panose="020F0502020204030204" pitchFamily="34" charset="0"/>
                <a:cs typeface="Times New Roman" panose="02020603050405020304" pitchFamily="18" charset="0"/>
              </a:rPr>
              <a:t>: Комплексні, системні перетворення, спрямовані на якісні покращення та приведення діяльності у відповідність до нових вимог або стандартів (часто в державному секторі).</a:t>
            </a:r>
            <a:endParaRPr lang="uk-UA"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Рисунок 11"/>
          <p:cNvPicPr/>
          <p:nvPr/>
        </p:nvPicPr>
        <p:blipFill rotWithShape="1">
          <a:blip r:embed="rId5"/>
          <a:srcRect l="42529" t="35520" r="24435" b="58940"/>
          <a:stretch/>
        </p:blipFill>
        <p:spPr bwMode="auto">
          <a:xfrm>
            <a:off x="5593894" y="5132035"/>
            <a:ext cx="6012815" cy="846536"/>
          </a:xfrm>
          <a:prstGeom prst="rect">
            <a:avLst/>
          </a:prstGeom>
          <a:ln>
            <a:noFill/>
          </a:ln>
          <a:extLst>
            <a:ext uri="{53640926-AAD7-44D8-BBD7-CCE9431645EC}">
              <a14:shadowObscured xmlns:a14="http://schemas.microsoft.com/office/drawing/2010/main"/>
            </a:ext>
          </a:extLst>
        </p:spPr>
      </p:pic>
      <p:cxnSp>
        <p:nvCxnSpPr>
          <p:cNvPr id="3" name="Прямая соединительная линия 2"/>
          <p:cNvCxnSpPr/>
          <p:nvPr/>
        </p:nvCxnSpPr>
        <p:spPr>
          <a:xfrm flipV="1">
            <a:off x="313038" y="1762897"/>
            <a:ext cx="11293671" cy="1647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flipV="1">
            <a:off x="313038" y="3398845"/>
            <a:ext cx="11293671" cy="1647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flipV="1">
            <a:off x="313037" y="4826709"/>
            <a:ext cx="11293671" cy="16476"/>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5133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87179" y="359846"/>
            <a:ext cx="4868562" cy="981423"/>
          </a:xfrm>
          <a:prstGeom prst="rect">
            <a:avLst/>
          </a:prstGeom>
        </p:spPr>
        <p:txBody>
          <a:bodyPr wrap="square">
            <a:spAutoFit/>
          </a:bodyPr>
          <a:lstStyle/>
          <a:p>
            <a:pPr algn="just">
              <a:lnSpc>
                <a:spcPct val="107000"/>
              </a:lnSpc>
              <a:spcAft>
                <a:spcPts val="0"/>
              </a:spcAft>
            </a:pPr>
            <a:r>
              <a:rPr lang="uk-UA" b="1" dirty="0">
                <a:latin typeface="Calibri" panose="020F0502020204030204" pitchFamily="34" charset="0"/>
                <a:ea typeface="Calibri" panose="020F0502020204030204" pitchFamily="34" charset="0"/>
                <a:cs typeface="Times New Roman" panose="02020603050405020304" pitchFamily="18" charset="0"/>
              </a:rPr>
              <a:t>Розвиток</a:t>
            </a:r>
            <a:r>
              <a:rPr lang="uk-UA" dirty="0">
                <a:latin typeface="Calibri" panose="020F0502020204030204" pitchFamily="34" charset="0"/>
                <a:ea typeface="Calibri" panose="020F0502020204030204" pitchFamily="34" charset="0"/>
                <a:cs typeface="Times New Roman" panose="02020603050405020304" pitchFamily="18" charset="0"/>
              </a:rPr>
              <a:t>: Поступові, планомірні якісні зміни, спрямовані на зростання потенціалу організації, покращення її характеристик</a:t>
            </a:r>
            <a:endParaRPr lang="uk-UA"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p:nvPr/>
        </p:nvPicPr>
        <p:blipFill rotWithShape="1">
          <a:blip r:embed="rId2"/>
          <a:srcRect l="42438" t="46436" r="24495" b="47685"/>
          <a:stretch/>
        </p:blipFill>
        <p:spPr bwMode="auto">
          <a:xfrm>
            <a:off x="5752850" y="449464"/>
            <a:ext cx="6002545" cy="753260"/>
          </a:xfrm>
          <a:prstGeom prst="rect">
            <a:avLst/>
          </a:prstGeom>
          <a:ln>
            <a:noFill/>
          </a:ln>
          <a:extLst>
            <a:ext uri="{53640926-AAD7-44D8-BBD7-CCE9431645EC}">
              <a14:shadowObscured xmlns:a14="http://schemas.microsoft.com/office/drawing/2010/main"/>
            </a:ext>
          </a:extLst>
        </p:spPr>
      </p:pic>
      <p:sp>
        <p:nvSpPr>
          <p:cNvPr id="6" name="Прямоугольник 5"/>
          <p:cNvSpPr/>
          <p:nvPr/>
        </p:nvSpPr>
        <p:spPr>
          <a:xfrm>
            <a:off x="288324" y="1668542"/>
            <a:ext cx="4967417" cy="1574149"/>
          </a:xfrm>
          <a:prstGeom prst="rect">
            <a:avLst/>
          </a:prstGeom>
        </p:spPr>
        <p:txBody>
          <a:bodyPr wrap="square">
            <a:spAutoFit/>
          </a:bodyPr>
          <a:lstStyle/>
          <a:p>
            <a:pPr algn="just">
              <a:lnSpc>
                <a:spcPct val="107000"/>
              </a:lnSpc>
              <a:spcAft>
                <a:spcPts val="0"/>
              </a:spcAft>
            </a:pPr>
            <a:r>
              <a:rPr lang="uk-UA" b="1" dirty="0" err="1">
                <a:latin typeface="Calibri" panose="020F0502020204030204" pitchFamily="34" charset="0"/>
                <a:ea typeface="Calibri" panose="020F0502020204030204" pitchFamily="34" charset="0"/>
                <a:cs typeface="Times New Roman" panose="02020603050405020304" pitchFamily="18" charset="0"/>
              </a:rPr>
              <a:t>Редизайн</a:t>
            </a:r>
            <a:r>
              <a:rPr lang="uk-UA" dirty="0">
                <a:latin typeface="Calibri" panose="020F0502020204030204" pitchFamily="34" charset="0"/>
                <a:ea typeface="Calibri" panose="020F0502020204030204" pitchFamily="34" charset="0"/>
                <a:cs typeface="Times New Roman" panose="02020603050405020304" pitchFamily="18" charset="0"/>
              </a:rPr>
              <a:t>: Перепроектування окремих елементів організації (продуктів, послуг, робочих місць, інтерфейсів) для покращення їхньої функціональності, ергономічності або естетичності.</a:t>
            </a:r>
            <a:endParaRPr lang="uk-UA"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Рисунок 6"/>
          <p:cNvPicPr/>
          <p:nvPr/>
        </p:nvPicPr>
        <p:blipFill rotWithShape="1">
          <a:blip r:embed="rId3"/>
          <a:srcRect l="42809" t="33076" r="24498" b="59753"/>
          <a:stretch/>
        </p:blipFill>
        <p:spPr bwMode="auto">
          <a:xfrm>
            <a:off x="5752849" y="1765235"/>
            <a:ext cx="6002545" cy="1117629"/>
          </a:xfrm>
          <a:prstGeom prst="rect">
            <a:avLst/>
          </a:prstGeom>
          <a:ln>
            <a:noFill/>
          </a:ln>
          <a:extLst>
            <a:ext uri="{53640926-AAD7-44D8-BBD7-CCE9431645EC}">
              <a14:shadowObscured xmlns:a14="http://schemas.microsoft.com/office/drawing/2010/main"/>
            </a:ext>
          </a:extLst>
        </p:spPr>
      </p:pic>
      <p:sp>
        <p:nvSpPr>
          <p:cNvPr id="8" name="Прямоугольник 7"/>
          <p:cNvSpPr/>
          <p:nvPr/>
        </p:nvSpPr>
        <p:spPr>
          <a:xfrm>
            <a:off x="252673" y="3283378"/>
            <a:ext cx="4868562" cy="981423"/>
          </a:xfrm>
          <a:prstGeom prst="rect">
            <a:avLst/>
          </a:prstGeom>
        </p:spPr>
        <p:txBody>
          <a:bodyPr wrap="square">
            <a:spAutoFit/>
          </a:bodyPr>
          <a:lstStyle/>
          <a:p>
            <a:pPr algn="just">
              <a:lnSpc>
                <a:spcPct val="107000"/>
              </a:lnSpc>
              <a:spcAft>
                <a:spcPts val="0"/>
              </a:spcAft>
            </a:pPr>
            <a:r>
              <a:rPr lang="uk-UA" b="1" dirty="0">
                <a:latin typeface="Calibri" panose="020F0502020204030204" pitchFamily="34" charset="0"/>
                <a:ea typeface="Calibri" panose="020F0502020204030204" pitchFamily="34" charset="0"/>
                <a:cs typeface="Times New Roman" panose="02020603050405020304" pitchFamily="18" charset="0"/>
              </a:rPr>
              <a:t>Криза</a:t>
            </a:r>
            <a:r>
              <a:rPr lang="uk-UA" dirty="0">
                <a:latin typeface="Calibri" panose="020F0502020204030204" pitchFamily="34" charset="0"/>
                <a:ea typeface="Calibri" panose="020F0502020204030204" pitchFamily="34" charset="0"/>
                <a:cs typeface="Times New Roman" panose="02020603050405020304" pitchFamily="18" charset="0"/>
              </a:rPr>
              <a:t>: Ситуація гострої нестабільності, що загрожує існуванню організації, і зміни спрямовані на виживання та відновлення.</a:t>
            </a:r>
            <a:endParaRPr lang="uk-UA"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Рисунок 8"/>
          <p:cNvPicPr/>
          <p:nvPr/>
        </p:nvPicPr>
        <p:blipFill rotWithShape="1">
          <a:blip r:embed="rId3"/>
          <a:srcRect l="42343" t="49207" r="24355" b="43298"/>
          <a:stretch/>
        </p:blipFill>
        <p:spPr bwMode="auto">
          <a:xfrm>
            <a:off x="5752848" y="3384305"/>
            <a:ext cx="6002545" cy="807256"/>
          </a:xfrm>
          <a:prstGeom prst="rect">
            <a:avLst/>
          </a:prstGeom>
          <a:ln>
            <a:noFill/>
          </a:ln>
          <a:extLst>
            <a:ext uri="{53640926-AAD7-44D8-BBD7-CCE9431645EC}">
              <a14:shadowObscured xmlns:a14="http://schemas.microsoft.com/office/drawing/2010/main"/>
            </a:ext>
          </a:extLst>
        </p:spPr>
      </p:pic>
      <p:sp>
        <p:nvSpPr>
          <p:cNvPr id="10" name="Прямоугольник 9"/>
          <p:cNvSpPr/>
          <p:nvPr/>
        </p:nvSpPr>
        <p:spPr>
          <a:xfrm>
            <a:off x="252673" y="4294851"/>
            <a:ext cx="4868562" cy="981423"/>
          </a:xfrm>
          <a:prstGeom prst="rect">
            <a:avLst/>
          </a:prstGeom>
        </p:spPr>
        <p:txBody>
          <a:bodyPr wrap="square">
            <a:spAutoFit/>
          </a:bodyPr>
          <a:lstStyle/>
          <a:p>
            <a:pPr algn="just">
              <a:lnSpc>
                <a:spcPct val="107000"/>
              </a:lnSpc>
              <a:spcAft>
                <a:spcPts val="0"/>
              </a:spcAft>
            </a:pPr>
            <a:r>
              <a:rPr lang="uk-UA" b="1" dirty="0">
                <a:latin typeface="Calibri" panose="020F0502020204030204" pitchFamily="34" charset="0"/>
                <a:ea typeface="Calibri" panose="020F0502020204030204" pitchFamily="34" charset="0"/>
                <a:cs typeface="Times New Roman" panose="02020603050405020304" pitchFamily="18" charset="0"/>
              </a:rPr>
              <a:t>Модифікування</a:t>
            </a:r>
            <a:r>
              <a:rPr lang="uk-UA" dirty="0">
                <a:latin typeface="Calibri" panose="020F0502020204030204" pitchFamily="34" charset="0"/>
                <a:ea typeface="Calibri" panose="020F0502020204030204" pitchFamily="34" charset="0"/>
                <a:cs typeface="Times New Roman" panose="02020603050405020304" pitchFamily="18" charset="0"/>
              </a:rPr>
              <a:t>: Незначні, часткові зміни для покращення окремих аспектів діяльності без фундаментальної трансформації.</a:t>
            </a:r>
            <a:endParaRPr lang="uk-UA"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Рисунок 10"/>
          <p:cNvPicPr/>
          <p:nvPr/>
        </p:nvPicPr>
        <p:blipFill rotWithShape="1">
          <a:blip r:embed="rId4"/>
          <a:srcRect l="42629" t="27536" r="24547" b="66922"/>
          <a:stretch/>
        </p:blipFill>
        <p:spPr bwMode="auto">
          <a:xfrm>
            <a:off x="5752847" y="4401089"/>
            <a:ext cx="6002546" cy="875186"/>
          </a:xfrm>
          <a:prstGeom prst="rect">
            <a:avLst/>
          </a:prstGeom>
          <a:ln>
            <a:noFill/>
          </a:ln>
          <a:extLst>
            <a:ext uri="{53640926-AAD7-44D8-BBD7-CCE9431645EC}">
              <a14:shadowObscured xmlns:a14="http://schemas.microsoft.com/office/drawing/2010/main"/>
            </a:ext>
          </a:extLst>
        </p:spPr>
      </p:pic>
      <p:sp>
        <p:nvSpPr>
          <p:cNvPr id="12" name="Прямоугольник 11"/>
          <p:cNvSpPr/>
          <p:nvPr/>
        </p:nvSpPr>
        <p:spPr>
          <a:xfrm>
            <a:off x="252673" y="5592372"/>
            <a:ext cx="4945403" cy="981423"/>
          </a:xfrm>
          <a:prstGeom prst="rect">
            <a:avLst/>
          </a:prstGeom>
        </p:spPr>
        <p:txBody>
          <a:bodyPr wrap="square">
            <a:spAutoFit/>
          </a:bodyPr>
          <a:lstStyle/>
          <a:p>
            <a:pPr algn="just">
              <a:lnSpc>
                <a:spcPct val="107000"/>
              </a:lnSpc>
              <a:spcAft>
                <a:spcPts val="0"/>
              </a:spcAft>
            </a:pPr>
            <a:r>
              <a:rPr lang="uk-UA" b="1" dirty="0">
                <a:latin typeface="Calibri" panose="020F0502020204030204" pitchFamily="34" charset="0"/>
                <a:ea typeface="Calibri" panose="020F0502020204030204" pitchFamily="34" charset="0"/>
                <a:cs typeface="Times New Roman" panose="02020603050405020304" pitchFamily="18" charset="0"/>
              </a:rPr>
              <a:t>Реконструкція</a:t>
            </a:r>
            <a:r>
              <a:rPr lang="uk-UA" dirty="0">
                <a:latin typeface="Calibri" panose="020F0502020204030204" pitchFamily="34" charset="0"/>
                <a:ea typeface="Calibri" panose="020F0502020204030204" pitchFamily="34" charset="0"/>
                <a:cs typeface="Times New Roman" panose="02020603050405020304" pitchFamily="18" charset="0"/>
              </a:rPr>
              <a:t>: Відновлення або істотне оновлення основних засобів, інфраструктури або ключових систем організації.</a:t>
            </a:r>
            <a:endParaRPr lang="uk-UA"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Рисунок 12"/>
          <p:cNvPicPr/>
          <p:nvPr/>
        </p:nvPicPr>
        <p:blipFill rotWithShape="1">
          <a:blip r:embed="rId5"/>
          <a:srcRect l="42809" t="31121" r="24554" b="63012"/>
          <a:stretch/>
        </p:blipFill>
        <p:spPr bwMode="auto">
          <a:xfrm>
            <a:off x="5752847" y="5709786"/>
            <a:ext cx="6002546" cy="864009"/>
          </a:xfrm>
          <a:prstGeom prst="rect">
            <a:avLst/>
          </a:prstGeom>
          <a:ln>
            <a:noFill/>
          </a:ln>
          <a:extLst>
            <a:ext uri="{53640926-AAD7-44D8-BBD7-CCE9431645EC}">
              <a14:shadowObscured xmlns:a14="http://schemas.microsoft.com/office/drawing/2010/main"/>
            </a:ext>
          </a:extLst>
        </p:spPr>
      </p:pic>
      <p:cxnSp>
        <p:nvCxnSpPr>
          <p:cNvPr id="14" name="Прямая соединительная линия 13"/>
          <p:cNvCxnSpPr/>
          <p:nvPr/>
        </p:nvCxnSpPr>
        <p:spPr>
          <a:xfrm flipV="1">
            <a:off x="461722" y="1494017"/>
            <a:ext cx="11293671" cy="1647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flipV="1">
            <a:off x="387179" y="3232757"/>
            <a:ext cx="11293671" cy="1647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flipV="1">
            <a:off x="387179" y="4271588"/>
            <a:ext cx="11293671" cy="1647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flipV="1">
            <a:off x="387178" y="5552633"/>
            <a:ext cx="11293671" cy="16476"/>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5930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8325" y="278119"/>
            <a:ext cx="6096000" cy="981423"/>
          </a:xfrm>
          <a:prstGeom prst="rect">
            <a:avLst/>
          </a:prstGeom>
        </p:spPr>
        <p:txBody>
          <a:bodyPr>
            <a:spAutoFit/>
          </a:bodyPr>
          <a:lstStyle/>
          <a:p>
            <a:pPr algn="just">
              <a:lnSpc>
                <a:spcPct val="107000"/>
              </a:lnSpc>
              <a:spcAft>
                <a:spcPts val="0"/>
              </a:spcAft>
            </a:pPr>
            <a:r>
              <a:rPr lang="uk-UA" b="1" dirty="0">
                <a:latin typeface="Calibri" panose="020F0502020204030204" pitchFamily="34" charset="0"/>
                <a:ea typeface="Calibri" panose="020F0502020204030204" pitchFamily="34" charset="0"/>
                <a:cs typeface="Times New Roman" panose="02020603050405020304" pitchFamily="18" charset="0"/>
              </a:rPr>
              <a:t>Модернізація</a:t>
            </a:r>
            <a:r>
              <a:rPr lang="uk-UA" dirty="0">
                <a:latin typeface="Calibri" panose="020F0502020204030204" pitchFamily="34" charset="0"/>
                <a:ea typeface="Calibri" panose="020F0502020204030204" pitchFamily="34" charset="0"/>
                <a:cs typeface="Times New Roman" panose="02020603050405020304" pitchFamily="18" charset="0"/>
              </a:rPr>
              <a:t>: Оновлення технологій, обладнання, знань та навичок персоналу відповідно до сучасних стандартів для підвищення ефективності та конкурентоздатності.</a:t>
            </a:r>
            <a:endParaRPr lang="uk-UA"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p:nvPr/>
        </p:nvPicPr>
        <p:blipFill rotWithShape="1">
          <a:blip r:embed="rId2"/>
          <a:srcRect l="42437" t="29654" r="24599" b="64969"/>
          <a:stretch/>
        </p:blipFill>
        <p:spPr bwMode="auto">
          <a:xfrm>
            <a:off x="6985272" y="340671"/>
            <a:ext cx="4859981" cy="894618"/>
          </a:xfrm>
          <a:prstGeom prst="rect">
            <a:avLst/>
          </a:prstGeom>
          <a:ln>
            <a:noFill/>
          </a:ln>
          <a:extLst>
            <a:ext uri="{53640926-AAD7-44D8-BBD7-CCE9431645EC}">
              <a14:shadowObscured xmlns:a14="http://schemas.microsoft.com/office/drawing/2010/main"/>
            </a:ext>
          </a:extLst>
        </p:spPr>
      </p:pic>
      <p:sp>
        <p:nvSpPr>
          <p:cNvPr id="6" name="Прямоугольник 5"/>
          <p:cNvSpPr/>
          <p:nvPr/>
        </p:nvSpPr>
        <p:spPr>
          <a:xfrm>
            <a:off x="288325" y="2016789"/>
            <a:ext cx="6096000" cy="1277786"/>
          </a:xfrm>
          <a:prstGeom prst="rect">
            <a:avLst/>
          </a:prstGeom>
        </p:spPr>
        <p:txBody>
          <a:bodyPr>
            <a:spAutoFit/>
          </a:bodyPr>
          <a:lstStyle/>
          <a:p>
            <a:pPr algn="just">
              <a:lnSpc>
                <a:spcPct val="107000"/>
              </a:lnSpc>
              <a:spcAft>
                <a:spcPts val="0"/>
              </a:spcAft>
            </a:pPr>
            <a:r>
              <a:rPr lang="uk-UA" b="1" dirty="0">
                <a:latin typeface="Calibri" panose="020F0502020204030204" pitchFamily="34" charset="0"/>
                <a:ea typeface="Calibri" panose="020F0502020204030204" pitchFamily="34" charset="0"/>
                <a:cs typeface="Times New Roman" panose="02020603050405020304" pitchFamily="18" charset="0"/>
              </a:rPr>
              <a:t>Трансформація</a:t>
            </a:r>
            <a:r>
              <a:rPr lang="uk-UA" dirty="0">
                <a:latin typeface="Calibri" panose="020F0502020204030204" pitchFamily="34" charset="0"/>
                <a:ea typeface="Calibri" panose="020F0502020204030204" pitchFamily="34" charset="0"/>
                <a:cs typeface="Times New Roman" panose="02020603050405020304" pitchFamily="18" charset="0"/>
              </a:rPr>
              <a:t>: Глибокі, всеосяжні зміни, що зачіпають фундаментальні аспекти організації (стратегію, бізнес-модель, культуру, ідентичність) для якісно нового рівня розвитку.</a:t>
            </a:r>
            <a:endParaRPr lang="uk-UA"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Рисунок 6"/>
          <p:cNvPicPr/>
          <p:nvPr/>
        </p:nvPicPr>
        <p:blipFill rotWithShape="1">
          <a:blip r:embed="rId3"/>
          <a:srcRect l="42805" t="26885" r="24513" b="67402"/>
          <a:stretch/>
        </p:blipFill>
        <p:spPr bwMode="auto">
          <a:xfrm>
            <a:off x="6985273" y="2012799"/>
            <a:ext cx="4859981" cy="839458"/>
          </a:xfrm>
          <a:prstGeom prst="rect">
            <a:avLst/>
          </a:prstGeom>
          <a:ln>
            <a:noFill/>
          </a:ln>
          <a:extLst>
            <a:ext uri="{53640926-AAD7-44D8-BBD7-CCE9431645EC}">
              <a14:shadowObscured xmlns:a14="http://schemas.microsoft.com/office/drawing/2010/main"/>
            </a:ext>
          </a:extLst>
        </p:spPr>
      </p:pic>
      <p:sp>
        <p:nvSpPr>
          <p:cNvPr id="9" name="Прямоугольник 8"/>
          <p:cNvSpPr/>
          <p:nvPr/>
        </p:nvSpPr>
        <p:spPr>
          <a:xfrm>
            <a:off x="288325" y="3938166"/>
            <a:ext cx="6096000" cy="685059"/>
          </a:xfrm>
          <a:prstGeom prst="rect">
            <a:avLst/>
          </a:prstGeom>
        </p:spPr>
        <p:txBody>
          <a:bodyPr>
            <a:spAutoFit/>
          </a:bodyPr>
          <a:lstStyle/>
          <a:p>
            <a:pPr algn="just">
              <a:lnSpc>
                <a:spcPct val="107000"/>
              </a:lnSpc>
              <a:spcAft>
                <a:spcPts val="0"/>
              </a:spcAft>
            </a:pPr>
            <a:r>
              <a:rPr lang="uk-UA" b="1" dirty="0" err="1">
                <a:latin typeface="Calibri" panose="020F0502020204030204" pitchFamily="34" charset="0"/>
                <a:ea typeface="Calibri" panose="020F0502020204030204" pitchFamily="34" charset="0"/>
                <a:cs typeface="Times New Roman" panose="02020603050405020304" pitchFamily="18" charset="0"/>
              </a:rPr>
              <a:t>Рефреймінг</a:t>
            </a:r>
            <a:r>
              <a:rPr lang="uk-UA" dirty="0">
                <a:latin typeface="Calibri" panose="020F0502020204030204" pitchFamily="34" charset="0"/>
                <a:ea typeface="Calibri" panose="020F0502020204030204" pitchFamily="34" charset="0"/>
                <a:cs typeface="Times New Roman" panose="02020603050405020304" pitchFamily="18" charset="0"/>
              </a:rPr>
              <a:t>: Зміна сприйняття існуючих проблем або ситуацій, що може ініціювати подальші організаційні зміни.</a:t>
            </a:r>
            <a:endParaRPr lang="uk-UA"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Рисунок 9"/>
          <p:cNvPicPr/>
          <p:nvPr/>
        </p:nvPicPr>
        <p:blipFill rotWithShape="1">
          <a:blip r:embed="rId4"/>
          <a:srcRect l="42627" t="22485" r="24511" b="71159"/>
          <a:stretch/>
        </p:blipFill>
        <p:spPr bwMode="auto">
          <a:xfrm>
            <a:off x="6985273" y="3938166"/>
            <a:ext cx="4859981" cy="798248"/>
          </a:xfrm>
          <a:prstGeom prst="rect">
            <a:avLst/>
          </a:prstGeom>
          <a:ln>
            <a:noFill/>
          </a:ln>
          <a:extLst>
            <a:ext uri="{53640926-AAD7-44D8-BBD7-CCE9431645EC}">
              <a14:shadowObscured xmlns:a14="http://schemas.microsoft.com/office/drawing/2010/main"/>
            </a:ext>
          </a:extLst>
        </p:spPr>
      </p:pic>
      <p:sp>
        <p:nvSpPr>
          <p:cNvPr id="11" name="Прямоугольник 10"/>
          <p:cNvSpPr/>
          <p:nvPr/>
        </p:nvSpPr>
        <p:spPr>
          <a:xfrm>
            <a:off x="288325" y="5486780"/>
            <a:ext cx="6096000" cy="685059"/>
          </a:xfrm>
          <a:prstGeom prst="rect">
            <a:avLst/>
          </a:prstGeom>
        </p:spPr>
        <p:txBody>
          <a:bodyPr>
            <a:spAutoFit/>
          </a:bodyPr>
          <a:lstStyle/>
          <a:p>
            <a:pPr algn="just">
              <a:lnSpc>
                <a:spcPct val="107000"/>
              </a:lnSpc>
              <a:spcAft>
                <a:spcPts val="0"/>
              </a:spcAft>
            </a:pPr>
            <a:r>
              <a:rPr lang="uk-UA" b="1" dirty="0">
                <a:latin typeface="Calibri" panose="020F0502020204030204" pitchFamily="34" charset="0"/>
                <a:ea typeface="Calibri" panose="020F0502020204030204" pitchFamily="34" charset="0"/>
                <a:cs typeface="Times New Roman" panose="02020603050405020304" pitchFamily="18" charset="0"/>
              </a:rPr>
              <a:t>Перетворення</a:t>
            </a:r>
            <a:r>
              <a:rPr lang="uk-UA" dirty="0">
                <a:latin typeface="Calibri" panose="020F0502020204030204" pitchFamily="34" charset="0"/>
                <a:ea typeface="Calibri" panose="020F0502020204030204" pitchFamily="34" charset="0"/>
                <a:cs typeface="Times New Roman" panose="02020603050405020304" pitchFamily="18" charset="0"/>
              </a:rPr>
              <a:t>: Загальний термін, що означає зміну форми, сутності або характеру організації.</a:t>
            </a:r>
            <a:endParaRPr lang="uk-UA"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Рисунок 11"/>
          <p:cNvPicPr/>
          <p:nvPr/>
        </p:nvPicPr>
        <p:blipFill rotWithShape="1">
          <a:blip r:embed="rId5"/>
          <a:srcRect l="42721" t="27536" r="24397" b="66748"/>
          <a:stretch/>
        </p:blipFill>
        <p:spPr bwMode="auto">
          <a:xfrm>
            <a:off x="6985274" y="5562157"/>
            <a:ext cx="4859981" cy="779919"/>
          </a:xfrm>
          <a:prstGeom prst="rect">
            <a:avLst/>
          </a:prstGeom>
          <a:ln>
            <a:noFill/>
          </a:ln>
          <a:extLst>
            <a:ext uri="{53640926-AAD7-44D8-BBD7-CCE9431645EC}">
              <a14:shadowObscured xmlns:a14="http://schemas.microsoft.com/office/drawing/2010/main"/>
            </a:ext>
          </a:extLst>
        </p:spPr>
      </p:pic>
      <p:cxnSp>
        <p:nvCxnSpPr>
          <p:cNvPr id="13" name="Прямая соединительная линия 12"/>
          <p:cNvCxnSpPr/>
          <p:nvPr/>
        </p:nvCxnSpPr>
        <p:spPr>
          <a:xfrm flipV="1">
            <a:off x="447260" y="1556308"/>
            <a:ext cx="11293671" cy="1647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flipV="1">
            <a:off x="509941" y="5057433"/>
            <a:ext cx="11293671" cy="1647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flipV="1">
            <a:off x="447261" y="3566751"/>
            <a:ext cx="11293671" cy="16476"/>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151867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он">
  <a:themeElements>
    <a:clrScheme name="Ion">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EC76B5"/>
      </a:hlink>
      <a:folHlink>
        <a:srgbClr val="E8ACCD"/>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A207AED3-9ABC-4A18-9978-A59B65688B15}"/>
    </a:ext>
  </a:extLst>
</a:theme>
</file>

<file path=docProps/app.xml><?xml version="1.0" encoding="utf-8"?>
<Properties xmlns="http://schemas.openxmlformats.org/officeDocument/2006/extended-properties" xmlns:vt="http://schemas.openxmlformats.org/officeDocument/2006/docPropsVTypes">
  <Template>Ion</Template>
  <TotalTime>908</TotalTime>
  <Words>4629</Words>
  <Application>Microsoft Office PowerPoint</Application>
  <PresentationFormat>Широкоэкранный</PresentationFormat>
  <Paragraphs>314</Paragraphs>
  <Slides>47</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47</vt:i4>
      </vt:variant>
    </vt:vector>
  </HeadingPairs>
  <TitlesOfParts>
    <vt:vector size="55" baseType="lpstr">
      <vt:lpstr>Arial</vt:lpstr>
      <vt:lpstr>Calibri</vt:lpstr>
      <vt:lpstr>Century Gothic</vt:lpstr>
      <vt:lpstr>Segoe UI Symbol</vt:lpstr>
      <vt:lpstr>Times New Roman</vt:lpstr>
      <vt:lpstr>Wingdings</vt:lpstr>
      <vt:lpstr>Wingdings 3</vt:lpstr>
      <vt:lpstr>Ион</vt:lpstr>
      <vt:lpstr>ТЕМА: ЗМІНИ ЯК ОСНОВА РОЗВИТКУ ОРГАНІЗАЦІЇ</vt:lpstr>
      <vt:lpstr>1. Поняття та сутність організаційних змін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ТЕМА: ЗМІНИ ЯК ОСНОВА РОЗВИТКУ ОРГАНІЗАЦІЇ</dc:title>
  <dc:creator>Царук Ірина Михайлівна</dc:creator>
  <cp:lastModifiedBy>Царук Ірина Михайлівна</cp:lastModifiedBy>
  <cp:revision>170</cp:revision>
  <dcterms:created xsi:type="dcterms:W3CDTF">2025-10-14T11:25:42Z</dcterms:created>
  <dcterms:modified xsi:type="dcterms:W3CDTF">2025-10-16T11:41:35Z</dcterms:modified>
</cp:coreProperties>
</file>