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7" r:id="rId6"/>
    <p:sldId id="268" r:id="rId7"/>
    <p:sldId id="259" r:id="rId8"/>
    <p:sldId id="260" r:id="rId9"/>
    <p:sldId id="276" r:id="rId10"/>
    <p:sldId id="269" r:id="rId11"/>
    <p:sldId id="262" r:id="rId12"/>
    <p:sldId id="265" r:id="rId13"/>
    <p:sldId id="270" r:id="rId14"/>
    <p:sldId id="261" r:id="rId15"/>
    <p:sldId id="271" r:id="rId16"/>
    <p:sldId id="272" r:id="rId17"/>
    <p:sldId id="273" r:id="rId18"/>
    <p:sldId id="264"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showGuides="1">
      <p:cViewPr varScale="1">
        <p:scale>
          <a:sx n="84" d="100"/>
          <a:sy n="84" d="100"/>
        </p:scale>
        <p:origin x="96" y="4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F4E6F4B-584B-4A95-A7D2-EF27F9B89215}"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417251BD-30A4-44CF-BA55-53A376D33A0A}" type="slidenum">
              <a:rPr lang="ru-RU" smtClean="0"/>
            </a:fld>
            <a:endParaRPr lang="ru-R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F4E6F4B-584B-4A95-A7D2-EF27F9B89215}"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7251BD-30A4-44CF-BA55-53A376D33A0A}"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4E6F4B-584B-4A95-A7D2-EF27F9B89215}"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7251BD-30A4-44CF-BA55-53A376D33A0A}"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F4E6F4B-584B-4A95-A7D2-EF27F9B89215}"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7251BD-30A4-44CF-BA55-53A376D33A0A}"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F4E6F4B-584B-4A95-A7D2-EF27F9B89215}" type="datetimeFigureOut">
              <a:rPr lang="ru-RU" smtClean="0"/>
            </a:fld>
            <a:endParaRPr lang="ru-R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7251BD-30A4-44CF-BA55-53A376D33A0A}" type="slidenum">
              <a:rPr lang="ru-RU" smtClean="0"/>
            </a:fld>
            <a:endParaRPr lang="ru-R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smtClean="0"/>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F4E6F4B-584B-4A95-A7D2-EF27F9B89215}"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17251BD-30A4-44CF-BA55-53A376D33A0A}"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F4E6F4B-584B-4A95-A7D2-EF27F9B89215}" type="datetimeFigureOut">
              <a:rPr lang="ru-RU" smtClean="0"/>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17251BD-30A4-44CF-BA55-53A376D33A0A}"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F4E6F4B-584B-4A95-A7D2-EF27F9B89215}"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17251BD-30A4-44CF-BA55-53A376D33A0A}"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F4E6F4B-584B-4A95-A7D2-EF27F9B89215}" type="datetimeFigureOut">
              <a:rPr lang="ru-RU" smtClean="0"/>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17251BD-30A4-44CF-BA55-53A376D33A0A}"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F4E6F4B-584B-4A95-A7D2-EF27F9B89215}"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17251BD-30A4-44CF-BA55-53A376D33A0A}" type="slidenum">
              <a:rPr lang="ru-RU" smtClean="0"/>
            </a:fld>
            <a:endParaRPr lang="ru-R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fld id="{2F4E6F4B-584B-4A95-A7D2-EF27F9B89215}" type="datetimeFigureOut">
              <a:rPr lang="ru-RU" smtClean="0"/>
            </a:fld>
            <a:endParaRPr lang="ru-RU"/>
          </a:p>
        </p:txBody>
      </p:sp>
      <p:sp>
        <p:nvSpPr>
          <p:cNvPr id="7" name="Slide Number Placeholder 6"/>
          <p:cNvSpPr>
            <a:spLocks noGrp="1"/>
          </p:cNvSpPr>
          <p:nvPr>
            <p:ph type="sldNum" sz="quarter" idx="12"/>
          </p:nvPr>
        </p:nvSpPr>
        <p:spPr/>
        <p:txBody>
          <a:bodyPr/>
          <a:lstStyle/>
          <a:p>
            <a:fld id="{417251BD-30A4-44CF-BA55-53A376D33A0A}" type="slidenum">
              <a:rPr lang="ru-RU" smtClean="0"/>
            </a:fld>
            <a:endParaRPr lang="ru-R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ru-R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2F4E6F4B-584B-4A95-A7D2-EF27F9B89215}" type="datetimeFigureOut">
              <a:rPr lang="ru-RU" smtClean="0"/>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417251BD-30A4-44CF-BA55-53A376D33A0A}" type="slidenum">
              <a:rPr lang="ru-RU" smtClean="0"/>
            </a:fld>
            <a:endParaRPr lang="ru-R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anose="020B0604020202020204"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anose="020B0604020202020204"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anose="020B0604020202020204"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anose="020B0604020202020204"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anose="020B0604020202020204"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anose="020B0604020202020204"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anose="020B0604020202020204"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anose="020B0604020202020204"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anose="020B0604020202020204"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750" y="15875"/>
            <a:ext cx="6768465" cy="4493260"/>
          </a:xfrm>
        </p:spPr>
        <p:style>
          <a:lnRef idx="0">
            <a:schemeClr val="accent5"/>
          </a:lnRef>
          <a:fillRef idx="3">
            <a:schemeClr val="accent5"/>
          </a:fillRef>
          <a:effectRef idx="3">
            <a:schemeClr val="accent5"/>
          </a:effectRef>
          <a:fontRef idx="minor">
            <a:schemeClr val="lt1"/>
          </a:fontRef>
        </p:style>
        <p:txBody>
          <a:bodyPr/>
          <a:lstStyle/>
          <a:p>
            <a:pPr>
              <a:spcBef>
                <a:spcPts val="600"/>
              </a:spcBef>
            </a:pPr>
            <a:br>
              <a:rPr lang="uk-UA" sz="3600" dirty="0" smtClean="0">
                <a:solidFill>
                  <a:schemeClr val="tx1"/>
                </a:solidFill>
              </a:rPr>
            </a:br>
            <a:br>
              <a:rPr lang="uk-UA" sz="3600" dirty="0">
                <a:solidFill>
                  <a:schemeClr val="tx1"/>
                </a:solidFill>
              </a:rPr>
            </a:br>
            <a:br>
              <a:rPr lang="uk-UA" sz="3600" dirty="0">
                <a:solidFill>
                  <a:schemeClr val="tx1"/>
                </a:solidFill>
              </a:rPr>
            </a:br>
            <a:br>
              <a:rPr lang="uk-UA" sz="3600" dirty="0">
                <a:solidFill>
                  <a:schemeClr val="tx1"/>
                </a:solidFill>
              </a:rPr>
            </a:br>
            <a:r>
              <a:rPr lang="uk-UA" sz="2800" dirty="0" smtClean="0">
                <a:solidFill>
                  <a:schemeClr val="accent2"/>
                </a:solidFill>
                <a:effectLst>
                  <a:outerShdw blurRad="38100" dist="38100" dir="2700000" algn="tl">
                    <a:srgbClr val="000000">
                      <a:alpha val="43137"/>
                    </a:srgbClr>
                  </a:outerShdw>
                </a:effectLst>
              </a:rPr>
              <a:t>Лекція 3. Акціонерні товариства </a:t>
            </a:r>
            <a:br>
              <a:rPr lang="uk-UA" sz="2800" dirty="0" smtClean="0">
                <a:solidFill>
                  <a:schemeClr val="accent2"/>
                </a:solidFill>
                <a:effectLst>
                  <a:outerShdw blurRad="38100" dist="38100" dir="2700000" algn="tl">
                    <a:srgbClr val="000000">
                      <a:alpha val="43137"/>
                    </a:srgbClr>
                  </a:outerShdw>
                </a:effectLst>
              </a:rPr>
            </a:br>
            <a:r>
              <a:rPr lang="uk-UA" sz="2800" dirty="0" smtClean="0">
                <a:solidFill>
                  <a:schemeClr val="accent2"/>
                </a:solidFill>
                <a:effectLst>
                  <a:outerShdw blurRad="38100" dist="38100" dir="2700000" algn="tl">
                    <a:srgbClr val="000000">
                      <a:alpha val="43137"/>
                    </a:srgbClr>
                  </a:outerShdw>
                </a:effectLst>
              </a:rPr>
              <a:t>в Україні</a:t>
            </a:r>
            <a:br>
              <a:rPr lang="uk-UA" sz="2800" dirty="0" smtClean="0">
                <a:solidFill>
                  <a:schemeClr val="accent2"/>
                </a:solidFill>
                <a:effectLst>
                  <a:outerShdw blurRad="38100" dist="38100" dir="2700000" algn="tl">
                    <a:srgbClr val="000000">
                      <a:alpha val="43137"/>
                    </a:srgbClr>
                  </a:outerShdw>
                </a:effectLst>
              </a:rPr>
            </a:br>
            <a:br>
              <a:rPr lang="uk-UA" sz="3600" dirty="0" smtClean="0">
                <a:solidFill>
                  <a:schemeClr val="accent2"/>
                </a:solidFill>
                <a:effectLst>
                  <a:outerShdw blurRad="38100" dist="38100" dir="2700000" algn="tl">
                    <a:srgbClr val="000000">
                      <a:alpha val="43137"/>
                    </a:srgbClr>
                  </a:outerShdw>
                </a:effectLst>
              </a:rPr>
            </a:br>
            <a:r>
              <a:rPr lang="uk-UA" sz="2000" dirty="0" smtClean="0">
                <a:solidFill>
                  <a:schemeClr val="tx1">
                    <a:lumMod val="65000"/>
                    <a:lumOff val="35000"/>
                  </a:schemeClr>
                </a:solidFill>
              </a:rPr>
              <a:t>3.1. Характерні риси Акціонерних товариств;</a:t>
            </a:r>
            <a:br>
              <a:rPr lang="uk-UA" sz="2000" dirty="0" smtClean="0">
                <a:solidFill>
                  <a:schemeClr val="tx1">
                    <a:lumMod val="65000"/>
                    <a:lumOff val="35000"/>
                  </a:schemeClr>
                </a:solidFill>
              </a:rPr>
            </a:br>
            <a:r>
              <a:rPr lang="uk-UA" sz="2000" dirty="0" smtClean="0">
                <a:solidFill>
                  <a:schemeClr val="tx1">
                    <a:lumMod val="65000"/>
                    <a:lumOff val="35000"/>
                  </a:schemeClr>
                </a:solidFill>
              </a:rPr>
              <a:t>3.2. Типи акціонерних товариств;</a:t>
            </a:r>
            <a:br>
              <a:rPr lang="uk-UA" sz="2000" dirty="0" smtClean="0">
                <a:solidFill>
                  <a:schemeClr val="tx1">
                    <a:lumMod val="65000"/>
                    <a:lumOff val="35000"/>
                  </a:schemeClr>
                </a:solidFill>
              </a:rPr>
            </a:br>
            <a:r>
              <a:rPr lang="uk-UA" sz="2000" dirty="0" smtClean="0">
                <a:solidFill>
                  <a:schemeClr val="tx1">
                    <a:lumMod val="65000"/>
                    <a:lumOff val="35000"/>
                  </a:schemeClr>
                </a:solidFill>
              </a:rPr>
              <a:t>3.3. створення та заснування </a:t>
            </a:r>
            <a:r>
              <a:rPr lang="uk-UA" sz="2000" dirty="0" err="1" smtClean="0">
                <a:solidFill>
                  <a:schemeClr val="tx1">
                    <a:lumMod val="65000"/>
                    <a:lumOff val="35000"/>
                  </a:schemeClr>
                </a:solidFill>
              </a:rPr>
              <a:t>аТ</a:t>
            </a:r>
            <a:r>
              <a:rPr lang="uk-UA" sz="2000" dirty="0" smtClean="0">
                <a:solidFill>
                  <a:schemeClr val="tx1">
                    <a:lumMod val="65000"/>
                    <a:lumOff val="35000"/>
                  </a:schemeClr>
                </a:solidFill>
              </a:rPr>
              <a:t>;</a:t>
            </a:r>
            <a:br>
              <a:rPr lang="uk-UA" sz="2000" dirty="0" smtClean="0">
                <a:solidFill>
                  <a:schemeClr val="tx1">
                    <a:lumMod val="65000"/>
                    <a:lumOff val="35000"/>
                  </a:schemeClr>
                </a:solidFill>
              </a:rPr>
            </a:br>
            <a:r>
              <a:rPr lang="uk-UA" sz="2000" dirty="0" smtClean="0">
                <a:solidFill>
                  <a:schemeClr val="tx1">
                    <a:lumMod val="65000"/>
                    <a:lumOff val="35000"/>
                  </a:schemeClr>
                </a:solidFill>
              </a:rPr>
              <a:t>3.4. Акції товариства;</a:t>
            </a:r>
            <a:br>
              <a:rPr lang="uk-UA" sz="2000" dirty="0" smtClean="0">
                <a:solidFill>
                  <a:schemeClr val="tx1">
                    <a:lumMod val="65000"/>
                    <a:lumOff val="35000"/>
                  </a:schemeClr>
                </a:solidFill>
              </a:rPr>
            </a:br>
            <a:r>
              <a:rPr lang="uk-UA" sz="2000" dirty="0" smtClean="0">
                <a:solidFill>
                  <a:schemeClr val="tx1">
                    <a:lumMod val="65000"/>
                    <a:lumOff val="35000"/>
                  </a:schemeClr>
                </a:solidFill>
              </a:rPr>
              <a:t>3.5. Права та обов'язки акціонерів;</a:t>
            </a:r>
            <a:br>
              <a:rPr lang="uk-UA" sz="2000" dirty="0" smtClean="0">
                <a:solidFill>
                  <a:schemeClr val="tx1">
                    <a:lumMod val="65000"/>
                    <a:lumOff val="35000"/>
                  </a:schemeClr>
                </a:solidFill>
              </a:rPr>
            </a:br>
            <a:r>
              <a:rPr lang="uk-UA" sz="2000" dirty="0" smtClean="0">
                <a:solidFill>
                  <a:schemeClr val="tx1">
                    <a:lumMod val="65000"/>
                    <a:lumOff val="35000"/>
                  </a:schemeClr>
                </a:solidFill>
              </a:rPr>
              <a:t>3.6. Припинення діяльності акціонерного товариства;</a:t>
            </a:r>
            <a:br>
              <a:rPr lang="uk-UA" sz="2000" dirty="0" smtClean="0">
                <a:solidFill>
                  <a:schemeClr val="tx1">
                    <a:lumMod val="65000"/>
                    <a:lumOff val="35000"/>
                  </a:schemeClr>
                </a:solidFill>
              </a:rPr>
            </a:br>
            <a:r>
              <a:rPr lang="uk-UA" sz="2000" dirty="0" smtClean="0">
                <a:solidFill>
                  <a:schemeClr val="tx1">
                    <a:lumMod val="65000"/>
                    <a:lumOff val="35000"/>
                  </a:schemeClr>
                </a:solidFill>
              </a:rPr>
              <a:t>3.7. Ліквідація акціонерного товариства </a:t>
            </a:r>
            <a:br>
              <a:rPr lang="uk-UA" sz="2000" dirty="0" smtClean="0">
                <a:solidFill>
                  <a:schemeClr val="tx1">
                    <a:lumMod val="65000"/>
                    <a:lumOff val="35000"/>
                  </a:schemeClr>
                </a:solidFill>
              </a:rPr>
            </a:br>
            <a:br>
              <a:rPr lang="uk-UA" sz="2000" dirty="0" smtClean="0">
                <a:solidFill>
                  <a:schemeClr val="tx1">
                    <a:lumMod val="65000"/>
                    <a:lumOff val="35000"/>
                  </a:schemeClr>
                </a:solidFill>
              </a:rPr>
            </a:br>
            <a:endParaRPr lang="ru-RU" sz="2000"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1988" y="332656"/>
            <a:ext cx="8568952" cy="1039427"/>
          </a:xfrm>
        </p:spPr>
        <p:style>
          <a:lnRef idx="0">
            <a:schemeClr val="accent3"/>
          </a:lnRef>
          <a:fillRef idx="3">
            <a:schemeClr val="accent3"/>
          </a:fillRef>
          <a:effectRef idx="3">
            <a:schemeClr val="accent3"/>
          </a:effectRef>
          <a:fontRef idx="minor">
            <a:schemeClr val="lt1"/>
          </a:fontRef>
        </p:style>
        <p:txBody>
          <a:bodyPr/>
          <a:lstStyle/>
          <a:p>
            <a:r>
              <a:rPr lang="uk-UA" dirty="0" smtClean="0"/>
              <a:t>3.4. Акції товариства</a:t>
            </a:r>
            <a:endParaRPr lang="uk-UA" dirty="0"/>
          </a:p>
        </p:txBody>
      </p:sp>
      <p:sp>
        <p:nvSpPr>
          <p:cNvPr id="3" name="Объект 2"/>
          <p:cNvSpPr>
            <a:spLocks noGrp="1"/>
          </p:cNvSpPr>
          <p:nvPr>
            <p:ph idx="1"/>
          </p:nvPr>
        </p:nvSpPr>
        <p:spPr>
          <a:xfrm>
            <a:off x="426128" y="1752600"/>
            <a:ext cx="8260672" cy="4628728"/>
          </a:xfrm>
        </p:spPr>
        <p:txBody>
          <a:bodyPr>
            <a:noAutofit/>
          </a:bodyPr>
          <a:lstStyle/>
          <a:p>
            <a:pPr marL="114300" indent="0" algn="just">
              <a:buNone/>
            </a:pPr>
            <a:r>
              <a:rPr lang="uk-UA" sz="1800" dirty="0" smtClean="0"/>
              <a:t>1. Акція товариства посвідчує корпоративні права акціонера щодо цього акціонерного товариства.</a:t>
            </a:r>
            <a:endParaRPr lang="uk-UA" sz="1800" dirty="0" smtClean="0"/>
          </a:p>
          <a:p>
            <a:pPr marL="114300" indent="0" algn="just">
              <a:buNone/>
            </a:pPr>
            <a:r>
              <a:rPr lang="uk-UA" sz="1800" dirty="0" smtClean="0"/>
              <a:t>2. Усі акції товариства є іменними. Акції товариств існують виключно в бездокументарній формі.</a:t>
            </a:r>
            <a:endParaRPr lang="uk-UA" sz="1800" dirty="0" smtClean="0"/>
          </a:p>
          <a:p>
            <a:pPr marL="114300" indent="0" algn="just">
              <a:buNone/>
            </a:pPr>
            <a:r>
              <a:rPr lang="uk-UA" sz="1800" dirty="0" smtClean="0"/>
              <a:t>3. Акціонерне товариство може здійснювати розміщення акцій двох типів - </a:t>
            </a:r>
            <a:r>
              <a:rPr lang="uk-UA" sz="1800" b="1" dirty="0" smtClean="0"/>
              <a:t>простих</a:t>
            </a:r>
            <a:r>
              <a:rPr lang="uk-UA" sz="1800" dirty="0" smtClean="0"/>
              <a:t> та </a:t>
            </a:r>
            <a:r>
              <a:rPr lang="uk-UA" sz="1800" b="1" dirty="0" smtClean="0"/>
              <a:t>привілейованих.</a:t>
            </a:r>
            <a:r>
              <a:rPr lang="uk-UA" sz="1800" dirty="0" smtClean="0"/>
              <a:t> Статутом товариства може передбачатися розміщення одного чи кількох класів привілейованих акцій, що надають їх власникам різні права.</a:t>
            </a:r>
            <a:endParaRPr lang="uk-UA" sz="1800" dirty="0" smtClean="0"/>
          </a:p>
          <a:p>
            <a:pPr marL="114300" indent="0" algn="just">
              <a:buNone/>
            </a:pPr>
            <a:r>
              <a:rPr lang="uk-UA" sz="1800" dirty="0" smtClean="0"/>
              <a:t>Товариство не може встановлювати обмеження щодо кількості акцій або кількості голосів за акціями, що належать одному акціонеру.</a:t>
            </a:r>
            <a:endParaRPr lang="uk-UA" sz="1800" dirty="0" smtClean="0"/>
          </a:p>
          <a:p>
            <a:pPr marL="114300" indent="0" algn="just">
              <a:buNone/>
            </a:pPr>
            <a:r>
              <a:rPr lang="uk-UA" sz="1800" dirty="0" smtClean="0"/>
              <a:t>4. Прості акції товариства не підлягають конвертації у привілейовані акції або інші цінні папери акціонерного товариства.</a:t>
            </a:r>
            <a:endParaRPr lang="uk-UA" sz="1800" dirty="0" smtClean="0"/>
          </a:p>
          <a:p>
            <a:pPr marL="114300" indent="0" algn="just">
              <a:buNone/>
            </a:pPr>
            <a:r>
              <a:rPr lang="uk-UA" sz="1800" dirty="0" smtClean="0"/>
              <a:t>5. Частина привілейованих акцій у розмірі статутного капіталу акціонерного товариства не може перевищувати 25 відсотків.</a:t>
            </a:r>
            <a:endParaRPr lang="uk-UA" sz="1800" dirty="0" smtClean="0"/>
          </a:p>
          <a:p>
            <a:pPr algn="just"/>
            <a:endParaRPr lang="uk-UA"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3910"/>
            <a:ext cx="8496944" cy="1039427"/>
          </a:xfrm>
          <a:solidFill>
            <a:schemeClr val="accent3">
              <a:lumMod val="60000"/>
              <a:lumOff val="40000"/>
            </a:schemeClr>
          </a:solidFill>
        </p:spPr>
        <p:style>
          <a:lnRef idx="1">
            <a:schemeClr val="accent3"/>
          </a:lnRef>
          <a:fillRef idx="2">
            <a:schemeClr val="accent3"/>
          </a:fillRef>
          <a:effectRef idx="1">
            <a:schemeClr val="accent3"/>
          </a:effectRef>
          <a:fontRef idx="minor">
            <a:schemeClr val="dk1"/>
          </a:fontRef>
        </p:style>
        <p:txBody>
          <a:bodyPr/>
          <a:lstStyle/>
          <a:p>
            <a:r>
              <a:rPr lang="uk-UA" sz="2000" b="1" dirty="0">
                <a:solidFill>
                  <a:schemeClr val="accent2">
                    <a:lumMod val="75000"/>
                  </a:schemeClr>
                </a:solidFill>
              </a:rPr>
              <a:t>Права акціонерів простих та привілейованих акцій</a:t>
            </a:r>
            <a:endParaRPr lang="ru-RU" b="1" dirty="0">
              <a:solidFill>
                <a:schemeClr val="accent2">
                  <a:lumMod val="75000"/>
                </a:schemeClr>
              </a:solidFill>
            </a:endParaRPr>
          </a:p>
        </p:txBody>
      </p:sp>
      <p:sp>
        <p:nvSpPr>
          <p:cNvPr id="3" name="Текст 2"/>
          <p:cNvSpPr>
            <a:spLocks noGrp="1"/>
          </p:cNvSpPr>
          <p:nvPr>
            <p:ph type="body" idx="1"/>
          </p:nvPr>
        </p:nvSpPr>
        <p:spPr>
          <a:xfrm>
            <a:off x="450144" y="1623218"/>
            <a:ext cx="4040188" cy="639762"/>
          </a:xfrm>
          <a:solidFill>
            <a:schemeClr val="accent5">
              <a:lumMod val="60000"/>
              <a:lumOff val="40000"/>
            </a:schemeClr>
          </a:solidFill>
        </p:spPr>
        <p:style>
          <a:lnRef idx="1">
            <a:schemeClr val="accent2"/>
          </a:lnRef>
          <a:fillRef idx="2">
            <a:schemeClr val="accent2"/>
          </a:fillRef>
          <a:effectRef idx="1">
            <a:schemeClr val="accent2"/>
          </a:effectRef>
          <a:fontRef idx="minor">
            <a:schemeClr val="dk1"/>
          </a:fontRef>
        </p:style>
        <p:txBody>
          <a:bodyPr/>
          <a:lstStyle/>
          <a:p>
            <a:r>
              <a:rPr lang="uk-UA" dirty="0" smtClean="0"/>
              <a:t>Прості</a:t>
            </a:r>
            <a:endParaRPr lang="ru-RU" dirty="0"/>
          </a:p>
        </p:txBody>
      </p:sp>
      <p:sp>
        <p:nvSpPr>
          <p:cNvPr id="4" name="Объект 3"/>
          <p:cNvSpPr>
            <a:spLocks noGrp="1"/>
          </p:cNvSpPr>
          <p:nvPr>
            <p:ph sz="half" idx="2"/>
          </p:nvPr>
        </p:nvSpPr>
        <p:spPr>
          <a:xfrm>
            <a:off x="426128" y="2262980"/>
            <a:ext cx="4040188" cy="4478388"/>
          </a:xfrm>
        </p:spPr>
        <p:txBody>
          <a:bodyPr>
            <a:normAutofit fontScale="55000" lnSpcReduction="20000"/>
          </a:bodyPr>
          <a:lstStyle/>
          <a:p>
            <a:pPr marL="114300" indent="0" algn="just">
              <a:buNone/>
            </a:pPr>
            <a:r>
              <a:rPr lang="uk-UA" sz="2900" b="1" dirty="0" smtClean="0"/>
              <a:t>Кожною простою акцією акціонерного товариства її власнику - акціонеру надається однакова сукупність прав, включаючи права на:</a:t>
            </a:r>
            <a:endParaRPr lang="uk-UA" sz="2900" b="1" dirty="0" smtClean="0"/>
          </a:p>
          <a:p>
            <a:pPr marL="114300" indent="0" algn="just">
              <a:buNone/>
            </a:pPr>
            <a:r>
              <a:rPr lang="uk-UA" sz="2900" b="1" dirty="0" smtClean="0"/>
              <a:t>1) участь в управлінні акціонерним товариством;</a:t>
            </a:r>
            <a:endParaRPr lang="uk-UA" sz="2900" b="1" dirty="0" smtClean="0"/>
          </a:p>
          <a:p>
            <a:pPr marL="114300" indent="0" algn="just">
              <a:buNone/>
            </a:pPr>
            <a:r>
              <a:rPr lang="uk-UA" sz="2900" b="1" dirty="0" smtClean="0"/>
              <a:t>2) отримання дивідендів;</a:t>
            </a:r>
            <a:endParaRPr lang="uk-UA" sz="2900" b="1" dirty="0" smtClean="0"/>
          </a:p>
          <a:p>
            <a:pPr marL="114300" indent="0" algn="just">
              <a:buNone/>
            </a:pPr>
            <a:r>
              <a:rPr lang="uk-UA" sz="2900" b="1" dirty="0" smtClean="0"/>
              <a:t>3) отримання у разі ліквідації товариства частини його майна або вартості частини майна товариства;</a:t>
            </a:r>
            <a:endParaRPr lang="uk-UA" sz="2900" b="1" dirty="0" smtClean="0"/>
          </a:p>
          <a:p>
            <a:pPr marL="114300" indent="0" algn="just">
              <a:buNone/>
            </a:pPr>
            <a:r>
              <a:rPr lang="uk-UA" sz="2900" b="1" dirty="0" smtClean="0"/>
              <a:t>4) отримання інформації про господарську діяльність акціонерного товариства.</a:t>
            </a:r>
            <a:endParaRPr lang="uk-UA" sz="2900" b="1" dirty="0" smtClean="0"/>
          </a:p>
          <a:p>
            <a:pPr marL="114300" indent="0" algn="just">
              <a:buNone/>
            </a:pPr>
            <a:r>
              <a:rPr lang="uk-UA" sz="2900" b="1" dirty="0" smtClean="0"/>
              <a:t>Одна проста акція товариства надає акціонеру один голос для вирішення кожного питання на загальних зборах, крім випадків проведення кумулятивного голосування.</a:t>
            </a:r>
            <a:endParaRPr lang="uk-UA" sz="2900" b="1" dirty="0" smtClean="0"/>
          </a:p>
          <a:p>
            <a:pPr algn="just"/>
            <a:endParaRPr lang="uk-UA" dirty="0"/>
          </a:p>
        </p:txBody>
      </p:sp>
      <p:sp>
        <p:nvSpPr>
          <p:cNvPr id="5" name="Текст 4"/>
          <p:cNvSpPr>
            <a:spLocks noGrp="1"/>
          </p:cNvSpPr>
          <p:nvPr>
            <p:ph type="body" sz="quarter" idx="3"/>
          </p:nvPr>
        </p:nvSpPr>
        <p:spPr>
          <a:xfrm>
            <a:off x="4645025" y="1623218"/>
            <a:ext cx="4041775" cy="639762"/>
          </a:xfrm>
          <a:solidFill>
            <a:schemeClr val="accent5">
              <a:lumMod val="60000"/>
              <a:lumOff val="40000"/>
            </a:schemeClr>
          </a:solidFill>
        </p:spPr>
        <p:style>
          <a:lnRef idx="1">
            <a:schemeClr val="accent2"/>
          </a:lnRef>
          <a:fillRef idx="2">
            <a:schemeClr val="accent2"/>
          </a:fillRef>
          <a:effectRef idx="1">
            <a:schemeClr val="accent2"/>
          </a:effectRef>
          <a:fontRef idx="minor">
            <a:schemeClr val="dk1"/>
          </a:fontRef>
        </p:style>
        <p:txBody>
          <a:bodyPr/>
          <a:lstStyle/>
          <a:p>
            <a:r>
              <a:rPr lang="uk-UA" dirty="0" smtClean="0"/>
              <a:t>Привілейовані</a:t>
            </a:r>
            <a:endParaRPr lang="ru-RU" dirty="0"/>
          </a:p>
        </p:txBody>
      </p:sp>
      <p:sp>
        <p:nvSpPr>
          <p:cNvPr id="6" name="Объект 5"/>
          <p:cNvSpPr>
            <a:spLocks noGrp="1"/>
          </p:cNvSpPr>
          <p:nvPr>
            <p:ph sz="quarter" idx="4"/>
          </p:nvPr>
        </p:nvSpPr>
        <p:spPr>
          <a:xfrm>
            <a:off x="4645025" y="2262980"/>
            <a:ext cx="4041775" cy="4595020"/>
          </a:xfrm>
        </p:spPr>
        <p:txBody>
          <a:bodyPr>
            <a:noAutofit/>
          </a:bodyPr>
          <a:lstStyle/>
          <a:p>
            <a:pPr marL="114300" indent="0" algn="just">
              <a:buNone/>
            </a:pPr>
            <a:r>
              <a:rPr lang="uk-UA" sz="1400" b="1" dirty="0" smtClean="0"/>
              <a:t>Кожною привілейованою акцією одного класу її власнику - акціонеру надається однакова сукупність прав.</a:t>
            </a:r>
            <a:endParaRPr lang="uk-UA" sz="1400" b="1" dirty="0" smtClean="0"/>
          </a:p>
          <a:p>
            <a:pPr marL="114300" indent="0" algn="just">
              <a:buNone/>
            </a:pPr>
            <a:r>
              <a:rPr lang="uk-UA" sz="1400" b="1" dirty="0" smtClean="0"/>
              <a:t> У статуті акціонерного товариства визначається обсяг прав, які надаються акціонеру - власнику кожного класу привілейованих акцій, у тому числі визначаються:</a:t>
            </a:r>
            <a:endParaRPr lang="uk-UA" sz="1400" b="1" dirty="0" smtClean="0"/>
          </a:p>
          <a:p>
            <a:pPr marL="114300" indent="0" algn="just">
              <a:buNone/>
            </a:pPr>
            <a:r>
              <a:rPr lang="uk-UA" sz="1400" b="1" dirty="0" smtClean="0"/>
              <a:t>1) розмір і черговість виплати дивідендів;</a:t>
            </a:r>
            <a:endParaRPr lang="uk-UA" sz="1400" b="1" dirty="0" smtClean="0"/>
          </a:p>
          <a:p>
            <a:pPr marL="114300" indent="0" algn="just">
              <a:buNone/>
            </a:pPr>
            <a:r>
              <a:rPr lang="uk-UA" sz="1400" b="1" dirty="0" smtClean="0"/>
              <a:t>2) ліквідаційна вартість і черговість виплат у разі ліквідації товариства;</a:t>
            </a:r>
            <a:endParaRPr lang="uk-UA" sz="1400" b="1" dirty="0" smtClean="0"/>
          </a:p>
          <a:p>
            <a:pPr marL="114300" indent="0" algn="just">
              <a:buNone/>
            </a:pPr>
            <a:r>
              <a:rPr lang="uk-UA" sz="1400" b="1" dirty="0" smtClean="0"/>
              <a:t>3) випадки та умови конвертації привілейованих акцій цього класу у привілейовані акції іншого класу, прості акції або інші цінні папери;</a:t>
            </a:r>
            <a:endParaRPr lang="uk-UA" sz="1400" b="1" dirty="0" smtClean="0"/>
          </a:p>
          <a:p>
            <a:pPr marL="114300" indent="0" algn="just">
              <a:buNone/>
            </a:pPr>
            <a:r>
              <a:rPr lang="uk-UA" sz="1400" b="1" dirty="0" smtClean="0"/>
              <a:t>4) порядок отримання інформації.</a:t>
            </a:r>
            <a:endParaRPr lang="uk-UA" sz="1400" b="1" dirty="0" smtClean="0"/>
          </a:p>
          <a:p>
            <a:pPr marL="114300" indent="0" algn="just">
              <a:buNone/>
            </a:pPr>
            <a:r>
              <a:rPr lang="uk-UA" sz="1400" b="1" dirty="0" smtClean="0"/>
              <a:t>Одна привілейована акція товариства надає акціонеру один голос для вирішення кожного питання.</a:t>
            </a:r>
            <a:endParaRPr lang="uk-UA" sz="1400" b="1" dirty="0" smtClean="0"/>
          </a:p>
          <a:p>
            <a:pPr algn="just"/>
            <a:endParaRPr lang="uk-UA"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0922" y="260648"/>
            <a:ext cx="8581558" cy="1008112"/>
          </a:xfrm>
          <a:solidFill>
            <a:schemeClr val="accent3">
              <a:lumMod val="60000"/>
              <a:lumOff val="40000"/>
            </a:schemeClr>
          </a:solidFill>
        </p:spPr>
        <p:txBody>
          <a:bodyPr>
            <a:normAutofit fontScale="90000"/>
          </a:bodyPr>
          <a:lstStyle/>
          <a:p>
            <a:br>
              <a:rPr lang="ru-RU" sz="3100" b="1" dirty="0" smtClean="0"/>
            </a:br>
            <a:r>
              <a:rPr lang="ru-RU" sz="3100" b="1" dirty="0" smtClean="0"/>
              <a:t>3.5. </a:t>
            </a:r>
            <a:r>
              <a:rPr lang="uk-UA" sz="3100" b="1" dirty="0" smtClean="0"/>
              <a:t>Права та обов’язки акціонерів товариства</a:t>
            </a:r>
            <a:br>
              <a:rPr lang="uk-UA" b="1" dirty="0" smtClean="0"/>
            </a:br>
            <a:endParaRPr lang="uk-UA" dirty="0"/>
          </a:p>
        </p:txBody>
      </p:sp>
      <p:sp>
        <p:nvSpPr>
          <p:cNvPr id="3" name="Объект 2"/>
          <p:cNvSpPr>
            <a:spLocks noGrp="1"/>
          </p:cNvSpPr>
          <p:nvPr>
            <p:ph idx="1"/>
          </p:nvPr>
        </p:nvSpPr>
        <p:spPr>
          <a:xfrm>
            <a:off x="6856" y="1628800"/>
            <a:ext cx="8964488" cy="5328592"/>
          </a:xfrm>
        </p:spPr>
        <p:txBody>
          <a:bodyPr>
            <a:noAutofit/>
          </a:bodyPr>
          <a:lstStyle/>
          <a:p>
            <a:pPr marL="114300" indent="0" algn="just">
              <a:buNone/>
            </a:pPr>
            <a:r>
              <a:rPr lang="uk-UA" sz="1200" dirty="0" smtClean="0"/>
              <a:t>Акціонерами товариства визнаються фізичні і юридичні особи, а також держава в особі органу, уповноваженого управляти державним майном, або територіальна громада в особі органу, уповноваженого управляти комунальним майном, які є власниками акцій товариства.</a:t>
            </a:r>
            <a:endParaRPr lang="uk-UA" sz="1200" dirty="0" smtClean="0"/>
          </a:p>
          <a:p>
            <a:pPr marL="114300" indent="0" algn="just">
              <a:buNone/>
            </a:pPr>
            <a:r>
              <a:rPr lang="uk-UA" sz="1200" dirty="0" smtClean="0"/>
              <a:t>Акціонери — власники </a:t>
            </a:r>
            <a:r>
              <a:rPr lang="uk-UA" sz="1200" b="1" dirty="0" smtClean="0"/>
              <a:t>привілейованих акцій </a:t>
            </a:r>
            <a:r>
              <a:rPr lang="uk-UA" sz="1200" dirty="0" smtClean="0"/>
              <a:t>товариства </a:t>
            </a:r>
            <a:r>
              <a:rPr lang="uk-UA" sz="1200" b="1" dirty="0" smtClean="0"/>
              <a:t>мають право голосу тільки у випадках:</a:t>
            </a:r>
            <a:endParaRPr lang="uk-UA" sz="1200" b="1" dirty="0" smtClean="0"/>
          </a:p>
          <a:p>
            <a:pPr marL="114300" indent="0" algn="just">
              <a:buNone/>
            </a:pPr>
            <a:r>
              <a:rPr lang="uk-UA" sz="1200" b="1" dirty="0" smtClean="0"/>
              <a:t>—</a:t>
            </a:r>
            <a:r>
              <a:rPr lang="uk-UA" sz="1200" dirty="0" smtClean="0"/>
              <a:t> припинення товариства, що передбачає конвертацію привілейованих акцій цього класу у привілейовані акції іншого класу, прості акції або інші цінні папери;</a:t>
            </a:r>
            <a:endParaRPr lang="uk-UA" sz="1200" dirty="0" smtClean="0"/>
          </a:p>
          <a:p>
            <a:pPr marL="114300" indent="0" algn="just">
              <a:buNone/>
            </a:pPr>
            <a:r>
              <a:rPr lang="uk-UA" sz="1200" b="1" dirty="0" smtClean="0"/>
              <a:t>—</a:t>
            </a:r>
            <a:r>
              <a:rPr lang="uk-UA" sz="1200" dirty="0" smtClean="0"/>
              <a:t> внесення змін до статуту товариства, що передбачають обмеження прав акціонерів — власників цього класу привілейованих акцій;</a:t>
            </a:r>
            <a:endParaRPr lang="uk-UA" sz="1200" dirty="0" smtClean="0"/>
          </a:p>
          <a:p>
            <a:pPr marL="114300" indent="0" algn="just">
              <a:buNone/>
            </a:pPr>
            <a:r>
              <a:rPr lang="uk-UA" sz="1200" b="1" dirty="0" smtClean="0"/>
              <a:t>—</a:t>
            </a:r>
            <a:r>
              <a:rPr lang="uk-UA" sz="1200" dirty="0" smtClean="0"/>
              <a:t> внесення змін до статуту товариства, що передбачають розміщення нового класу привілейованих акцій, власники яких матимуть перевагу щодо черговості отримання дивідендів чи виплат у разі ліквідації товариства, або збільшення обсягу прав акціонерів — власників розміщених класів привілейованих акцій, які мають перевагу щодо черговості отримання дивідендів чи виплат у разі ліквідації товариства. </a:t>
            </a:r>
            <a:endParaRPr lang="uk-UA" sz="1200" dirty="0" smtClean="0"/>
          </a:p>
          <a:p>
            <a:pPr marL="114300" indent="0" algn="just">
              <a:buNone/>
            </a:pPr>
            <a:r>
              <a:rPr lang="uk-UA" sz="1200" dirty="0" smtClean="0"/>
              <a:t>Акціонери мають переважне право при додатковій емісії акцій. </a:t>
            </a:r>
            <a:r>
              <a:rPr lang="uk-UA" sz="1200" b="1" dirty="0" smtClean="0"/>
              <a:t>Переважним правом акціонерів визнається:</a:t>
            </a:r>
            <a:endParaRPr lang="uk-UA" sz="1200" b="1" dirty="0" smtClean="0"/>
          </a:p>
          <a:p>
            <a:pPr marL="114300" indent="0" algn="just">
              <a:buNone/>
            </a:pPr>
            <a:r>
              <a:rPr lang="uk-UA" sz="1200" b="1" dirty="0" smtClean="0"/>
              <a:t>—</a:t>
            </a:r>
            <a:r>
              <a:rPr lang="uk-UA" sz="1200" dirty="0" smtClean="0"/>
              <a:t> право акціонера — власника простих акцій придбати розміщувані товариством прості акції </a:t>
            </a:r>
            <a:r>
              <a:rPr lang="uk-UA" sz="1200" dirty="0" err="1" smtClean="0"/>
              <a:t>пропорційно</a:t>
            </a:r>
            <a:r>
              <a:rPr lang="uk-UA" sz="1200" dirty="0" smtClean="0"/>
              <a:t> частці належних йому простих акцій у загальній кількості простих акцій;</a:t>
            </a:r>
            <a:endParaRPr lang="uk-UA" sz="1200" dirty="0" smtClean="0"/>
          </a:p>
          <a:p>
            <a:pPr marL="114300" indent="0" algn="just">
              <a:buNone/>
            </a:pPr>
            <a:r>
              <a:rPr lang="uk-UA" sz="1200" b="1" dirty="0" smtClean="0"/>
              <a:t>—</a:t>
            </a:r>
            <a:r>
              <a:rPr lang="uk-UA" sz="1200" dirty="0" smtClean="0"/>
              <a:t> право акціонера — власника привілейованих акцій придбати розміщувані товариством привілейовані акції цього або іншого класу, якщо акції такого класу надають їх власникам перевагу щодо черговості отримання дивідендів чи виплат у разі ліквідації товариства, </a:t>
            </a:r>
            <a:r>
              <a:rPr lang="uk-UA" sz="1200" dirty="0" err="1" smtClean="0"/>
              <a:t>пропорційно</a:t>
            </a:r>
            <a:r>
              <a:rPr lang="uk-UA" sz="1200" dirty="0" smtClean="0"/>
              <a:t> частці належних акціонеру привілейованих акцій певного класу у загальній кількості привілейованих акцій цього класу.</a:t>
            </a:r>
            <a:endParaRPr lang="uk-UA" sz="1200" dirty="0" smtClean="0"/>
          </a:p>
          <a:p>
            <a:pPr marL="114300" indent="0" algn="just">
              <a:buNone/>
            </a:pPr>
            <a:r>
              <a:rPr lang="uk-UA" sz="1200" dirty="0" smtClean="0"/>
              <a:t>Посадові особи органів акціонерного товариства та інші особи, які перебувають з товариством у трудових відносинах, не мають права вимагати від акціонера — працівника товариства надання відомостей про те, як він голосував чи як має намір голосувати на загальних зборах, або про відчуження акціонером — працівником товариства своїх акцій чи намір їх відчуження, чи вимагати передачі довіреності на участь у загальних зборах.</a:t>
            </a:r>
            <a:endParaRPr lang="uk-UA" sz="1200" dirty="0" smtClean="0"/>
          </a:p>
          <a:p>
            <a:pPr marL="114300" indent="0" algn="just">
              <a:buNone/>
            </a:pPr>
            <a:r>
              <a:rPr lang="uk-UA" sz="1200" dirty="0" smtClean="0"/>
              <a:t>У разі порушення вимог цієї статті посадова особа товариства притягається до адміністративної і майнової відповідальності, звільняється із займаної посади, а трудовий (цивільно-правовий) договір з нею розривається відповідно до закону.</a:t>
            </a:r>
            <a:endParaRPr lang="uk-UA" sz="1200" dirty="0" smtClean="0"/>
          </a:p>
          <a:p>
            <a:endParaRPr lang="uk-UA"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9502" y="332656"/>
            <a:ext cx="8568952" cy="1039427"/>
          </a:xfrm>
        </p:spPr>
        <p:style>
          <a:lnRef idx="0">
            <a:schemeClr val="accent2"/>
          </a:lnRef>
          <a:fillRef idx="3">
            <a:schemeClr val="accent2"/>
          </a:fillRef>
          <a:effectRef idx="3">
            <a:schemeClr val="accent2"/>
          </a:effectRef>
          <a:fontRef idx="minor">
            <a:schemeClr val="lt1"/>
          </a:fontRef>
        </p:style>
        <p:txBody>
          <a:bodyPr>
            <a:normAutofit/>
          </a:bodyPr>
          <a:lstStyle/>
          <a:p>
            <a:r>
              <a:rPr lang="uk-UA" sz="2400" dirty="0" smtClean="0"/>
              <a:t>3.6. Припинення діяльності акціонерного товариства</a:t>
            </a:r>
            <a:endParaRPr lang="uk-UA" sz="2400" dirty="0"/>
          </a:p>
        </p:txBody>
      </p:sp>
      <p:sp>
        <p:nvSpPr>
          <p:cNvPr id="3" name="Объект 2"/>
          <p:cNvSpPr>
            <a:spLocks noGrp="1"/>
          </p:cNvSpPr>
          <p:nvPr>
            <p:ph idx="1"/>
          </p:nvPr>
        </p:nvSpPr>
        <p:spPr>
          <a:xfrm>
            <a:off x="107504" y="1628800"/>
            <a:ext cx="8784976" cy="5229200"/>
          </a:xfrm>
        </p:spPr>
        <p:txBody>
          <a:bodyPr>
            <a:noAutofit/>
          </a:bodyPr>
          <a:lstStyle/>
          <a:p>
            <a:pPr marL="114300" indent="0" algn="just">
              <a:buNone/>
            </a:pPr>
            <a:r>
              <a:rPr lang="uk-UA" sz="1250" dirty="0" smtClean="0"/>
              <a:t>1. Акціонерне товариство припиняється в результаті передання всього свого майна, прав та обов'язків іншим підприємницьким товариствам - правонаступникам </a:t>
            </a:r>
            <a:r>
              <a:rPr lang="uk-UA" sz="1250" b="1" dirty="0" smtClean="0"/>
              <a:t>(шляхом злиття, приєднання, поділу, виділу, перетворення) або в результаті ліквідації.</a:t>
            </a:r>
            <a:endParaRPr lang="uk-UA" sz="1250" dirty="0" smtClean="0"/>
          </a:p>
          <a:p>
            <a:pPr marL="114300" indent="0" algn="just">
              <a:buNone/>
            </a:pPr>
            <a:r>
              <a:rPr lang="uk-UA" sz="1250" dirty="0" smtClean="0"/>
              <a:t>2. Добровільне припинення акціонерного товариства здійснюється за рішенням загальних зборів у порядку, передбаченому Законом України «Про господарські товариства», з дотриманням вимог, встановлених Цивільним кодексом України та іншими актами законодавства, а у випадках  - за рішенням суду або відповідних органів влади. </a:t>
            </a:r>
            <a:endParaRPr lang="uk-UA" sz="1250" dirty="0" smtClean="0"/>
          </a:p>
          <a:p>
            <a:pPr marL="114300" indent="0" algn="just">
              <a:buNone/>
            </a:pPr>
            <a:r>
              <a:rPr lang="uk-UA" sz="1250" b="1" dirty="0" smtClean="0"/>
              <a:t>	</a:t>
            </a:r>
            <a:r>
              <a:rPr lang="uk-UA" sz="1400" b="1" dirty="0" smtClean="0"/>
              <a:t>Злиття, приєднання, поділ, виділ, перетворення акціонерного товариства:</a:t>
            </a:r>
            <a:endParaRPr lang="uk-UA" sz="1400" b="1" dirty="0" smtClean="0"/>
          </a:p>
          <a:p>
            <a:pPr marL="114300" indent="0" algn="just">
              <a:buNone/>
            </a:pPr>
            <a:r>
              <a:rPr lang="uk-UA" sz="1250" dirty="0" smtClean="0"/>
              <a:t>- Злиття, приєднання, поділ, виділ та перетворення акціонерного товариства здійснюються за рішенням загальних зборів, а у випадках, передбачених законом, </a:t>
            </a:r>
            <a:endParaRPr lang="uk-UA" sz="1250" dirty="0" smtClean="0"/>
          </a:p>
          <a:p>
            <a:pPr marL="114300" indent="0" algn="just">
              <a:buNone/>
            </a:pPr>
            <a:r>
              <a:rPr lang="uk-UA" sz="1250" dirty="0" smtClean="0"/>
              <a:t>- за рішенням суду або відповідних органів влади.</a:t>
            </a:r>
            <a:endParaRPr lang="uk-UA" sz="1250" dirty="0" smtClean="0"/>
          </a:p>
          <a:p>
            <a:pPr marL="114300" indent="0" algn="just">
              <a:buNone/>
            </a:pPr>
            <a:r>
              <a:rPr lang="uk-UA" sz="1250" dirty="0" smtClean="0"/>
              <a:t>У випадках, передбачених законом, поділ акціонерного товариства або виділ з його складу одного чи кількох акціонерних товариств здійснюється за рішенням відповідних державних органів або за рішенням суду.</a:t>
            </a:r>
            <a:endParaRPr lang="uk-UA" sz="1250" dirty="0" smtClean="0"/>
          </a:p>
          <a:p>
            <a:pPr marL="114300" indent="0" algn="just">
              <a:buNone/>
            </a:pPr>
            <a:r>
              <a:rPr lang="uk-UA" sz="1250" dirty="0" smtClean="0"/>
              <a:t>Законом може бути передбачено одержання згоди відповідних державних органів на припинення акціонерного товариства шляхом злиття або приєднання.</a:t>
            </a:r>
            <a:endParaRPr lang="uk-UA" sz="1250" dirty="0" smtClean="0"/>
          </a:p>
          <a:p>
            <a:pPr marL="114300" indent="0" algn="just">
              <a:buNone/>
            </a:pPr>
            <a:r>
              <a:rPr lang="uk-UA" sz="1250" dirty="0" smtClean="0"/>
              <a:t>Акціонерне товариство не може одночасно здійснювати злиття, приєднання, поділ, виділ та/або перетворення.</a:t>
            </a:r>
            <a:endParaRPr lang="uk-UA" sz="1250" dirty="0" smtClean="0"/>
          </a:p>
          <a:p>
            <a:pPr marL="114300" indent="0" algn="just">
              <a:buNone/>
            </a:pPr>
            <a:r>
              <a:rPr lang="uk-UA" sz="1250" dirty="0" smtClean="0"/>
              <a:t>Злиття, поділ або перетворення АТ вважається завершеним з дати внесення до Єдиного державного реєстру запису про припинення АТ та про реєстрацію підприємницького товариства-правонаступника  </a:t>
            </a:r>
            <a:endParaRPr lang="uk-UA" sz="1250" dirty="0" smtClean="0"/>
          </a:p>
          <a:p>
            <a:pPr marL="114300" indent="0" algn="just">
              <a:buNone/>
            </a:pPr>
            <a:r>
              <a:rPr lang="uk-UA" sz="1250" dirty="0" smtClean="0"/>
              <a:t>Приєднання АТ до іншого акціонерного товариства вважається завершеним з дати внесення запису до Єдиного державного реєстру юридичних осіб та фізичних осіб –підприємців про припинення такого АТ.</a:t>
            </a:r>
            <a:endParaRPr lang="uk-UA" sz="1250" dirty="0" smtClean="0"/>
          </a:p>
          <a:p>
            <a:pPr marL="114300" indent="0" algn="just">
              <a:buNone/>
            </a:pPr>
            <a:r>
              <a:rPr lang="uk-UA" sz="1250" dirty="0" smtClean="0"/>
              <a:t>Виділ </a:t>
            </a:r>
            <a:r>
              <a:rPr lang="uk-UA" sz="1250" dirty="0"/>
              <a:t>АТ до іншого акціонерного товариства вважається завершеним з дати внесення запису до Єдиного державного реєстру </a:t>
            </a:r>
            <a:r>
              <a:rPr lang="uk-UA" sz="1250" dirty="0" smtClean="0"/>
              <a:t>про створення АТ, що виділилося.</a:t>
            </a:r>
            <a:endParaRPr lang="uk-UA" sz="1250" dirty="0" smtClean="0"/>
          </a:p>
          <a:p>
            <a:pPr marL="114300" indent="0" algn="just">
              <a:buNone/>
            </a:pPr>
            <a:endParaRPr lang="uk-UA"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68424"/>
            <a:ext cx="8640960" cy="1584176"/>
          </a:xfrm>
          <a:solidFill>
            <a:schemeClr val="accent5">
              <a:lumMod val="40000"/>
              <a:lumOff val="60000"/>
            </a:schemeClr>
          </a:solidFill>
        </p:spPr>
        <p:txBody>
          <a:bodyPr>
            <a:noAutofit/>
          </a:bodyPr>
          <a:lstStyle/>
          <a:p>
            <a:r>
              <a:rPr lang="uk-UA" sz="1100" b="1" dirty="0" smtClean="0">
                <a:solidFill>
                  <a:schemeClr val="tx2"/>
                </a:solidFill>
              </a:rPr>
              <a:t>	Протягом 30 днів з дати прийняття загальними зборами рішення про припинення акціонерного товариства шляхом поділу, перетворення, а також про виділ, злиття або приєднання товариство зобов’язане письмово повідомити про це кредиторів і опублікувати в офіційному друкованому органі повідомлення про ухвалене рішення. </a:t>
            </a:r>
            <a:br>
              <a:rPr lang="uk-UA" sz="1100" b="1" dirty="0" smtClean="0">
                <a:solidFill>
                  <a:schemeClr val="tx2"/>
                </a:solidFill>
              </a:rPr>
            </a:br>
            <a:r>
              <a:rPr lang="uk-UA" sz="1100" b="1" dirty="0" smtClean="0">
                <a:solidFill>
                  <a:schemeClr val="tx2"/>
                </a:solidFill>
              </a:rPr>
              <a:t>Публічне товариство зобов’язане також повідомити про прийняття такого рішення кожну фондову біржу, на якій воно пройшло процедуру лістингу.</a:t>
            </a:r>
            <a:br>
              <a:rPr lang="uk-UA" sz="1100" b="1" dirty="0" smtClean="0">
                <a:solidFill>
                  <a:schemeClr val="tx2"/>
                </a:solidFill>
              </a:rPr>
            </a:br>
            <a:r>
              <a:rPr lang="uk-UA" sz="1100" b="1" dirty="0" smtClean="0">
                <a:solidFill>
                  <a:schemeClr val="tx2"/>
                </a:solidFill>
              </a:rPr>
              <a:t>Злиття, приєднання, поділ, виділ або перетворення не можуть бути завершені до задоволення вимог, заявлених кредиторами.</a:t>
            </a:r>
            <a:br>
              <a:rPr lang="uk-UA" sz="1100" b="1" dirty="0" smtClean="0">
                <a:solidFill>
                  <a:schemeClr val="tx2"/>
                </a:solidFill>
              </a:rPr>
            </a:br>
            <a:endParaRPr lang="uk-UA" sz="1100" b="1" dirty="0">
              <a:solidFill>
                <a:schemeClr val="tx2"/>
              </a:solidFill>
            </a:endParaRPr>
          </a:p>
        </p:txBody>
      </p:sp>
      <p:sp>
        <p:nvSpPr>
          <p:cNvPr id="3" name="Объект 2"/>
          <p:cNvSpPr>
            <a:spLocks noGrp="1"/>
          </p:cNvSpPr>
          <p:nvPr>
            <p:ph idx="1"/>
          </p:nvPr>
        </p:nvSpPr>
        <p:spPr>
          <a:xfrm>
            <a:off x="251460" y="1752600"/>
            <a:ext cx="8435340" cy="4900295"/>
          </a:xfrm>
        </p:spPr>
        <p:txBody>
          <a:bodyPr>
            <a:normAutofit fontScale="72500" lnSpcReduction="20000"/>
          </a:bodyPr>
          <a:lstStyle/>
          <a:p>
            <a:pPr marL="114300" indent="0" algn="just">
              <a:buNone/>
            </a:pPr>
            <a:r>
              <a:rPr lang="uk-UA" b="1" i="1" dirty="0" smtClean="0"/>
              <a:t>Злиттям акціонерних товариств </a:t>
            </a:r>
            <a:r>
              <a:rPr lang="uk-UA" dirty="0" smtClean="0"/>
              <a:t>визнається виникнення нового акціонерного товариства-правонаступника з передачею йому згідно з передавальними актами всіх прав та обов’язків двох або більше акціонерних товариств одночасно з їх припиненням. При злитті товариств усі права та обов’язки кожного з них переходять до товариства-правонаступника відповідно до передавального </a:t>
            </a:r>
            <a:r>
              <a:rPr lang="uk-UA" dirty="0" err="1" smtClean="0"/>
              <a:t>акта</a:t>
            </a:r>
            <a:r>
              <a:rPr lang="uk-UA" dirty="0" smtClean="0"/>
              <a:t>.</a:t>
            </a:r>
            <a:endParaRPr lang="uk-UA" dirty="0" smtClean="0"/>
          </a:p>
          <a:p>
            <a:pPr algn="just"/>
            <a:r>
              <a:rPr lang="uk-UA" dirty="0" smtClean="0"/>
              <a:t>Не підлягають конвертації акції товариств, що припиняються внаслідок злиття, які викуплено товариством-емітентом або власником яких є товариство, що бере участь у злитті разом з товариством-емітентом. Такі акції підлягають анулюванню в порядку, встановленому Державною комісією з цінних паперів та фондового ринку.</a:t>
            </a:r>
            <a:endParaRPr lang="uk-UA" dirty="0" smtClean="0"/>
          </a:p>
          <a:p>
            <a:pPr marL="114300" indent="0" algn="just">
              <a:buNone/>
            </a:pPr>
            <a:r>
              <a:rPr lang="uk-UA" b="1" i="1" dirty="0" smtClean="0"/>
              <a:t>Приєднанням акціонерного товариства </a:t>
            </a:r>
            <a:r>
              <a:rPr lang="uk-UA" dirty="0" smtClean="0"/>
              <a:t>визнається припинення акціонерного товариства (кількох товариств) з передачею ним (ними) згідно з передавальним актом усіх його (їх) прав та обов’язків іншому акціонерному товариству-правонаступнику. Акціонерне товариство може приєднатися лише до іншого акціонерного товариства.</a:t>
            </a:r>
            <a:endParaRPr lang="uk-UA" dirty="0" smtClean="0"/>
          </a:p>
          <a:p>
            <a:pPr algn="just"/>
            <a:r>
              <a:rPr lang="uk-UA" dirty="0" smtClean="0"/>
              <a:t>Не підлягають конвертації акції товариства, що приєднується, які були викуплені цим товариством або власником яких є товариство, до якого здійснюється приєднання, або власником яких є інше товариство, що приєднується. Також не підлягають конвертації акції товариства, до якого здійснюється приєднання, власником яких було товариство, що приєднується. Такі акції підлягають анулюванню.</a:t>
            </a:r>
            <a:endParaRPr lang="uk-UA" dirty="0" smtClean="0"/>
          </a:p>
          <a:p>
            <a:pPr algn="just"/>
            <a:endParaRPr lang="uk-U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568952" cy="1224136"/>
          </a:xfrm>
          <a:solidFill>
            <a:schemeClr val="accent5">
              <a:lumMod val="40000"/>
              <a:lumOff val="60000"/>
            </a:schemeClr>
          </a:solidFill>
        </p:spPr>
        <p:txBody>
          <a:bodyPr>
            <a:noAutofit/>
          </a:bodyPr>
          <a:lstStyle/>
          <a:p>
            <a:pPr algn="just"/>
            <a:r>
              <a:rPr lang="uk-UA" sz="1200" b="1" i="1" dirty="0" smtClean="0">
                <a:solidFill>
                  <a:schemeClr val="tx2"/>
                </a:solidFill>
              </a:rPr>
              <a:t>	Субсидіарна </a:t>
            </a:r>
            <a:r>
              <a:rPr lang="uk-UA" sz="1200" b="1" i="1" dirty="0">
                <a:solidFill>
                  <a:schemeClr val="tx2"/>
                </a:solidFill>
              </a:rPr>
              <a:t>відповідальність </a:t>
            </a:r>
            <a:r>
              <a:rPr lang="uk-UA" sz="1100" i="1" dirty="0">
                <a:solidFill>
                  <a:schemeClr val="tx2"/>
                </a:solidFill>
              </a:rPr>
              <a:t>застосовується у випадку, коли в зобов’язанні беруть участь два боржники, один із яких є основним, а другий — додатковим (субсидіарним). </a:t>
            </a:r>
            <a:br>
              <a:rPr lang="uk-UA" sz="1100" i="1" dirty="0" smtClean="0">
                <a:solidFill>
                  <a:schemeClr val="tx2"/>
                </a:solidFill>
              </a:rPr>
            </a:br>
            <a:r>
              <a:rPr lang="uk-UA" sz="1100" i="1" dirty="0" smtClean="0">
                <a:solidFill>
                  <a:schemeClr val="tx2"/>
                </a:solidFill>
              </a:rPr>
              <a:t>Субсидіарний </a:t>
            </a:r>
            <a:r>
              <a:rPr lang="uk-UA" sz="1100" i="1" dirty="0">
                <a:solidFill>
                  <a:schemeClr val="tx2"/>
                </a:solidFill>
              </a:rPr>
              <a:t>боржник несе відповідальність перед кредитором додатково до відповідальності основного боржника. Якщо основний боржник відмовився задовольнити вимогу кредитора або кредитор не одержав від нього в розумний строк відповіді на пред’явлену вимогу, кредитор може пред’явити вимогу в повному обсязі до особи, яка несе субсидіарну </a:t>
            </a:r>
            <a:r>
              <a:rPr lang="uk-UA" sz="1100" i="1" dirty="0" smtClean="0">
                <a:solidFill>
                  <a:schemeClr val="tx2"/>
                </a:solidFill>
              </a:rPr>
              <a:t>відповідальність.</a:t>
            </a:r>
            <a:br>
              <a:rPr lang="uk-UA" sz="1100" dirty="0">
                <a:solidFill>
                  <a:schemeClr val="tx2"/>
                </a:solidFill>
              </a:rPr>
            </a:br>
            <a:endParaRPr lang="ru-RU" sz="1100" dirty="0">
              <a:solidFill>
                <a:schemeClr val="tx2"/>
              </a:solidFill>
            </a:endParaRPr>
          </a:p>
        </p:txBody>
      </p:sp>
      <p:sp>
        <p:nvSpPr>
          <p:cNvPr id="3" name="Объект 2"/>
          <p:cNvSpPr>
            <a:spLocks noGrp="1"/>
          </p:cNvSpPr>
          <p:nvPr>
            <p:ph idx="1"/>
          </p:nvPr>
        </p:nvSpPr>
        <p:spPr>
          <a:xfrm>
            <a:off x="107504" y="1556792"/>
            <a:ext cx="8784976" cy="5301208"/>
          </a:xfrm>
        </p:spPr>
        <p:txBody>
          <a:bodyPr>
            <a:noAutofit/>
          </a:bodyPr>
          <a:lstStyle/>
          <a:p>
            <a:pPr marL="114300" indent="0" algn="just">
              <a:buNone/>
            </a:pPr>
            <a:r>
              <a:rPr lang="uk-UA" sz="1400" b="1" i="1" dirty="0" smtClean="0"/>
              <a:t>Поділом акціонерного товариства </a:t>
            </a:r>
            <a:r>
              <a:rPr lang="uk-UA" sz="1200" dirty="0" smtClean="0"/>
              <a:t>визнається припинення акціонерного товариства з передачею усіх його прав та обов’язків більше ніж одному новому акціонерному товариству-правонаступнику згідно з розподільним балансом. Акціонерне товариство може ділитися лише на акціонерні товариства.</a:t>
            </a:r>
            <a:endParaRPr lang="uk-UA" sz="1200" dirty="0" smtClean="0"/>
          </a:p>
          <a:p>
            <a:pPr algn="just"/>
            <a:r>
              <a:rPr lang="uk-UA" sz="1200" dirty="0" smtClean="0"/>
              <a:t>Товариство-правонаступник несе </a:t>
            </a:r>
            <a:r>
              <a:rPr lang="uk-UA" sz="1200" b="1" dirty="0" smtClean="0"/>
              <a:t>субсидіарну відповідальність </a:t>
            </a:r>
            <a:r>
              <a:rPr lang="uk-UA" sz="1200" dirty="0" smtClean="0"/>
              <a:t>за зобов’язаннями акціонерного товариства, діяльність якого припиняється шляхом поділу, що виникли до поділу та перейшли до іншого акціонерного товариства-правонаступника.</a:t>
            </a:r>
            <a:endParaRPr lang="uk-UA" sz="1200" dirty="0" smtClean="0"/>
          </a:p>
          <a:p>
            <a:pPr algn="just"/>
            <a:r>
              <a:rPr lang="uk-UA" sz="1200" dirty="0" smtClean="0"/>
              <a:t>Розміщення акцій товариств-правонаступників повинно здійснюватися із збереженням співвідношення, що було між акціонерами у статутному капіталі акціонерного товариства, що припинилося шляхом поділу. Кожен акціонер товариства, що припинилося, отримує акції кожного з товариств-правонаступників.</a:t>
            </a:r>
            <a:endParaRPr lang="uk-UA" sz="1200" dirty="0" smtClean="0"/>
          </a:p>
          <a:p>
            <a:pPr algn="just"/>
            <a:r>
              <a:rPr lang="uk-UA" sz="1200" dirty="0" smtClean="0"/>
              <a:t>Акції товариства, що припиняється шляхом поділу, викуплені цим товариством не підлягають конвертації та анулюються.</a:t>
            </a:r>
            <a:endParaRPr lang="uk-UA" sz="1200" dirty="0" smtClean="0"/>
          </a:p>
          <a:p>
            <a:pPr marL="114300" indent="0" algn="just">
              <a:buNone/>
            </a:pPr>
            <a:r>
              <a:rPr lang="uk-UA" sz="1400" b="1" i="1" dirty="0" smtClean="0"/>
              <a:t>Виділом акціонерного товариства </a:t>
            </a:r>
            <a:r>
              <a:rPr lang="uk-UA" sz="1200" dirty="0" smtClean="0"/>
              <a:t>визнається створення одного чи кількох акціонерних товариств із передачею йому (їм) згідно з розподільним балансом частини прав та обов’язків акціонерного товариства, з якого здійснюється виділ, без припинення такого акціонерного товариства.</a:t>
            </a:r>
            <a:endParaRPr lang="uk-UA" sz="1200" dirty="0" smtClean="0"/>
          </a:p>
          <a:p>
            <a:pPr algn="just"/>
            <a:r>
              <a:rPr lang="uk-UA" sz="1200" dirty="0" smtClean="0"/>
              <a:t>З акціонерного товариства може виділитися лише акціонерне товариство.</a:t>
            </a:r>
            <a:endParaRPr lang="uk-UA" sz="1200" dirty="0" smtClean="0"/>
          </a:p>
          <a:p>
            <a:pPr algn="just"/>
            <a:r>
              <a:rPr lang="uk-UA" sz="1200" dirty="0" smtClean="0"/>
              <a:t>Акціонерне товариство, з якого здійснюється виділ, несе субсидіарну відповідальність за зобов’язаннями, які перейшли до товариства, що виділилося, згідно з розподільним балансом. Товариство, що виділилося, несе субсидіарну відповідальність за зобов’язаннями, які виникли у товариства, з якого здійснюється виділ, перед виділом, але не перейшли до товариства, що виділилося. Якщо товариств, що виділилися, два чи більше, вони солідарно несуть субсидіарну відповідальність за зобов’язаннями разом з товариством, з якого здійснено виділ.</a:t>
            </a:r>
            <a:endParaRPr lang="uk-UA" sz="1200" dirty="0" smtClean="0"/>
          </a:p>
          <a:p>
            <a:pPr algn="just"/>
            <a:r>
              <a:rPr lang="uk-UA" sz="1200" dirty="0" smtClean="0"/>
              <a:t>Розміщення акцій товариства, що виділилося, здійснюється із збереженням співвідношення, що було між акціонерами в статутному капіталі товариства, з якого здійснено виділ.</a:t>
            </a:r>
            <a:endParaRPr lang="uk-UA" sz="1200" dirty="0" smtClean="0"/>
          </a:p>
          <a:p>
            <a:pPr algn="just"/>
            <a:r>
              <a:rPr lang="uk-UA" sz="1200" dirty="0" smtClean="0"/>
              <a:t>Акції товариства, з якого здійснюється виділ, викуплені товариством, не можуть передаватися до складу активів товариства-правонаступника та не підлягають конвертації. Такі акції підлягають анулюванню в порядку, встановленому Державною комісією з цінних паперів та фондового ринку.</a:t>
            </a:r>
            <a:endParaRPr lang="uk-UA"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1">
              <a:lumMod val="20000"/>
              <a:lumOff val="80000"/>
            </a:schemeClr>
          </a:solidFill>
        </p:spPr>
        <p:txBody>
          <a:bodyPr>
            <a:noAutofit/>
          </a:bodyPr>
          <a:lstStyle/>
          <a:p>
            <a:r>
              <a:rPr lang="en-US" altLang="en-US" sz="1000" dirty="0">
                <a:solidFill>
                  <a:schemeClr val="accent2">
                    <a:lumMod val="75000"/>
                  </a:schemeClr>
                </a:solidFill>
              </a:rPr>
              <a:t>Акції</a:t>
            </a:r>
            <a:r>
              <a:rPr lang="en-US" altLang="ru-RU" sz="1000" dirty="0">
                <a:solidFill>
                  <a:schemeClr val="accent2">
                    <a:lumMod val="75000"/>
                  </a:schemeClr>
                </a:solidFill>
              </a:rPr>
              <a:t> </a:t>
            </a:r>
            <a:r>
              <a:rPr lang="en-US" altLang="en-US" sz="1000" dirty="0">
                <a:solidFill>
                  <a:schemeClr val="accent2">
                    <a:lumMod val="75000"/>
                  </a:schemeClr>
                </a:solidFill>
              </a:rPr>
              <a:t>товариства</a:t>
            </a:r>
            <a:r>
              <a:rPr lang="en-US" altLang="ru-RU" sz="1000" dirty="0">
                <a:solidFill>
                  <a:schemeClr val="accent2">
                    <a:lumMod val="75000"/>
                  </a:schemeClr>
                </a:solidFill>
              </a:rPr>
              <a:t>, </a:t>
            </a:r>
            <a:r>
              <a:rPr lang="en-US" altLang="en-US" sz="1000" dirty="0">
                <a:solidFill>
                  <a:schemeClr val="accent2">
                    <a:lumMod val="75000"/>
                  </a:schemeClr>
                </a:solidFill>
              </a:rPr>
              <a:t>що</a:t>
            </a:r>
            <a:r>
              <a:rPr lang="en-US" altLang="ru-RU" sz="1000" dirty="0">
                <a:solidFill>
                  <a:schemeClr val="accent2">
                    <a:lumMod val="75000"/>
                  </a:schemeClr>
                </a:solidFill>
              </a:rPr>
              <a:t> </a:t>
            </a:r>
            <a:r>
              <a:rPr lang="en-US" altLang="en-US" sz="1000" dirty="0">
                <a:solidFill>
                  <a:schemeClr val="accent2">
                    <a:lumMod val="75000"/>
                  </a:schemeClr>
                </a:solidFill>
              </a:rPr>
              <a:t>перетворюється</a:t>
            </a:r>
            <a:r>
              <a:rPr lang="en-US" altLang="ru-RU" sz="1000" dirty="0">
                <a:solidFill>
                  <a:schemeClr val="accent2">
                    <a:lumMod val="75000"/>
                  </a:schemeClr>
                </a:solidFill>
              </a:rPr>
              <a:t> </a:t>
            </a:r>
            <a:r>
              <a:rPr lang="en-US" altLang="en-US" sz="1000" dirty="0">
                <a:solidFill>
                  <a:schemeClr val="accent2">
                    <a:lumMod val="75000"/>
                  </a:schemeClr>
                </a:solidFill>
              </a:rPr>
              <a:t>підлягають</a:t>
            </a:r>
            <a:r>
              <a:rPr lang="en-US" altLang="ru-RU" sz="1000" dirty="0">
                <a:solidFill>
                  <a:schemeClr val="accent2">
                    <a:lumMod val="75000"/>
                  </a:schemeClr>
                </a:solidFill>
              </a:rPr>
              <a:t> </a:t>
            </a:r>
            <a:r>
              <a:rPr lang="en-US" altLang="en-US" sz="1000" dirty="0">
                <a:solidFill>
                  <a:schemeClr val="accent2">
                    <a:lumMod val="75000"/>
                  </a:schemeClr>
                </a:solidFill>
              </a:rPr>
              <a:t>конвертації</a:t>
            </a:r>
            <a:r>
              <a:rPr lang="en-US" altLang="ru-RU" sz="1000" dirty="0">
                <a:solidFill>
                  <a:schemeClr val="accent2">
                    <a:lumMod val="75000"/>
                  </a:schemeClr>
                </a:solidFill>
              </a:rPr>
              <a:t>. </a:t>
            </a:r>
            <a:br>
              <a:rPr lang="en-US" altLang="ru-RU" sz="1000" dirty="0">
                <a:solidFill>
                  <a:schemeClr val="accent2">
                    <a:lumMod val="75000"/>
                  </a:schemeClr>
                </a:solidFill>
              </a:rPr>
            </a:br>
            <a:r>
              <a:rPr lang="en-US" altLang="en-US" sz="1000" dirty="0">
                <a:solidFill>
                  <a:schemeClr val="accent2">
                    <a:lumMod val="75000"/>
                  </a:schemeClr>
                </a:solidFill>
              </a:rPr>
              <a:t>Порядок</a:t>
            </a:r>
            <a:r>
              <a:rPr lang="en-US" altLang="ru-RU" sz="1000" dirty="0">
                <a:solidFill>
                  <a:schemeClr val="accent2">
                    <a:lumMod val="75000"/>
                  </a:schemeClr>
                </a:solidFill>
              </a:rPr>
              <a:t> </a:t>
            </a:r>
            <a:r>
              <a:rPr lang="en-US" altLang="en-US" sz="1000" dirty="0">
                <a:solidFill>
                  <a:schemeClr val="accent2">
                    <a:lumMod val="75000"/>
                  </a:schemeClr>
                </a:solidFill>
              </a:rPr>
              <a:t>конвертації</a:t>
            </a:r>
            <a:r>
              <a:rPr lang="en-US" altLang="ru-RU" sz="1000" dirty="0">
                <a:solidFill>
                  <a:schemeClr val="accent2">
                    <a:lumMod val="75000"/>
                  </a:schemeClr>
                </a:solidFill>
              </a:rPr>
              <a:t> </a:t>
            </a:r>
            <a:r>
              <a:rPr lang="en-US" altLang="en-US" sz="1000" dirty="0">
                <a:solidFill>
                  <a:schemeClr val="accent2">
                    <a:lumMod val="75000"/>
                  </a:schemeClr>
                </a:solidFill>
              </a:rPr>
              <a:t>акцій</a:t>
            </a:r>
            <a:r>
              <a:rPr lang="en-US" altLang="ru-RU" sz="1000" dirty="0">
                <a:solidFill>
                  <a:schemeClr val="accent2">
                    <a:lumMod val="75000"/>
                  </a:schemeClr>
                </a:solidFill>
              </a:rPr>
              <a:t> </a:t>
            </a:r>
            <a:r>
              <a:rPr lang="en-US" altLang="en-US" sz="1000" dirty="0">
                <a:solidFill>
                  <a:schemeClr val="accent2">
                    <a:lumMod val="75000"/>
                  </a:schemeClr>
                </a:solidFill>
              </a:rPr>
              <a:t>товариства</a:t>
            </a:r>
            <a:r>
              <a:rPr lang="en-US" altLang="ru-RU" sz="1000" dirty="0">
                <a:solidFill>
                  <a:schemeClr val="accent2">
                    <a:lumMod val="75000"/>
                  </a:schemeClr>
                </a:solidFill>
              </a:rPr>
              <a:t>, </a:t>
            </a:r>
            <a:r>
              <a:rPr lang="en-US" altLang="en-US" sz="1000" dirty="0">
                <a:solidFill>
                  <a:schemeClr val="accent2">
                    <a:lumMod val="75000"/>
                  </a:schemeClr>
                </a:solidFill>
              </a:rPr>
              <a:t>що</a:t>
            </a:r>
            <a:r>
              <a:rPr lang="en-US" altLang="ru-RU" sz="1000" dirty="0">
                <a:solidFill>
                  <a:schemeClr val="accent2">
                    <a:lumMod val="75000"/>
                  </a:schemeClr>
                </a:solidFill>
              </a:rPr>
              <a:t> </a:t>
            </a:r>
            <a:r>
              <a:rPr lang="en-US" altLang="en-US" sz="1000" dirty="0">
                <a:solidFill>
                  <a:schemeClr val="accent2">
                    <a:lumMod val="75000"/>
                  </a:schemeClr>
                </a:solidFill>
              </a:rPr>
              <a:t>припиняється</a:t>
            </a:r>
            <a:r>
              <a:rPr lang="en-US" altLang="ru-RU" sz="1000" dirty="0">
                <a:solidFill>
                  <a:schemeClr val="accent2">
                    <a:lumMod val="75000"/>
                  </a:schemeClr>
                </a:solidFill>
              </a:rPr>
              <a:t>, </a:t>
            </a:r>
            <a:r>
              <a:rPr lang="en-US" altLang="en-US" sz="1000" dirty="0">
                <a:solidFill>
                  <a:schemeClr val="accent2">
                    <a:lumMod val="75000"/>
                  </a:schemeClr>
                </a:solidFill>
              </a:rPr>
              <a:t>в</a:t>
            </a:r>
            <a:r>
              <a:rPr lang="en-US" altLang="ru-RU" sz="1000" dirty="0">
                <a:solidFill>
                  <a:schemeClr val="accent2">
                    <a:lumMod val="75000"/>
                  </a:schemeClr>
                </a:solidFill>
              </a:rPr>
              <a:t> </a:t>
            </a:r>
            <a:r>
              <a:rPr lang="en-US" altLang="en-US" sz="1000" dirty="0">
                <a:solidFill>
                  <a:schemeClr val="accent2">
                    <a:lumMod val="75000"/>
                  </a:schemeClr>
                </a:solidFill>
              </a:rPr>
              <a:t>акції</a:t>
            </a:r>
            <a:r>
              <a:rPr lang="en-US" altLang="ru-RU" sz="1000" dirty="0">
                <a:solidFill>
                  <a:schemeClr val="accent2">
                    <a:lumMod val="75000"/>
                  </a:schemeClr>
                </a:solidFill>
              </a:rPr>
              <a:t> </a:t>
            </a:r>
            <a:r>
              <a:rPr lang="en-US" altLang="en-US" sz="1000" dirty="0">
                <a:solidFill>
                  <a:schemeClr val="accent2">
                    <a:lumMod val="75000"/>
                  </a:schemeClr>
                </a:solidFill>
              </a:rPr>
              <a:t>новоствореного</a:t>
            </a:r>
            <a:r>
              <a:rPr lang="en-US" altLang="ru-RU" sz="1000" dirty="0">
                <a:solidFill>
                  <a:schemeClr val="accent2">
                    <a:lumMod val="75000"/>
                  </a:schemeClr>
                </a:solidFill>
              </a:rPr>
              <a:t> (</a:t>
            </a:r>
            <a:r>
              <a:rPr lang="en-US" altLang="en-US" sz="1000" dirty="0">
                <a:solidFill>
                  <a:schemeClr val="accent2">
                    <a:lumMod val="75000"/>
                  </a:schemeClr>
                </a:solidFill>
              </a:rPr>
              <a:t>новостворених</a:t>
            </a:r>
            <a:r>
              <a:rPr lang="en-US" altLang="ru-RU" sz="1000" dirty="0">
                <a:solidFill>
                  <a:schemeClr val="accent2">
                    <a:lumMod val="75000"/>
                  </a:schemeClr>
                </a:solidFill>
              </a:rPr>
              <a:t>) </a:t>
            </a:r>
            <a:r>
              <a:rPr lang="en-US" altLang="en-US" sz="1000" dirty="0">
                <a:solidFill>
                  <a:schemeClr val="accent2">
                    <a:lumMod val="75000"/>
                  </a:schemeClr>
                </a:solidFill>
              </a:rPr>
              <a:t>акціонерного</a:t>
            </a:r>
            <a:r>
              <a:rPr lang="en-US" altLang="ru-RU" sz="1000" dirty="0">
                <a:solidFill>
                  <a:schemeClr val="accent2">
                    <a:lumMod val="75000"/>
                  </a:schemeClr>
                </a:solidFill>
              </a:rPr>
              <a:t> </a:t>
            </a:r>
            <a:r>
              <a:rPr lang="en-US" altLang="en-US" sz="1000" dirty="0">
                <a:solidFill>
                  <a:schemeClr val="accent2">
                    <a:lumMod val="75000"/>
                  </a:schemeClr>
                </a:solidFill>
              </a:rPr>
              <a:t>товариства</a:t>
            </a:r>
            <a:r>
              <a:rPr lang="en-US" altLang="ru-RU" sz="1000" dirty="0">
                <a:solidFill>
                  <a:schemeClr val="accent2">
                    <a:lumMod val="75000"/>
                  </a:schemeClr>
                </a:solidFill>
              </a:rPr>
              <a:t> </a:t>
            </a:r>
            <a:r>
              <a:rPr lang="en-US" altLang="en-US" sz="1000" dirty="0">
                <a:solidFill>
                  <a:schemeClr val="accent2">
                    <a:lumMod val="75000"/>
                  </a:schemeClr>
                </a:solidFill>
              </a:rPr>
              <a:t>встановлюється</a:t>
            </a:r>
            <a:r>
              <a:rPr lang="en-US" altLang="ru-RU" sz="1000" dirty="0">
                <a:solidFill>
                  <a:schemeClr val="accent2">
                    <a:lumMod val="75000"/>
                  </a:schemeClr>
                </a:solidFill>
              </a:rPr>
              <a:t> </a:t>
            </a:r>
            <a:r>
              <a:rPr lang="en-US" altLang="en-US" sz="1000" dirty="0">
                <a:solidFill>
                  <a:schemeClr val="accent2">
                    <a:lumMod val="75000"/>
                  </a:schemeClr>
                </a:solidFill>
              </a:rPr>
              <a:t>Державною</a:t>
            </a:r>
            <a:r>
              <a:rPr lang="en-US" altLang="ru-RU" sz="1000" dirty="0">
                <a:solidFill>
                  <a:schemeClr val="accent2">
                    <a:lumMod val="75000"/>
                  </a:schemeClr>
                </a:solidFill>
              </a:rPr>
              <a:t> </a:t>
            </a:r>
            <a:r>
              <a:rPr lang="en-US" altLang="en-US" sz="1000" dirty="0">
                <a:solidFill>
                  <a:schemeClr val="accent2">
                    <a:lumMod val="75000"/>
                  </a:schemeClr>
                </a:solidFill>
              </a:rPr>
              <a:t>комісією</a:t>
            </a:r>
            <a:r>
              <a:rPr lang="en-US" altLang="ru-RU" sz="1000" dirty="0">
                <a:solidFill>
                  <a:schemeClr val="accent2">
                    <a:lumMod val="75000"/>
                  </a:schemeClr>
                </a:solidFill>
              </a:rPr>
              <a:t> </a:t>
            </a:r>
            <a:r>
              <a:rPr lang="en-US" altLang="en-US" sz="1000" dirty="0">
                <a:solidFill>
                  <a:schemeClr val="accent2">
                    <a:lumMod val="75000"/>
                  </a:schemeClr>
                </a:solidFill>
              </a:rPr>
              <a:t>з</a:t>
            </a:r>
            <a:r>
              <a:rPr lang="en-US" altLang="ru-RU" sz="1000" dirty="0">
                <a:solidFill>
                  <a:schemeClr val="accent2">
                    <a:lumMod val="75000"/>
                  </a:schemeClr>
                </a:solidFill>
              </a:rPr>
              <a:t> </a:t>
            </a:r>
            <a:r>
              <a:rPr lang="en-US" altLang="en-US" sz="1000" dirty="0">
                <a:solidFill>
                  <a:schemeClr val="accent2">
                    <a:lumMod val="75000"/>
                  </a:schemeClr>
                </a:solidFill>
              </a:rPr>
              <a:t>цінних</a:t>
            </a:r>
            <a:r>
              <a:rPr lang="en-US" altLang="ru-RU" sz="1000" dirty="0">
                <a:solidFill>
                  <a:schemeClr val="accent2">
                    <a:lumMod val="75000"/>
                  </a:schemeClr>
                </a:solidFill>
              </a:rPr>
              <a:t> </a:t>
            </a:r>
            <a:r>
              <a:rPr lang="en-US" altLang="en-US" sz="1000" dirty="0">
                <a:solidFill>
                  <a:schemeClr val="accent2">
                    <a:lumMod val="75000"/>
                  </a:schemeClr>
                </a:solidFill>
              </a:rPr>
              <a:t>паперів</a:t>
            </a:r>
            <a:r>
              <a:rPr lang="en-US" altLang="ru-RU" sz="1000" dirty="0">
                <a:solidFill>
                  <a:schemeClr val="accent2">
                    <a:lumMod val="75000"/>
                  </a:schemeClr>
                </a:solidFill>
              </a:rPr>
              <a:t> </a:t>
            </a:r>
            <a:r>
              <a:rPr lang="en-US" altLang="en-US" sz="1000" dirty="0">
                <a:solidFill>
                  <a:schemeClr val="accent2">
                    <a:lumMod val="75000"/>
                  </a:schemeClr>
                </a:solidFill>
              </a:rPr>
              <a:t>та</a:t>
            </a:r>
            <a:r>
              <a:rPr lang="en-US" altLang="ru-RU" sz="1000" dirty="0">
                <a:solidFill>
                  <a:schemeClr val="accent2">
                    <a:lumMod val="75000"/>
                  </a:schemeClr>
                </a:solidFill>
              </a:rPr>
              <a:t> </a:t>
            </a:r>
            <a:r>
              <a:rPr lang="en-US" altLang="en-US" sz="1000" dirty="0">
                <a:solidFill>
                  <a:schemeClr val="accent2">
                    <a:lumMod val="75000"/>
                  </a:schemeClr>
                </a:solidFill>
              </a:rPr>
              <a:t>фондового</a:t>
            </a:r>
            <a:r>
              <a:rPr lang="en-US" altLang="ru-RU" sz="1000" dirty="0">
                <a:solidFill>
                  <a:schemeClr val="accent2">
                    <a:lumMod val="75000"/>
                  </a:schemeClr>
                </a:solidFill>
              </a:rPr>
              <a:t> </a:t>
            </a:r>
            <a:r>
              <a:rPr lang="en-US" altLang="en-US" sz="1000" dirty="0">
                <a:solidFill>
                  <a:schemeClr val="accent2">
                    <a:lumMod val="75000"/>
                  </a:schemeClr>
                </a:solidFill>
              </a:rPr>
              <a:t>ринку</a:t>
            </a:r>
            <a:r>
              <a:rPr lang="en-US" altLang="ru-RU" sz="1000" dirty="0">
                <a:solidFill>
                  <a:schemeClr val="accent2">
                    <a:lumMod val="75000"/>
                  </a:schemeClr>
                </a:solidFill>
              </a:rPr>
              <a:t>.</a:t>
            </a:r>
            <a:br>
              <a:rPr lang="en-US" altLang="ru-RU" sz="1000" dirty="0">
                <a:solidFill>
                  <a:schemeClr val="accent2">
                    <a:lumMod val="75000"/>
                  </a:schemeClr>
                </a:solidFill>
              </a:rPr>
            </a:br>
            <a:r>
              <a:rPr lang="en-US" altLang="en-US" sz="1000" dirty="0">
                <a:solidFill>
                  <a:schemeClr val="accent2">
                    <a:lumMod val="75000"/>
                  </a:schemeClr>
                </a:solidFill>
              </a:rPr>
              <a:t>Не</a:t>
            </a:r>
            <a:r>
              <a:rPr lang="en-US" altLang="ru-RU" sz="1000" dirty="0">
                <a:solidFill>
                  <a:schemeClr val="accent2">
                    <a:lumMod val="75000"/>
                  </a:schemeClr>
                </a:solidFill>
              </a:rPr>
              <a:t> </a:t>
            </a:r>
            <a:r>
              <a:rPr lang="en-US" altLang="en-US" sz="1000" dirty="0">
                <a:solidFill>
                  <a:schemeClr val="accent2">
                    <a:lumMod val="75000"/>
                  </a:schemeClr>
                </a:solidFill>
              </a:rPr>
              <a:t>підлягають</a:t>
            </a:r>
            <a:r>
              <a:rPr lang="en-US" altLang="ru-RU" sz="1000" dirty="0">
                <a:solidFill>
                  <a:schemeClr val="accent2">
                    <a:lumMod val="75000"/>
                  </a:schemeClr>
                </a:solidFill>
              </a:rPr>
              <a:t> </a:t>
            </a:r>
            <a:r>
              <a:rPr lang="en-US" altLang="en-US" sz="1000" dirty="0">
                <a:solidFill>
                  <a:schemeClr val="accent2">
                    <a:lumMod val="75000"/>
                  </a:schemeClr>
                </a:solidFill>
              </a:rPr>
              <a:t>конвертації</a:t>
            </a:r>
            <a:r>
              <a:rPr lang="en-US" altLang="ru-RU" sz="1000" dirty="0">
                <a:solidFill>
                  <a:schemeClr val="accent2">
                    <a:lumMod val="75000"/>
                  </a:schemeClr>
                </a:solidFill>
              </a:rPr>
              <a:t> </a:t>
            </a:r>
            <a:r>
              <a:rPr lang="en-US" altLang="en-US" sz="1000" dirty="0">
                <a:solidFill>
                  <a:schemeClr val="accent2">
                    <a:lumMod val="75000"/>
                  </a:schemeClr>
                </a:solidFill>
              </a:rPr>
              <a:t>акції</a:t>
            </a:r>
            <a:r>
              <a:rPr lang="en-US" altLang="ru-RU" sz="1000" dirty="0">
                <a:solidFill>
                  <a:schemeClr val="accent2">
                    <a:lumMod val="75000"/>
                  </a:schemeClr>
                </a:solidFill>
              </a:rPr>
              <a:t> </a:t>
            </a:r>
            <a:r>
              <a:rPr lang="en-US" altLang="en-US" sz="1000" dirty="0">
                <a:solidFill>
                  <a:schemeClr val="accent2">
                    <a:lumMod val="75000"/>
                  </a:schemeClr>
                </a:solidFill>
              </a:rPr>
              <a:t>товариств</a:t>
            </a:r>
            <a:r>
              <a:rPr lang="en-US" altLang="ru-RU" sz="1000" dirty="0">
                <a:solidFill>
                  <a:schemeClr val="accent2">
                    <a:lumMod val="75000"/>
                  </a:schemeClr>
                </a:solidFill>
              </a:rPr>
              <a:t>, </a:t>
            </a:r>
            <a:r>
              <a:rPr lang="en-US" altLang="en-US" sz="1000" dirty="0">
                <a:solidFill>
                  <a:schemeClr val="accent2">
                    <a:lumMod val="75000"/>
                  </a:schemeClr>
                </a:solidFill>
              </a:rPr>
              <a:t>що</a:t>
            </a:r>
            <a:r>
              <a:rPr lang="en-US" altLang="ru-RU" sz="1000" dirty="0">
                <a:solidFill>
                  <a:schemeClr val="accent2">
                    <a:lumMod val="75000"/>
                  </a:schemeClr>
                </a:solidFill>
              </a:rPr>
              <a:t> </a:t>
            </a:r>
            <a:r>
              <a:rPr lang="en-US" altLang="en-US" sz="1000" dirty="0">
                <a:solidFill>
                  <a:schemeClr val="accent2">
                    <a:lumMod val="75000"/>
                  </a:schemeClr>
                </a:solidFill>
              </a:rPr>
              <a:t>беруть</a:t>
            </a:r>
            <a:r>
              <a:rPr lang="en-US" altLang="ru-RU" sz="1000" dirty="0">
                <a:solidFill>
                  <a:schemeClr val="accent2">
                    <a:lumMod val="75000"/>
                  </a:schemeClr>
                </a:solidFill>
              </a:rPr>
              <a:t> </a:t>
            </a:r>
            <a:r>
              <a:rPr lang="en-US" altLang="en-US" sz="1000" dirty="0">
                <a:solidFill>
                  <a:schemeClr val="accent2">
                    <a:lumMod val="75000"/>
                  </a:schemeClr>
                </a:solidFill>
              </a:rPr>
              <a:t>участь</a:t>
            </a:r>
            <a:r>
              <a:rPr lang="en-US" altLang="ru-RU" sz="1000" dirty="0">
                <a:solidFill>
                  <a:schemeClr val="accent2">
                    <a:lumMod val="75000"/>
                  </a:schemeClr>
                </a:solidFill>
              </a:rPr>
              <a:t> </a:t>
            </a:r>
            <a:r>
              <a:rPr lang="en-US" altLang="en-US" sz="1000" dirty="0">
                <a:solidFill>
                  <a:schemeClr val="accent2">
                    <a:lumMod val="75000"/>
                  </a:schemeClr>
                </a:solidFill>
              </a:rPr>
              <a:t>у</a:t>
            </a:r>
            <a:r>
              <a:rPr lang="en-US" altLang="ru-RU" sz="1000" dirty="0">
                <a:solidFill>
                  <a:schemeClr val="accent2">
                    <a:lumMod val="75000"/>
                  </a:schemeClr>
                </a:solidFill>
              </a:rPr>
              <a:t> </a:t>
            </a:r>
            <a:r>
              <a:rPr lang="en-US" altLang="en-US" sz="1000" dirty="0">
                <a:solidFill>
                  <a:schemeClr val="accent2">
                    <a:lumMod val="75000"/>
                  </a:schemeClr>
                </a:solidFill>
              </a:rPr>
              <a:t>злитті</a:t>
            </a:r>
            <a:r>
              <a:rPr lang="en-US" altLang="ru-RU" sz="1000" dirty="0">
                <a:solidFill>
                  <a:schemeClr val="accent2">
                    <a:lumMod val="75000"/>
                  </a:schemeClr>
                </a:solidFill>
              </a:rPr>
              <a:t>, </a:t>
            </a:r>
            <a:r>
              <a:rPr lang="en-US" altLang="en-US" sz="1000" dirty="0">
                <a:solidFill>
                  <a:schemeClr val="accent2">
                    <a:lumMod val="75000"/>
                  </a:schemeClr>
                </a:solidFill>
              </a:rPr>
              <a:t>приєднанні</a:t>
            </a:r>
            <a:r>
              <a:rPr lang="en-US" altLang="ru-RU" sz="1000" dirty="0">
                <a:solidFill>
                  <a:schemeClr val="accent2">
                    <a:lumMod val="75000"/>
                  </a:schemeClr>
                </a:solidFill>
              </a:rPr>
              <a:t>, </a:t>
            </a:r>
            <a:r>
              <a:rPr lang="en-US" altLang="en-US" sz="1000" dirty="0">
                <a:solidFill>
                  <a:schemeClr val="accent2">
                    <a:lumMod val="75000"/>
                  </a:schemeClr>
                </a:solidFill>
              </a:rPr>
              <a:t>поділі</a:t>
            </a:r>
            <a:r>
              <a:rPr lang="en-US" altLang="ru-RU" sz="1000" dirty="0">
                <a:solidFill>
                  <a:schemeClr val="accent2">
                    <a:lumMod val="75000"/>
                  </a:schemeClr>
                </a:solidFill>
              </a:rPr>
              <a:t>, </a:t>
            </a:r>
            <a:r>
              <a:rPr lang="en-US" altLang="en-US" sz="1000" dirty="0">
                <a:solidFill>
                  <a:schemeClr val="accent2">
                    <a:lumMod val="75000"/>
                  </a:schemeClr>
                </a:solidFill>
              </a:rPr>
              <a:t>виділі</a:t>
            </a:r>
            <a:r>
              <a:rPr lang="en-US" altLang="ru-RU" sz="1000" dirty="0">
                <a:solidFill>
                  <a:schemeClr val="accent2">
                    <a:lumMod val="75000"/>
                  </a:schemeClr>
                </a:solidFill>
              </a:rPr>
              <a:t>, </a:t>
            </a:r>
            <a:r>
              <a:rPr lang="en-US" altLang="en-US" sz="1000" dirty="0">
                <a:solidFill>
                  <a:schemeClr val="accent2">
                    <a:lumMod val="75000"/>
                  </a:schemeClr>
                </a:solidFill>
              </a:rPr>
              <a:t>перетворенні</a:t>
            </a:r>
            <a:r>
              <a:rPr lang="en-US" altLang="ru-RU" sz="1000" dirty="0">
                <a:solidFill>
                  <a:schemeClr val="accent2">
                    <a:lumMod val="75000"/>
                  </a:schemeClr>
                </a:solidFill>
              </a:rPr>
              <a:t>, </a:t>
            </a:r>
            <a:r>
              <a:rPr lang="en-US" altLang="en-US" sz="1000" dirty="0">
                <a:solidFill>
                  <a:schemeClr val="accent2">
                    <a:lumMod val="75000"/>
                  </a:schemeClr>
                </a:solidFill>
              </a:rPr>
              <a:t>власниками</a:t>
            </a:r>
            <a:r>
              <a:rPr lang="en-US" altLang="ru-RU" sz="1000" dirty="0">
                <a:solidFill>
                  <a:schemeClr val="accent2">
                    <a:lumMod val="75000"/>
                  </a:schemeClr>
                </a:solidFill>
              </a:rPr>
              <a:t> </a:t>
            </a:r>
            <a:r>
              <a:rPr lang="en-US" altLang="en-US" sz="1000" dirty="0">
                <a:solidFill>
                  <a:schemeClr val="accent2">
                    <a:lumMod val="75000"/>
                  </a:schemeClr>
                </a:solidFill>
              </a:rPr>
              <a:t>яких</a:t>
            </a:r>
            <a:r>
              <a:rPr lang="en-US" altLang="ru-RU" sz="1000" dirty="0">
                <a:solidFill>
                  <a:schemeClr val="accent2">
                    <a:lumMod val="75000"/>
                  </a:schemeClr>
                </a:solidFill>
              </a:rPr>
              <a:t> </a:t>
            </a:r>
            <a:r>
              <a:rPr lang="en-US" altLang="en-US" sz="1000" dirty="0">
                <a:solidFill>
                  <a:schemeClr val="accent2">
                    <a:lumMod val="75000"/>
                  </a:schemeClr>
                </a:solidFill>
              </a:rPr>
              <a:t>є</a:t>
            </a:r>
            <a:r>
              <a:rPr lang="en-US" altLang="ru-RU" sz="1000" dirty="0">
                <a:solidFill>
                  <a:schemeClr val="accent2">
                    <a:lumMod val="75000"/>
                  </a:schemeClr>
                </a:solidFill>
              </a:rPr>
              <a:t> </a:t>
            </a:r>
            <a:r>
              <a:rPr lang="en-US" altLang="en-US" sz="1000" dirty="0">
                <a:solidFill>
                  <a:schemeClr val="accent2">
                    <a:lumMod val="75000"/>
                  </a:schemeClr>
                </a:solidFill>
              </a:rPr>
              <a:t>акціонери</a:t>
            </a:r>
            <a:r>
              <a:rPr lang="en-US" altLang="ru-RU" sz="1000" dirty="0">
                <a:solidFill>
                  <a:schemeClr val="accent2">
                    <a:lumMod val="75000"/>
                  </a:schemeClr>
                </a:solidFill>
              </a:rPr>
              <a:t>, </a:t>
            </a:r>
            <a:r>
              <a:rPr lang="en-US" altLang="en-US" sz="1000" dirty="0">
                <a:solidFill>
                  <a:schemeClr val="accent2">
                    <a:lumMod val="75000"/>
                  </a:schemeClr>
                </a:solidFill>
              </a:rPr>
              <a:t>які</a:t>
            </a:r>
            <a:r>
              <a:rPr lang="en-US" altLang="ru-RU" sz="1000" dirty="0">
                <a:solidFill>
                  <a:schemeClr val="accent2">
                    <a:lumMod val="75000"/>
                  </a:schemeClr>
                </a:solidFill>
              </a:rPr>
              <a:t> </a:t>
            </a:r>
            <a:r>
              <a:rPr lang="en-US" altLang="en-US" sz="1000" dirty="0">
                <a:solidFill>
                  <a:schemeClr val="accent2">
                    <a:lumMod val="75000"/>
                  </a:schemeClr>
                </a:solidFill>
              </a:rPr>
              <a:t>звернулися</a:t>
            </a:r>
            <a:r>
              <a:rPr lang="en-US" altLang="ru-RU" sz="1000" dirty="0">
                <a:solidFill>
                  <a:schemeClr val="accent2">
                    <a:lumMod val="75000"/>
                  </a:schemeClr>
                </a:solidFill>
              </a:rPr>
              <a:t> </a:t>
            </a:r>
            <a:r>
              <a:rPr lang="en-US" altLang="en-US" sz="1000" dirty="0">
                <a:solidFill>
                  <a:schemeClr val="accent2">
                    <a:lumMod val="75000"/>
                  </a:schemeClr>
                </a:solidFill>
              </a:rPr>
              <a:t>до</a:t>
            </a:r>
            <a:r>
              <a:rPr lang="en-US" altLang="ru-RU" sz="1000" dirty="0">
                <a:solidFill>
                  <a:schemeClr val="accent2">
                    <a:lumMod val="75000"/>
                  </a:schemeClr>
                </a:solidFill>
              </a:rPr>
              <a:t> </a:t>
            </a:r>
            <a:r>
              <a:rPr lang="en-US" altLang="en-US" sz="1000" dirty="0">
                <a:solidFill>
                  <a:schemeClr val="accent2">
                    <a:lumMod val="75000"/>
                  </a:schemeClr>
                </a:solidFill>
              </a:rPr>
              <a:t>акціонерного</a:t>
            </a:r>
            <a:r>
              <a:rPr lang="en-US" altLang="ru-RU" sz="1000" dirty="0">
                <a:solidFill>
                  <a:schemeClr val="accent2">
                    <a:lumMod val="75000"/>
                  </a:schemeClr>
                </a:solidFill>
              </a:rPr>
              <a:t> </a:t>
            </a:r>
            <a:r>
              <a:rPr lang="en-US" altLang="en-US" sz="1000" dirty="0">
                <a:solidFill>
                  <a:schemeClr val="accent2">
                    <a:lumMod val="75000"/>
                  </a:schemeClr>
                </a:solidFill>
              </a:rPr>
              <a:t>товариства</a:t>
            </a:r>
            <a:r>
              <a:rPr lang="en-US" altLang="ru-RU" sz="1000" dirty="0">
                <a:solidFill>
                  <a:schemeClr val="accent2">
                    <a:lumMod val="75000"/>
                  </a:schemeClr>
                </a:solidFill>
              </a:rPr>
              <a:t> </a:t>
            </a:r>
            <a:r>
              <a:rPr lang="en-US" altLang="en-US" sz="1000" dirty="0">
                <a:solidFill>
                  <a:schemeClr val="accent2">
                    <a:lumMod val="75000"/>
                  </a:schemeClr>
                </a:solidFill>
              </a:rPr>
              <a:t>з</a:t>
            </a:r>
            <a:r>
              <a:rPr lang="en-US" altLang="ru-RU" sz="1000" dirty="0">
                <a:solidFill>
                  <a:schemeClr val="accent2">
                    <a:lumMod val="75000"/>
                  </a:schemeClr>
                </a:solidFill>
              </a:rPr>
              <a:t> </a:t>
            </a:r>
            <a:r>
              <a:rPr lang="en-US" altLang="en-US" sz="1000" dirty="0">
                <a:solidFill>
                  <a:schemeClr val="accent2">
                    <a:lumMod val="75000"/>
                  </a:schemeClr>
                </a:solidFill>
              </a:rPr>
              <a:t>вимогою</a:t>
            </a:r>
            <a:r>
              <a:rPr lang="en-US" altLang="ru-RU" sz="1000" dirty="0">
                <a:solidFill>
                  <a:schemeClr val="accent2">
                    <a:lumMod val="75000"/>
                  </a:schemeClr>
                </a:solidFill>
              </a:rPr>
              <a:t> </a:t>
            </a:r>
            <a:r>
              <a:rPr lang="en-US" altLang="en-US" sz="1000" dirty="0">
                <a:solidFill>
                  <a:schemeClr val="accent2">
                    <a:lumMod val="75000"/>
                  </a:schemeClr>
                </a:solidFill>
              </a:rPr>
              <a:t>про</a:t>
            </a:r>
            <a:r>
              <a:rPr lang="en-US" altLang="ru-RU" sz="1000" dirty="0">
                <a:solidFill>
                  <a:schemeClr val="accent2">
                    <a:lumMod val="75000"/>
                  </a:schemeClr>
                </a:solidFill>
              </a:rPr>
              <a:t> </a:t>
            </a:r>
            <a:r>
              <a:rPr lang="en-US" altLang="en-US" sz="1000" dirty="0">
                <a:solidFill>
                  <a:schemeClr val="accent2">
                    <a:lumMod val="75000"/>
                  </a:schemeClr>
                </a:solidFill>
              </a:rPr>
              <a:t>обов</a:t>
            </a:r>
            <a:r>
              <a:rPr lang="en-US" altLang="ru-RU" sz="1000" dirty="0">
                <a:solidFill>
                  <a:schemeClr val="accent2">
                    <a:lumMod val="75000"/>
                  </a:schemeClr>
                </a:solidFill>
              </a:rPr>
              <a:t>’</a:t>
            </a:r>
            <a:r>
              <a:rPr lang="en-US" altLang="en-US" sz="1000" dirty="0">
                <a:solidFill>
                  <a:schemeClr val="accent2">
                    <a:lumMod val="75000"/>
                  </a:schemeClr>
                </a:solidFill>
              </a:rPr>
              <a:t>язковий</a:t>
            </a:r>
            <a:r>
              <a:rPr lang="en-US" altLang="ru-RU" sz="1000" dirty="0">
                <a:solidFill>
                  <a:schemeClr val="accent2">
                    <a:lumMod val="75000"/>
                  </a:schemeClr>
                </a:solidFill>
              </a:rPr>
              <a:t> </a:t>
            </a:r>
            <a:r>
              <a:rPr lang="en-US" altLang="en-US" sz="1000" dirty="0">
                <a:solidFill>
                  <a:schemeClr val="accent2">
                    <a:lumMod val="75000"/>
                  </a:schemeClr>
                </a:solidFill>
              </a:rPr>
              <a:t>викуп</a:t>
            </a:r>
            <a:r>
              <a:rPr lang="en-US" altLang="ru-RU" sz="1000" dirty="0">
                <a:solidFill>
                  <a:schemeClr val="accent2">
                    <a:lumMod val="75000"/>
                  </a:schemeClr>
                </a:solidFill>
              </a:rPr>
              <a:t> </a:t>
            </a:r>
            <a:r>
              <a:rPr lang="en-US" altLang="en-US" sz="1000" dirty="0">
                <a:solidFill>
                  <a:schemeClr val="accent2">
                    <a:lumMod val="75000"/>
                  </a:schemeClr>
                </a:solidFill>
              </a:rPr>
              <a:t>належних</a:t>
            </a:r>
            <a:r>
              <a:rPr lang="en-US" altLang="ru-RU" sz="1000" dirty="0">
                <a:solidFill>
                  <a:schemeClr val="accent2">
                    <a:lumMod val="75000"/>
                  </a:schemeClr>
                </a:solidFill>
              </a:rPr>
              <a:t> </a:t>
            </a:r>
            <a:r>
              <a:rPr lang="en-US" altLang="en-US" sz="1000" dirty="0">
                <a:solidFill>
                  <a:schemeClr val="accent2">
                    <a:lumMod val="75000"/>
                  </a:schemeClr>
                </a:solidFill>
              </a:rPr>
              <a:t>їм</a:t>
            </a:r>
            <a:r>
              <a:rPr lang="en-US" altLang="ru-RU" sz="1000" dirty="0">
                <a:solidFill>
                  <a:schemeClr val="accent2">
                    <a:lumMod val="75000"/>
                  </a:schemeClr>
                </a:solidFill>
              </a:rPr>
              <a:t> </a:t>
            </a:r>
            <a:r>
              <a:rPr lang="en-US" altLang="en-US" sz="1000" dirty="0">
                <a:solidFill>
                  <a:schemeClr val="accent2">
                    <a:lumMod val="75000"/>
                  </a:schemeClr>
                </a:solidFill>
              </a:rPr>
              <a:t>акцій</a:t>
            </a:r>
            <a:r>
              <a:rPr lang="en-US" altLang="ru-RU" sz="1000" dirty="0">
                <a:solidFill>
                  <a:schemeClr val="accent2">
                    <a:lumMod val="75000"/>
                  </a:schemeClr>
                </a:solidFill>
              </a:rPr>
              <a:t> </a:t>
            </a:r>
            <a:r>
              <a:rPr lang="en-US" altLang="en-US" sz="1000" dirty="0">
                <a:solidFill>
                  <a:schemeClr val="accent2">
                    <a:lumMod val="75000"/>
                  </a:schemeClr>
                </a:solidFill>
              </a:rPr>
              <a:t>та</a:t>
            </a:r>
            <a:r>
              <a:rPr lang="en-US" altLang="ru-RU" sz="1000" dirty="0">
                <a:solidFill>
                  <a:schemeClr val="accent2">
                    <a:lumMod val="75000"/>
                  </a:schemeClr>
                </a:solidFill>
              </a:rPr>
              <a:t> </a:t>
            </a:r>
            <a:r>
              <a:rPr lang="en-US" altLang="en-US" sz="1000" dirty="0">
                <a:solidFill>
                  <a:schemeClr val="accent2">
                    <a:lumMod val="75000"/>
                  </a:schemeClr>
                </a:solidFill>
              </a:rPr>
              <a:t>які</a:t>
            </a:r>
            <a:r>
              <a:rPr lang="en-US" altLang="ru-RU" sz="1000" dirty="0">
                <a:solidFill>
                  <a:schemeClr val="accent2">
                    <a:lumMod val="75000"/>
                  </a:schemeClr>
                </a:solidFill>
              </a:rPr>
              <a:t> </a:t>
            </a:r>
            <a:r>
              <a:rPr lang="en-US" altLang="en-US" sz="1000" dirty="0">
                <a:solidFill>
                  <a:schemeClr val="accent2">
                    <a:lumMod val="75000"/>
                  </a:schemeClr>
                </a:solidFill>
              </a:rPr>
              <a:t>мають</a:t>
            </a:r>
            <a:r>
              <a:rPr lang="en-US" altLang="ru-RU" sz="1000" dirty="0">
                <a:solidFill>
                  <a:schemeClr val="accent2">
                    <a:lumMod val="75000"/>
                  </a:schemeClr>
                </a:solidFill>
              </a:rPr>
              <a:t> </a:t>
            </a:r>
            <a:r>
              <a:rPr lang="en-US" altLang="en-US" sz="1000" dirty="0">
                <a:solidFill>
                  <a:schemeClr val="accent2">
                    <a:lumMod val="75000"/>
                  </a:schemeClr>
                </a:solidFill>
              </a:rPr>
              <a:t>таке</a:t>
            </a:r>
            <a:r>
              <a:rPr lang="en-US" altLang="ru-RU" sz="1000" dirty="0">
                <a:solidFill>
                  <a:schemeClr val="accent2">
                    <a:lumMod val="75000"/>
                  </a:schemeClr>
                </a:solidFill>
              </a:rPr>
              <a:t> </a:t>
            </a:r>
            <a:r>
              <a:rPr lang="en-US" altLang="en-US" sz="1000" dirty="0">
                <a:solidFill>
                  <a:schemeClr val="accent2">
                    <a:lumMod val="75000"/>
                  </a:schemeClr>
                </a:solidFill>
              </a:rPr>
              <a:t>право</a:t>
            </a:r>
            <a:r>
              <a:rPr lang="en-US" altLang="ru-RU" sz="1000" dirty="0">
                <a:solidFill>
                  <a:schemeClr val="accent2">
                    <a:lumMod val="75000"/>
                  </a:schemeClr>
                </a:solidFill>
              </a:rPr>
              <a:t>.</a:t>
            </a:r>
            <a:endParaRPr lang="en-US" altLang="ru-RU" sz="1000" dirty="0">
              <a:solidFill>
                <a:schemeClr val="accent2">
                  <a:lumMod val="75000"/>
                </a:schemeClr>
              </a:solidFill>
            </a:endParaRPr>
          </a:p>
        </p:txBody>
      </p:sp>
      <p:sp>
        <p:nvSpPr>
          <p:cNvPr id="3" name="Объект 2"/>
          <p:cNvSpPr>
            <a:spLocks noGrp="1"/>
          </p:cNvSpPr>
          <p:nvPr>
            <p:ph idx="1"/>
          </p:nvPr>
        </p:nvSpPr>
        <p:spPr/>
        <p:txBody>
          <a:bodyPr>
            <a:normAutofit fontScale="40000" lnSpcReduction="20000"/>
          </a:bodyPr>
          <a:lstStyle/>
          <a:p>
            <a:pPr marL="114300" indent="0" algn="just">
              <a:buNone/>
            </a:pPr>
            <a:r>
              <a:rPr lang="uk-UA" sz="3500" b="1" i="1" dirty="0"/>
              <a:t>Перетворенням акціонерного товариства </a:t>
            </a:r>
            <a:r>
              <a:rPr lang="uk-UA" sz="3300" dirty="0"/>
              <a:t>визнається зміна його організаційно-правової форми з припиненням та передачею всіх його прав і обов’язків підприємницькому товариству-правонаступнику згідно з передавальним актом.</a:t>
            </a:r>
            <a:endParaRPr lang="uk-UA" sz="3300" dirty="0"/>
          </a:p>
          <a:p>
            <a:pPr algn="just"/>
            <a:r>
              <a:rPr lang="uk-UA" sz="3300" dirty="0"/>
              <a:t>Акціонерне товариство може перетворитися лише на інше господарське товариство або виробничий кооператив.</a:t>
            </a:r>
            <a:endParaRPr lang="uk-UA" sz="3300" dirty="0"/>
          </a:p>
          <a:p>
            <a:pPr algn="just"/>
            <a:r>
              <a:rPr lang="uk-UA" sz="3300" dirty="0"/>
              <a:t>Розподіл часток (паїв) підприємницького товариства-правонаступника відбувається із збереженням співвідношення між частками акціонерів у статутному капіталі акціонерного товариства, що перетворюється.</a:t>
            </a:r>
            <a:endParaRPr lang="uk-UA" sz="3300" dirty="0"/>
          </a:p>
          <a:p>
            <a:pPr algn="just"/>
            <a:r>
              <a:rPr lang="uk-UA" sz="3300" dirty="0"/>
              <a:t>Не підлягають обміну акції товариства, що перетворюється, викуплені цим товариством, які на дату прийняття рішення про припинення товариства шляхом перетворення не продані та/або не погашені. Такі акції підлягають анулюванню.</a:t>
            </a:r>
            <a:endParaRPr lang="uk-UA" sz="3300" dirty="0"/>
          </a:p>
          <a:p>
            <a:endParaRPr lang="ru-RU" sz="3300" b="1" i="1" dirty="0" smtClean="0"/>
          </a:p>
          <a:p>
            <a:pPr marL="114300" indent="0" algn="just">
              <a:buNone/>
            </a:pPr>
            <a:r>
              <a:rPr lang="uk-UA" sz="3500" dirty="0" smtClean="0"/>
              <a:t>Наглядова рада кожного акціонерного товариства, що бере участь у злитті, приєднанні, поділі, виділі або перетворенні, розробляє умови договору про злиття (приєднання) або план поділу (виділу, перетворення).</a:t>
            </a:r>
            <a:endParaRPr lang="uk-UA" sz="3500" dirty="0" smtClean="0"/>
          </a:p>
          <a:p>
            <a:pPr marL="114300" indent="0" algn="just">
              <a:buNone/>
            </a:pPr>
            <a:br>
              <a:rPr lang="uk-UA" sz="3500" dirty="0" smtClean="0"/>
            </a:br>
            <a:r>
              <a:rPr lang="uk-UA" sz="3500" dirty="0" smtClean="0"/>
              <a:t>За поданням наглядової ради загальні збори кожного акціонерного товариства, що бере участь у злитті, приєднанні, поділі, виділі або перетворенні, вирішують питання про припинення (злиття, приєднання, поділ, виділ або перетворення), а також про затвердження умов договору про злиття (приєднання) або плану поділу (виділу, перетворення), передавального </a:t>
            </a:r>
            <a:r>
              <a:rPr lang="uk-UA" sz="3500" dirty="0" err="1" smtClean="0"/>
              <a:t>акта</a:t>
            </a:r>
            <a:r>
              <a:rPr lang="uk-UA" sz="3500" dirty="0" smtClean="0"/>
              <a:t> (у разі злиття, приєднання та перетворення) або розподільного балансу (у разі поділу та виділу).</a:t>
            </a:r>
            <a:endParaRPr lang="uk-UA" sz="3500" dirty="0" smtClean="0"/>
          </a:p>
          <a:p>
            <a:pPr marL="114300" indent="0">
              <a:buNone/>
            </a:pPr>
            <a:br>
              <a:rPr lang="uk-UA" sz="3300" dirty="0" smtClean="0"/>
            </a:br>
            <a:endParaRPr lang="uk-UA" sz="3300" b="1" i="1" dirty="0" smtClean="0"/>
          </a:p>
          <a:p>
            <a:pPr algn="just"/>
            <a:endParaRPr lang="uk-U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5">
              <a:lumMod val="60000"/>
              <a:lumOff val="40000"/>
            </a:schemeClr>
          </a:solidFill>
        </p:spPr>
        <p:style>
          <a:lnRef idx="1">
            <a:schemeClr val="accent1"/>
          </a:lnRef>
          <a:fillRef idx="2">
            <a:schemeClr val="accent1"/>
          </a:fillRef>
          <a:effectRef idx="1">
            <a:schemeClr val="accent1"/>
          </a:effectRef>
          <a:fontRef idx="minor">
            <a:schemeClr val="dk1"/>
          </a:fontRef>
        </p:style>
        <p:txBody>
          <a:bodyPr>
            <a:normAutofit/>
          </a:bodyPr>
          <a:lstStyle/>
          <a:p>
            <a:r>
              <a:rPr lang="uk-UA" sz="2400" dirty="0" smtClean="0">
                <a:solidFill>
                  <a:schemeClr val="accent2">
                    <a:lumMod val="75000"/>
                  </a:schemeClr>
                </a:solidFill>
              </a:rPr>
              <a:t>3.7. Ліквідація акціонерного товариства</a:t>
            </a:r>
            <a:endParaRPr lang="uk-UA" sz="2400" dirty="0">
              <a:solidFill>
                <a:schemeClr val="accent2">
                  <a:lumMod val="75000"/>
                </a:schemeClr>
              </a:solidFill>
            </a:endParaRPr>
          </a:p>
        </p:txBody>
      </p:sp>
      <p:sp>
        <p:nvSpPr>
          <p:cNvPr id="3" name="Объект 2"/>
          <p:cNvSpPr>
            <a:spLocks noGrp="1"/>
          </p:cNvSpPr>
          <p:nvPr>
            <p:ph idx="1"/>
          </p:nvPr>
        </p:nvSpPr>
        <p:spPr>
          <a:xfrm>
            <a:off x="426128" y="1752600"/>
            <a:ext cx="8394344" cy="4916760"/>
          </a:xfrm>
        </p:spPr>
        <p:txBody>
          <a:bodyPr>
            <a:normAutofit lnSpcReduction="10000"/>
          </a:bodyPr>
          <a:lstStyle/>
          <a:p>
            <a:pPr marL="114300" indent="0" algn="just">
              <a:buNone/>
            </a:pPr>
            <a:r>
              <a:rPr lang="uk-UA" sz="1400" dirty="0" smtClean="0"/>
              <a:t>1. Добровільна ліквідація акціонерного товариства здійснюється за рішенням загальних зборів, у тому числі у зв'язку із закінченням строку, на який товариство створювалося, або після досягнення мети, з якою воно створювалося, у порядку, передбаченому Цивільним кодексом України та іншими актами законодавства, з урахуванням особливостей, встановлених цим Законом. Інші підстави та порядок ліквідації товариства визначаються законодавством.</a:t>
            </a:r>
            <a:endParaRPr lang="uk-UA" sz="1400" dirty="0" smtClean="0"/>
          </a:p>
          <a:p>
            <a:pPr algn="just"/>
            <a:endParaRPr lang="uk-UA" sz="1400" dirty="0" smtClean="0"/>
          </a:p>
          <a:p>
            <a:pPr marL="114300" indent="0" algn="just">
              <a:buNone/>
            </a:pPr>
            <a:r>
              <a:rPr lang="uk-UA" sz="1400" dirty="0" smtClean="0"/>
              <a:t>2. Якщо на момент ухвалення рішення про ліквідацію акціонерне товариство не має зобов'язань перед кредиторами, його майно розподіляється між акціонерами відповідно до законодавства.</a:t>
            </a:r>
            <a:endParaRPr lang="uk-UA" sz="1400" dirty="0" smtClean="0"/>
          </a:p>
          <a:p>
            <a:pPr algn="just"/>
            <a:endParaRPr lang="uk-UA" sz="1400" dirty="0" smtClean="0"/>
          </a:p>
          <a:p>
            <a:pPr marL="114300" indent="0" algn="just">
              <a:buNone/>
            </a:pPr>
            <a:r>
              <a:rPr lang="uk-UA" sz="1400" dirty="0" smtClean="0"/>
              <a:t>3. Рішення про ліквідацію акціонерного товариства, обрання ліквідаційної комісії, затвердження порядку ліквідації, а також порядку розподілу між акціонерами майна, що залишилося після задоволення вимог кредиторів, вирішують загальні збори акціонерного товариства, якщо інше не передбачено законом.</a:t>
            </a:r>
            <a:endParaRPr lang="uk-UA" sz="1400" dirty="0" smtClean="0"/>
          </a:p>
          <a:p>
            <a:pPr algn="just"/>
            <a:endParaRPr lang="uk-UA" sz="1400" dirty="0" smtClean="0"/>
          </a:p>
          <a:p>
            <a:pPr marL="114300" indent="0" algn="just">
              <a:buNone/>
            </a:pPr>
            <a:r>
              <a:rPr lang="uk-UA" sz="1400" dirty="0" smtClean="0"/>
              <a:t>4. З моменту обрання ліквідаційної комісії до неї переходять повноваження наглядової ради та виконавчого органу акціонерного товариства. Ліквідаційний баланс, складений ліквідаційною комісією, підлягає затвердженню загальними зборами.</a:t>
            </a:r>
            <a:endParaRPr lang="uk-UA" sz="1400" dirty="0" smtClean="0"/>
          </a:p>
          <a:p>
            <a:pPr algn="just"/>
            <a:endParaRPr lang="uk-UA" sz="1400" dirty="0" smtClean="0"/>
          </a:p>
          <a:p>
            <a:pPr marL="114300" indent="0" algn="just">
              <a:buNone/>
            </a:pPr>
            <a:r>
              <a:rPr lang="uk-UA" sz="1400" dirty="0" smtClean="0"/>
              <a:t>5. Ліквідація акціонерного товариства вважається завершеною, а товариство таким, що припинилося, з дати внесення до Єдиного державного реєстру запису про проведення державної реєстрації припинення товариства в результаті його ліквідації</a:t>
            </a:r>
            <a:r>
              <a:rPr lang="ru-RU" sz="1400" dirty="0" smtClean="0"/>
              <a:t>.</a:t>
            </a:r>
            <a:endParaRPr lang="ru-RU"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5">
              <a:lumMod val="60000"/>
              <a:lumOff val="40000"/>
            </a:schemeClr>
          </a:solidFill>
        </p:spPr>
        <p:txBody>
          <a:bodyPr>
            <a:normAutofit fontScale="90000"/>
          </a:bodyPr>
          <a:lstStyle/>
          <a:p>
            <a:r>
              <a:rPr lang="uk-UA" sz="2000" b="1" dirty="0"/>
              <a:t>У разі ліквідації платоспроможної юридичної особи вимоги її кредиторів та акціонерів задовольняються у такій черговості:</a:t>
            </a:r>
            <a:br>
              <a:rPr lang="uk-UA" sz="2000" b="1" dirty="0"/>
            </a:br>
            <a:endParaRPr lang="ru-RU" sz="2000" dirty="0"/>
          </a:p>
        </p:txBody>
      </p:sp>
      <p:sp>
        <p:nvSpPr>
          <p:cNvPr id="3" name="Объект 2"/>
          <p:cNvSpPr>
            <a:spLocks noGrp="1"/>
          </p:cNvSpPr>
          <p:nvPr>
            <p:ph idx="1"/>
          </p:nvPr>
        </p:nvSpPr>
        <p:spPr>
          <a:xfrm>
            <a:off x="323528" y="1556792"/>
            <a:ext cx="8496944" cy="5112568"/>
          </a:xfrm>
        </p:spPr>
        <p:txBody>
          <a:bodyPr>
            <a:noAutofit/>
          </a:bodyPr>
          <a:lstStyle/>
          <a:p>
            <a:pPr marL="114300" indent="0" algn="just">
              <a:buNone/>
            </a:pPr>
            <a:r>
              <a:rPr lang="uk-UA" sz="1300" b="1" dirty="0" smtClean="0"/>
              <a:t>—</a:t>
            </a:r>
            <a:r>
              <a:rPr lang="uk-UA" sz="1300" dirty="0" smtClean="0"/>
              <a:t> у першу чергу задовольняються вимоги щодо відшкодування шкоди, завданої каліцтвом, іншими ушкодженнями здоров’я або смертю, та вимоги кредиторів, забезпечені заставою чи іншим способом;</a:t>
            </a:r>
            <a:endParaRPr lang="uk-UA" sz="1300" dirty="0" smtClean="0"/>
          </a:p>
          <a:p>
            <a:pPr marL="114300" indent="0" algn="just">
              <a:buNone/>
            </a:pPr>
            <a:r>
              <a:rPr lang="uk-UA" sz="1300" b="1" dirty="0" smtClean="0"/>
              <a:t>—</a:t>
            </a:r>
            <a:r>
              <a:rPr lang="uk-UA" sz="1300" dirty="0" smtClean="0"/>
              <a:t> у другу чергу — вимоги працівників, пов’язані з трудовими відносинами, вимоги автора про плату за використання результату його інтелектуальної, творчої діяльності;</a:t>
            </a:r>
            <a:endParaRPr lang="uk-UA" sz="1300" dirty="0" smtClean="0"/>
          </a:p>
          <a:p>
            <a:pPr marL="114300" indent="0" algn="just">
              <a:buNone/>
            </a:pPr>
            <a:r>
              <a:rPr lang="uk-UA" sz="1300" b="1" dirty="0" smtClean="0"/>
              <a:t>—</a:t>
            </a:r>
            <a:r>
              <a:rPr lang="uk-UA" sz="1300" dirty="0" smtClean="0"/>
              <a:t> у третю чергу — вимоги щодо податків, зборів (обов’язкових платежів);</a:t>
            </a:r>
            <a:endParaRPr lang="uk-UA" sz="1300" dirty="0" smtClean="0"/>
          </a:p>
          <a:p>
            <a:pPr marL="114300" indent="0" algn="just">
              <a:buNone/>
            </a:pPr>
            <a:r>
              <a:rPr lang="uk-UA" sz="1300" b="1" dirty="0" smtClean="0"/>
              <a:t>—</a:t>
            </a:r>
            <a:r>
              <a:rPr lang="uk-UA" sz="1300" dirty="0" smtClean="0"/>
              <a:t> у четверту чергу — виплати нарахованих, але не виплачених дивідендів за привілейованими акціями;</a:t>
            </a:r>
            <a:endParaRPr lang="uk-UA" sz="1300" dirty="0" smtClean="0"/>
          </a:p>
          <a:p>
            <a:pPr marL="114300" indent="0" algn="just">
              <a:buNone/>
            </a:pPr>
            <a:r>
              <a:rPr lang="uk-UA" sz="1300" b="1" dirty="0" smtClean="0"/>
              <a:t>—</a:t>
            </a:r>
            <a:r>
              <a:rPr lang="uk-UA" sz="1300" dirty="0" smtClean="0"/>
              <a:t> у п’яту чергу — виплати за привілейованими акціями, які підлягають обов’язковому викупу на вимогу акціонерів;</a:t>
            </a:r>
            <a:endParaRPr lang="uk-UA" sz="1300" dirty="0" smtClean="0"/>
          </a:p>
          <a:p>
            <a:pPr marL="114300" indent="0" algn="just">
              <a:buNone/>
            </a:pPr>
            <a:r>
              <a:rPr lang="uk-UA" sz="1300" b="1" dirty="0" smtClean="0"/>
              <a:t>—</a:t>
            </a:r>
            <a:r>
              <a:rPr lang="uk-UA" sz="1300" dirty="0" smtClean="0"/>
              <a:t> у шосту чергу — виплати ліквідаційної вартості привілейованих акцій;</a:t>
            </a:r>
            <a:endParaRPr lang="uk-UA" sz="1300" dirty="0" smtClean="0"/>
          </a:p>
          <a:p>
            <a:pPr marL="114300" indent="0" algn="just">
              <a:buNone/>
            </a:pPr>
            <a:r>
              <a:rPr lang="uk-UA" sz="1300" b="1" dirty="0" smtClean="0"/>
              <a:t>—</a:t>
            </a:r>
            <a:r>
              <a:rPr lang="uk-UA" sz="1300" dirty="0" smtClean="0"/>
              <a:t> у сьому чергу — виплати за простими акціями, які підлягають обов’язковому викупу на вимогу акціонерів;</a:t>
            </a:r>
            <a:endParaRPr lang="uk-UA" sz="1300" dirty="0" smtClean="0"/>
          </a:p>
          <a:p>
            <a:pPr marL="114300" indent="0" algn="just">
              <a:buNone/>
            </a:pPr>
            <a:r>
              <a:rPr lang="uk-UA" sz="1300" b="1" dirty="0" smtClean="0"/>
              <a:t>—</a:t>
            </a:r>
            <a:r>
              <a:rPr lang="uk-UA" sz="1300" dirty="0" smtClean="0"/>
              <a:t> у восьму чергу — розподіл майна між акціонерами — власниками простих акцій товариства </a:t>
            </a:r>
            <a:r>
              <a:rPr lang="uk-UA" sz="1300" dirty="0" err="1" smtClean="0"/>
              <a:t>пропорційно</a:t>
            </a:r>
            <a:r>
              <a:rPr lang="uk-UA" sz="1300" dirty="0" smtClean="0"/>
              <a:t> до кількості належних їм акцій; </a:t>
            </a:r>
            <a:endParaRPr lang="uk-UA" sz="1300" dirty="0" smtClean="0"/>
          </a:p>
          <a:p>
            <a:pPr marL="114300" indent="0" algn="just">
              <a:buNone/>
            </a:pPr>
            <a:r>
              <a:rPr lang="uk-UA" sz="1300" b="1" dirty="0" smtClean="0"/>
              <a:t>—</a:t>
            </a:r>
            <a:r>
              <a:rPr lang="uk-UA" sz="1300" dirty="0" smtClean="0"/>
              <a:t> у дев’яту чергу — всі інші вимоги.</a:t>
            </a:r>
            <a:endParaRPr lang="uk-UA" sz="1300" dirty="0" smtClean="0"/>
          </a:p>
          <a:p>
            <a:pPr marL="114300" indent="0" algn="just">
              <a:buNone/>
            </a:pPr>
            <a:r>
              <a:rPr lang="uk-UA" sz="1300" dirty="0" smtClean="0"/>
              <a:t>Розподіл майна кожної черги здійснюється після повного задоволення вимог кредиторів (акціонерів) попередньої черги.</a:t>
            </a:r>
            <a:endParaRPr lang="uk-UA" sz="1300" dirty="0" smtClean="0"/>
          </a:p>
          <a:p>
            <a:pPr marL="114300" indent="0" algn="just">
              <a:buNone/>
            </a:pPr>
            <a:r>
              <a:rPr lang="uk-UA" sz="1300" dirty="0" smtClean="0"/>
              <a:t>У разі недостатності майна товариства, що ліквідується, для розподілу між усіма кредиторами (акціонерами) відповідної черги майно розподіляється між ними </a:t>
            </a:r>
            <a:r>
              <a:rPr lang="uk-UA" sz="1300" dirty="0" err="1" smtClean="0"/>
              <a:t>пропорційно</a:t>
            </a:r>
            <a:r>
              <a:rPr lang="uk-UA" sz="1300" dirty="0" smtClean="0"/>
              <a:t> сумам вимог (кількості належних їм акцій) кожного кредитора (акціонера) цієї черги.</a:t>
            </a:r>
            <a:endParaRPr lang="uk-UA" sz="1300" dirty="0" smtClean="0"/>
          </a:p>
          <a:p>
            <a:pPr algn="just"/>
            <a:endParaRPr lang="uk-UA"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uk-UA" dirty="0" smtClean="0"/>
          </a:p>
          <a:p>
            <a:endParaRPr lang="uk-UA" dirty="0"/>
          </a:p>
          <a:p>
            <a:endParaRPr lang="uk-UA" dirty="0" smtClean="0"/>
          </a:p>
          <a:p>
            <a:pPr marL="114300" indent="0">
              <a:buNone/>
            </a:pPr>
            <a:r>
              <a:rPr lang="uk-UA" sz="5400" dirty="0" smtClean="0">
                <a:solidFill>
                  <a:schemeClr val="accent1">
                    <a:lumMod val="50000"/>
                  </a:schemeClr>
                </a:solidFill>
              </a:rPr>
              <a:t>Дякую за увагу</a:t>
            </a:r>
            <a:r>
              <a:rPr lang="uk-UA" dirty="0"/>
              <a:t> </a:t>
            </a:r>
            <a:r>
              <a:rPr lang="uk-UA" sz="5400" dirty="0" smtClean="0"/>
              <a:t>!</a:t>
            </a:r>
            <a:endParaRPr lang="uk-UA" sz="5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640960" cy="1368152"/>
          </a:xfrm>
          <a:solidFill>
            <a:schemeClr val="bg2">
              <a:lumMod val="90000"/>
            </a:schemeClr>
          </a:solidFill>
        </p:spPr>
        <p:txBody>
          <a:bodyPr>
            <a:normAutofit fontScale="90000"/>
          </a:bodyPr>
          <a:lstStyle/>
          <a:p>
            <a:r>
              <a:rPr lang="uk-UA" sz="2700" b="1" dirty="0" smtClean="0">
                <a:solidFill>
                  <a:schemeClr val="tx1">
                    <a:lumMod val="65000"/>
                    <a:lumOff val="35000"/>
                  </a:schemeClr>
                </a:solidFill>
              </a:rPr>
              <a:t>3.1. Характерні риси акціонерних товариств</a:t>
            </a:r>
            <a:br>
              <a:rPr lang="uk-UA" sz="2700" b="1" dirty="0" smtClean="0">
                <a:solidFill>
                  <a:schemeClr val="tx1">
                    <a:lumMod val="65000"/>
                    <a:lumOff val="35000"/>
                  </a:schemeClr>
                </a:solidFill>
              </a:rPr>
            </a:br>
            <a:r>
              <a:rPr lang="uk-UA" sz="1800" dirty="0" smtClean="0"/>
              <a:t>А</a:t>
            </a:r>
            <a:r>
              <a:rPr lang="uk-UA" sz="1400" dirty="0" smtClean="0"/>
              <a:t>кціонерне товариство - господарське товариство, статутний капітал якого поділено на визначену кількість часток однакової номінальної вартості, корпоративні права за якими посвідчуються акціями</a:t>
            </a:r>
            <a:r>
              <a:rPr lang="ru-RU" sz="1800" dirty="0" smtClean="0"/>
              <a:t>.</a:t>
            </a:r>
            <a:endParaRPr lang="ru-RU" sz="1800" dirty="0"/>
          </a:p>
        </p:txBody>
      </p:sp>
      <p:sp>
        <p:nvSpPr>
          <p:cNvPr id="3" name="Объект 2"/>
          <p:cNvSpPr>
            <a:spLocks noGrp="1"/>
          </p:cNvSpPr>
          <p:nvPr>
            <p:ph idx="1"/>
          </p:nvPr>
        </p:nvSpPr>
        <p:spPr>
          <a:xfrm>
            <a:off x="251460" y="1767840"/>
            <a:ext cx="8641080" cy="4901565"/>
          </a:xfrm>
        </p:spPr>
        <p:txBody>
          <a:bodyPr>
            <a:normAutofit lnSpcReduction="20000"/>
          </a:bodyPr>
          <a:lstStyle/>
          <a:p>
            <a:pPr algn="just"/>
            <a:r>
              <a:rPr lang="uk-UA" sz="1400" dirty="0" smtClean="0"/>
              <a:t>Акціонерне товариство не відповідає за зобов'язаннями акціонерів. До товариства та його органів не можуть застосовуватися будь-які санкції, що обмежують їх права, у разі вчинення акціонерами протиправних дій, крім випадків, визначених законом.</a:t>
            </a:r>
            <a:endParaRPr lang="uk-UA" sz="1400" dirty="0" smtClean="0"/>
          </a:p>
          <a:p>
            <a:pPr algn="just"/>
            <a:r>
              <a:rPr lang="uk-UA" sz="1400" dirty="0" smtClean="0"/>
              <a:t>Акціонери не відповідають за зобов'язаннями товариства і несуть ризик збитків, пов'язаних з діяльністю товариства, тільки в межах належних їм акцій. До акціонерів не можуть застосовуватися будь-які санкції, що обмежують їх права, у разі вчинення протиправних дій товариством або іншими акціонерами.</a:t>
            </a:r>
            <a:endParaRPr lang="uk-UA" sz="1400" dirty="0" smtClean="0"/>
          </a:p>
          <a:p>
            <a:pPr algn="just"/>
            <a:r>
              <a:rPr lang="uk-UA" sz="1400" dirty="0" smtClean="0"/>
              <a:t>Акціонери, які не повністю оплатили акції, у випадках, визначених статутом товариства, відповідають за зобов'язаннями товариства у межах неоплаченої частини вартості належних їм акцій.</a:t>
            </a:r>
            <a:endParaRPr lang="uk-UA" sz="1400" dirty="0" smtClean="0"/>
          </a:p>
          <a:p>
            <a:pPr algn="just"/>
            <a:r>
              <a:rPr lang="uk-UA" sz="1400" dirty="0" smtClean="0"/>
              <a:t>Акціонерне товариство може бути створене шляхом заснування або злиття, поділу, виділу чи перетворення підприємницького (підприємницьких) товариства, державного (державних), комунального (комунальних) та інших підприємств у акціонерне товариство.</a:t>
            </a:r>
            <a:endParaRPr lang="uk-UA" sz="1400" dirty="0" smtClean="0"/>
          </a:p>
          <a:p>
            <a:pPr algn="just"/>
            <a:r>
              <a:rPr lang="uk-UA" sz="1400" dirty="0" smtClean="0"/>
              <a:t>Товариство створюється без обмеження строку діяльності, якщо інше не встановлено його статутом.</a:t>
            </a:r>
            <a:endParaRPr lang="uk-UA" sz="1400" dirty="0" smtClean="0"/>
          </a:p>
          <a:p>
            <a:pPr algn="just"/>
            <a:r>
              <a:rPr lang="uk-UA" sz="1400" dirty="0" smtClean="0"/>
              <a:t>Товариство вважається створеним і набуває прав юридичної особи з дати його державної реєстрації в установленому законодавством порядку.</a:t>
            </a:r>
            <a:endParaRPr lang="uk-UA" sz="1400" dirty="0" smtClean="0"/>
          </a:p>
          <a:p>
            <a:pPr algn="just"/>
            <a:r>
              <a:rPr lang="uk-UA" sz="1400" dirty="0" smtClean="0"/>
              <a:t>Повне найменування акціонерного товариства українською мовою повинне містити назву його типу (публічне, приватне) його організаційно-правову форму (акціонерне товариство). Тип акціонерного товариства не є обов’язковою складовою найменування акціонерного товариства.</a:t>
            </a:r>
            <a:endParaRPr lang="uk-UA" sz="1400" dirty="0" smtClean="0"/>
          </a:p>
          <a:p>
            <a:pPr algn="just"/>
            <a:r>
              <a:rPr lang="en-US" altLang="en-US" sz="1400" dirty="0" smtClean="0"/>
              <a:t>Акціонерне</a:t>
            </a:r>
            <a:r>
              <a:rPr lang="en-US" altLang="ru-RU" sz="1400" dirty="0" smtClean="0"/>
              <a:t> </a:t>
            </a:r>
            <a:r>
              <a:rPr lang="en-US" altLang="en-US" sz="1400" dirty="0" smtClean="0"/>
              <a:t>товариство</a:t>
            </a:r>
            <a:r>
              <a:rPr lang="en-US" altLang="ru-RU" sz="1400" dirty="0" smtClean="0"/>
              <a:t> </a:t>
            </a:r>
            <a:r>
              <a:rPr lang="en-US" altLang="en-US" sz="1400" dirty="0" smtClean="0"/>
              <a:t>може</a:t>
            </a:r>
            <a:r>
              <a:rPr lang="en-US" altLang="ru-RU" sz="1400" dirty="0" smtClean="0"/>
              <a:t> </a:t>
            </a:r>
            <a:r>
              <a:rPr lang="en-US" altLang="en-US" sz="1400" dirty="0" smtClean="0"/>
              <a:t>бути</a:t>
            </a:r>
            <a:r>
              <a:rPr lang="en-US" altLang="ru-RU" sz="1400" dirty="0" smtClean="0"/>
              <a:t> </a:t>
            </a:r>
            <a:r>
              <a:rPr lang="en-US" altLang="en-US" sz="1400" dirty="0" smtClean="0"/>
              <a:t>створене</a:t>
            </a:r>
            <a:r>
              <a:rPr lang="en-US" altLang="ru-RU" sz="1400" dirty="0" smtClean="0"/>
              <a:t> </a:t>
            </a:r>
            <a:r>
              <a:rPr lang="en-US" altLang="en-US" sz="1400" dirty="0" smtClean="0"/>
              <a:t>однією</a:t>
            </a:r>
            <a:r>
              <a:rPr lang="en-US" altLang="ru-RU" sz="1400" dirty="0" smtClean="0"/>
              <a:t> </a:t>
            </a:r>
            <a:r>
              <a:rPr lang="en-US" altLang="en-US" sz="1400" dirty="0" smtClean="0"/>
              <a:t>особою</a:t>
            </a:r>
            <a:r>
              <a:rPr lang="en-US" altLang="ru-RU" sz="1400" dirty="0" smtClean="0"/>
              <a:t> </a:t>
            </a:r>
            <a:r>
              <a:rPr lang="en-US" altLang="en-US" sz="1400" dirty="0" smtClean="0"/>
              <a:t>чи</a:t>
            </a:r>
            <a:r>
              <a:rPr lang="en-US" altLang="ru-RU" sz="1400" dirty="0" smtClean="0"/>
              <a:t> </a:t>
            </a:r>
            <a:r>
              <a:rPr lang="en-US" altLang="en-US" sz="1400" dirty="0" smtClean="0"/>
              <a:t>може</a:t>
            </a:r>
            <a:r>
              <a:rPr lang="en-US" altLang="ru-RU" sz="1400" dirty="0" smtClean="0"/>
              <a:t> </a:t>
            </a:r>
            <a:r>
              <a:rPr lang="en-US" altLang="en-US" sz="1400" dirty="0" smtClean="0"/>
              <a:t>складатися</a:t>
            </a:r>
            <a:r>
              <a:rPr lang="en-US" altLang="ru-RU" sz="1400" dirty="0" smtClean="0"/>
              <a:t> </a:t>
            </a:r>
            <a:r>
              <a:rPr lang="en-US" altLang="en-US" sz="1400" dirty="0" smtClean="0"/>
              <a:t>з</a:t>
            </a:r>
            <a:r>
              <a:rPr lang="en-US" altLang="ru-RU" sz="1400" dirty="0" smtClean="0"/>
              <a:t> </a:t>
            </a:r>
            <a:r>
              <a:rPr lang="en-US" altLang="en-US" sz="1400" dirty="0" smtClean="0"/>
              <a:t>однієї</a:t>
            </a:r>
            <a:r>
              <a:rPr lang="en-US" altLang="ru-RU" sz="1400" dirty="0" smtClean="0"/>
              <a:t> </a:t>
            </a:r>
            <a:r>
              <a:rPr lang="en-US" altLang="en-US" sz="1400" dirty="0" smtClean="0"/>
              <a:t>особи</a:t>
            </a:r>
            <a:r>
              <a:rPr lang="en-US" altLang="ru-RU" sz="1400" dirty="0" smtClean="0"/>
              <a:t> </a:t>
            </a:r>
            <a:r>
              <a:rPr lang="en-US" altLang="en-US" sz="1400" dirty="0" smtClean="0"/>
              <a:t>у</a:t>
            </a:r>
            <a:r>
              <a:rPr lang="en-US" altLang="ru-RU" sz="1400" dirty="0" smtClean="0"/>
              <a:t> </a:t>
            </a:r>
            <a:r>
              <a:rPr lang="en-US" altLang="en-US" sz="1400" dirty="0" smtClean="0"/>
              <a:t>разі</a:t>
            </a:r>
            <a:r>
              <a:rPr lang="en-US" altLang="ru-RU" sz="1400" dirty="0" smtClean="0"/>
              <a:t> </a:t>
            </a:r>
            <a:r>
              <a:rPr lang="en-US" altLang="en-US" sz="1400" dirty="0" smtClean="0"/>
              <a:t>придбання</a:t>
            </a:r>
            <a:r>
              <a:rPr lang="en-US" altLang="ru-RU" sz="1400" dirty="0" smtClean="0"/>
              <a:t> </a:t>
            </a:r>
            <a:r>
              <a:rPr lang="en-US" altLang="en-US" sz="1400" dirty="0" smtClean="0"/>
              <a:t>одним</a:t>
            </a:r>
            <a:r>
              <a:rPr lang="en-US" altLang="ru-RU" sz="1400" dirty="0" smtClean="0"/>
              <a:t> </a:t>
            </a:r>
            <a:r>
              <a:rPr lang="en-US" altLang="en-US" sz="1400" dirty="0" smtClean="0"/>
              <a:t>акціонером</a:t>
            </a:r>
            <a:r>
              <a:rPr lang="en-US" altLang="ru-RU" sz="1400" dirty="0" smtClean="0"/>
              <a:t> </a:t>
            </a:r>
            <a:r>
              <a:rPr lang="en-US" altLang="en-US" sz="1400" dirty="0" smtClean="0"/>
              <a:t>усіх</a:t>
            </a:r>
            <a:r>
              <a:rPr lang="en-US" altLang="ru-RU" sz="1400" dirty="0" smtClean="0"/>
              <a:t> </a:t>
            </a:r>
            <a:r>
              <a:rPr lang="en-US" altLang="en-US" sz="1400" dirty="0" smtClean="0"/>
              <a:t>акцій</a:t>
            </a:r>
            <a:r>
              <a:rPr lang="en-US" altLang="ru-RU" sz="1400" dirty="0" smtClean="0"/>
              <a:t> </a:t>
            </a:r>
            <a:r>
              <a:rPr lang="en-US" altLang="en-US" sz="1400" dirty="0" smtClean="0"/>
              <a:t>товариства</a:t>
            </a:r>
            <a:r>
              <a:rPr lang="en-US" altLang="ru-RU" sz="1400" dirty="0" smtClean="0"/>
              <a:t>. </a:t>
            </a:r>
            <a:r>
              <a:rPr lang="en-US" altLang="en-US" sz="1400" dirty="0" smtClean="0"/>
              <a:t>Відомості</a:t>
            </a:r>
            <a:r>
              <a:rPr lang="en-US" altLang="ru-RU" sz="1400" dirty="0" smtClean="0"/>
              <a:t> </a:t>
            </a:r>
            <a:r>
              <a:rPr lang="en-US" altLang="en-US" sz="1400" dirty="0" smtClean="0"/>
              <a:t>про</a:t>
            </a:r>
            <a:r>
              <a:rPr lang="en-US" altLang="ru-RU" sz="1400" dirty="0" smtClean="0"/>
              <a:t> </a:t>
            </a:r>
            <a:r>
              <a:rPr lang="en-US" altLang="en-US" sz="1400" dirty="0" smtClean="0"/>
              <a:t>це</a:t>
            </a:r>
            <a:r>
              <a:rPr lang="en-US" altLang="ru-RU" sz="1400" dirty="0" smtClean="0"/>
              <a:t> </a:t>
            </a:r>
            <a:r>
              <a:rPr lang="en-US" altLang="en-US" sz="1400" dirty="0" smtClean="0"/>
              <a:t>підлягають</a:t>
            </a:r>
            <a:r>
              <a:rPr lang="en-US" altLang="ru-RU" sz="1400" dirty="0" smtClean="0"/>
              <a:t> </a:t>
            </a:r>
            <a:r>
              <a:rPr lang="en-US" altLang="en-US" sz="1400" dirty="0" smtClean="0"/>
              <a:t>реєстрації</a:t>
            </a:r>
            <a:r>
              <a:rPr lang="en-US" altLang="ru-RU" sz="1400" dirty="0" smtClean="0"/>
              <a:t> </a:t>
            </a:r>
            <a:r>
              <a:rPr lang="en-US" altLang="en-US" sz="1400" dirty="0" smtClean="0"/>
              <a:t>і</a:t>
            </a:r>
            <a:r>
              <a:rPr lang="en-US" altLang="ru-RU" sz="1400" dirty="0" smtClean="0"/>
              <a:t> </a:t>
            </a:r>
            <a:r>
              <a:rPr lang="en-US" altLang="en-US" sz="1400" dirty="0" smtClean="0"/>
              <a:t>опублікуванню</a:t>
            </a:r>
            <a:r>
              <a:rPr lang="en-US" altLang="ru-RU" sz="1400" dirty="0" smtClean="0"/>
              <a:t> </a:t>
            </a:r>
            <a:r>
              <a:rPr lang="en-US" altLang="en-US" sz="1400" dirty="0" smtClean="0"/>
              <a:t>для</a:t>
            </a:r>
            <a:r>
              <a:rPr lang="en-US" altLang="ru-RU" sz="1400" dirty="0" smtClean="0"/>
              <a:t> </a:t>
            </a:r>
            <a:r>
              <a:rPr lang="en-US" altLang="en-US" sz="1400" dirty="0" smtClean="0"/>
              <a:t>загального</a:t>
            </a:r>
            <a:r>
              <a:rPr lang="en-US" altLang="ru-RU" sz="1400" dirty="0" smtClean="0"/>
              <a:t> </a:t>
            </a:r>
            <a:r>
              <a:rPr lang="en-US" altLang="en-US" sz="1400" dirty="0" smtClean="0"/>
              <a:t>відома</a:t>
            </a:r>
            <a:r>
              <a:rPr lang="en-US" altLang="ru-RU" sz="1400" dirty="0" smtClean="0"/>
              <a:t> </a:t>
            </a:r>
            <a:r>
              <a:rPr lang="en-US" altLang="en-US" sz="1400" dirty="0" smtClean="0"/>
              <a:t>в</a:t>
            </a:r>
            <a:r>
              <a:rPr lang="en-US" altLang="ru-RU" sz="1400" dirty="0" smtClean="0"/>
              <a:t> </a:t>
            </a:r>
            <a:r>
              <a:rPr lang="en-US" altLang="en-US" sz="1400" dirty="0" smtClean="0"/>
              <a:t>порядку</a:t>
            </a:r>
            <a:r>
              <a:rPr lang="en-US" altLang="ru-RU" sz="1400" dirty="0" smtClean="0"/>
              <a:t>, </a:t>
            </a:r>
            <a:r>
              <a:rPr lang="en-US" altLang="en-US" sz="1400" dirty="0" smtClean="0"/>
              <a:t>встановленому</a:t>
            </a:r>
            <a:r>
              <a:rPr lang="en-US" altLang="ru-RU" sz="1400" dirty="0" smtClean="0"/>
              <a:t> </a:t>
            </a:r>
            <a:r>
              <a:rPr lang="en-US" altLang="en-US" sz="1400" dirty="0" smtClean="0"/>
              <a:t>Державною</a:t>
            </a:r>
            <a:r>
              <a:rPr lang="en-US" altLang="ru-RU" sz="1400" dirty="0" smtClean="0"/>
              <a:t> </a:t>
            </a:r>
            <a:r>
              <a:rPr lang="en-US" altLang="en-US" sz="1400" dirty="0" smtClean="0"/>
              <a:t>комісією</a:t>
            </a:r>
            <a:r>
              <a:rPr lang="en-US" altLang="ru-RU" sz="1400" dirty="0" smtClean="0"/>
              <a:t> </a:t>
            </a:r>
            <a:r>
              <a:rPr lang="en-US" altLang="en-US" sz="1400" dirty="0" smtClean="0"/>
              <a:t>з</a:t>
            </a:r>
            <a:r>
              <a:rPr lang="en-US" altLang="ru-RU" sz="1400" dirty="0" smtClean="0"/>
              <a:t> </a:t>
            </a:r>
            <a:r>
              <a:rPr lang="en-US" altLang="en-US" sz="1400" dirty="0" smtClean="0"/>
              <a:t>цінних</a:t>
            </a:r>
            <a:r>
              <a:rPr lang="en-US" altLang="ru-RU" sz="1400" dirty="0" smtClean="0"/>
              <a:t> </a:t>
            </a:r>
            <a:r>
              <a:rPr lang="en-US" altLang="en-US" sz="1400" dirty="0" smtClean="0"/>
              <a:t>паперів</a:t>
            </a:r>
            <a:r>
              <a:rPr lang="en-US" altLang="ru-RU" sz="1400" dirty="0" smtClean="0"/>
              <a:t> </a:t>
            </a:r>
            <a:r>
              <a:rPr lang="en-US" altLang="en-US" sz="1400" dirty="0" smtClean="0"/>
              <a:t>та</a:t>
            </a:r>
            <a:r>
              <a:rPr lang="en-US" altLang="ru-RU" sz="1400" dirty="0" smtClean="0"/>
              <a:t> </a:t>
            </a:r>
            <a:r>
              <a:rPr lang="en-US" altLang="en-US" sz="1400" dirty="0" smtClean="0"/>
              <a:t>фондового</a:t>
            </a:r>
            <a:r>
              <a:rPr lang="en-US" altLang="ru-RU" sz="1400" dirty="0" smtClean="0"/>
              <a:t> </a:t>
            </a:r>
            <a:r>
              <a:rPr lang="en-US" altLang="en-US" sz="1400" dirty="0" smtClean="0"/>
              <a:t>ринку</a:t>
            </a:r>
            <a:r>
              <a:rPr lang="en-US" altLang="ru-RU" sz="1400" dirty="0" smtClean="0"/>
              <a:t>.</a:t>
            </a:r>
            <a:endParaRPr lang="en-US" altLang="ru-RU" sz="1400" dirty="0" smtClean="0"/>
          </a:p>
          <a:p>
            <a:pPr algn="just"/>
            <a:endParaRPr lang="uk-UA" sz="1400" dirty="0" smtClean="0"/>
          </a:p>
          <a:p>
            <a:pPr algn="just"/>
            <a:endParaRPr lang="uk-UA"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640960" cy="1039427"/>
          </a:xfrm>
        </p:spPr>
        <p:style>
          <a:lnRef idx="1">
            <a:schemeClr val="accent5"/>
          </a:lnRef>
          <a:fillRef idx="2">
            <a:schemeClr val="accent5"/>
          </a:fillRef>
          <a:effectRef idx="1">
            <a:schemeClr val="accent5"/>
          </a:effectRef>
          <a:fontRef idx="minor">
            <a:schemeClr val="dk1"/>
          </a:fontRef>
        </p:style>
        <p:txBody>
          <a:bodyPr>
            <a:normAutofit/>
          </a:bodyPr>
          <a:lstStyle/>
          <a:p>
            <a:r>
              <a:rPr lang="uk-UA" sz="3200" dirty="0" smtClean="0">
                <a:solidFill>
                  <a:schemeClr val="tx1">
                    <a:lumMod val="65000"/>
                    <a:lumOff val="35000"/>
                  </a:schemeClr>
                </a:solidFill>
              </a:rPr>
              <a:t>3.2.Типи акціонерних товариств</a:t>
            </a:r>
            <a:endParaRPr lang="uk-UA" sz="3200" dirty="0">
              <a:solidFill>
                <a:schemeClr val="tx1">
                  <a:lumMod val="65000"/>
                  <a:lumOff val="35000"/>
                </a:schemeClr>
              </a:solidFill>
            </a:endParaRPr>
          </a:p>
        </p:txBody>
      </p:sp>
      <p:sp>
        <p:nvSpPr>
          <p:cNvPr id="3" name="Объект 2"/>
          <p:cNvSpPr>
            <a:spLocks noGrp="1"/>
          </p:cNvSpPr>
          <p:nvPr>
            <p:ph idx="1"/>
          </p:nvPr>
        </p:nvSpPr>
        <p:spPr>
          <a:xfrm>
            <a:off x="323528" y="1752600"/>
            <a:ext cx="8568952" cy="4844752"/>
          </a:xfrm>
        </p:spPr>
        <p:txBody>
          <a:bodyPr>
            <a:normAutofit/>
          </a:bodyPr>
          <a:lstStyle/>
          <a:p>
            <a:pPr indent="285750" algn="just">
              <a:spcAft>
                <a:spcPts val="750"/>
              </a:spcAft>
            </a:pPr>
            <a:r>
              <a:rPr lang="ru-RU" sz="2000" dirty="0" smtClean="0">
                <a:solidFill>
                  <a:srgbClr val="000000"/>
                </a:solidFill>
                <a:latin typeface="Times New Roman" panose="02020603050405020304"/>
                <a:ea typeface="Times New Roman" panose="02020603050405020304"/>
              </a:rPr>
              <a:t> </a:t>
            </a:r>
            <a:r>
              <a:rPr lang="uk-UA" sz="2000" dirty="0" smtClean="0">
                <a:solidFill>
                  <a:srgbClr val="000000"/>
                </a:solidFill>
                <a:latin typeface="Century Gothic" panose="020B0502020202020204" pitchFamily="34" charset="0"/>
                <a:ea typeface="Times New Roman" panose="02020603050405020304"/>
              </a:rPr>
              <a:t>Акціонерні товариства за типом поділяються на </a:t>
            </a:r>
            <a:r>
              <a:rPr lang="uk-UA" sz="2000" b="1" dirty="0" smtClean="0">
                <a:solidFill>
                  <a:srgbClr val="000000"/>
                </a:solidFill>
                <a:latin typeface="Century Gothic" panose="020B0502020202020204" pitchFamily="34" charset="0"/>
                <a:ea typeface="Times New Roman" panose="02020603050405020304"/>
              </a:rPr>
              <a:t>публічні</a:t>
            </a:r>
            <a:r>
              <a:rPr lang="uk-UA" sz="2000" dirty="0" smtClean="0">
                <a:solidFill>
                  <a:srgbClr val="000000"/>
                </a:solidFill>
                <a:latin typeface="Century Gothic" panose="020B0502020202020204" pitchFamily="34" charset="0"/>
                <a:ea typeface="Times New Roman" panose="02020603050405020304"/>
              </a:rPr>
              <a:t> акціонерні товариства та </a:t>
            </a:r>
            <a:r>
              <a:rPr lang="uk-UA" sz="2000" b="1" dirty="0" smtClean="0">
                <a:solidFill>
                  <a:srgbClr val="000000"/>
                </a:solidFill>
                <a:latin typeface="Century Gothic" panose="020B0502020202020204" pitchFamily="34" charset="0"/>
                <a:ea typeface="Times New Roman" panose="02020603050405020304"/>
              </a:rPr>
              <a:t>приватні</a:t>
            </a:r>
            <a:r>
              <a:rPr lang="uk-UA" sz="2000" dirty="0" smtClean="0">
                <a:solidFill>
                  <a:srgbClr val="000000"/>
                </a:solidFill>
                <a:latin typeface="Century Gothic" panose="020B0502020202020204" pitchFamily="34" charset="0"/>
                <a:ea typeface="Times New Roman" panose="02020603050405020304"/>
              </a:rPr>
              <a:t> акціонерні товариства.</a:t>
            </a:r>
            <a:endParaRPr lang="uk-UA" sz="2000" dirty="0" smtClean="0">
              <a:latin typeface="Century Gothic" panose="020B0502020202020204" pitchFamily="34" charset="0"/>
              <a:ea typeface="Times New Roman" panose="02020603050405020304"/>
            </a:endParaRPr>
          </a:p>
          <a:p>
            <a:pPr indent="285750" algn="just">
              <a:spcAft>
                <a:spcPts val="750"/>
              </a:spcAft>
            </a:pPr>
            <a:r>
              <a:rPr lang="uk-UA" sz="2000" dirty="0" smtClean="0">
                <a:solidFill>
                  <a:srgbClr val="000000"/>
                </a:solidFill>
                <a:latin typeface="Century Gothic" panose="020B0502020202020204" pitchFamily="34" charset="0"/>
                <a:ea typeface="Times New Roman" panose="02020603050405020304"/>
              </a:rPr>
              <a:t>Тип акціонерного товариства зазначається у статуті акціонерного товариства. Публічну пропозицію власних акцій може здійснювати виключно публічне акціонерне товариство.</a:t>
            </a:r>
            <a:endParaRPr lang="uk-UA" sz="2000" dirty="0" smtClean="0">
              <a:latin typeface="Century Gothic" panose="020B0502020202020204" pitchFamily="34" charset="0"/>
              <a:ea typeface="Times New Roman" panose="02020603050405020304"/>
            </a:endParaRPr>
          </a:p>
          <a:p>
            <a:pPr algn="just"/>
            <a:r>
              <a:rPr lang="uk-UA" sz="2000" dirty="0" smtClean="0">
                <a:solidFill>
                  <a:srgbClr val="000000"/>
                </a:solidFill>
                <a:latin typeface="Century Gothic" panose="020B0502020202020204" pitchFamily="34" charset="0"/>
                <a:ea typeface="Times New Roman" panose="02020603050405020304"/>
              </a:rPr>
              <a:t>Якщо приватне акціонерне товариство має намір здійснити публічну пропозицію власних акцій, загальні збори такого товариства разом з прийняттям рішення про здійснення публічної пропозиції власних акцій повинні прийняти рішення про зміну типу товариства з приватного на публічне.</a:t>
            </a:r>
            <a:r>
              <a:rPr lang="uk-UA" sz="2000" dirty="0" smtClean="0">
                <a:latin typeface="Century Gothic" panose="020B0502020202020204" pitchFamily="34" charset="0"/>
                <a:ea typeface="Times New Roman" panose="02020603050405020304"/>
              </a:rPr>
              <a:t> </a:t>
            </a:r>
            <a:endParaRPr lang="uk-UA" sz="2000" dirty="0" smtClean="0">
              <a:latin typeface="Century Gothic" panose="020B0502020202020204" pitchFamily="34" charset="0"/>
              <a:ea typeface="Times New Roman" panose="02020603050405020304"/>
            </a:endParaRPr>
          </a:p>
          <a:p>
            <a:pPr algn="just"/>
            <a:r>
              <a:rPr lang="uk-UA" sz="2000" dirty="0" smtClean="0">
                <a:solidFill>
                  <a:srgbClr val="000000"/>
                </a:solidFill>
                <a:latin typeface="Century Gothic" panose="020B0502020202020204" pitchFamily="34" charset="0"/>
                <a:ea typeface="Times New Roman" panose="02020603050405020304"/>
              </a:rPr>
              <a:t>Зміна типу товариства з приватного на публічне або з публічного на приватне не є його перетворенням.</a:t>
            </a:r>
            <a:r>
              <a:rPr lang="uk-UA" sz="2000" dirty="0" smtClean="0">
                <a:latin typeface="Century Gothic" panose="020B0502020202020204" pitchFamily="34" charset="0"/>
                <a:ea typeface="Times New Roman" panose="02020603050405020304"/>
              </a:rPr>
              <a:t> </a:t>
            </a:r>
            <a:endParaRPr lang="uk-UA" sz="2000" dirty="0">
              <a:latin typeface="Century Gothic" panose="020B0502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6871" y="248102"/>
            <a:ext cx="8579186" cy="1008112"/>
          </a:xfrm>
          <a:solidFill>
            <a:schemeClr val="accent5">
              <a:lumMod val="40000"/>
              <a:lumOff val="60000"/>
            </a:schemeClr>
          </a:solidFill>
        </p:spPr>
        <p:txBody>
          <a:bodyPr>
            <a:normAutofit fontScale="90000"/>
          </a:bodyPr>
          <a:lstStyle/>
          <a:p>
            <a:r>
              <a:rPr lang="uk-UA" dirty="0" smtClean="0"/>
              <a:t>Особливості публічного акціонерного товариства:</a:t>
            </a:r>
            <a:endParaRPr lang="ru-RU" dirty="0"/>
          </a:p>
        </p:txBody>
      </p:sp>
      <p:sp>
        <p:nvSpPr>
          <p:cNvPr id="3" name="Объект 2"/>
          <p:cNvSpPr>
            <a:spLocks noGrp="1"/>
          </p:cNvSpPr>
          <p:nvPr>
            <p:ph idx="1"/>
          </p:nvPr>
        </p:nvSpPr>
        <p:spPr>
          <a:xfrm>
            <a:off x="210214" y="1256214"/>
            <a:ext cx="8692500" cy="5601786"/>
          </a:xfrm>
        </p:spPr>
        <p:txBody>
          <a:bodyPr>
            <a:noAutofit/>
          </a:bodyPr>
          <a:lstStyle/>
          <a:p>
            <a:pPr marL="114300" indent="0" algn="just">
              <a:buNone/>
            </a:pPr>
            <a:endParaRPr lang="uk-UA" sz="1200" dirty="0" smtClean="0"/>
          </a:p>
          <a:p>
            <a:pPr marL="114300" indent="0" algn="just">
              <a:buNone/>
            </a:pPr>
            <a:r>
              <a:rPr lang="uk-UA" sz="1200" b="1" dirty="0" smtClean="0"/>
              <a:t>—</a:t>
            </a:r>
            <a:r>
              <a:rPr lang="uk-UA" sz="1200" dirty="0" smtClean="0"/>
              <a:t> акціонери можуть відчужувати належні їм акції без згоди інших акціонерів та товариства;</a:t>
            </a:r>
            <a:endParaRPr lang="uk-UA" sz="1200" dirty="0" smtClean="0"/>
          </a:p>
          <a:p>
            <a:pPr marL="114300" indent="0" algn="just">
              <a:buNone/>
            </a:pPr>
            <a:r>
              <a:rPr lang="uk-UA" sz="1200" b="1" dirty="0" smtClean="0"/>
              <a:t>—</a:t>
            </a:r>
            <a:r>
              <a:rPr lang="uk-UA" sz="1200" dirty="0" smtClean="0"/>
              <a:t> товариство може здійснювати як публічне, так і приватне розміщення акцій;</a:t>
            </a:r>
            <a:endParaRPr lang="uk-UA" sz="1200" dirty="0" smtClean="0"/>
          </a:p>
          <a:p>
            <a:pPr marL="114300" indent="0" algn="just">
              <a:buNone/>
            </a:pPr>
            <a:r>
              <a:rPr lang="uk-UA" sz="1200" b="1" dirty="0" smtClean="0"/>
              <a:t>—</a:t>
            </a:r>
            <a:r>
              <a:rPr lang="uk-UA" sz="1200" dirty="0" smtClean="0"/>
              <a:t> при публічному розміщенні акцій акціонери не мають переважного права на придбання акцій, що додатково розміщуються товариством;</a:t>
            </a:r>
            <a:endParaRPr lang="uk-UA" sz="1200" dirty="0" smtClean="0"/>
          </a:p>
          <a:p>
            <a:pPr marL="114300" indent="0" algn="just">
              <a:buNone/>
            </a:pPr>
            <a:r>
              <a:rPr lang="uk-UA" sz="1200" b="1" dirty="0" smtClean="0"/>
              <a:t>—</a:t>
            </a:r>
            <a:r>
              <a:rPr lang="uk-UA" sz="1200" dirty="0" smtClean="0"/>
              <a:t> товариство зобов’язане пройти процедуру </a:t>
            </a:r>
            <a:r>
              <a:rPr lang="uk-UA" sz="1200" b="1" dirty="0" smtClean="0"/>
              <a:t>лістингу</a:t>
            </a:r>
            <a:r>
              <a:rPr lang="uk-UA" sz="1200" dirty="0" smtClean="0"/>
              <a:t> та залишатися у біржовому реєстрі принаймні на одній фондовій біржі, при цьому укладання договорів купівлі-продажу акцій товариства, яке пройшло процедуру лістингу на фондовій біржі, здійснюється лише на цій фондовій біржі;</a:t>
            </a:r>
            <a:endParaRPr lang="uk-UA" sz="1200" dirty="0" smtClean="0"/>
          </a:p>
          <a:p>
            <a:pPr marL="114300" indent="0" algn="just">
              <a:buNone/>
            </a:pPr>
            <a:r>
              <a:rPr lang="uk-UA" sz="1200" b="1" dirty="0" smtClean="0"/>
              <a:t>—</a:t>
            </a:r>
            <a:r>
              <a:rPr lang="uk-UA" sz="1200" dirty="0" smtClean="0"/>
              <a:t> у разі якщо умовами емісії акцій передбачена можливість їх оплати не грошовими коштами, товариство зобов’язане залучити незалежного експерта для встановлення ринкової вартості майна, майнових або немайнових прав, які передаються в обмін на акції, при цьому вартість негрошового внеску не може відхилятися від ринкової вартості акцій більше ніж на 10% ;</a:t>
            </a:r>
            <a:endParaRPr lang="uk-UA" sz="1200" dirty="0" smtClean="0"/>
          </a:p>
          <a:p>
            <a:pPr marL="114300" indent="0" algn="just">
              <a:buNone/>
            </a:pPr>
            <a:r>
              <a:rPr lang="uk-UA" sz="1200" b="1" dirty="0" smtClean="0"/>
              <a:t>—</a:t>
            </a:r>
            <a:r>
              <a:rPr lang="uk-UA" sz="1200" dirty="0" smtClean="0"/>
              <a:t> річна фінансова звітність товариства підлягає обов’язковій перевірці незалежним аудитором, а також оприлюдненню (разом із аудиторським висновком); </a:t>
            </a:r>
            <a:endParaRPr lang="uk-UA" sz="1200" dirty="0" smtClean="0"/>
          </a:p>
          <a:p>
            <a:pPr marL="114300" indent="0" algn="just">
              <a:buNone/>
            </a:pPr>
            <a:r>
              <a:rPr lang="uk-UA" sz="1200" b="1" dirty="0" smtClean="0"/>
              <a:t>—</a:t>
            </a:r>
            <a:r>
              <a:rPr lang="uk-UA" sz="1200" dirty="0" smtClean="0"/>
              <a:t> обрання членів наглядової ради і ревізійної комісії товариства здійснюється виключно шляхом </a:t>
            </a:r>
            <a:r>
              <a:rPr lang="uk-UA" sz="1200" b="1" dirty="0" smtClean="0"/>
              <a:t>кумулятивного голосування</a:t>
            </a:r>
            <a:r>
              <a:rPr lang="uk-UA" sz="1200" dirty="0" smtClean="0"/>
              <a:t>; </a:t>
            </a:r>
            <a:endParaRPr lang="uk-UA" sz="1200" dirty="0" smtClean="0"/>
          </a:p>
          <a:p>
            <a:pPr marL="114300" indent="0" algn="just">
              <a:buNone/>
            </a:pPr>
            <a:r>
              <a:rPr lang="uk-UA" sz="1200" b="1" dirty="0" smtClean="0"/>
              <a:t>—</a:t>
            </a:r>
            <a:r>
              <a:rPr lang="uk-UA" sz="1200" dirty="0" smtClean="0"/>
              <a:t> окрім питань, для вирішення яких законом вимагається кваліфікована більшість (три четвертих голосів від загальної кількості акціонерів товариства, які мають право голосу), рішення загальних зборів товариства приймаються простою більшістю голосів присутніх на зборах акціонерів. Товариство і його акціонери не мають право на свій розсуд розширяти коло питань, які вирішуються кваліфікованою більшістю, а також збільшувати число голосів, якими вирішуються інші питання.</a:t>
            </a:r>
            <a:endParaRPr lang="uk-UA" sz="1200" dirty="0" smtClean="0"/>
          </a:p>
          <a:p>
            <a:pPr marL="114300" indent="0" algn="just">
              <a:buNone/>
            </a:pPr>
            <a:r>
              <a:rPr lang="uk-UA" sz="1200" b="1" i="1" dirty="0" smtClean="0"/>
              <a:t>Лістинг </a:t>
            </a:r>
            <a:r>
              <a:rPr lang="uk-UA" sz="1200" i="1" dirty="0" smtClean="0"/>
              <a:t>— сукупність процедур з включення цінних паперів до реєстру організатора торгівлі та здійснення контролю за відповідністю цінних паперів і емітента умовам та вимогам, установленим у правилах організатора торгівлі.</a:t>
            </a:r>
            <a:endParaRPr lang="uk-UA" sz="1200" dirty="0" smtClean="0"/>
          </a:p>
          <a:p>
            <a:pPr marL="114300" indent="0" algn="just">
              <a:buNone/>
            </a:pPr>
            <a:r>
              <a:rPr lang="uk-UA" sz="1200" b="1" i="1" dirty="0" smtClean="0"/>
              <a:t>Кумулятивне голосування </a:t>
            </a:r>
            <a:r>
              <a:rPr lang="uk-UA" sz="1200" i="1" dirty="0" smtClean="0"/>
              <a:t>— голосування під час обрання органів товариства, коли загальна кількість голосів акціонера помножується на кількість членів органу акціонерного товариства, що обираються, а акціонер має право віддати всі підраховані таким чином голоси за одного кандидата або розподілити їх між кількома кандидатами.</a:t>
            </a:r>
            <a:endParaRPr lang="uk-UA" sz="1200" dirty="0" smtClean="0"/>
          </a:p>
          <a:p>
            <a:pPr marL="114300" indent="0" algn="just">
              <a:buNone/>
            </a:pPr>
            <a:endParaRPr lang="uk-UA"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726" y="260648"/>
            <a:ext cx="8553416" cy="1039427"/>
          </a:xfrm>
          <a:solidFill>
            <a:schemeClr val="accent5">
              <a:lumMod val="40000"/>
              <a:lumOff val="60000"/>
            </a:schemeClr>
          </a:solidFill>
        </p:spPr>
        <p:txBody>
          <a:bodyPr>
            <a:normAutofit fontScale="90000"/>
          </a:bodyPr>
          <a:lstStyle/>
          <a:p>
            <a:r>
              <a:rPr lang="uk-UA" dirty="0" smtClean="0"/>
              <a:t>Особливості приватного акціонерного товариства:</a:t>
            </a:r>
            <a:endParaRPr lang="ru-RU" dirty="0"/>
          </a:p>
        </p:txBody>
      </p:sp>
      <p:sp>
        <p:nvSpPr>
          <p:cNvPr id="3" name="Объект 2"/>
          <p:cNvSpPr>
            <a:spLocks noGrp="1"/>
          </p:cNvSpPr>
          <p:nvPr>
            <p:ph idx="1"/>
          </p:nvPr>
        </p:nvSpPr>
        <p:spPr>
          <a:xfrm>
            <a:off x="235984" y="1556792"/>
            <a:ext cx="8640960" cy="5184576"/>
          </a:xfrm>
        </p:spPr>
        <p:txBody>
          <a:bodyPr>
            <a:noAutofit/>
          </a:bodyPr>
          <a:lstStyle/>
          <a:p>
            <a:pPr marL="114300" indent="0" algn="just">
              <a:buNone/>
            </a:pPr>
            <a:r>
              <a:rPr lang="uk-UA" sz="1300" b="1" dirty="0" smtClean="0"/>
              <a:t>—</a:t>
            </a:r>
            <a:r>
              <a:rPr lang="uk-UA" sz="1300" dirty="0" smtClean="0"/>
              <a:t> максимальна кількість акціонерів не може бути більшою 100 осіб;</a:t>
            </a:r>
            <a:endParaRPr lang="uk-UA" sz="1300" dirty="0" smtClean="0"/>
          </a:p>
          <a:p>
            <a:pPr marL="114300" indent="0" algn="just">
              <a:buNone/>
            </a:pPr>
            <a:r>
              <a:rPr lang="uk-UA" sz="1300" b="1" dirty="0" smtClean="0"/>
              <a:t>—</a:t>
            </a:r>
            <a:r>
              <a:rPr lang="uk-UA" sz="1300" dirty="0" smtClean="0"/>
              <a:t> товариство може здійснювати тільки приватне розміщення акцій;</a:t>
            </a:r>
            <a:endParaRPr lang="uk-UA" sz="1300" dirty="0" smtClean="0"/>
          </a:p>
          <a:p>
            <a:pPr marL="114300" indent="0" algn="just">
              <a:buNone/>
            </a:pPr>
            <a:r>
              <a:rPr lang="uk-UA" sz="1300" b="1" dirty="0" smtClean="0"/>
              <a:t>—</a:t>
            </a:r>
            <a:r>
              <a:rPr lang="uk-UA" sz="1300" dirty="0" smtClean="0"/>
              <a:t> статутом товариства може бути передбачено переважне право акціонерів та самого товариства на придбання акцій цього товариства, що пропонуються їх власником до продажу третій особі. Зазначене переважне право акціонерів приватного товариства не поширюється на випадки переходу права власності на цінні папери цього товариства в результаті їх спадкування чи правонаступництва;</a:t>
            </a:r>
            <a:endParaRPr lang="uk-UA" sz="1300" dirty="0" smtClean="0"/>
          </a:p>
          <a:p>
            <a:pPr marL="114300" indent="0" algn="just">
              <a:buNone/>
            </a:pPr>
            <a:r>
              <a:rPr lang="uk-UA" sz="1300" b="1" dirty="0" smtClean="0"/>
              <a:t>—</a:t>
            </a:r>
            <a:r>
              <a:rPr lang="uk-UA" sz="1300" dirty="0" smtClean="0"/>
              <a:t> акціонер товариства завжди має переважне право на придбання акцій додаткової емісії, в той же час акціонер публічного акціонерного товариства може бути позбавлений такого права умовами публічного розміщення акцій додаткової емісії;</a:t>
            </a:r>
            <a:endParaRPr lang="uk-UA" sz="1300" dirty="0" smtClean="0"/>
          </a:p>
          <a:p>
            <a:pPr marL="114300" indent="0" algn="just">
              <a:buNone/>
            </a:pPr>
            <a:r>
              <a:rPr lang="uk-UA" sz="1300" b="1" dirty="0" smtClean="0"/>
              <a:t>—</a:t>
            </a:r>
            <a:r>
              <a:rPr lang="uk-UA" sz="1300" dirty="0" smtClean="0"/>
              <a:t> акції приватного акціонерного товариства не можуть купуватися та/або продаватися на фондовій біржі, за винятком продажу шляхом проведення на біржі аукціону;</a:t>
            </a:r>
            <a:endParaRPr lang="uk-UA" sz="1300" dirty="0" smtClean="0"/>
          </a:p>
          <a:p>
            <a:pPr marL="114300" indent="0" algn="just">
              <a:buNone/>
            </a:pPr>
            <a:r>
              <a:rPr lang="uk-UA" sz="1300" b="1" dirty="0" smtClean="0"/>
              <a:t>—</a:t>
            </a:r>
            <a:r>
              <a:rPr lang="uk-UA" sz="1300" dirty="0" smtClean="0"/>
              <a:t> умовами емісії акцій може бути передбачена можливість сплати за них не грошима, а майном, майновими або немайновими правами, при цьому оцінка негрошового внеску здійснюється товариством і інвестором на власний розсуд, без залучення незалежного експерта;</a:t>
            </a:r>
            <a:endParaRPr lang="uk-UA" sz="1300" dirty="0" smtClean="0"/>
          </a:p>
          <a:p>
            <a:pPr marL="114300" indent="0" algn="just">
              <a:buNone/>
            </a:pPr>
            <a:r>
              <a:rPr lang="uk-UA" sz="1300" b="1" dirty="0" smtClean="0"/>
              <a:t>—</a:t>
            </a:r>
            <a:r>
              <a:rPr lang="uk-UA" sz="1300" dirty="0" smtClean="0"/>
              <a:t> статутом товариства може встановлюватися коло питань, вирішення яких вимагає більшої кількості голосів акціонерів, ніж проста більшість або кваліфікована більшість;</a:t>
            </a:r>
            <a:endParaRPr lang="uk-UA" sz="1300" dirty="0" smtClean="0"/>
          </a:p>
          <a:p>
            <a:pPr marL="114300" indent="0" algn="just">
              <a:buNone/>
            </a:pPr>
            <a:r>
              <a:rPr lang="uk-UA" sz="1300" b="1" dirty="0" smtClean="0"/>
              <a:t>—</a:t>
            </a:r>
            <a:r>
              <a:rPr lang="uk-UA" sz="1300" dirty="0" smtClean="0"/>
              <a:t> на розсуд товариства, члени наглядової ради можуть обиратися за принципом пропорційності представництва або шляхом кумулятивного голосування;</a:t>
            </a:r>
            <a:endParaRPr lang="uk-UA" sz="1300" dirty="0" smtClean="0"/>
          </a:p>
          <a:p>
            <a:pPr marL="114300" indent="0" algn="just">
              <a:buNone/>
            </a:pPr>
            <a:r>
              <a:rPr lang="uk-UA" sz="1300" b="1" dirty="0" smtClean="0"/>
              <a:t>—</a:t>
            </a:r>
            <a:r>
              <a:rPr lang="uk-UA" sz="1300" dirty="0" smtClean="0"/>
              <a:t> товариство не зобов’язане розкривати свою фінансову звітність на фондовому ринку, хоча зобов’язане оприлюднювати фінансову звітність </a:t>
            </a:r>
            <a:r>
              <a:rPr lang="uk-UA" sz="1300" dirty="0" smtClean="0">
                <a:solidFill>
                  <a:srgbClr val="FF0000"/>
                </a:solidFill>
              </a:rPr>
              <a:t>у Державному реєстрі юридичних осіб</a:t>
            </a:r>
            <a:r>
              <a:rPr lang="uk-UA" sz="1300" dirty="0" smtClean="0"/>
              <a:t>, як і будь-яка інша юридична особа, зареєстрована в Україні.</a:t>
            </a:r>
            <a:endParaRPr lang="uk-UA" sz="1300" dirty="0" smtClean="0"/>
          </a:p>
          <a:p>
            <a:pPr algn="just"/>
            <a:endParaRPr lang="uk-UA"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568952" cy="1039427"/>
          </a:xfrm>
          <a:solidFill>
            <a:schemeClr val="accent5">
              <a:lumMod val="60000"/>
              <a:lumOff val="40000"/>
            </a:schemeClr>
          </a:solidFill>
        </p:spPr>
        <p:style>
          <a:lnRef idx="1">
            <a:schemeClr val="accent2"/>
          </a:lnRef>
          <a:fillRef idx="2">
            <a:schemeClr val="accent2"/>
          </a:fillRef>
          <a:effectRef idx="1">
            <a:schemeClr val="accent2"/>
          </a:effectRef>
          <a:fontRef idx="minor">
            <a:schemeClr val="dk1"/>
          </a:fontRef>
        </p:style>
        <p:txBody>
          <a:bodyPr>
            <a:normAutofit/>
          </a:bodyPr>
          <a:lstStyle/>
          <a:p>
            <a:r>
              <a:rPr lang="uk-UA" sz="2800" dirty="0" smtClean="0">
                <a:solidFill>
                  <a:schemeClr val="bg1">
                    <a:lumMod val="50000"/>
                  </a:schemeClr>
                </a:solidFill>
              </a:rPr>
              <a:t>3.3. Створення та заснування акціонерного товариства</a:t>
            </a:r>
            <a:endParaRPr lang="uk-UA" sz="2800" dirty="0">
              <a:solidFill>
                <a:schemeClr val="bg1">
                  <a:lumMod val="50000"/>
                </a:schemeClr>
              </a:solidFill>
            </a:endParaRPr>
          </a:p>
        </p:txBody>
      </p:sp>
      <p:sp>
        <p:nvSpPr>
          <p:cNvPr id="3" name="Объект 2"/>
          <p:cNvSpPr>
            <a:spLocks noGrp="1"/>
          </p:cNvSpPr>
          <p:nvPr>
            <p:ph idx="1"/>
          </p:nvPr>
        </p:nvSpPr>
        <p:spPr>
          <a:xfrm>
            <a:off x="179512" y="1700808"/>
            <a:ext cx="8640960" cy="4968552"/>
          </a:xfrm>
        </p:spPr>
        <p:txBody>
          <a:bodyPr>
            <a:normAutofit/>
          </a:bodyPr>
          <a:lstStyle/>
          <a:p>
            <a:pPr algn="just"/>
            <a:r>
              <a:rPr lang="uk-UA" sz="1200" dirty="0" smtClean="0"/>
              <a:t>Засновниками акціонерного товариства визнаються держава в особі органу, уповноваженого управляти державним майном, територіальна громада в особі органу, уповноваженого управляти комунальним майном, а також фізичні та/або юридичні особи, що прийняли рішення про його заснування.</a:t>
            </a:r>
            <a:endParaRPr lang="uk-UA" sz="1200" dirty="0" smtClean="0"/>
          </a:p>
          <a:p>
            <a:pPr algn="just"/>
            <a:r>
              <a:rPr lang="uk-UA" sz="1200" dirty="0" smtClean="0"/>
              <a:t> Засновниками акціонерного товариства можуть бути одна, дві чи більше осіб.</a:t>
            </a:r>
            <a:endParaRPr lang="uk-UA" sz="1200" dirty="0" smtClean="0"/>
          </a:p>
          <a:p>
            <a:pPr algn="just"/>
            <a:r>
              <a:rPr lang="uk-UA" sz="1200" dirty="0" smtClean="0"/>
              <a:t> Засновниками може укладатися засновницький договір, у якому визначаються: порядок провадження спільної діяльності щодо створення акціонерного товариства, кількість, тип і клас акцій, що підлягають придбанню кожним засновником, номінальна вартість і вартість придбання цих акцій, строк і форма оплати вартості акцій, строк дії договору.</a:t>
            </a:r>
            <a:endParaRPr lang="uk-UA" sz="1200" dirty="0" smtClean="0"/>
          </a:p>
          <a:p>
            <a:pPr algn="just"/>
            <a:r>
              <a:rPr lang="uk-UA" sz="1200" dirty="0" smtClean="0"/>
              <a:t>Для створення акціонерного товариства засновники повинні провести закрите (приватне) розміщення його акцій, установчі збори та здійснити державну реєстрацію акціонерного товариства.</a:t>
            </a:r>
            <a:endParaRPr lang="uk-UA" sz="1200" dirty="0" smtClean="0"/>
          </a:p>
          <a:p>
            <a:pPr algn="just"/>
            <a:r>
              <a:rPr lang="uk-UA" sz="1200" dirty="0" smtClean="0"/>
              <a:t>Засновницький договір не є установчим документом товариства і діє до дати реєстрації Національною комісією з цінних паперів та фондового ринку звіту про результати закритого (приватного) розміщення акцій.</a:t>
            </a:r>
            <a:endParaRPr lang="uk-UA" sz="1200" dirty="0" smtClean="0"/>
          </a:p>
          <a:p>
            <a:pPr algn="just"/>
            <a:r>
              <a:rPr lang="uk-UA" sz="1200" dirty="0" smtClean="0"/>
              <a:t>Засновницький договір укладається в письмовій формі. Якщо товариство створюється за участю фізичних осіб, їх підписи на засновницькому договорі підлягають нотаріальному засвідченню.</a:t>
            </a:r>
            <a:endParaRPr lang="uk-UA" sz="1200" dirty="0" smtClean="0"/>
          </a:p>
          <a:p>
            <a:pPr algn="just"/>
            <a:r>
              <a:rPr lang="uk-UA" sz="1200" dirty="0" smtClean="0"/>
              <a:t>У разі заснування товариства однією особою засновницький договір не укладається.</a:t>
            </a:r>
            <a:endParaRPr lang="uk-UA" sz="1200" dirty="0" smtClean="0"/>
          </a:p>
          <a:p>
            <a:pPr algn="just"/>
            <a:r>
              <a:rPr lang="uk-UA" sz="1200" dirty="0" smtClean="0"/>
              <a:t>У разі заснування акціонерного товариства його акції підлягають розміщенню виключно серед його засновників шляхом приватного розміщення. Публічне розміщення акцій товариства може здійснюватися після отримання свідоцтва про реєстрацію першого випуску акцій.</a:t>
            </a:r>
            <a:endParaRPr lang="uk-UA" sz="1200" dirty="0" smtClean="0"/>
          </a:p>
          <a:p>
            <a:pPr algn="just"/>
            <a:r>
              <a:rPr lang="uk-UA" sz="1200" dirty="0" smtClean="0"/>
              <a:t>Особливості створення акціонерного товариства шляхом злиття, поділу, виділу чи перетворення підприємницьких товариств, державних та комунальних підприємств у акціонерне товариство </a:t>
            </a:r>
            <a:r>
              <a:rPr lang="uk-UA" sz="1200" dirty="0" smtClean="0">
                <a:solidFill>
                  <a:srgbClr val="FF0000"/>
                </a:solidFill>
              </a:rPr>
              <a:t>визначаються Національною комісією з цінних паперів та фондового ринку</a:t>
            </a:r>
            <a:r>
              <a:rPr lang="uk-UA" sz="1200" dirty="0" smtClean="0"/>
              <a:t>, а за участю державних та (чи) комунальних підприємств - </a:t>
            </a:r>
            <a:r>
              <a:rPr lang="uk-UA" sz="1200" dirty="0" smtClean="0">
                <a:solidFill>
                  <a:srgbClr val="FF0000"/>
                </a:solidFill>
              </a:rPr>
              <a:t>Національною комісією з цінних паперів та фондового ринку за погодженням з Фондом державного майна України</a:t>
            </a:r>
            <a:r>
              <a:rPr lang="uk-UA" sz="1200" dirty="0" smtClean="0"/>
              <a:t>.</a:t>
            </a:r>
            <a:endParaRPr lang="uk-UA" sz="1200" dirty="0" smtClean="0"/>
          </a:p>
          <a:p>
            <a:endParaRPr lang="ru-RU" sz="11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5177" y="260648"/>
            <a:ext cx="8515296" cy="1039427"/>
          </a:xfr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a:normAutofit/>
          </a:bodyPr>
          <a:lstStyle/>
          <a:p>
            <a:r>
              <a:rPr lang="uk-UA" sz="2000" dirty="0" smtClean="0">
                <a:solidFill>
                  <a:schemeClr val="bg1">
                    <a:lumMod val="50000"/>
                  </a:schemeClr>
                </a:solidFill>
                <a:effectLst>
                  <a:outerShdw blurRad="38100" dist="38100" dir="2700000" algn="tl">
                    <a:srgbClr val="000000">
                      <a:alpha val="43137"/>
                    </a:srgbClr>
                  </a:outerShdw>
                </a:effectLst>
              </a:rPr>
              <a:t>Створення акціонерного товариства здійснюється за такими етапами:</a:t>
            </a:r>
            <a:endParaRPr lang="uk-UA" sz="2000" dirty="0">
              <a:solidFill>
                <a:schemeClr val="bg1">
                  <a:lumMod val="50000"/>
                </a:schemeClr>
              </a:solidFill>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9138" y="1628800"/>
            <a:ext cx="9027358" cy="5229200"/>
          </a:xfrm>
        </p:spPr>
        <p:txBody>
          <a:bodyPr>
            <a:noAutofit/>
          </a:bodyPr>
          <a:lstStyle/>
          <a:p>
            <a:pPr marL="114300" lvl="0" indent="0" algn="just" fontAlgn="base">
              <a:buNone/>
            </a:pPr>
            <a:r>
              <a:rPr lang="uk-UA" sz="1200" dirty="0" smtClean="0"/>
              <a:t>1. Прийняття зборами засновників рішення про створення акціонерного товариства та про закрите (приватне) розміщення акцій.</a:t>
            </a:r>
            <a:endParaRPr lang="uk-UA" sz="1200" dirty="0" smtClean="0"/>
          </a:p>
          <a:p>
            <a:pPr marL="114300" lvl="0" indent="0" algn="just" fontAlgn="base">
              <a:buNone/>
            </a:pPr>
            <a:r>
              <a:rPr lang="uk-UA" sz="1200" dirty="0" smtClean="0"/>
              <a:t>2. Подання заяви та всіх необхідних документів на реєстрацію випуску акцій до Державної комісії з цінних паперів та фондового ринку.</a:t>
            </a:r>
            <a:endParaRPr lang="uk-UA" sz="1200" dirty="0" smtClean="0"/>
          </a:p>
          <a:p>
            <a:pPr marL="114300" lvl="0" indent="0" algn="just" fontAlgn="base">
              <a:buNone/>
            </a:pPr>
            <a:r>
              <a:rPr lang="uk-UA" sz="1200" dirty="0" smtClean="0"/>
              <a:t>3. Реєстрація Державною комісією з цінних паперів та фондового ринку випуску акцій та видача тимчасового свідоцтва про реєстрацію випуску акцій.</a:t>
            </a:r>
            <a:endParaRPr lang="uk-UA" sz="1200" dirty="0" smtClean="0"/>
          </a:p>
          <a:p>
            <a:pPr marL="114300" lvl="0" indent="0" algn="just" fontAlgn="base">
              <a:buNone/>
            </a:pPr>
            <a:r>
              <a:rPr lang="uk-UA" sz="1200" dirty="0" smtClean="0"/>
              <a:t>4. Присвоєння акціям міжнародного ідентифікаційного номера цінних паперів.</a:t>
            </a:r>
            <a:endParaRPr lang="uk-UA" sz="1200" dirty="0" smtClean="0"/>
          </a:p>
          <a:p>
            <a:pPr marL="114300" lvl="0" indent="0" algn="just" fontAlgn="base">
              <a:buNone/>
            </a:pPr>
            <a:r>
              <a:rPr lang="uk-UA" sz="1200" dirty="0" smtClean="0"/>
              <a:t>5. Укладення з депозитарієм цінних паперів договору про обслуговування емісії акцій або з реєстратором іменних цінних паперів договору про ведення реєстру власників іменних цінних паперів.</a:t>
            </a:r>
            <a:endParaRPr lang="uk-UA" sz="1200" dirty="0" smtClean="0"/>
          </a:p>
          <a:p>
            <a:pPr marL="114300" lvl="0" indent="0" algn="just" fontAlgn="base">
              <a:buNone/>
            </a:pPr>
            <a:r>
              <a:rPr lang="uk-UA" sz="1200" dirty="0" smtClean="0"/>
              <a:t>6. Закрите (приватне) розміщення акцій серед засновників товариства.</a:t>
            </a:r>
            <a:endParaRPr lang="uk-UA" sz="1200" dirty="0" smtClean="0"/>
          </a:p>
          <a:p>
            <a:pPr marL="114300" lvl="0" indent="0" algn="just" fontAlgn="base">
              <a:buNone/>
            </a:pPr>
            <a:r>
              <a:rPr lang="uk-UA" sz="1200" dirty="0" smtClean="0"/>
              <a:t>7. Оплата засновниками повної номінальної вартості акцій.</a:t>
            </a:r>
            <a:endParaRPr lang="uk-UA" sz="1200" dirty="0" smtClean="0"/>
          </a:p>
          <a:p>
            <a:pPr marL="114300" lvl="0" indent="0" algn="just" fontAlgn="base">
              <a:buNone/>
            </a:pPr>
            <a:r>
              <a:rPr lang="uk-UA" sz="1200" dirty="0" smtClean="0"/>
              <a:t>8. Затвердження установчими зборами товариства результатів закритого (приватного) розміщення акцій серед засновників товариства, затвердження статуту товариства, а також прийняття інших рішень, передбачених законом.</a:t>
            </a:r>
            <a:endParaRPr lang="uk-UA" sz="1200" dirty="0" smtClean="0"/>
          </a:p>
          <a:p>
            <a:pPr marL="114300" lvl="0" indent="0" algn="just" fontAlgn="base">
              <a:buNone/>
            </a:pPr>
            <a:r>
              <a:rPr lang="uk-UA" sz="1200" dirty="0" smtClean="0"/>
              <a:t>9. Реєстрація товариства та його статуту в органах державної реєстрації.</a:t>
            </a:r>
            <a:endParaRPr lang="uk-UA" sz="1200" dirty="0" smtClean="0"/>
          </a:p>
          <a:p>
            <a:pPr marL="114300" lvl="0" indent="0" algn="just" fontAlgn="base">
              <a:buNone/>
            </a:pPr>
            <a:r>
              <a:rPr lang="uk-UA" sz="1200" dirty="0" smtClean="0"/>
              <a:t>10. Подання Державній комісії з цінних паперів та фондового ринку звіту про результати закритого (приватного) розміщення акцій.</a:t>
            </a:r>
            <a:endParaRPr lang="uk-UA" sz="1200" dirty="0" smtClean="0"/>
          </a:p>
          <a:p>
            <a:pPr marL="114300" lvl="0" indent="0" algn="just" fontAlgn="base">
              <a:buNone/>
            </a:pPr>
            <a:r>
              <a:rPr lang="uk-UA" sz="1200" dirty="0" smtClean="0"/>
              <a:t>11. Реєстрація Державною комісією з цінних паперів та фондового ринку звіту про результати закритого (приватного) розміщення акцій.</a:t>
            </a:r>
            <a:endParaRPr lang="uk-UA" sz="1200" dirty="0" smtClean="0"/>
          </a:p>
          <a:p>
            <a:pPr marL="114300" lvl="0" indent="0" algn="just" fontAlgn="base">
              <a:buNone/>
            </a:pPr>
            <a:r>
              <a:rPr lang="uk-UA" sz="1200" dirty="0" smtClean="0"/>
              <a:t>12. Отримання свідоцтва про державну реєстрацію випуску акцій.</a:t>
            </a:r>
            <a:endParaRPr lang="uk-UA" sz="1200" dirty="0" smtClean="0"/>
          </a:p>
          <a:p>
            <a:pPr marL="114300" lvl="0" indent="0" algn="just" fontAlgn="base">
              <a:buNone/>
            </a:pPr>
            <a:r>
              <a:rPr lang="uk-UA" sz="1200" dirty="0" smtClean="0"/>
              <a:t>13. Видача засновникам товариства документів, що підтверджують право власності на акції.</a:t>
            </a:r>
            <a:endParaRPr lang="uk-UA" sz="1200" dirty="0" smtClean="0"/>
          </a:p>
          <a:p>
            <a:pPr marL="114300" lvl="0" indent="0" algn="just" fontAlgn="base">
              <a:buNone/>
            </a:pPr>
            <a:r>
              <a:rPr lang="uk-UA" sz="1100" b="1" dirty="0" smtClean="0"/>
              <a:t>Дії, що порушують процедуру створення акціонерного товариства, встановлену цим Законом, є підставою для прийняття Державною комісією з цінних паперів та фондового ринку рішення про відмову в реєстрації звіту про результати закритого (приватного) розміщення акцій. У разі прийняття такого рішення Державна комісія з цінних паперів та фондового ринку звертається до суду з позовом про ліквідацію акціонерного товариства.</a:t>
            </a:r>
            <a:endParaRPr lang="uk-UA" sz="1100" b="1" dirty="0" smtClean="0"/>
          </a:p>
          <a:p>
            <a:endParaRPr lang="ru-RU" sz="11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pPr algn="l"/>
            <a:r>
              <a:rPr lang="en-US" altLang="en-US" sz="1800">
                <a:solidFill>
                  <a:schemeClr val="tx1"/>
                </a:solidFill>
                <a:highlight>
                  <a:srgbClr val="C0C0C0"/>
                </a:highlight>
              </a:rPr>
              <a:t>Для</a:t>
            </a:r>
            <a:r>
              <a:rPr lang="en-US" altLang="ru-RU" sz="1800">
                <a:solidFill>
                  <a:schemeClr val="tx1"/>
                </a:solidFill>
                <a:highlight>
                  <a:srgbClr val="C0C0C0"/>
                </a:highlight>
              </a:rPr>
              <a:t> </a:t>
            </a:r>
            <a:r>
              <a:rPr lang="en-US" altLang="en-US" sz="1800">
                <a:solidFill>
                  <a:schemeClr val="tx1"/>
                </a:solidFill>
                <a:highlight>
                  <a:srgbClr val="C0C0C0"/>
                </a:highlight>
              </a:rPr>
              <a:t>створення</a:t>
            </a:r>
            <a:r>
              <a:rPr lang="en-US" altLang="ru-RU" sz="1800">
                <a:solidFill>
                  <a:schemeClr val="tx1"/>
                </a:solidFill>
                <a:highlight>
                  <a:srgbClr val="C0C0C0"/>
                </a:highlight>
              </a:rPr>
              <a:t> </a:t>
            </a:r>
            <a:r>
              <a:rPr lang="en-US" altLang="en-US" sz="1800">
                <a:solidFill>
                  <a:schemeClr val="tx1"/>
                </a:solidFill>
                <a:highlight>
                  <a:srgbClr val="C0C0C0"/>
                </a:highlight>
              </a:rPr>
              <a:t>акціонерного</a:t>
            </a:r>
            <a:r>
              <a:rPr lang="en-US" altLang="ru-RU" sz="1800">
                <a:solidFill>
                  <a:schemeClr val="tx1"/>
                </a:solidFill>
                <a:highlight>
                  <a:srgbClr val="C0C0C0"/>
                </a:highlight>
              </a:rPr>
              <a:t> </a:t>
            </a:r>
            <a:r>
              <a:rPr lang="en-US" altLang="en-US" sz="1800">
                <a:solidFill>
                  <a:schemeClr val="tx1"/>
                </a:solidFill>
                <a:highlight>
                  <a:srgbClr val="C0C0C0"/>
                </a:highlight>
              </a:rPr>
              <a:t>товариства</a:t>
            </a:r>
            <a:r>
              <a:rPr lang="en-US" altLang="ru-RU" sz="1800">
                <a:solidFill>
                  <a:schemeClr val="tx1"/>
                </a:solidFill>
                <a:highlight>
                  <a:srgbClr val="C0C0C0"/>
                </a:highlight>
              </a:rPr>
              <a:t> </a:t>
            </a:r>
            <a:r>
              <a:rPr lang="en-US" altLang="en-US" sz="1800">
                <a:solidFill>
                  <a:schemeClr val="tx1"/>
                </a:solidFill>
                <a:highlight>
                  <a:srgbClr val="C0C0C0"/>
                </a:highlight>
              </a:rPr>
              <a:t>засновники</a:t>
            </a:r>
            <a:r>
              <a:rPr lang="en-US" altLang="ru-RU" sz="1800">
                <a:solidFill>
                  <a:schemeClr val="tx1"/>
                </a:solidFill>
                <a:highlight>
                  <a:srgbClr val="C0C0C0"/>
                </a:highlight>
              </a:rPr>
              <a:t> </a:t>
            </a:r>
            <a:r>
              <a:rPr lang="en-US" altLang="en-US" sz="1800">
                <a:solidFill>
                  <a:schemeClr val="tx1"/>
                </a:solidFill>
                <a:highlight>
                  <a:srgbClr val="C0C0C0"/>
                </a:highlight>
              </a:rPr>
              <a:t>повинні</a:t>
            </a:r>
            <a:r>
              <a:rPr lang="en-US" altLang="ru-RU" sz="1800">
                <a:solidFill>
                  <a:schemeClr val="tx1"/>
                </a:solidFill>
                <a:highlight>
                  <a:srgbClr val="C0C0C0"/>
                </a:highlight>
              </a:rPr>
              <a:t>:</a:t>
            </a:r>
            <a:br>
              <a:rPr lang="en-US" altLang="ru-RU" sz="1800">
                <a:solidFill>
                  <a:schemeClr val="tx1"/>
                </a:solidFill>
                <a:highlight>
                  <a:srgbClr val="C0C0C0"/>
                </a:highlight>
              </a:rPr>
            </a:br>
            <a:r>
              <a:rPr lang="en-US" altLang="ru-RU" sz="1800">
                <a:solidFill>
                  <a:schemeClr val="tx1"/>
                </a:solidFill>
                <a:highlight>
                  <a:srgbClr val="C0C0C0"/>
                </a:highlight>
              </a:rPr>
              <a:t>— </a:t>
            </a:r>
            <a:r>
              <a:rPr lang="en-US" altLang="en-US" sz="1800">
                <a:solidFill>
                  <a:schemeClr val="tx1"/>
                </a:solidFill>
                <a:highlight>
                  <a:srgbClr val="C0C0C0"/>
                </a:highlight>
              </a:rPr>
              <a:t>провести</a:t>
            </a:r>
            <a:r>
              <a:rPr lang="en-US" altLang="ru-RU" sz="1800">
                <a:solidFill>
                  <a:schemeClr val="tx1"/>
                </a:solidFill>
                <a:highlight>
                  <a:srgbClr val="C0C0C0"/>
                </a:highlight>
              </a:rPr>
              <a:t> </a:t>
            </a:r>
            <a:r>
              <a:rPr lang="en-US" altLang="en-US" sz="1800">
                <a:solidFill>
                  <a:schemeClr val="tx1"/>
                </a:solidFill>
                <a:highlight>
                  <a:srgbClr val="C0C0C0"/>
                </a:highlight>
              </a:rPr>
              <a:t>закрите</a:t>
            </a:r>
            <a:r>
              <a:rPr lang="en-US" altLang="ru-RU" sz="1800">
                <a:solidFill>
                  <a:schemeClr val="tx1"/>
                </a:solidFill>
                <a:highlight>
                  <a:srgbClr val="C0C0C0"/>
                </a:highlight>
              </a:rPr>
              <a:t> (</a:t>
            </a:r>
            <a:r>
              <a:rPr lang="en-US" altLang="en-US" sz="1800">
                <a:solidFill>
                  <a:schemeClr val="tx1"/>
                </a:solidFill>
                <a:highlight>
                  <a:srgbClr val="C0C0C0"/>
                </a:highlight>
              </a:rPr>
              <a:t>приватне</a:t>
            </a:r>
            <a:r>
              <a:rPr lang="en-US" altLang="ru-RU" sz="1800">
                <a:solidFill>
                  <a:schemeClr val="tx1"/>
                </a:solidFill>
                <a:highlight>
                  <a:srgbClr val="C0C0C0"/>
                </a:highlight>
              </a:rPr>
              <a:t>) </a:t>
            </a:r>
            <a:r>
              <a:rPr lang="en-US" altLang="en-US" sz="1800">
                <a:solidFill>
                  <a:schemeClr val="tx1"/>
                </a:solidFill>
                <a:highlight>
                  <a:srgbClr val="C0C0C0"/>
                </a:highlight>
              </a:rPr>
              <a:t>розміщення</a:t>
            </a:r>
            <a:r>
              <a:rPr lang="en-US" altLang="ru-RU" sz="1800">
                <a:solidFill>
                  <a:schemeClr val="tx1"/>
                </a:solidFill>
                <a:highlight>
                  <a:srgbClr val="C0C0C0"/>
                </a:highlight>
              </a:rPr>
              <a:t> </a:t>
            </a:r>
            <a:r>
              <a:rPr lang="en-US" altLang="en-US" sz="1800">
                <a:solidFill>
                  <a:schemeClr val="tx1"/>
                </a:solidFill>
                <a:highlight>
                  <a:srgbClr val="C0C0C0"/>
                </a:highlight>
              </a:rPr>
              <a:t>його</a:t>
            </a:r>
            <a:r>
              <a:rPr lang="en-US" altLang="ru-RU" sz="1800">
                <a:solidFill>
                  <a:schemeClr val="tx1"/>
                </a:solidFill>
                <a:highlight>
                  <a:srgbClr val="C0C0C0"/>
                </a:highlight>
              </a:rPr>
              <a:t> </a:t>
            </a:r>
            <a:r>
              <a:rPr lang="en-US" altLang="en-US" sz="1800">
                <a:solidFill>
                  <a:schemeClr val="tx1"/>
                </a:solidFill>
                <a:highlight>
                  <a:srgbClr val="C0C0C0"/>
                </a:highlight>
              </a:rPr>
              <a:t>акцій</a:t>
            </a:r>
            <a:r>
              <a:rPr lang="en-US" altLang="ru-RU" sz="1800">
                <a:solidFill>
                  <a:schemeClr val="tx1"/>
                </a:solidFill>
                <a:highlight>
                  <a:srgbClr val="C0C0C0"/>
                </a:highlight>
              </a:rPr>
              <a:t>;</a:t>
            </a:r>
            <a:br>
              <a:rPr lang="en-US" altLang="ru-RU" sz="1800">
                <a:solidFill>
                  <a:schemeClr val="tx1"/>
                </a:solidFill>
                <a:highlight>
                  <a:srgbClr val="C0C0C0"/>
                </a:highlight>
              </a:rPr>
            </a:br>
            <a:r>
              <a:rPr lang="en-US" altLang="ru-RU" sz="1800">
                <a:solidFill>
                  <a:schemeClr val="tx1"/>
                </a:solidFill>
                <a:highlight>
                  <a:srgbClr val="C0C0C0"/>
                </a:highlight>
              </a:rPr>
              <a:t>— </a:t>
            </a:r>
            <a:r>
              <a:rPr lang="en-US" altLang="en-US" sz="1800">
                <a:solidFill>
                  <a:schemeClr val="tx1"/>
                </a:solidFill>
                <a:highlight>
                  <a:srgbClr val="C0C0C0"/>
                </a:highlight>
              </a:rPr>
              <a:t>провести</a:t>
            </a:r>
            <a:r>
              <a:rPr lang="en-US" altLang="ru-RU" sz="1800">
                <a:solidFill>
                  <a:schemeClr val="tx1"/>
                </a:solidFill>
                <a:highlight>
                  <a:srgbClr val="C0C0C0"/>
                </a:highlight>
              </a:rPr>
              <a:t> </a:t>
            </a:r>
            <a:r>
              <a:rPr lang="en-US" altLang="en-US" sz="1800">
                <a:solidFill>
                  <a:schemeClr val="tx1"/>
                </a:solidFill>
                <a:highlight>
                  <a:srgbClr val="C0C0C0"/>
                </a:highlight>
              </a:rPr>
              <a:t>установчі</a:t>
            </a:r>
            <a:r>
              <a:rPr lang="en-US" altLang="ru-RU" sz="1800">
                <a:solidFill>
                  <a:schemeClr val="tx1"/>
                </a:solidFill>
                <a:highlight>
                  <a:srgbClr val="C0C0C0"/>
                </a:highlight>
              </a:rPr>
              <a:t> </a:t>
            </a:r>
            <a:r>
              <a:rPr lang="en-US" altLang="en-US" sz="1800">
                <a:solidFill>
                  <a:schemeClr val="tx1"/>
                </a:solidFill>
                <a:highlight>
                  <a:srgbClr val="C0C0C0"/>
                </a:highlight>
              </a:rPr>
              <a:t>збори</a:t>
            </a:r>
            <a:r>
              <a:rPr lang="en-US" altLang="ru-RU" sz="1800">
                <a:solidFill>
                  <a:schemeClr val="tx1"/>
                </a:solidFill>
                <a:highlight>
                  <a:srgbClr val="C0C0C0"/>
                </a:highlight>
              </a:rPr>
              <a:t>;</a:t>
            </a:r>
            <a:br>
              <a:rPr lang="en-US" altLang="ru-RU" sz="1800">
                <a:solidFill>
                  <a:schemeClr val="tx1"/>
                </a:solidFill>
                <a:highlight>
                  <a:srgbClr val="C0C0C0"/>
                </a:highlight>
              </a:rPr>
            </a:br>
            <a:r>
              <a:rPr lang="en-US" altLang="ru-RU" sz="1800">
                <a:solidFill>
                  <a:schemeClr val="tx1"/>
                </a:solidFill>
                <a:highlight>
                  <a:srgbClr val="C0C0C0"/>
                </a:highlight>
              </a:rPr>
              <a:t>— </a:t>
            </a:r>
            <a:r>
              <a:rPr lang="en-US" altLang="en-US" sz="1800">
                <a:solidFill>
                  <a:schemeClr val="tx1"/>
                </a:solidFill>
                <a:highlight>
                  <a:srgbClr val="C0C0C0"/>
                </a:highlight>
              </a:rPr>
              <a:t>здійснити</a:t>
            </a:r>
            <a:r>
              <a:rPr lang="en-US" altLang="ru-RU" sz="1800">
                <a:solidFill>
                  <a:schemeClr val="tx1"/>
                </a:solidFill>
                <a:highlight>
                  <a:srgbClr val="C0C0C0"/>
                </a:highlight>
              </a:rPr>
              <a:t> </a:t>
            </a:r>
            <a:r>
              <a:rPr lang="en-US" altLang="en-US" sz="1800">
                <a:solidFill>
                  <a:schemeClr val="tx1"/>
                </a:solidFill>
                <a:highlight>
                  <a:srgbClr val="C0C0C0"/>
                </a:highlight>
              </a:rPr>
              <a:t>державну</a:t>
            </a:r>
            <a:r>
              <a:rPr lang="en-US" altLang="ru-RU" sz="1800">
                <a:solidFill>
                  <a:schemeClr val="tx1"/>
                </a:solidFill>
                <a:highlight>
                  <a:srgbClr val="C0C0C0"/>
                </a:highlight>
              </a:rPr>
              <a:t> </a:t>
            </a:r>
            <a:r>
              <a:rPr lang="en-US" altLang="en-US" sz="1800">
                <a:solidFill>
                  <a:schemeClr val="tx1"/>
                </a:solidFill>
                <a:highlight>
                  <a:srgbClr val="C0C0C0"/>
                </a:highlight>
              </a:rPr>
              <a:t>реєстрацію</a:t>
            </a:r>
            <a:r>
              <a:rPr lang="en-US" altLang="ru-RU" sz="1800">
                <a:solidFill>
                  <a:schemeClr val="tx1"/>
                </a:solidFill>
                <a:highlight>
                  <a:srgbClr val="C0C0C0"/>
                </a:highlight>
              </a:rPr>
              <a:t> </a:t>
            </a:r>
            <a:r>
              <a:rPr lang="en-US" altLang="en-US" sz="1800">
                <a:solidFill>
                  <a:schemeClr val="tx1"/>
                </a:solidFill>
                <a:highlight>
                  <a:srgbClr val="C0C0C0"/>
                </a:highlight>
              </a:rPr>
              <a:t>акціонерного</a:t>
            </a:r>
            <a:r>
              <a:rPr lang="en-US" altLang="ru-RU" sz="1800">
                <a:solidFill>
                  <a:schemeClr val="tx1"/>
                </a:solidFill>
                <a:highlight>
                  <a:srgbClr val="C0C0C0"/>
                </a:highlight>
              </a:rPr>
              <a:t> </a:t>
            </a:r>
            <a:r>
              <a:rPr lang="en-US" altLang="en-US" sz="1800">
                <a:solidFill>
                  <a:schemeClr val="tx1"/>
                </a:solidFill>
                <a:highlight>
                  <a:srgbClr val="C0C0C0"/>
                </a:highlight>
              </a:rPr>
              <a:t>товариства</a:t>
            </a:r>
            <a:r>
              <a:rPr lang="en-US" altLang="ru-RU" sz="1800">
                <a:solidFill>
                  <a:schemeClr val="tx1"/>
                </a:solidFill>
                <a:highlight>
                  <a:srgbClr val="C0C0C0"/>
                </a:highlight>
              </a:rPr>
              <a:t>.</a:t>
            </a:r>
            <a:endParaRPr lang="en-US" altLang="ru-RU" sz="1800">
              <a:solidFill>
                <a:schemeClr val="tx1"/>
              </a:solidFill>
              <a:highlight>
                <a:srgbClr val="C0C0C0"/>
              </a:highlight>
            </a:endParaRPr>
          </a:p>
        </p:txBody>
      </p:sp>
      <p:sp>
        <p:nvSpPr>
          <p:cNvPr id="3" name="Замещающее содержимое 2"/>
          <p:cNvSpPr>
            <a:spLocks noGrp="1"/>
          </p:cNvSpPr>
          <p:nvPr>
            <p:ph idx="1"/>
          </p:nvPr>
        </p:nvSpPr>
        <p:spPr>
          <a:xfrm>
            <a:off x="395605" y="1556385"/>
            <a:ext cx="8229600" cy="5214620"/>
          </a:xfrm>
        </p:spPr>
        <p:txBody>
          <a:bodyPr>
            <a:noAutofit/>
          </a:bodyPr>
          <a:p>
            <a:pPr algn="just"/>
            <a:r>
              <a:rPr lang="en-US" altLang="en-US" sz="1300" b="1"/>
              <a:t>Установчі</a:t>
            </a:r>
            <a:r>
              <a:rPr lang="en-US" altLang="ru-RU" sz="1300" b="1"/>
              <a:t> </a:t>
            </a:r>
            <a:r>
              <a:rPr lang="en-US" altLang="en-US" sz="1300" b="1"/>
              <a:t>збори</a:t>
            </a:r>
            <a:r>
              <a:rPr lang="en-US" altLang="ru-RU" sz="1300"/>
              <a:t> </a:t>
            </a:r>
            <a:r>
              <a:rPr lang="en-US" altLang="en-US" sz="1300"/>
              <a:t>акціонерного</a:t>
            </a:r>
            <a:r>
              <a:rPr lang="en-US" altLang="ru-RU" sz="1300"/>
              <a:t> </a:t>
            </a:r>
            <a:r>
              <a:rPr lang="en-US" altLang="en-US" sz="1300"/>
              <a:t>товариства</a:t>
            </a:r>
            <a:r>
              <a:rPr lang="en-US" altLang="ru-RU" sz="1300"/>
              <a:t> </a:t>
            </a:r>
            <a:r>
              <a:rPr lang="en-US" altLang="en-US" sz="1300"/>
              <a:t>мають</a:t>
            </a:r>
            <a:r>
              <a:rPr lang="en-US" altLang="ru-RU" sz="1300"/>
              <a:t> </a:t>
            </a:r>
            <a:r>
              <a:rPr lang="en-US" altLang="en-US" sz="1300"/>
              <a:t>бути</a:t>
            </a:r>
            <a:r>
              <a:rPr lang="en-US" altLang="ru-RU" sz="1300"/>
              <a:t> </a:t>
            </a:r>
            <a:r>
              <a:rPr lang="en-US" altLang="en-US" sz="1300"/>
              <a:t>проведені</a:t>
            </a:r>
            <a:r>
              <a:rPr lang="en-US" altLang="ru-RU" sz="1300"/>
              <a:t> </a:t>
            </a:r>
            <a:r>
              <a:rPr lang="en-US" altLang="en-US" sz="1300"/>
              <a:t>протягом</a:t>
            </a:r>
            <a:r>
              <a:rPr lang="en-US" altLang="ru-RU" sz="1300"/>
              <a:t> </a:t>
            </a:r>
            <a:r>
              <a:rPr lang="en-US" altLang="en-US" sz="1300"/>
              <a:t>трьох</a:t>
            </a:r>
            <a:r>
              <a:rPr lang="en-US" altLang="ru-RU" sz="1300"/>
              <a:t> </a:t>
            </a:r>
            <a:r>
              <a:rPr lang="en-US" altLang="en-US" sz="1300"/>
              <a:t>місяців</a:t>
            </a:r>
            <a:r>
              <a:rPr lang="en-US" altLang="ru-RU" sz="1300"/>
              <a:t> </a:t>
            </a:r>
            <a:r>
              <a:rPr lang="en-US" altLang="en-US" sz="1300"/>
              <a:t>з</a:t>
            </a:r>
            <a:r>
              <a:rPr lang="en-US" altLang="ru-RU" sz="1300"/>
              <a:t> </a:t>
            </a:r>
            <a:r>
              <a:rPr lang="en-US" altLang="en-US" sz="1300"/>
              <a:t>дати</a:t>
            </a:r>
            <a:r>
              <a:rPr lang="en-US" altLang="ru-RU" sz="1300"/>
              <a:t> </a:t>
            </a:r>
            <a:r>
              <a:rPr lang="en-US" altLang="en-US" sz="1300"/>
              <a:t>повної</a:t>
            </a:r>
            <a:r>
              <a:rPr lang="en-US" altLang="ru-RU" sz="1300"/>
              <a:t> </a:t>
            </a:r>
            <a:r>
              <a:rPr lang="en-US" altLang="en-US" sz="1300"/>
              <a:t>оплати</a:t>
            </a:r>
            <a:r>
              <a:rPr lang="en-US" altLang="ru-RU" sz="1300"/>
              <a:t> </a:t>
            </a:r>
            <a:r>
              <a:rPr lang="en-US" altLang="en-US" sz="1300"/>
              <a:t>акцій</a:t>
            </a:r>
            <a:r>
              <a:rPr lang="en-US" altLang="ru-RU" sz="1300"/>
              <a:t> </a:t>
            </a:r>
            <a:r>
              <a:rPr lang="en-US" altLang="en-US" sz="1300"/>
              <a:t>засновниками</a:t>
            </a:r>
            <a:r>
              <a:rPr lang="en-US" altLang="ru-RU" sz="1300"/>
              <a:t>.</a:t>
            </a:r>
            <a:endParaRPr lang="en-US" altLang="ru-RU" sz="1300"/>
          </a:p>
          <a:p>
            <a:pPr algn="just"/>
            <a:r>
              <a:rPr lang="en-US" altLang="en-US" sz="1300"/>
              <a:t>Кількість</a:t>
            </a:r>
            <a:r>
              <a:rPr lang="en-US" altLang="ru-RU" sz="1300"/>
              <a:t> </a:t>
            </a:r>
            <a:r>
              <a:rPr lang="en-US" altLang="en-US" sz="1300"/>
              <a:t>голосів</a:t>
            </a:r>
            <a:r>
              <a:rPr lang="en-US" altLang="ru-RU" sz="1300"/>
              <a:t> </a:t>
            </a:r>
            <a:r>
              <a:rPr lang="en-US" altLang="en-US" sz="1300"/>
              <a:t>засновника</a:t>
            </a:r>
            <a:r>
              <a:rPr lang="en-US" altLang="ru-RU" sz="1300"/>
              <a:t> </a:t>
            </a:r>
            <a:r>
              <a:rPr lang="en-US" altLang="en-US" sz="1300"/>
              <a:t>на</a:t>
            </a:r>
            <a:r>
              <a:rPr lang="en-US" altLang="ru-RU" sz="1300"/>
              <a:t> </a:t>
            </a:r>
            <a:r>
              <a:rPr lang="en-US" altLang="en-US" sz="1300"/>
              <a:t>установчих</a:t>
            </a:r>
            <a:r>
              <a:rPr lang="en-US" altLang="ru-RU" sz="1300"/>
              <a:t> </a:t>
            </a:r>
            <a:r>
              <a:rPr lang="en-US" altLang="en-US" sz="1300"/>
              <a:t>зборах</a:t>
            </a:r>
            <a:r>
              <a:rPr lang="en-US" altLang="ru-RU" sz="1300"/>
              <a:t> </a:t>
            </a:r>
            <a:r>
              <a:rPr lang="en-US" altLang="en-US" sz="1300"/>
              <a:t>акціонерного</a:t>
            </a:r>
            <a:r>
              <a:rPr lang="en-US" altLang="ru-RU" sz="1300"/>
              <a:t> </a:t>
            </a:r>
            <a:r>
              <a:rPr lang="en-US" altLang="en-US" sz="1300"/>
              <a:t>товариства</a:t>
            </a:r>
            <a:r>
              <a:rPr lang="en-US" altLang="ru-RU" sz="1300"/>
              <a:t> </a:t>
            </a:r>
            <a:r>
              <a:rPr lang="en-US" altLang="en-US" sz="1300"/>
              <a:t>визначається</a:t>
            </a:r>
            <a:r>
              <a:rPr lang="en-US" altLang="ru-RU" sz="1300"/>
              <a:t> </a:t>
            </a:r>
            <a:r>
              <a:rPr lang="en-US" altLang="en-US" sz="1300"/>
              <a:t>кількістю</a:t>
            </a:r>
            <a:r>
              <a:rPr lang="en-US" altLang="ru-RU" sz="1300"/>
              <a:t> </a:t>
            </a:r>
            <a:r>
              <a:rPr lang="en-US" altLang="en-US" sz="1300"/>
              <a:t>акцій</a:t>
            </a:r>
            <a:r>
              <a:rPr lang="en-US" altLang="ru-RU" sz="1300"/>
              <a:t> </a:t>
            </a:r>
            <a:r>
              <a:rPr lang="en-US" altLang="en-US" sz="1300"/>
              <a:t>товариства</a:t>
            </a:r>
            <a:r>
              <a:rPr lang="en-US" altLang="ru-RU" sz="1300"/>
              <a:t>, </a:t>
            </a:r>
            <a:r>
              <a:rPr lang="en-US" altLang="en-US" sz="1300"/>
              <a:t>які</a:t>
            </a:r>
            <a:r>
              <a:rPr lang="en-US" altLang="ru-RU" sz="1300"/>
              <a:t> </a:t>
            </a:r>
            <a:r>
              <a:rPr lang="en-US" altLang="en-US" sz="1300"/>
              <a:t>підлягають</a:t>
            </a:r>
            <a:r>
              <a:rPr lang="en-US" altLang="ru-RU" sz="1300"/>
              <a:t> </a:t>
            </a:r>
            <a:r>
              <a:rPr lang="en-US" altLang="en-US" sz="1300"/>
              <a:t>придбанню</a:t>
            </a:r>
            <a:r>
              <a:rPr lang="en-US" altLang="ru-RU" sz="1300"/>
              <a:t> </a:t>
            </a:r>
            <a:r>
              <a:rPr lang="en-US" altLang="en-US" sz="1300"/>
              <a:t>цим</a:t>
            </a:r>
            <a:r>
              <a:rPr lang="en-US" altLang="ru-RU" sz="1300"/>
              <a:t> </a:t>
            </a:r>
            <a:r>
              <a:rPr lang="en-US" altLang="en-US" sz="1300"/>
              <a:t>засновником</a:t>
            </a:r>
            <a:r>
              <a:rPr lang="en-US" altLang="ru-RU" sz="1300"/>
              <a:t>.</a:t>
            </a:r>
            <a:endParaRPr lang="en-US" altLang="ru-RU" sz="1300"/>
          </a:p>
          <a:p>
            <a:pPr algn="just"/>
            <a:r>
              <a:rPr lang="en-US" altLang="en-US" sz="1300"/>
              <a:t>На</a:t>
            </a:r>
            <a:r>
              <a:rPr lang="en-US" altLang="ru-RU" sz="1300"/>
              <a:t> </a:t>
            </a:r>
            <a:r>
              <a:rPr lang="en-US" altLang="en-US" sz="1300"/>
              <a:t>установчих</a:t>
            </a:r>
            <a:r>
              <a:rPr lang="en-US" altLang="ru-RU" sz="1300"/>
              <a:t> </a:t>
            </a:r>
            <a:r>
              <a:rPr lang="en-US" altLang="en-US" sz="1300"/>
              <a:t>зборах</a:t>
            </a:r>
            <a:r>
              <a:rPr lang="en-US" altLang="ru-RU" sz="1300"/>
              <a:t> </a:t>
            </a:r>
            <a:r>
              <a:rPr lang="en-US" altLang="en-US" sz="1300"/>
              <a:t>акціонерного</a:t>
            </a:r>
            <a:r>
              <a:rPr lang="en-US" altLang="ru-RU" sz="1300"/>
              <a:t> </a:t>
            </a:r>
            <a:r>
              <a:rPr lang="en-US" altLang="en-US" sz="1300"/>
              <a:t>товариства</a:t>
            </a:r>
            <a:r>
              <a:rPr lang="en-US" altLang="ru-RU" sz="1300"/>
              <a:t> </a:t>
            </a:r>
            <a:r>
              <a:rPr lang="en-US" altLang="en-US" sz="1300"/>
              <a:t>вирішуються</a:t>
            </a:r>
            <a:r>
              <a:rPr lang="en-US" altLang="ru-RU" sz="1300"/>
              <a:t> </a:t>
            </a:r>
            <a:r>
              <a:rPr lang="en-US" altLang="en-US" sz="1300"/>
              <a:t>питання</a:t>
            </a:r>
            <a:r>
              <a:rPr lang="en-US" altLang="ru-RU" sz="1300"/>
              <a:t> </a:t>
            </a:r>
            <a:r>
              <a:rPr lang="en-US" altLang="en-US" sz="1300"/>
              <a:t>про</a:t>
            </a:r>
            <a:r>
              <a:rPr lang="en-US" altLang="ru-RU" sz="1300"/>
              <a:t>: </a:t>
            </a:r>
            <a:endParaRPr lang="en-US" altLang="ru-RU" sz="1300"/>
          </a:p>
          <a:p>
            <a:pPr marL="114300" indent="0" algn="just">
              <a:buNone/>
            </a:pPr>
            <a:r>
              <a:rPr lang="en-US" altLang="ru-RU" sz="1300"/>
              <a:t>— </a:t>
            </a:r>
            <a:r>
              <a:rPr lang="en-US" altLang="en-US" sz="1300"/>
              <a:t>заснування</a:t>
            </a:r>
            <a:r>
              <a:rPr lang="en-US" altLang="ru-RU" sz="1300"/>
              <a:t> </a:t>
            </a:r>
            <a:r>
              <a:rPr lang="en-US" altLang="en-US" sz="1300"/>
              <a:t>товариства</a:t>
            </a:r>
            <a:r>
              <a:rPr lang="en-US" altLang="ru-RU" sz="1300"/>
              <a:t>;</a:t>
            </a:r>
            <a:endParaRPr lang="en-US" altLang="ru-RU" sz="1300"/>
          </a:p>
          <a:p>
            <a:pPr marL="114300" indent="0" algn="just">
              <a:buNone/>
            </a:pPr>
            <a:r>
              <a:rPr lang="en-US" altLang="ru-RU" sz="1300"/>
              <a:t>— </a:t>
            </a:r>
            <a:r>
              <a:rPr lang="en-US" altLang="en-US" sz="1300"/>
              <a:t>затвердження</a:t>
            </a:r>
            <a:r>
              <a:rPr lang="en-US" altLang="ru-RU" sz="1300"/>
              <a:t> </a:t>
            </a:r>
            <a:r>
              <a:rPr lang="en-US" altLang="en-US" sz="1300"/>
              <a:t>оцінки</a:t>
            </a:r>
            <a:r>
              <a:rPr lang="en-US" altLang="ru-RU" sz="1300"/>
              <a:t> </a:t>
            </a:r>
            <a:r>
              <a:rPr lang="en-US" altLang="en-US" sz="1300"/>
              <a:t>майна</a:t>
            </a:r>
            <a:r>
              <a:rPr lang="en-US" altLang="ru-RU" sz="1300"/>
              <a:t>, </a:t>
            </a:r>
            <a:r>
              <a:rPr lang="en-US" altLang="en-US" sz="1300"/>
              <a:t>що</a:t>
            </a:r>
            <a:r>
              <a:rPr lang="en-US" altLang="ru-RU" sz="1300"/>
              <a:t> </a:t>
            </a:r>
            <a:r>
              <a:rPr lang="en-US" altLang="en-US" sz="1300"/>
              <a:t>вноситься</a:t>
            </a:r>
            <a:r>
              <a:rPr lang="en-US" altLang="ru-RU" sz="1300"/>
              <a:t> </a:t>
            </a:r>
            <a:r>
              <a:rPr lang="en-US" altLang="en-US" sz="1300"/>
              <a:t>засновниками</a:t>
            </a:r>
            <a:r>
              <a:rPr lang="en-US" altLang="ru-RU" sz="1300"/>
              <a:t> </a:t>
            </a:r>
            <a:r>
              <a:rPr lang="en-US" altLang="en-US" sz="1300"/>
              <a:t>в</a:t>
            </a:r>
            <a:r>
              <a:rPr lang="en-US" altLang="ru-RU" sz="1300"/>
              <a:t> </a:t>
            </a:r>
            <a:r>
              <a:rPr lang="en-US" altLang="en-US" sz="1300"/>
              <a:t>рахунок</a:t>
            </a:r>
            <a:r>
              <a:rPr lang="en-US" altLang="ru-RU" sz="1300"/>
              <a:t> </a:t>
            </a:r>
            <a:r>
              <a:rPr lang="en-US" altLang="en-US" sz="1300"/>
              <a:t>оплати</a:t>
            </a:r>
            <a:r>
              <a:rPr lang="en-US" altLang="ru-RU" sz="1300"/>
              <a:t> </a:t>
            </a:r>
            <a:r>
              <a:rPr lang="en-US" altLang="en-US" sz="1300"/>
              <a:t>акцій</a:t>
            </a:r>
            <a:r>
              <a:rPr lang="en-US" altLang="ru-RU" sz="1300"/>
              <a:t> </a:t>
            </a:r>
            <a:r>
              <a:rPr lang="en-US" altLang="en-US" sz="1300"/>
              <a:t>товариства</a:t>
            </a:r>
            <a:r>
              <a:rPr lang="en-US" altLang="ru-RU" sz="1300"/>
              <a:t>;</a:t>
            </a:r>
            <a:endParaRPr lang="en-US" altLang="ru-RU" sz="1300"/>
          </a:p>
          <a:p>
            <a:pPr marL="114300" indent="0" algn="just">
              <a:buNone/>
            </a:pPr>
            <a:r>
              <a:rPr lang="en-US" altLang="ru-RU" sz="1300"/>
              <a:t>— </a:t>
            </a:r>
            <a:r>
              <a:rPr lang="en-US" altLang="en-US" sz="1300"/>
              <a:t>затвердження</a:t>
            </a:r>
            <a:r>
              <a:rPr lang="en-US" altLang="ru-RU" sz="1300"/>
              <a:t> </a:t>
            </a:r>
            <a:r>
              <a:rPr lang="en-US" altLang="en-US" sz="1300"/>
              <a:t>статуту</a:t>
            </a:r>
            <a:r>
              <a:rPr lang="en-US" altLang="ru-RU" sz="1300"/>
              <a:t> </a:t>
            </a:r>
            <a:r>
              <a:rPr lang="en-US" altLang="en-US" sz="1300"/>
              <a:t>товариства</a:t>
            </a:r>
            <a:r>
              <a:rPr lang="en-US" altLang="ru-RU" sz="1300"/>
              <a:t>;</a:t>
            </a:r>
            <a:endParaRPr lang="en-US" altLang="ru-RU" sz="1300"/>
          </a:p>
          <a:p>
            <a:pPr marL="114300" indent="0" algn="just">
              <a:buNone/>
            </a:pPr>
            <a:r>
              <a:rPr lang="en-US" altLang="ru-RU" sz="1300"/>
              <a:t>— </a:t>
            </a:r>
            <a:r>
              <a:rPr lang="en-US" altLang="en-US" sz="1300"/>
              <a:t>утворення</a:t>
            </a:r>
            <a:r>
              <a:rPr lang="en-US" altLang="ru-RU" sz="1300"/>
              <a:t> </a:t>
            </a:r>
            <a:r>
              <a:rPr lang="en-US" altLang="en-US" sz="1300"/>
              <a:t>органів</a:t>
            </a:r>
            <a:r>
              <a:rPr lang="en-US" altLang="ru-RU" sz="1300"/>
              <a:t> </a:t>
            </a:r>
            <a:r>
              <a:rPr lang="en-US" altLang="en-US" sz="1300"/>
              <a:t>товариства</a:t>
            </a:r>
            <a:r>
              <a:rPr lang="en-US" altLang="ru-RU" sz="1300"/>
              <a:t>;</a:t>
            </a:r>
            <a:endParaRPr lang="en-US" altLang="ru-RU" sz="1300"/>
          </a:p>
          <a:p>
            <a:pPr marL="114300" indent="0" algn="just">
              <a:buNone/>
            </a:pPr>
            <a:r>
              <a:rPr lang="en-US" altLang="ru-RU" sz="1300"/>
              <a:t>— </a:t>
            </a:r>
            <a:r>
              <a:rPr lang="en-US" altLang="en-US" sz="1300"/>
              <a:t>уповноваження</a:t>
            </a:r>
            <a:r>
              <a:rPr lang="en-US" altLang="ru-RU" sz="1300"/>
              <a:t> </a:t>
            </a:r>
            <a:r>
              <a:rPr lang="en-US" altLang="en-US" sz="1300"/>
              <a:t>представника</a:t>
            </a:r>
            <a:r>
              <a:rPr lang="en-US" altLang="ru-RU" sz="1300"/>
              <a:t> (</a:t>
            </a:r>
            <a:r>
              <a:rPr lang="en-US" altLang="en-US" sz="1300"/>
              <a:t>представників</a:t>
            </a:r>
            <a:r>
              <a:rPr lang="en-US" altLang="ru-RU" sz="1300"/>
              <a:t>) </a:t>
            </a:r>
            <a:r>
              <a:rPr lang="en-US" altLang="en-US" sz="1300"/>
              <a:t>на</a:t>
            </a:r>
            <a:r>
              <a:rPr lang="en-US" altLang="ru-RU" sz="1300"/>
              <a:t> </a:t>
            </a:r>
            <a:r>
              <a:rPr lang="en-US" altLang="en-US" sz="1300"/>
              <a:t>здійснення</a:t>
            </a:r>
            <a:r>
              <a:rPr lang="en-US" altLang="ru-RU" sz="1300"/>
              <a:t> </a:t>
            </a:r>
            <a:r>
              <a:rPr lang="en-US" altLang="en-US" sz="1300"/>
              <a:t>подальшої</a:t>
            </a:r>
            <a:r>
              <a:rPr lang="en-US" altLang="ru-RU" sz="1300"/>
              <a:t> </a:t>
            </a:r>
            <a:r>
              <a:rPr lang="en-US" altLang="en-US" sz="1300"/>
              <a:t>діяльності</a:t>
            </a:r>
            <a:r>
              <a:rPr lang="en-US" altLang="ru-RU" sz="1300"/>
              <a:t> </a:t>
            </a:r>
            <a:r>
              <a:rPr lang="en-US" altLang="en-US" sz="1300"/>
              <a:t>щодо</a:t>
            </a:r>
            <a:r>
              <a:rPr lang="en-US" altLang="ru-RU" sz="1300"/>
              <a:t> </a:t>
            </a:r>
            <a:r>
              <a:rPr lang="en-US" altLang="en-US" sz="1300"/>
              <a:t>утворення</a:t>
            </a:r>
            <a:r>
              <a:rPr lang="en-US" altLang="ru-RU" sz="1300"/>
              <a:t> </a:t>
            </a:r>
            <a:r>
              <a:rPr lang="en-US" altLang="en-US" sz="1300"/>
              <a:t>товариства</a:t>
            </a:r>
            <a:r>
              <a:rPr lang="en-US" altLang="ru-RU" sz="1300"/>
              <a:t>;</a:t>
            </a:r>
            <a:endParaRPr lang="en-US" altLang="ru-RU" sz="1300"/>
          </a:p>
          <a:p>
            <a:pPr marL="114300" indent="0" algn="just">
              <a:buNone/>
            </a:pPr>
            <a:r>
              <a:rPr lang="en-US" altLang="ru-RU" sz="1300"/>
              <a:t>— </a:t>
            </a:r>
            <a:r>
              <a:rPr lang="en-US" altLang="en-US" sz="1300"/>
              <a:t>обрання</a:t>
            </a:r>
            <a:r>
              <a:rPr lang="en-US" altLang="ru-RU" sz="1300"/>
              <a:t> </a:t>
            </a:r>
            <a:r>
              <a:rPr lang="en-US" altLang="en-US" sz="1300"/>
              <a:t>членів</a:t>
            </a:r>
            <a:r>
              <a:rPr lang="en-US" altLang="ru-RU" sz="1300"/>
              <a:t> </a:t>
            </a:r>
            <a:r>
              <a:rPr lang="en-US" altLang="en-US" sz="1300"/>
              <a:t>наглядової</a:t>
            </a:r>
            <a:r>
              <a:rPr lang="en-US" altLang="ru-RU" sz="1300"/>
              <a:t> </a:t>
            </a:r>
            <a:r>
              <a:rPr lang="en-US" altLang="en-US" sz="1300"/>
              <a:t>ради</a:t>
            </a:r>
            <a:r>
              <a:rPr lang="en-US" altLang="ru-RU" sz="1300"/>
              <a:t>, </a:t>
            </a:r>
            <a:r>
              <a:rPr lang="en-US" altLang="en-US" sz="1300"/>
              <a:t>голови</a:t>
            </a:r>
            <a:r>
              <a:rPr lang="en-US" altLang="ru-RU" sz="1300"/>
              <a:t> </a:t>
            </a:r>
            <a:r>
              <a:rPr lang="en-US" altLang="en-US" sz="1300"/>
              <a:t>колегіального</a:t>
            </a:r>
            <a:r>
              <a:rPr lang="en-US" altLang="ru-RU" sz="1300"/>
              <a:t> </a:t>
            </a:r>
            <a:r>
              <a:rPr lang="en-US" altLang="en-US" sz="1300"/>
              <a:t>виконавчого</a:t>
            </a:r>
            <a:r>
              <a:rPr lang="en-US" altLang="ru-RU" sz="1300"/>
              <a:t> </a:t>
            </a:r>
            <a:r>
              <a:rPr lang="en-US" altLang="en-US" sz="1300"/>
              <a:t>органу</a:t>
            </a:r>
            <a:r>
              <a:rPr lang="en-US" altLang="ru-RU" sz="1300"/>
              <a:t> </a:t>
            </a:r>
            <a:r>
              <a:rPr lang="en-US" altLang="en-US" sz="1300"/>
              <a:t>товариства</a:t>
            </a:r>
            <a:r>
              <a:rPr lang="en-US" altLang="ru-RU" sz="1300"/>
              <a:t> (</a:t>
            </a:r>
            <a:r>
              <a:rPr lang="en-US" altLang="en-US" sz="1300"/>
              <a:t>особи</a:t>
            </a:r>
            <a:r>
              <a:rPr lang="en-US" altLang="ru-RU" sz="1300"/>
              <a:t>, </a:t>
            </a:r>
            <a:r>
              <a:rPr lang="en-US" altLang="en-US" sz="1300"/>
              <a:t>яка</a:t>
            </a:r>
            <a:r>
              <a:rPr lang="en-US" altLang="ru-RU" sz="1300"/>
              <a:t> </a:t>
            </a:r>
            <a:r>
              <a:rPr lang="en-US" altLang="en-US" sz="1300"/>
              <a:t>здійснює</a:t>
            </a:r>
            <a:r>
              <a:rPr lang="en-US" altLang="ru-RU" sz="1300"/>
              <a:t> </a:t>
            </a:r>
            <a:r>
              <a:rPr lang="en-US" altLang="en-US" sz="1300"/>
              <a:t>повноваження</a:t>
            </a:r>
            <a:r>
              <a:rPr lang="en-US" altLang="ru-RU" sz="1300"/>
              <a:t> </a:t>
            </a:r>
            <a:r>
              <a:rPr lang="en-US" altLang="en-US" sz="1300"/>
              <a:t>одноосібного</a:t>
            </a:r>
            <a:r>
              <a:rPr lang="en-US" altLang="ru-RU" sz="1300"/>
              <a:t> </a:t>
            </a:r>
            <a:r>
              <a:rPr lang="en-US" altLang="en-US" sz="1300"/>
              <a:t>виконавчого</a:t>
            </a:r>
            <a:r>
              <a:rPr lang="en-US" altLang="ru-RU" sz="1300"/>
              <a:t> </a:t>
            </a:r>
            <a:r>
              <a:rPr lang="en-US" altLang="en-US" sz="1300"/>
              <a:t>органу</a:t>
            </a:r>
            <a:r>
              <a:rPr lang="en-US" altLang="ru-RU" sz="1300"/>
              <a:t> </a:t>
            </a:r>
            <a:r>
              <a:rPr lang="en-US" altLang="en-US" sz="1300"/>
              <a:t>товариства</a:t>
            </a:r>
            <a:r>
              <a:rPr lang="en-US" altLang="ru-RU" sz="1300"/>
              <a:t>), </a:t>
            </a:r>
            <a:r>
              <a:rPr lang="en-US" altLang="en-US" sz="1300"/>
              <a:t>членів</a:t>
            </a:r>
            <a:r>
              <a:rPr lang="en-US" altLang="ru-RU" sz="1300"/>
              <a:t> </a:t>
            </a:r>
            <a:r>
              <a:rPr lang="en-US" altLang="en-US" sz="1300"/>
              <a:t>ревізійної</a:t>
            </a:r>
            <a:r>
              <a:rPr lang="en-US" altLang="ru-RU" sz="1300"/>
              <a:t> </a:t>
            </a:r>
            <a:r>
              <a:rPr lang="en-US" altLang="en-US" sz="1300"/>
              <a:t>комісії</a:t>
            </a:r>
            <a:r>
              <a:rPr lang="en-US" altLang="ru-RU" sz="1300"/>
              <a:t> (</a:t>
            </a:r>
            <a:r>
              <a:rPr lang="en-US" altLang="en-US" sz="1300"/>
              <a:t>ревізора</a:t>
            </a:r>
            <a:r>
              <a:rPr lang="en-US" altLang="ru-RU" sz="1300"/>
              <a:t>);</a:t>
            </a:r>
            <a:endParaRPr lang="en-US" altLang="ru-RU" sz="1300"/>
          </a:p>
          <a:p>
            <a:pPr marL="114300" indent="0" algn="just">
              <a:buNone/>
            </a:pPr>
            <a:r>
              <a:rPr lang="en-US" altLang="ru-RU" sz="1300"/>
              <a:t>— </a:t>
            </a:r>
            <a:r>
              <a:rPr lang="en-US" altLang="en-US" sz="1300"/>
              <a:t>затвердження</a:t>
            </a:r>
            <a:r>
              <a:rPr lang="en-US" altLang="ru-RU" sz="1300"/>
              <a:t> </a:t>
            </a:r>
            <a:r>
              <a:rPr lang="en-US" altLang="en-US" sz="1300"/>
              <a:t>результатів</a:t>
            </a:r>
            <a:r>
              <a:rPr lang="en-US" altLang="ru-RU" sz="1300"/>
              <a:t> </a:t>
            </a:r>
            <a:r>
              <a:rPr lang="en-US" altLang="en-US" sz="1300"/>
              <a:t>розміщення</a:t>
            </a:r>
            <a:r>
              <a:rPr lang="en-US" altLang="ru-RU" sz="1300"/>
              <a:t> </a:t>
            </a:r>
            <a:r>
              <a:rPr lang="en-US" altLang="en-US" sz="1300"/>
              <a:t>акцій</a:t>
            </a:r>
            <a:r>
              <a:rPr lang="en-US" altLang="ru-RU" sz="1300"/>
              <a:t>;</a:t>
            </a:r>
            <a:endParaRPr lang="en-US" altLang="ru-RU" sz="1300"/>
          </a:p>
          <a:p>
            <a:pPr marL="114300" indent="0" algn="just">
              <a:buNone/>
            </a:pPr>
            <a:r>
              <a:rPr lang="en-US" altLang="ru-RU" sz="1300"/>
              <a:t>— </a:t>
            </a:r>
            <a:r>
              <a:rPr lang="en-US" altLang="en-US" sz="1300"/>
              <a:t>вчинення</a:t>
            </a:r>
            <a:r>
              <a:rPr lang="en-US" altLang="ru-RU" sz="1300"/>
              <a:t> </a:t>
            </a:r>
            <a:r>
              <a:rPr lang="en-US" altLang="en-US" sz="1300"/>
              <a:t>інших</a:t>
            </a:r>
            <a:r>
              <a:rPr lang="en-US" altLang="ru-RU" sz="1300"/>
              <a:t> </a:t>
            </a:r>
            <a:r>
              <a:rPr lang="en-US" altLang="en-US" sz="1300"/>
              <a:t>дій</a:t>
            </a:r>
            <a:r>
              <a:rPr lang="en-US" altLang="ru-RU" sz="1300"/>
              <a:t>, </a:t>
            </a:r>
            <a:r>
              <a:rPr lang="en-US" altLang="en-US" sz="1300"/>
              <a:t>необхідних</a:t>
            </a:r>
            <a:r>
              <a:rPr lang="en-US" altLang="ru-RU" sz="1300"/>
              <a:t> </a:t>
            </a:r>
            <a:r>
              <a:rPr lang="en-US" altLang="en-US" sz="1300"/>
              <a:t>для</a:t>
            </a:r>
            <a:r>
              <a:rPr lang="en-US" altLang="ru-RU" sz="1300"/>
              <a:t> </a:t>
            </a:r>
            <a:r>
              <a:rPr lang="en-US" altLang="en-US" sz="1300"/>
              <a:t>створення</a:t>
            </a:r>
            <a:r>
              <a:rPr lang="en-US" altLang="ru-RU" sz="1300"/>
              <a:t> </a:t>
            </a:r>
            <a:r>
              <a:rPr lang="en-US" altLang="en-US" sz="1300"/>
              <a:t>товариства</a:t>
            </a:r>
            <a:r>
              <a:rPr lang="en-US" altLang="ru-RU" sz="1300"/>
              <a:t>.</a:t>
            </a:r>
            <a:endParaRPr lang="en-US" altLang="ru-RU" sz="1300"/>
          </a:p>
          <a:p>
            <a:pPr algn="just"/>
            <a:r>
              <a:rPr lang="en-US" altLang="en-US" sz="1300"/>
              <a:t>При</a:t>
            </a:r>
            <a:r>
              <a:rPr lang="en-US" altLang="ru-RU" sz="1300"/>
              <a:t> </a:t>
            </a:r>
            <a:r>
              <a:rPr lang="en-US" altLang="en-US" sz="1300"/>
              <a:t>чому</a:t>
            </a:r>
            <a:r>
              <a:rPr lang="en-US" altLang="ru-RU" sz="1300"/>
              <a:t>, </a:t>
            </a:r>
            <a:r>
              <a:rPr lang="en-US" altLang="en-US" sz="1300"/>
              <a:t>рішення</a:t>
            </a:r>
            <a:r>
              <a:rPr lang="en-US" altLang="ru-RU" sz="1300"/>
              <a:t> </a:t>
            </a:r>
            <a:r>
              <a:rPr lang="en-US" altLang="en-US" sz="1300"/>
              <a:t>з</a:t>
            </a:r>
            <a:r>
              <a:rPr lang="en-US" altLang="ru-RU" sz="1300"/>
              <a:t> </a:t>
            </a:r>
            <a:r>
              <a:rPr lang="en-US" altLang="en-US" sz="1300"/>
              <a:t>питань</a:t>
            </a:r>
            <a:r>
              <a:rPr lang="en-US" altLang="ru-RU" sz="1300"/>
              <a:t>, </a:t>
            </a:r>
            <a:r>
              <a:rPr lang="en-US" altLang="en-US" sz="1300"/>
              <a:t>заснування</a:t>
            </a:r>
            <a:r>
              <a:rPr lang="en-US" altLang="ru-RU" sz="1300"/>
              <a:t> </a:t>
            </a:r>
            <a:r>
              <a:rPr lang="en-US" altLang="en-US" sz="1300"/>
              <a:t>товариства</a:t>
            </a:r>
            <a:r>
              <a:rPr lang="en-US" altLang="ru-RU" sz="1300"/>
              <a:t>, </a:t>
            </a:r>
            <a:r>
              <a:rPr lang="en-US" altLang="en-US" sz="1300"/>
              <a:t>оцінки</a:t>
            </a:r>
            <a:r>
              <a:rPr lang="en-US" altLang="ru-RU" sz="1300"/>
              <a:t> </a:t>
            </a:r>
            <a:r>
              <a:rPr lang="en-US" altLang="en-US" sz="1300"/>
              <a:t>майна</a:t>
            </a:r>
            <a:r>
              <a:rPr lang="en-US" altLang="ru-RU" sz="1300"/>
              <a:t> </a:t>
            </a:r>
            <a:r>
              <a:rPr lang="en-US" altLang="en-US" sz="1300"/>
              <a:t>та</a:t>
            </a:r>
            <a:r>
              <a:rPr lang="en-US" altLang="ru-RU" sz="1300"/>
              <a:t> </a:t>
            </a:r>
            <a:r>
              <a:rPr lang="en-US" altLang="en-US" sz="1300"/>
              <a:t>затвердження</a:t>
            </a:r>
            <a:r>
              <a:rPr lang="en-US" altLang="ru-RU" sz="1300"/>
              <a:t> </a:t>
            </a:r>
            <a:r>
              <a:rPr lang="en-US" altLang="en-US" sz="1300"/>
              <a:t>статуту</a:t>
            </a:r>
            <a:r>
              <a:rPr lang="en-US" altLang="ru-RU" sz="1300"/>
              <a:t>, </a:t>
            </a:r>
            <a:r>
              <a:rPr lang="en-US" altLang="en-US" sz="1300"/>
              <a:t>вважаються</a:t>
            </a:r>
            <a:r>
              <a:rPr lang="en-US" altLang="ru-RU" sz="1300"/>
              <a:t> </a:t>
            </a:r>
            <a:r>
              <a:rPr lang="en-US" altLang="en-US" sz="1300"/>
              <a:t>прийнятими</a:t>
            </a:r>
            <a:r>
              <a:rPr lang="en-US" altLang="ru-RU" sz="1300"/>
              <a:t>, </a:t>
            </a:r>
            <a:r>
              <a:rPr lang="en-US" altLang="en-US" sz="1300"/>
              <a:t>якщо</a:t>
            </a:r>
            <a:r>
              <a:rPr lang="en-US" altLang="ru-RU" sz="1300"/>
              <a:t> </a:t>
            </a:r>
            <a:r>
              <a:rPr lang="en-US" altLang="en-US" sz="1300"/>
              <a:t>за</a:t>
            </a:r>
            <a:r>
              <a:rPr lang="en-US" altLang="ru-RU" sz="1300"/>
              <a:t> </a:t>
            </a:r>
            <a:r>
              <a:rPr lang="en-US" altLang="en-US" sz="1300"/>
              <a:t>них</a:t>
            </a:r>
            <a:r>
              <a:rPr lang="en-US" altLang="ru-RU" sz="1300"/>
              <a:t> </a:t>
            </a:r>
            <a:r>
              <a:rPr lang="en-US" altLang="en-US" sz="1300"/>
              <a:t>проголосували</a:t>
            </a:r>
            <a:r>
              <a:rPr lang="en-US" altLang="ru-RU" sz="1300"/>
              <a:t> </a:t>
            </a:r>
            <a:r>
              <a:rPr lang="en-US" altLang="en-US" sz="1300"/>
              <a:t>всі</a:t>
            </a:r>
            <a:r>
              <a:rPr lang="en-US" altLang="ru-RU" sz="1300"/>
              <a:t> </a:t>
            </a:r>
            <a:r>
              <a:rPr lang="en-US" altLang="en-US" sz="1300"/>
              <a:t>засновники</a:t>
            </a:r>
            <a:r>
              <a:rPr lang="en-US" altLang="ru-RU" sz="1300"/>
              <a:t> </a:t>
            </a:r>
            <a:r>
              <a:rPr lang="en-US" altLang="en-US" sz="1300"/>
              <a:t>акціонерного</a:t>
            </a:r>
            <a:r>
              <a:rPr lang="en-US" altLang="ru-RU" sz="1300"/>
              <a:t> </a:t>
            </a:r>
            <a:r>
              <a:rPr lang="en-US" altLang="en-US" sz="1300"/>
              <a:t>товариства</a:t>
            </a:r>
            <a:r>
              <a:rPr lang="en-US" altLang="ru-RU" sz="1300"/>
              <a:t>.</a:t>
            </a:r>
            <a:endParaRPr lang="en-US" altLang="ru-RU" sz="1300"/>
          </a:p>
          <a:p>
            <a:pPr algn="just"/>
            <a:r>
              <a:rPr lang="en-US" altLang="en-US" sz="1300"/>
              <a:t>Незатвердження</a:t>
            </a:r>
            <a:r>
              <a:rPr lang="en-US" altLang="ru-RU" sz="1300"/>
              <a:t> </a:t>
            </a:r>
            <a:r>
              <a:rPr lang="en-US" altLang="en-US" sz="1300"/>
              <a:t>установчими</a:t>
            </a:r>
            <a:r>
              <a:rPr lang="en-US" altLang="ru-RU" sz="1300"/>
              <a:t> </a:t>
            </a:r>
            <a:r>
              <a:rPr lang="en-US" altLang="en-US" sz="1300"/>
              <a:t>зборами</a:t>
            </a:r>
            <a:r>
              <a:rPr lang="en-US" altLang="ru-RU" sz="1300"/>
              <a:t> </a:t>
            </a:r>
            <a:r>
              <a:rPr lang="en-US" altLang="en-US" sz="1300"/>
              <a:t>статуту</a:t>
            </a:r>
            <a:r>
              <a:rPr lang="en-US" altLang="ru-RU" sz="1300"/>
              <a:t> </a:t>
            </a:r>
            <a:r>
              <a:rPr lang="en-US" altLang="en-US" sz="1300"/>
              <a:t>акціонерного</a:t>
            </a:r>
            <a:r>
              <a:rPr lang="en-US" altLang="ru-RU" sz="1300"/>
              <a:t> </a:t>
            </a:r>
            <a:r>
              <a:rPr lang="en-US" altLang="en-US" sz="1300"/>
              <a:t>товариства</a:t>
            </a:r>
            <a:r>
              <a:rPr lang="en-US" altLang="ru-RU" sz="1300"/>
              <a:t> </a:t>
            </a:r>
            <a:r>
              <a:rPr lang="en-US" altLang="en-US" sz="1300"/>
              <a:t>вважається</a:t>
            </a:r>
            <a:r>
              <a:rPr lang="en-US" altLang="ru-RU" sz="1300"/>
              <a:t> </a:t>
            </a:r>
            <a:r>
              <a:rPr lang="en-US" altLang="en-US" sz="1300"/>
              <a:t>відмовою</a:t>
            </a:r>
            <a:r>
              <a:rPr lang="en-US" altLang="ru-RU" sz="1300"/>
              <a:t> </a:t>
            </a:r>
            <a:r>
              <a:rPr lang="en-US" altLang="en-US" sz="1300"/>
              <a:t>засновників</a:t>
            </a:r>
            <a:r>
              <a:rPr lang="en-US" altLang="ru-RU" sz="1300"/>
              <a:t> </a:t>
            </a:r>
            <a:r>
              <a:rPr lang="en-US" altLang="en-US" sz="1300"/>
              <a:t>від</a:t>
            </a:r>
            <a:r>
              <a:rPr lang="en-US" altLang="ru-RU" sz="1300"/>
              <a:t> </a:t>
            </a:r>
            <a:r>
              <a:rPr lang="en-US" altLang="en-US" sz="1300"/>
              <a:t>створення</a:t>
            </a:r>
            <a:r>
              <a:rPr lang="en-US" altLang="ru-RU" sz="1300"/>
              <a:t> </a:t>
            </a:r>
            <a:r>
              <a:rPr lang="en-US" altLang="en-US" sz="1300"/>
              <a:t>цього</a:t>
            </a:r>
            <a:r>
              <a:rPr lang="en-US" altLang="ru-RU" sz="1300"/>
              <a:t> </a:t>
            </a:r>
            <a:r>
              <a:rPr lang="en-US" altLang="en-US" sz="1300"/>
              <a:t>товариства</a:t>
            </a:r>
            <a:r>
              <a:rPr lang="en-US" altLang="ru-RU" sz="1300"/>
              <a:t> </a:t>
            </a:r>
            <a:r>
              <a:rPr lang="en-US" altLang="en-US" sz="1300"/>
              <a:t>та</a:t>
            </a:r>
            <a:r>
              <a:rPr lang="en-US" altLang="ru-RU" sz="1300"/>
              <a:t> </a:t>
            </a:r>
            <a:r>
              <a:rPr lang="en-US" altLang="en-US" sz="1300"/>
              <a:t>є</a:t>
            </a:r>
            <a:r>
              <a:rPr lang="en-US" altLang="ru-RU" sz="1300"/>
              <a:t> </a:t>
            </a:r>
            <a:r>
              <a:rPr lang="en-US" altLang="en-US" sz="1300"/>
              <a:t>підставою</a:t>
            </a:r>
            <a:r>
              <a:rPr lang="en-US" altLang="ru-RU" sz="1300"/>
              <a:t> </a:t>
            </a:r>
            <a:r>
              <a:rPr lang="en-US" altLang="en-US" sz="1300"/>
              <a:t>для</a:t>
            </a:r>
            <a:r>
              <a:rPr lang="en-US" altLang="ru-RU" sz="1300"/>
              <a:t> </a:t>
            </a:r>
            <a:r>
              <a:rPr lang="en-US" altLang="en-US" sz="1300"/>
              <a:t>повернення</a:t>
            </a:r>
            <a:r>
              <a:rPr lang="en-US" altLang="ru-RU" sz="1300"/>
              <a:t> </a:t>
            </a:r>
            <a:r>
              <a:rPr lang="en-US" altLang="en-US" sz="1300"/>
              <a:t>засновникам</a:t>
            </a:r>
            <a:r>
              <a:rPr lang="en-US" altLang="ru-RU" sz="1300"/>
              <a:t> </a:t>
            </a:r>
            <a:r>
              <a:rPr lang="en-US" altLang="en-US" sz="1300"/>
              <a:t>внесків</a:t>
            </a:r>
            <a:r>
              <a:rPr lang="en-US" altLang="ru-RU" sz="1300"/>
              <a:t>, </a:t>
            </a:r>
            <a:r>
              <a:rPr lang="en-US" altLang="en-US" sz="1300"/>
              <a:t>зроблених</a:t>
            </a:r>
            <a:r>
              <a:rPr lang="en-US" altLang="ru-RU" sz="1300"/>
              <a:t> </a:t>
            </a:r>
            <a:r>
              <a:rPr lang="en-US" altLang="en-US" sz="1300"/>
              <a:t>ними</a:t>
            </a:r>
            <a:r>
              <a:rPr lang="en-US" altLang="ru-RU" sz="1300"/>
              <a:t> </a:t>
            </a:r>
            <a:r>
              <a:rPr lang="en-US" altLang="en-US" sz="1300"/>
              <a:t>в</a:t>
            </a:r>
            <a:r>
              <a:rPr lang="en-US" altLang="ru-RU" sz="1300"/>
              <a:t> </a:t>
            </a:r>
            <a:r>
              <a:rPr lang="en-US" altLang="en-US" sz="1300"/>
              <a:t>рахунок</a:t>
            </a:r>
            <a:r>
              <a:rPr lang="en-US" altLang="ru-RU" sz="1300"/>
              <a:t> </a:t>
            </a:r>
            <a:r>
              <a:rPr lang="en-US" altLang="en-US" sz="1300"/>
              <a:t>оплати</a:t>
            </a:r>
            <a:r>
              <a:rPr lang="en-US" altLang="ru-RU" sz="1300"/>
              <a:t> </a:t>
            </a:r>
            <a:r>
              <a:rPr lang="en-US" altLang="en-US" sz="1300"/>
              <a:t>акцій</a:t>
            </a:r>
            <a:r>
              <a:rPr lang="en-US" altLang="ru-RU" sz="1300"/>
              <a:t>.</a:t>
            </a:r>
            <a:endParaRPr lang="en-US" altLang="ru-RU" sz="13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1183443"/>
          </a:xfrm>
          <a:solidFill>
            <a:schemeClr val="accent5">
              <a:lumMod val="60000"/>
              <a:lumOff val="40000"/>
            </a:schemeClr>
          </a:solidFill>
        </p:spPr>
        <p:txBody>
          <a:bodyPr>
            <a:normAutofit/>
          </a:bodyPr>
          <a:lstStyle/>
          <a:p>
            <a:r>
              <a:rPr lang="uk-UA" sz="2800" dirty="0" smtClean="0"/>
              <a:t>Статут акціонерного товариства повинен містити відомості про:</a:t>
            </a:r>
            <a:endParaRPr lang="uk-UA" sz="2800" dirty="0"/>
          </a:p>
        </p:txBody>
      </p:sp>
      <p:sp>
        <p:nvSpPr>
          <p:cNvPr id="3" name="Объект 2"/>
          <p:cNvSpPr>
            <a:spLocks noGrp="1"/>
          </p:cNvSpPr>
          <p:nvPr>
            <p:ph idx="1"/>
          </p:nvPr>
        </p:nvSpPr>
        <p:spPr>
          <a:xfrm>
            <a:off x="107315" y="1560195"/>
            <a:ext cx="8785225" cy="5297805"/>
          </a:xfrm>
        </p:spPr>
        <p:txBody>
          <a:bodyPr>
            <a:noAutofit/>
          </a:bodyPr>
          <a:lstStyle/>
          <a:p>
            <a:pPr algn="just"/>
            <a:r>
              <a:rPr lang="uk-UA" sz="1100" dirty="0" smtClean="0"/>
              <a:t>повне та скорочене найменування товариства українською мовою;</a:t>
            </a:r>
            <a:endParaRPr lang="uk-UA" sz="1100" dirty="0" smtClean="0"/>
          </a:p>
          <a:p>
            <a:pPr algn="just"/>
            <a:r>
              <a:rPr lang="uk-UA" sz="1100" dirty="0" smtClean="0"/>
              <a:t>тип товариства;</a:t>
            </a:r>
            <a:endParaRPr lang="uk-UA" sz="1100" dirty="0" smtClean="0"/>
          </a:p>
          <a:p>
            <a:pPr algn="just"/>
            <a:r>
              <a:rPr lang="uk-UA" sz="1100" dirty="0" smtClean="0"/>
              <a:t>розмір статутного капіталу;</a:t>
            </a:r>
            <a:endParaRPr lang="uk-UA" sz="1100" dirty="0" smtClean="0"/>
          </a:p>
          <a:p>
            <a:pPr algn="just"/>
            <a:r>
              <a:rPr lang="uk-UA" sz="1100" dirty="0" smtClean="0"/>
              <a:t>розмір резервного капіталу;</a:t>
            </a:r>
            <a:endParaRPr lang="uk-UA" sz="1100" dirty="0" smtClean="0"/>
          </a:p>
          <a:p>
            <a:pPr algn="just"/>
            <a:r>
              <a:rPr lang="uk-UA" sz="1100" dirty="0" smtClean="0"/>
              <a:t>номінальну вартість і загальну кількість акцій, кількість кожного типу розміщених товариством акцій, у тому числі кількість кожного класу привілейованих акцій, а також наслідки невиконання зобов’язань з викупу акцій;</a:t>
            </a:r>
            <a:endParaRPr lang="uk-UA" sz="1100" dirty="0" smtClean="0"/>
          </a:p>
          <a:p>
            <a:pPr algn="just"/>
            <a:r>
              <a:rPr lang="uk-UA" sz="1100" dirty="0" smtClean="0"/>
              <a:t>умови та порядок конвертації привілейованих акцій певного класу у прості акції товариства чи у привілейовані акції іншого класу у випадках, якщо товариством передбачений випуск привілейованих акцій;</a:t>
            </a:r>
            <a:endParaRPr lang="uk-UA" sz="1100" dirty="0" smtClean="0"/>
          </a:p>
          <a:p>
            <a:pPr algn="just"/>
            <a:r>
              <a:rPr lang="uk-UA" sz="1100" dirty="0" smtClean="0"/>
              <a:t>права акціонерів — власників привілейованих акцій кожного класу;</a:t>
            </a:r>
            <a:endParaRPr lang="uk-UA" sz="1100" dirty="0" smtClean="0"/>
          </a:p>
          <a:p>
            <a:pPr algn="just"/>
            <a:r>
              <a:rPr lang="uk-UA" sz="1100" dirty="0" smtClean="0"/>
              <a:t>наявність переважного права акціонерів приватного товариства на придбання акцій цього товариства, які пропонуються їх власником до продажу третій особі, та порядок його реалізації;</a:t>
            </a:r>
            <a:endParaRPr lang="uk-UA" sz="1100" dirty="0" smtClean="0"/>
          </a:p>
          <a:p>
            <a:pPr algn="just"/>
            <a:r>
              <a:rPr lang="uk-UA" sz="1100" dirty="0" smtClean="0"/>
              <a:t>порядок повідомлення акціонерів про виплату дивідендів;</a:t>
            </a:r>
            <a:endParaRPr lang="uk-UA" sz="1100" dirty="0" smtClean="0"/>
          </a:p>
          <a:p>
            <a:pPr algn="just"/>
            <a:r>
              <a:rPr lang="uk-UA" sz="1100" dirty="0" smtClean="0"/>
              <a:t>порядок скликання та проведення загальних зборів;</a:t>
            </a:r>
            <a:endParaRPr lang="uk-UA" sz="1100" dirty="0" smtClean="0"/>
          </a:p>
          <a:p>
            <a:pPr algn="just"/>
            <a:r>
              <a:rPr lang="uk-UA" sz="1100" dirty="0" smtClean="0"/>
              <a:t>компетенцію загальних зборів;</a:t>
            </a:r>
            <a:endParaRPr lang="uk-UA" sz="1100" dirty="0" smtClean="0"/>
          </a:p>
          <a:p>
            <a:pPr algn="just"/>
            <a:r>
              <a:rPr lang="uk-UA" sz="1100" dirty="0" smtClean="0"/>
              <a:t>спосіб повідомлення акціонерів про зміни у порядку денному загальних зборів;</a:t>
            </a:r>
            <a:endParaRPr lang="uk-UA" sz="1100" dirty="0" smtClean="0"/>
          </a:p>
          <a:p>
            <a:pPr algn="just"/>
            <a:r>
              <a:rPr lang="uk-UA" sz="1100" dirty="0" smtClean="0"/>
              <a:t>склад органів товариства та їх компетенцію, порядок утворення, обрання і відкликання їх членів та прийняття ними рішень, а також порядок зміни складу органів товариства та їх компетенції;</a:t>
            </a:r>
            <a:endParaRPr lang="uk-UA" sz="1100" dirty="0" smtClean="0"/>
          </a:p>
          <a:p>
            <a:pPr algn="just">
              <a:spcBef>
                <a:spcPts val="0"/>
              </a:spcBef>
            </a:pPr>
            <a:r>
              <a:rPr lang="uk-UA" sz="1100" dirty="0" smtClean="0"/>
              <a:t>порядок внесення змін до статуту; </a:t>
            </a:r>
            <a:endParaRPr lang="uk-UA" sz="1100" dirty="0" smtClean="0"/>
          </a:p>
          <a:p>
            <a:pPr algn="just">
              <a:spcBef>
                <a:spcPts val="0"/>
              </a:spcBef>
            </a:pPr>
            <a:r>
              <a:rPr lang="uk-UA" sz="1100" dirty="0" smtClean="0"/>
              <a:t>порядок припинення товариства.</a:t>
            </a:r>
            <a:endParaRPr lang="uk-UA" sz="1100" dirty="0" smtClean="0"/>
          </a:p>
          <a:p>
            <a:pPr algn="just">
              <a:spcBef>
                <a:spcPts val="0"/>
              </a:spcBef>
            </a:pPr>
            <a:endParaRPr lang="uk-UA" sz="1100" dirty="0" smtClean="0"/>
          </a:p>
          <a:p>
            <a:pPr marL="114300" indent="0" algn="just">
              <a:spcBef>
                <a:spcPts val="0"/>
              </a:spcBef>
              <a:buNone/>
            </a:pPr>
            <a:r>
              <a:rPr lang="uk-UA" sz="1100" dirty="0" smtClean="0"/>
              <a:t>Мінімальний </a:t>
            </a:r>
            <a:r>
              <a:rPr lang="uk-UA" sz="1100" dirty="0"/>
              <a:t>розмір статутного капіталу акціонерного товариства повинен становити </a:t>
            </a:r>
            <a:r>
              <a:rPr lang="uk-UA" sz="1100" dirty="0">
                <a:solidFill>
                  <a:srgbClr val="FF0000"/>
                </a:solidFill>
              </a:rPr>
              <a:t>1250 мінімальних заробітних плат.</a:t>
            </a:r>
            <a:endParaRPr lang="uk-UA" sz="1100" dirty="0">
              <a:solidFill>
                <a:srgbClr val="FF0000"/>
              </a:solidFill>
            </a:endParaRPr>
          </a:p>
          <a:p>
            <a:pPr marL="114300" indent="0" algn="just">
              <a:spcBef>
                <a:spcPts val="0"/>
              </a:spcBef>
              <a:buNone/>
            </a:pPr>
            <a:r>
              <a:rPr lang="uk-UA" sz="1100" dirty="0"/>
              <a:t>Кожний засновник акціонерного товариства повинен оплатити повну вартість придбаних акцій до дати затвердження результатів розміщення першого випуску акцій. У разі наявності такої </a:t>
            </a:r>
            <a:r>
              <a:rPr lang="uk-UA" sz="1100" dirty="0" err="1"/>
              <a:t>неоплати</a:t>
            </a:r>
            <a:r>
              <a:rPr lang="uk-UA" sz="1100" dirty="0"/>
              <a:t> акціонерне товариство вважається не заснованим. </a:t>
            </a:r>
            <a:r>
              <a:rPr lang="uk-UA" sz="1100" b="1" dirty="0"/>
              <a:t>До оплати 50 відсотків статутного капіталу товариство не має права здійснювати операції, не пов’язані з його заснуванням.</a:t>
            </a:r>
            <a:endParaRPr lang="uk-UA" sz="1100" b="1" dirty="0"/>
          </a:p>
          <a:p>
            <a:pPr marL="114300" indent="0" algn="just">
              <a:spcBef>
                <a:spcPts val="0"/>
              </a:spcBef>
              <a:buNone/>
            </a:pPr>
            <a:r>
              <a:rPr lang="ru-RU" sz="1100" dirty="0"/>
              <a:t>Документ, </a:t>
            </a:r>
            <a:r>
              <a:rPr lang="ru-RU" sz="1100" dirty="0" smtClean="0"/>
              <a:t>щ</a:t>
            </a:r>
            <a:r>
              <a:rPr lang="uk-UA" sz="1100" dirty="0" smtClean="0"/>
              <a:t>о засвідчує право власності засновника акціонерного товариства на акції, видається йому після повної оплати вартості таких акцій протягом 10 робочих днів з дати отримання товариством свідоцтва про державну реєстрацію випуску акцій</a:t>
            </a:r>
            <a:r>
              <a:rPr lang="ru-RU" sz="1100" dirty="0" smtClean="0"/>
              <a:t>.</a:t>
            </a:r>
            <a:endParaRPr lang="ru-RU" sz="1100" dirty="0"/>
          </a:p>
          <a:p>
            <a:pPr algn="just"/>
            <a:endParaRPr lang="uk-UA" sz="1050" dirty="0" smtClean="0"/>
          </a:p>
          <a:p>
            <a:pPr algn="just"/>
            <a:endParaRPr lang="uk-UA" sz="105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0</TotalTime>
  <Words>30400</Words>
  <Application>WPS Presentation</Application>
  <PresentationFormat>Экран (4:3)</PresentationFormat>
  <Paragraphs>245</Paragraphs>
  <Slides>19</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19</vt:i4>
      </vt:variant>
    </vt:vector>
  </HeadingPairs>
  <TitlesOfParts>
    <vt:vector size="29" baseType="lpstr">
      <vt:lpstr>Arial</vt:lpstr>
      <vt:lpstr>SimSun</vt:lpstr>
      <vt:lpstr>Wingdings</vt:lpstr>
      <vt:lpstr>Times New Roman</vt:lpstr>
      <vt:lpstr>Century Gothic</vt:lpstr>
      <vt:lpstr>Microsoft YaHei</vt:lpstr>
      <vt:lpstr>Arial Unicode MS</vt:lpstr>
      <vt:lpstr>Book Antiqua</vt:lpstr>
      <vt:lpstr>Calibri</vt:lpstr>
      <vt:lpstr>Аптека</vt:lpstr>
      <vt:lpstr>  Лекція 3. Акціонерні товариства в Україні  3.1. Характерні риси Акціонерних товариств; 3.2. Типи акціонерних товариств; 3.3. створення та заснування аТ; 3.4. Акції товариства; 3.5. Права та обов'язки акціонерів; 3.6. Припинення діяльності акціонерного товариства; 3.7. Ліквідація акціонерного товариства   </vt:lpstr>
      <vt:lpstr>3.1. Характерні риси акціонерних товариств Акціонерне товариство - господарське товариство, статутний капітал якого поділено на визначену кількість часток однакової номінальної вартості, корпоративні права за якими посвідчуються акціями.</vt:lpstr>
      <vt:lpstr>3.2.Типи акціонерних товариств</vt:lpstr>
      <vt:lpstr>Особливості публічного акціонерного товариства:</vt:lpstr>
      <vt:lpstr>Особливості приватного акціонерного товариства:</vt:lpstr>
      <vt:lpstr>3.3. Створення та заснування акціонерного товариства</vt:lpstr>
      <vt:lpstr>Створення акціонерного товариства здійснюється за такими етапами:</vt:lpstr>
      <vt:lpstr>PowerPoint 演示文稿</vt:lpstr>
      <vt:lpstr>Статут акціонерного товариства повинен містити відомості про:</vt:lpstr>
      <vt:lpstr>3.4. Акції товариства</vt:lpstr>
      <vt:lpstr>Права акціонерів простих та привілейованих акцій</vt:lpstr>
      <vt:lpstr> 3.5. Права та обов’язки акціонерів товариства </vt:lpstr>
      <vt:lpstr>3.6. Припинення діяльності акціонерного товариства</vt:lpstr>
      <vt:lpstr>	Протягом 30 днів з дати прийняття загальними зборами рішення про припинення акціонерного товариства шляхом поділу, перетворення, а також про виділ, злиття або приєднання товариство зобов’язане письмово повідомити про це кредиторів і опублікувати в офіційному друкованому органі повідомлення про ухвалене рішення. Публічне товариство зобов’язане також повідомити про прийняття такого рішення кожну фондову біржу, на якій воно пройшло процедуру лістингу. Злиття, приєднання, поділ, виділ або перетворення не можуть бути завершені до задоволення вимог, заявлених кредиторами. </vt:lpstr>
      <vt:lpstr>	Субсидіарна відповідальність застосовується у випадку, коли в зобов’язанні беруть участь два боржники, один із яких є основним, а другий — додатковим (субсидіарним).  Субсидіарний боржник несе відповідальність перед кредитором додатково до відповідальності основного боржника. Якщо основний боржник відмовився задовольнити вимогу кредитора або кредитор не одержав від нього в розумний строк відповіді на пред’явлену вимогу, кредитор може пред’явити вимогу в повному обсязі до особи, яка несе субсидіарну відповідальність. </vt:lpstr>
      <vt:lpstr>PowerPoint 演示文稿</vt:lpstr>
      <vt:lpstr>3.7. Ліквідація акціонерного товариства</vt:lpstr>
      <vt:lpstr>У разі ліквідації платоспроможної юридичної особи вимоги її кредиторів та акціонерів задовольняються у такій черговості: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Акціонерне товариство</dc:title>
  <dc:creator>Cooler</dc:creator>
  <cp:lastModifiedBy>Тетяна Біляк</cp:lastModifiedBy>
  <cp:revision>54</cp:revision>
  <dcterms:created xsi:type="dcterms:W3CDTF">2019-10-25T07:31:00Z</dcterms:created>
  <dcterms:modified xsi:type="dcterms:W3CDTF">2025-10-10T15:31:59Z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81CCC1B83B4E4503A74E5303FDE4AC7D_13</vt:lpwstr>
  </property>
  <property fmtid="{D5CDD505-2E9C-101B-9397-08002B2CF9AE}" pid="3" name="KSOProductBuildVer">
    <vt:lpwstr>1049-12.2.0.22549</vt:lpwstr>
  </property>
</Properties>
</file>