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1803-CC2B-4EC9-9E5C-2C192F57831D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34D8CC3-427F-4AFC-B23A-6A34C82B69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722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1803-CC2B-4EC9-9E5C-2C192F57831D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34D8CC3-427F-4AFC-B23A-6A34C82B69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09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1803-CC2B-4EC9-9E5C-2C192F57831D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34D8CC3-427F-4AFC-B23A-6A34C82B699E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5985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1803-CC2B-4EC9-9E5C-2C192F57831D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34D8CC3-427F-4AFC-B23A-6A34C82B69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8451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1803-CC2B-4EC9-9E5C-2C192F57831D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34D8CC3-427F-4AFC-B23A-6A34C82B699E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4024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1803-CC2B-4EC9-9E5C-2C192F57831D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34D8CC3-427F-4AFC-B23A-6A34C82B69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7324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1803-CC2B-4EC9-9E5C-2C192F57831D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8CC3-427F-4AFC-B23A-6A34C82B69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9867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1803-CC2B-4EC9-9E5C-2C192F57831D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8CC3-427F-4AFC-B23A-6A34C82B69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793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1803-CC2B-4EC9-9E5C-2C192F57831D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8CC3-427F-4AFC-B23A-6A34C82B69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673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1803-CC2B-4EC9-9E5C-2C192F57831D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34D8CC3-427F-4AFC-B23A-6A34C82B69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236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1803-CC2B-4EC9-9E5C-2C192F57831D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34D8CC3-427F-4AFC-B23A-6A34C82B69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75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1803-CC2B-4EC9-9E5C-2C192F57831D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34D8CC3-427F-4AFC-B23A-6A34C82B69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456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1803-CC2B-4EC9-9E5C-2C192F57831D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8CC3-427F-4AFC-B23A-6A34C82B69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776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1803-CC2B-4EC9-9E5C-2C192F57831D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8CC3-427F-4AFC-B23A-6A34C82B69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953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1803-CC2B-4EC9-9E5C-2C192F57831D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8CC3-427F-4AFC-B23A-6A34C82B69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533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1803-CC2B-4EC9-9E5C-2C192F57831D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34D8CC3-427F-4AFC-B23A-6A34C82B69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475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1803-CC2B-4EC9-9E5C-2C192F57831D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34D8CC3-427F-4AFC-B23A-6A34C82B69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50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FA218-F1D0-3527-8F19-4668A4062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404" y="739086"/>
            <a:ext cx="10553700" cy="1126283"/>
          </a:xfrm>
        </p:spPr>
        <p:txBody>
          <a:bodyPr>
            <a:normAutofit/>
          </a:bodyPr>
          <a:lstStyle/>
          <a:p>
            <a:r>
              <a:rPr lang="uk-UA" sz="4800" b="1" dirty="0"/>
              <a:t>РОЛЬ ТВАРИН У БІОГЕОЦЕНОЗАХ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8CBAE2-A7DC-D97C-4340-2E54397C5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385" y="2442142"/>
            <a:ext cx="8915399" cy="1126283"/>
          </a:xfrm>
        </p:spPr>
        <p:txBody>
          <a:bodyPr>
            <a:noAutofit/>
          </a:bodyPr>
          <a:lstStyle/>
          <a:p>
            <a:r>
              <a:rPr lang="uk-UA" sz="2000" dirty="0"/>
              <a:t>1.	Місце тварин у біогеоценозах	</a:t>
            </a:r>
          </a:p>
          <a:p>
            <a:r>
              <a:rPr lang="uk-UA" sz="2000" dirty="0"/>
              <a:t>2.	Місце тварин у структурній організації біогеоценозу	</a:t>
            </a:r>
          </a:p>
          <a:p>
            <a:r>
              <a:rPr lang="uk-UA" sz="2000" dirty="0"/>
              <a:t>3.	Місце тварин у функціональній організації Біогеоценозу	</a:t>
            </a:r>
          </a:p>
          <a:p>
            <a:r>
              <a:rPr lang="uk-UA" sz="2000" dirty="0"/>
              <a:t>4.	Класифікація </a:t>
            </a:r>
            <a:r>
              <a:rPr lang="uk-UA" sz="2000" dirty="0" err="1"/>
              <a:t>середовищетвірної</a:t>
            </a:r>
            <a:r>
              <a:rPr lang="uk-UA" sz="2000" dirty="0"/>
              <a:t> діяльності тварин	</a:t>
            </a:r>
          </a:p>
          <a:p>
            <a:r>
              <a:rPr lang="uk-UA" sz="2000" dirty="0"/>
              <a:t>5.	Класифікація участі тварин у функціях екосистем	</a:t>
            </a:r>
          </a:p>
          <a:p>
            <a:r>
              <a:rPr lang="uk-UA" sz="2000" dirty="0"/>
              <a:t>6.	Типи взаємодій тварин у біогеоценозах в аспекті боротьби зі</a:t>
            </a:r>
          </a:p>
          <a:p>
            <a:r>
              <a:rPr lang="uk-UA" sz="2000" dirty="0"/>
              <a:t>шкідниками рослин</a:t>
            </a:r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5714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93257-0297-3073-D632-8AE54D891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18" y="1247949"/>
            <a:ext cx="5022165" cy="1280890"/>
          </a:xfrm>
        </p:spPr>
        <p:txBody>
          <a:bodyPr>
            <a:noAutofit/>
          </a:bodyPr>
          <a:lstStyle/>
          <a:p>
            <a:pPr algn="just"/>
            <a:r>
              <a:rPr lang="uk-UA" sz="2400" dirty="0"/>
              <a:t>Біологічний кругообіг речовин і біотичний потік енергії являють собою трофічний цикл. Біогеоценоз можна охарактеризувати як систему, де відбувається розподіл енергії і речовин на її послідовних рівнях, а також значними потоками цих величин, які трансформуються з одного рівня на інший. Ці величини розрізняють екосистеми одну від одної.</a:t>
            </a:r>
            <a:br>
              <a:rPr lang="uk-UA" sz="2400" dirty="0"/>
            </a:br>
            <a:endParaRPr lang="uk-UA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0AD06B-97A6-D233-AF9E-68DB619F18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508"/>
          <a:stretch/>
        </p:blipFill>
        <p:spPr>
          <a:xfrm>
            <a:off x="5711483" y="1758462"/>
            <a:ext cx="6327542" cy="457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99F414-B435-1FFD-8B96-23ABBAFBCBA1}"/>
              </a:ext>
            </a:extLst>
          </p:cNvPr>
          <p:cNvSpPr txBox="1"/>
          <p:nvPr/>
        </p:nvSpPr>
        <p:spPr>
          <a:xfrm>
            <a:off x="5711483" y="601618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Схематичне</a:t>
            </a:r>
            <a:r>
              <a:rPr lang="ru-RU" b="1" dirty="0"/>
              <a:t> </a:t>
            </a:r>
            <a:r>
              <a:rPr lang="ru-RU" b="1" dirty="0" err="1"/>
              <a:t>зображення</a:t>
            </a:r>
            <a:r>
              <a:rPr lang="ru-RU" b="1" dirty="0"/>
              <a:t> </a:t>
            </a:r>
            <a:r>
              <a:rPr lang="ru-RU" b="1" dirty="0" err="1"/>
              <a:t>ролі</a:t>
            </a:r>
            <a:r>
              <a:rPr lang="ru-RU" b="1" dirty="0"/>
              <a:t> тварин в </a:t>
            </a:r>
            <a:r>
              <a:rPr lang="ru-RU" b="1" dirty="0" err="1"/>
              <a:t>циркуляції</a:t>
            </a:r>
            <a:r>
              <a:rPr lang="ru-RU" b="1" dirty="0"/>
              <a:t> </a:t>
            </a:r>
            <a:r>
              <a:rPr lang="ru-RU" b="1" dirty="0" err="1"/>
              <a:t>енергії</a:t>
            </a:r>
            <a:r>
              <a:rPr lang="ru-RU" b="1" dirty="0"/>
              <a:t> </a:t>
            </a:r>
            <a:r>
              <a:rPr lang="ru-RU" b="1" dirty="0" err="1"/>
              <a:t>всередині</a:t>
            </a:r>
            <a:r>
              <a:rPr lang="ru-RU" b="1" dirty="0"/>
              <a:t> наземного </a:t>
            </a:r>
            <a:r>
              <a:rPr lang="ru-RU" b="1" dirty="0" err="1"/>
              <a:t>біогеоценозу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582634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4F29C-B62C-7845-8F05-A1014A8D2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F24860-5158-C770-4556-571F73DD4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6484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3C5A3-FB1F-67E6-7E15-C62889EE6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1862067"/>
            <a:ext cx="4473526" cy="2935016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Деталізована схема лісового біогеоценозу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0D244C-DEA5-8F9A-4361-0BE4214024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29"/>
          <a:stretch/>
        </p:blipFill>
        <p:spPr>
          <a:xfrm>
            <a:off x="5852462" y="0"/>
            <a:ext cx="5472029" cy="698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32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5B8BD-1C12-6628-92DA-3800C1AB1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75" y="1735459"/>
            <a:ext cx="493328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Деталізована схема взаємодії компонентів лісового біогеоценозу та структурних елементів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4F4DF37-7F6E-FED2-38CE-071714719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826"/>
          <a:stretch/>
        </p:blipFill>
        <p:spPr>
          <a:xfrm>
            <a:off x="6433408" y="-96559"/>
            <a:ext cx="4933288" cy="705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12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9B72E-2B9C-0783-C587-9C966591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468" y="1425968"/>
            <a:ext cx="4121834" cy="128089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/>
              <a:t>Взаємозв’язок зооценозу із структурними компонентами та елементами в наземному </a:t>
            </a:r>
            <a:r>
              <a:rPr lang="uk-UA" sz="2800" b="1" dirty="0" err="1"/>
              <a:t>біогеоценозіу</a:t>
            </a:r>
            <a:r>
              <a:rPr lang="uk-UA" sz="2800" b="1" dirty="0"/>
              <a:t> системі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DB115E8-9A7C-369D-9543-C73D8D24C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926"/>
          <a:stretch/>
        </p:blipFill>
        <p:spPr>
          <a:xfrm>
            <a:off x="5205951" y="362024"/>
            <a:ext cx="6723451" cy="61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21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AFC7C-516B-FB16-B6A0-8998CF4B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95" y="1707323"/>
            <a:ext cx="4586068" cy="128089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/>
              <a:t>Порівняльна схема розподілу функціональних </a:t>
            </a:r>
            <a:r>
              <a:rPr lang="uk-UA" sz="2800" b="1" dirty="0" err="1"/>
              <a:t>компонетів</a:t>
            </a:r>
            <a:r>
              <a:rPr lang="uk-UA" sz="2800" b="1" dirty="0"/>
              <a:t> і елементів та місце в них тваринного населення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FD0982C-CF5F-548B-DF52-2A2617B09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5111"/>
          <a:stretch/>
        </p:blipFill>
        <p:spPr>
          <a:xfrm>
            <a:off x="4979963" y="209260"/>
            <a:ext cx="7004908" cy="50801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BFCBB2-0E63-511D-7581-582E987067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963"/>
          <a:stretch/>
        </p:blipFill>
        <p:spPr>
          <a:xfrm>
            <a:off x="5294036" y="5064335"/>
            <a:ext cx="6690835" cy="172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3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3459A-6DE9-D2D8-BD94-093752C08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935" y="306333"/>
            <a:ext cx="9647677" cy="1280890"/>
          </a:xfrm>
        </p:spPr>
        <p:txBody>
          <a:bodyPr/>
          <a:lstStyle/>
          <a:p>
            <a:r>
              <a:rPr lang="ru-RU" dirty="0"/>
              <a:t>МІСЦЕ ТВАРИН У ФУНКЦІОНАЛЬНІЙ ОРГАНІЗАЦІЇ БІОГЕОЦЕНОЗУ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498194-5F64-F432-06FA-4573BDF25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8" y="1587223"/>
            <a:ext cx="11124784" cy="3777622"/>
          </a:xfrm>
        </p:spPr>
        <p:txBody>
          <a:bodyPr>
            <a:noAutofit/>
          </a:bodyPr>
          <a:lstStyle/>
          <a:p>
            <a:pPr algn="just"/>
            <a:r>
              <a:rPr lang="uk-UA" sz="1600" b="1" dirty="0"/>
              <a:t>Біогеоценоз чи екосистема </a:t>
            </a:r>
            <a:r>
              <a:rPr lang="uk-UA" sz="1600" dirty="0"/>
              <a:t>представляє собою сукупність природних явищ, які характеризуються взаємодією його компонентів і елементів і певним типом обміну речовиною та енергією між собою і іншими компонентами. Взаємодію компонентів і елементів, які здійснюють вказаний обмін, прийнято називати </a:t>
            </a:r>
            <a:r>
              <a:rPr lang="uk-UA" sz="1600" dirty="0" err="1"/>
              <a:t>біогеоценотичним</a:t>
            </a:r>
            <a:r>
              <a:rPr lang="uk-UA" sz="1600" dirty="0"/>
              <a:t> процесом.</a:t>
            </a:r>
          </a:p>
          <a:p>
            <a:pPr algn="just"/>
            <a:r>
              <a:rPr lang="uk-UA" sz="1600" b="1" dirty="0" err="1"/>
              <a:t>Біогеоценотичний</a:t>
            </a:r>
            <a:r>
              <a:rPr lang="uk-UA" sz="1600" b="1" dirty="0"/>
              <a:t> процес </a:t>
            </a:r>
            <a:r>
              <a:rPr lang="uk-UA" sz="1600" dirty="0"/>
              <a:t>– це інтеграція потоку енергії і кругообігу речовин. Уявлення про біологічний кругообіг базується на діалектичній єдності біогеоценозу – незмінним складом його складових компонентів і елементів і постійному русі взаємодії їх у процесі обміну речовиною і енергією. Цикл трансформації починається фотосинтетичним процесом, в якому за допомогою енергії світла і за його рахунок пов’язується вуглець (з вуглекислої кислоти повітря) з одночасним його відновленням у процесі дихання. В результаті частина поглинаючої енергії запасається у хімічних зв’язках органічної кислоти. Головну масу зольних елементів і азоту рослини втягують у кругообіг в результаті вторинних перетворень. Загальний цикл закінчується відмиранням органічної речовини і </a:t>
            </a:r>
            <a:r>
              <a:rPr lang="uk-UA" sz="1600" dirty="0" err="1"/>
              <a:t>мортомаси</a:t>
            </a:r>
            <a:r>
              <a:rPr lang="uk-UA" sz="1600" dirty="0"/>
              <a:t> (підстилка, детрит, рештки тварин, тощо) та його мінералізацією, що втягується через </a:t>
            </a:r>
            <a:r>
              <a:rPr lang="uk-UA" sz="1600" dirty="0" err="1"/>
              <a:t>редуцентний</a:t>
            </a:r>
            <a:r>
              <a:rPr lang="uk-UA" sz="1600" dirty="0"/>
              <a:t> блок для живлення продуцентів. Трансформація в подальшому відбувається у процесах росту і живлення організмів, причому кожен трофічний рівень забезпечує наступний. Починаючись перетворенням сонячної енергії в процесі фотосинтезу у біотичну енергію вона через трофічні зв’язки протікає в різних </a:t>
            </a:r>
            <a:r>
              <a:rPr lang="uk-UA" sz="1600" dirty="0" err="1"/>
              <a:t>біогеоценотичних</a:t>
            </a:r>
            <a:r>
              <a:rPr lang="uk-UA" sz="1600" dirty="0"/>
              <a:t> процесах, забезпечуючи головний показник функціювання екосистеми – кругообіг речовин і потоку енергії. Кожен біогеоценоз виконує характерну функцію, перерозподіляючи біотичну енергію. Отже, в основі всієї </a:t>
            </a:r>
            <a:r>
              <a:rPr lang="uk-UA" sz="1600" dirty="0" err="1"/>
              <a:t>біогеоценотичної</a:t>
            </a:r>
            <a:r>
              <a:rPr lang="uk-UA" sz="1600" dirty="0"/>
              <a:t> роботи виступають трофічні зв’язки, які обумовлюють кругообіг і потік енергії.</a:t>
            </a:r>
          </a:p>
          <a:p>
            <a:pPr algn="just"/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164988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5A9B2BE-6F59-BD0A-4844-A0A80B8D2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250" y="1852246"/>
            <a:ext cx="11040378" cy="3777622"/>
          </a:xfrm>
        </p:spPr>
        <p:txBody>
          <a:bodyPr>
            <a:noAutofit/>
          </a:bodyPr>
          <a:lstStyle/>
          <a:p>
            <a:pPr algn="just"/>
            <a:r>
              <a:rPr lang="ru-RU" sz="2000" dirty="0" err="1"/>
              <a:t>Тварини</a:t>
            </a:r>
            <a:r>
              <a:rPr lang="ru-RU" sz="2000" dirty="0"/>
              <a:t> </a:t>
            </a:r>
            <a:r>
              <a:rPr lang="ru-RU" sz="2000" dirty="0" err="1"/>
              <a:t>входять</a:t>
            </a:r>
            <a:r>
              <a:rPr lang="ru-RU" sz="2000" dirty="0"/>
              <a:t> до гетеротрофного блоку </a:t>
            </a:r>
            <a:r>
              <a:rPr lang="ru-RU" sz="2000" dirty="0" err="1"/>
              <a:t>системи</a:t>
            </a:r>
            <a:r>
              <a:rPr lang="ru-RU" sz="2000" dirty="0"/>
              <a:t>: </a:t>
            </a:r>
            <a:r>
              <a:rPr lang="ru-RU" sz="2000" dirty="0" err="1"/>
              <a:t>біотрофи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споживають</a:t>
            </a:r>
            <a:r>
              <a:rPr lang="ru-RU" sz="2000" dirty="0"/>
              <a:t> живу </a:t>
            </a:r>
            <a:r>
              <a:rPr lang="ru-RU" sz="2000" dirty="0" err="1"/>
              <a:t>масу</a:t>
            </a:r>
            <a:r>
              <a:rPr lang="ru-RU" sz="2000" dirty="0"/>
              <a:t>, </a:t>
            </a:r>
            <a:r>
              <a:rPr lang="ru-RU" sz="2000" dirty="0" err="1"/>
              <a:t>мортомасу</a:t>
            </a:r>
            <a:r>
              <a:rPr lang="ru-RU" sz="2000" dirty="0"/>
              <a:t> як </a:t>
            </a:r>
            <a:r>
              <a:rPr lang="ru-RU" sz="2000" dirty="0" err="1"/>
              <a:t>органічних</a:t>
            </a:r>
            <a:r>
              <a:rPr lang="ru-RU" sz="2000" dirty="0"/>
              <a:t> </a:t>
            </a:r>
            <a:r>
              <a:rPr lang="ru-RU" sz="2000" dirty="0" err="1"/>
              <a:t>залишків</a:t>
            </a:r>
            <a:r>
              <a:rPr lang="ru-RU" sz="2000" dirty="0"/>
              <a:t>, </a:t>
            </a:r>
            <a:r>
              <a:rPr lang="ru-RU" sz="2000" dirty="0" err="1"/>
              <a:t>сапротрофи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мінералізують</a:t>
            </a:r>
            <a:r>
              <a:rPr lang="ru-RU" sz="2000" dirty="0"/>
              <a:t>. </a:t>
            </a:r>
            <a:r>
              <a:rPr lang="ru-RU" sz="2000" dirty="0" err="1"/>
              <a:t>Розподіл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трофічних</a:t>
            </a:r>
            <a:r>
              <a:rPr lang="ru-RU" sz="2000" dirty="0"/>
              <a:t> </a:t>
            </a:r>
            <a:r>
              <a:rPr lang="ru-RU" sz="2000" dirty="0" err="1"/>
              <a:t>рівнів</a:t>
            </a:r>
            <a:r>
              <a:rPr lang="ru-RU" sz="2000" dirty="0"/>
              <a:t> у </a:t>
            </a:r>
            <a:r>
              <a:rPr lang="ru-RU" sz="2000" dirty="0" err="1"/>
              <a:t>системі</a:t>
            </a:r>
            <a:r>
              <a:rPr lang="ru-RU" sz="2000" dirty="0"/>
              <a:t> і </a:t>
            </a:r>
            <a:r>
              <a:rPr lang="ru-RU" sz="2000" dirty="0" err="1"/>
              <a:t>місце</a:t>
            </a:r>
            <a:r>
              <a:rPr lang="ru-RU" sz="2000" dirty="0"/>
              <a:t> в них </a:t>
            </a:r>
            <a:r>
              <a:rPr lang="ru-RU" sz="2000" dirty="0" err="1"/>
              <a:t>тваринних</a:t>
            </a:r>
            <a:r>
              <a:rPr lang="ru-RU" sz="2000" dirty="0"/>
              <a:t> </a:t>
            </a:r>
            <a:r>
              <a:rPr lang="ru-RU" sz="2000" dirty="0" err="1"/>
              <a:t>угруповань</a:t>
            </a:r>
            <a:r>
              <a:rPr lang="ru-RU" sz="2000" dirty="0"/>
              <a:t> представлено на рис. 10. </a:t>
            </a:r>
            <a:r>
              <a:rPr lang="ru-RU" sz="2000" dirty="0" err="1"/>
              <a:t>Потік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 за </a:t>
            </a:r>
            <a:r>
              <a:rPr lang="ru-RU" sz="2000" dirty="0" err="1"/>
              <a:t>участю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зоокомпонентів</a:t>
            </a:r>
            <a:r>
              <a:rPr lang="ru-RU" sz="2000" dirty="0"/>
              <a:t> </a:t>
            </a:r>
            <a:r>
              <a:rPr lang="ru-RU" sz="2000" dirty="0" err="1"/>
              <a:t>відбувається</a:t>
            </a:r>
            <a:r>
              <a:rPr lang="ru-RU" sz="2000" dirty="0"/>
              <a:t> в </a:t>
            </a:r>
            <a:r>
              <a:rPr lang="ru-RU" sz="2000" dirty="0" err="1"/>
              <a:t>двох</a:t>
            </a:r>
            <a:r>
              <a:rPr lang="ru-RU" sz="2000" dirty="0"/>
              <a:t> </a:t>
            </a:r>
            <a:r>
              <a:rPr lang="ru-RU" sz="2000" dirty="0" err="1"/>
              <a:t>напрямках</a:t>
            </a:r>
            <a:r>
              <a:rPr lang="ru-RU" sz="2000" dirty="0"/>
              <a:t>. </a:t>
            </a:r>
          </a:p>
          <a:p>
            <a:pPr algn="just"/>
            <a:r>
              <a:rPr lang="ru-RU" sz="2000" b="1" dirty="0"/>
              <a:t>Перший </a:t>
            </a:r>
            <a:r>
              <a:rPr lang="ru-RU" sz="2000" b="1" dirty="0" err="1"/>
              <a:t>напрямок</a:t>
            </a:r>
            <a:r>
              <a:rPr lang="ru-RU" sz="2000" b="1" dirty="0"/>
              <a:t>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екологів</a:t>
            </a:r>
            <a:r>
              <a:rPr lang="ru-RU" sz="2000" dirty="0"/>
              <a:t> одержав </a:t>
            </a:r>
            <a:r>
              <a:rPr lang="ru-RU" sz="2000" dirty="0" err="1"/>
              <a:t>назву</a:t>
            </a:r>
            <a:r>
              <a:rPr lang="ru-RU" sz="2000" dirty="0"/>
              <a:t> </a:t>
            </a:r>
            <a:r>
              <a:rPr lang="ru-RU" sz="2000" dirty="0" err="1"/>
              <a:t>пасовиського</a:t>
            </a:r>
            <a:r>
              <a:rPr lang="ru-RU" sz="2000" dirty="0"/>
              <a:t> потоку </a:t>
            </a:r>
            <a:r>
              <a:rPr lang="ru-RU" sz="2000" dirty="0" err="1"/>
              <a:t>енергії</a:t>
            </a:r>
            <a:r>
              <a:rPr lang="ru-RU" sz="2000" dirty="0"/>
              <a:t>, де </a:t>
            </a:r>
            <a:r>
              <a:rPr lang="ru-RU" sz="2000" dirty="0" err="1"/>
              <a:t>консументний</a:t>
            </a:r>
            <a:r>
              <a:rPr lang="ru-RU" sz="2000" dirty="0"/>
              <a:t> блок,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складається</a:t>
            </a:r>
            <a:r>
              <a:rPr lang="ru-RU" sz="2000" dirty="0"/>
              <a:t> </a:t>
            </a:r>
            <a:r>
              <a:rPr lang="ru-RU" sz="2000" dirty="0" err="1"/>
              <a:t>головним</a:t>
            </a:r>
            <a:r>
              <a:rPr lang="ru-RU" sz="2000" dirty="0"/>
              <a:t> чином з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систематичних</a:t>
            </a:r>
            <a:r>
              <a:rPr lang="ru-RU" sz="2000" dirty="0"/>
              <a:t> </a:t>
            </a:r>
            <a:r>
              <a:rPr lang="ru-RU" sz="2000" dirty="0" err="1"/>
              <a:t>груп</a:t>
            </a:r>
            <a:r>
              <a:rPr lang="ru-RU" sz="2000" dirty="0"/>
              <a:t> тварин, представлений консументами </a:t>
            </a:r>
            <a:r>
              <a:rPr lang="ru-RU" sz="2000" dirty="0" err="1"/>
              <a:t>першого</a:t>
            </a:r>
            <a:r>
              <a:rPr lang="ru-RU" sz="2000" dirty="0"/>
              <a:t> порядку – </a:t>
            </a:r>
            <a:r>
              <a:rPr lang="ru-RU" sz="2000" dirty="0" err="1"/>
              <a:t>фітофагами</a:t>
            </a:r>
            <a:r>
              <a:rPr lang="ru-RU" sz="2000" dirty="0"/>
              <a:t> (</a:t>
            </a:r>
            <a:r>
              <a:rPr lang="ru-RU" sz="2000" dirty="0" err="1"/>
              <a:t>споживачами</a:t>
            </a:r>
            <a:r>
              <a:rPr lang="ru-RU" sz="2000" dirty="0"/>
              <a:t> </a:t>
            </a:r>
            <a:r>
              <a:rPr lang="ru-RU" sz="2000" dirty="0" err="1"/>
              <a:t>живої</a:t>
            </a:r>
            <a:r>
              <a:rPr lang="ru-RU" sz="2000" dirty="0"/>
              <a:t> </a:t>
            </a:r>
            <a:r>
              <a:rPr lang="ru-RU" sz="2000" dirty="0" err="1"/>
              <a:t>рослинної</a:t>
            </a:r>
            <a:r>
              <a:rPr lang="ru-RU" sz="2000" dirty="0"/>
              <a:t> </a:t>
            </a:r>
            <a:r>
              <a:rPr lang="ru-RU" sz="2000" dirty="0" err="1"/>
              <a:t>маси</a:t>
            </a:r>
            <a:r>
              <a:rPr lang="ru-RU" sz="2000" dirty="0"/>
              <a:t>), </a:t>
            </a:r>
            <a:r>
              <a:rPr lang="ru-RU" sz="2000" dirty="0" err="1"/>
              <a:t>потім</a:t>
            </a:r>
            <a:r>
              <a:rPr lang="ru-RU" sz="2000" dirty="0"/>
              <a:t> консументами другого порядку – зоофагами </a:t>
            </a:r>
            <a:r>
              <a:rPr lang="ru-RU" sz="2000" dirty="0" err="1"/>
              <a:t>першого</a:t>
            </a:r>
            <a:r>
              <a:rPr lang="ru-RU" sz="2000" dirty="0"/>
              <a:t> </a:t>
            </a:r>
            <a:r>
              <a:rPr lang="ru-RU" sz="2000" dirty="0" err="1"/>
              <a:t>рівня</a:t>
            </a:r>
            <a:r>
              <a:rPr lang="ru-RU" sz="2000" dirty="0"/>
              <a:t> (</a:t>
            </a:r>
            <a:r>
              <a:rPr lang="ru-RU" sz="2000" dirty="0" err="1"/>
              <a:t>авертебратофагами</a:t>
            </a:r>
            <a:r>
              <a:rPr lang="ru-RU" sz="2000" dirty="0"/>
              <a:t> – </a:t>
            </a:r>
            <a:r>
              <a:rPr lang="ru-RU" sz="2000" dirty="0" err="1"/>
              <a:t>різними</a:t>
            </a:r>
            <a:r>
              <a:rPr lang="ru-RU" sz="2000" dirty="0"/>
              <a:t> тваринами,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споживають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безхребетних</a:t>
            </a:r>
            <a:r>
              <a:rPr lang="ru-RU" sz="2000" dirty="0"/>
              <a:t>: комах, </a:t>
            </a:r>
            <a:r>
              <a:rPr lang="ru-RU" sz="2000" dirty="0" err="1"/>
              <a:t>павуків</a:t>
            </a:r>
            <a:r>
              <a:rPr lang="ru-RU" sz="2000" dirty="0"/>
              <a:t>, </a:t>
            </a:r>
            <a:r>
              <a:rPr lang="ru-RU" sz="2000" dirty="0" err="1"/>
              <a:t>червів</a:t>
            </a:r>
            <a:r>
              <a:rPr lang="ru-RU" sz="2000" dirty="0"/>
              <a:t>, </a:t>
            </a:r>
            <a:r>
              <a:rPr lang="ru-RU" sz="2000" dirty="0" err="1"/>
              <a:t>тощо</a:t>
            </a:r>
            <a:r>
              <a:rPr lang="ru-RU" sz="2000" dirty="0"/>
              <a:t>); консументами </a:t>
            </a:r>
            <a:r>
              <a:rPr lang="ru-RU" sz="2000" dirty="0" err="1"/>
              <a:t>третього</a:t>
            </a:r>
            <a:r>
              <a:rPr lang="ru-RU" sz="2000" dirty="0"/>
              <a:t> порядку – зоофагами другого </a:t>
            </a:r>
            <a:r>
              <a:rPr lang="ru-RU" sz="2000" dirty="0" err="1"/>
              <a:t>рівня</a:t>
            </a:r>
            <a:r>
              <a:rPr lang="ru-RU" sz="2000" dirty="0"/>
              <a:t> (</a:t>
            </a:r>
            <a:r>
              <a:rPr lang="ru-RU" sz="2000" dirty="0" err="1"/>
              <a:t>хижаками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міофагами</a:t>
            </a:r>
            <a:r>
              <a:rPr lang="ru-RU" sz="2000" dirty="0"/>
              <a:t>),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споживають</a:t>
            </a:r>
            <a:r>
              <a:rPr lang="ru-RU" sz="2000" dirty="0"/>
              <a:t> </a:t>
            </a:r>
            <a:r>
              <a:rPr lang="ru-RU" sz="2000" dirty="0" err="1"/>
              <a:t>зооелементи</a:t>
            </a:r>
            <a:r>
              <a:rPr lang="ru-RU" sz="2000" dirty="0"/>
              <a:t> </a:t>
            </a:r>
            <a:r>
              <a:rPr lang="ru-RU" sz="2000" dirty="0" err="1"/>
              <a:t>першого</a:t>
            </a:r>
            <a:r>
              <a:rPr lang="ru-RU" sz="2000" dirty="0"/>
              <a:t> і другого порядку </a:t>
            </a:r>
            <a:r>
              <a:rPr lang="ru-RU" sz="2000" dirty="0" err="1"/>
              <a:t>консументів</a:t>
            </a:r>
            <a:r>
              <a:rPr lang="ru-RU" sz="2000" dirty="0"/>
              <a:t>; консументами четвертого порядку –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паразитарні</a:t>
            </a:r>
            <a:r>
              <a:rPr lang="ru-RU" sz="2000" dirty="0"/>
              <a:t> </a:t>
            </a:r>
            <a:r>
              <a:rPr lang="ru-RU" sz="2000" dirty="0" err="1"/>
              <a:t>організми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паразитують</a:t>
            </a:r>
            <a:r>
              <a:rPr lang="ru-RU" sz="2000" dirty="0"/>
              <a:t> на тваринах.</a:t>
            </a:r>
            <a:endParaRPr lang="uk-UA" sz="20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D7740E3-CFC1-FA1A-BCCA-5862DD42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935" y="306333"/>
            <a:ext cx="9647677" cy="1280890"/>
          </a:xfrm>
        </p:spPr>
        <p:txBody>
          <a:bodyPr/>
          <a:lstStyle/>
          <a:p>
            <a:r>
              <a:rPr lang="ru-RU" dirty="0"/>
              <a:t>МІСЦЕ ТВАРИН У ФУНКЦІОНАЛЬНІЙ ОРГАНІЗАЦІЇ БІОГЕОЦЕНОЗУ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9728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0358D52-3531-E2F6-7836-51DED6A09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3" y="2133600"/>
            <a:ext cx="10730889" cy="3777622"/>
          </a:xfrm>
        </p:spPr>
        <p:txBody>
          <a:bodyPr>
            <a:normAutofit/>
          </a:bodyPr>
          <a:lstStyle/>
          <a:p>
            <a:r>
              <a:rPr lang="uk-UA" sz="2400" b="1" dirty="0"/>
              <a:t>Другий напрямок </a:t>
            </a:r>
            <a:r>
              <a:rPr lang="uk-UA" sz="2400" dirty="0"/>
              <a:t>– </a:t>
            </a:r>
            <a:r>
              <a:rPr lang="uk-UA" sz="2400" dirty="0" err="1"/>
              <a:t>детритний</a:t>
            </a:r>
            <a:r>
              <a:rPr lang="uk-UA" sz="2400" dirty="0"/>
              <a:t>, або </a:t>
            </a:r>
            <a:r>
              <a:rPr lang="uk-UA" sz="2400" dirty="0" err="1"/>
              <a:t>редуцентний</a:t>
            </a:r>
            <a:r>
              <a:rPr lang="uk-UA" sz="2400" dirty="0"/>
              <a:t> потік енергії, представлений тваринами, які приймають активну участь у розкладі залишків органічної речовини – тобто мертвого покриву – </a:t>
            </a:r>
            <a:r>
              <a:rPr lang="uk-UA" sz="2400" dirty="0" err="1"/>
              <a:t>мортомаси</a:t>
            </a:r>
            <a:r>
              <a:rPr lang="uk-UA" sz="2400" dirty="0"/>
              <a:t> (підстилка, </a:t>
            </a:r>
            <a:r>
              <a:rPr lang="uk-UA" sz="2400" dirty="0" err="1"/>
              <a:t>калдан</a:t>
            </a:r>
            <a:r>
              <a:rPr lang="uk-UA" sz="2400" dirty="0"/>
              <a:t>, залишки тварин, їх екскреторний </a:t>
            </a:r>
            <a:r>
              <a:rPr lang="uk-UA" sz="2400" dirty="0" err="1"/>
              <a:t>опад</a:t>
            </a:r>
            <a:r>
              <a:rPr lang="uk-UA" sz="2400" dirty="0"/>
              <a:t>). </a:t>
            </a:r>
            <a:r>
              <a:rPr lang="uk-UA" sz="2400" dirty="0" err="1"/>
              <a:t>Зооелементи</a:t>
            </a:r>
            <a:r>
              <a:rPr lang="uk-UA" sz="2400" dirty="0"/>
              <a:t> цього </a:t>
            </a:r>
            <a:r>
              <a:rPr lang="uk-UA" sz="2400" dirty="0" err="1"/>
              <a:t>редуцентного</a:t>
            </a:r>
            <a:r>
              <a:rPr lang="uk-UA" sz="2400" dirty="0"/>
              <a:t> блоку разом з </a:t>
            </a:r>
            <a:r>
              <a:rPr lang="uk-UA" sz="2400" dirty="0" err="1"/>
              <a:t>мікродеструкторами</a:t>
            </a:r>
            <a:r>
              <a:rPr lang="uk-UA" sz="2400" dirty="0"/>
              <a:t> через </a:t>
            </a:r>
            <a:r>
              <a:rPr lang="uk-UA" sz="2400" dirty="0" err="1"/>
              <a:t>детритний</a:t>
            </a:r>
            <a:r>
              <a:rPr lang="uk-UA" sz="2400" dirty="0"/>
              <a:t> потік енергії забезпечують </a:t>
            </a:r>
            <a:r>
              <a:rPr lang="uk-UA" sz="2400" dirty="0" err="1"/>
              <a:t>мінералізаційний</a:t>
            </a:r>
            <a:r>
              <a:rPr lang="uk-UA" sz="2400" dirty="0"/>
              <a:t> процес, швидкість якого обумовлює степовий, луговий чи лісовий кругообіг речовин і потік енергії в біогеоценозі.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2AEEA49-76BB-CC4A-078E-6FF0849C6F8A}"/>
              </a:ext>
            </a:extLst>
          </p:cNvPr>
          <p:cNvSpPr txBox="1">
            <a:spLocks/>
          </p:cNvSpPr>
          <p:nvPr/>
        </p:nvSpPr>
        <p:spPr>
          <a:xfrm>
            <a:off x="1856935" y="306333"/>
            <a:ext cx="964767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/>
              <a:t>МІСЦЕ ТВАРИН У ФУНКЦІОНАЛЬНІЙ ОРГАНІЗАЦІЇ БІОГЕОЦЕНОЗУ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4123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0A4B5-3787-C5FC-D264-9438E5040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54" y="148397"/>
            <a:ext cx="9608233" cy="1280890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/>
              <a:t>Схематичне зображення взаємовідносин функціональних трофічних елементів в екологічній піраміді в наземному біогеоценозі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3256A38-0FE8-3184-547E-B84EB20AA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4748"/>
          <a:stretch/>
        </p:blipFill>
        <p:spPr>
          <a:xfrm>
            <a:off x="3037592" y="794873"/>
            <a:ext cx="7274026" cy="50437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15337F-D1D3-1E4F-2204-2A829813C9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288"/>
          <a:stretch/>
        </p:blipFill>
        <p:spPr>
          <a:xfrm>
            <a:off x="2743578" y="6006079"/>
            <a:ext cx="7862053" cy="70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8245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</TotalTime>
  <Words>669</Words>
  <Application>Microsoft Office PowerPoint</Application>
  <PresentationFormat>Широкоэкранный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Легкий дым</vt:lpstr>
      <vt:lpstr>РОЛЬ ТВАРИН У БІОГЕОЦЕНОЗАХ</vt:lpstr>
      <vt:lpstr>Деталізована схема лісового біогеоценозу</vt:lpstr>
      <vt:lpstr>Деталізована схема взаємодії компонентів лісового біогеоценозу та структурних елементів</vt:lpstr>
      <vt:lpstr>Взаємозв’язок зооценозу із структурними компонентами та елементами в наземному біогеоценозіу системі</vt:lpstr>
      <vt:lpstr>Порівняльна схема розподілу функціональних компонетів і елементів та місце в них тваринного населення</vt:lpstr>
      <vt:lpstr>МІСЦЕ ТВАРИН У ФУНКЦІОНАЛЬНІЙ ОРГАНІЗАЦІЇ БІОГЕОЦЕНОЗУ</vt:lpstr>
      <vt:lpstr>МІСЦЕ ТВАРИН У ФУНКЦІОНАЛЬНІЙ ОРГАНІЗАЦІЇ БІОГЕОЦЕНОЗУ</vt:lpstr>
      <vt:lpstr>Презентация PowerPoint</vt:lpstr>
      <vt:lpstr>Схематичне зображення взаємовідносин функціональних трофічних елементів в екологічній піраміді в наземному біогеоценозі</vt:lpstr>
      <vt:lpstr>Біологічний кругообіг речовин і біотичний потік енергії являють собою трофічний цикл. Біогеоценоз можна охарактеризувати як систему, де відбувається розподіл енергії і речовин на її послідовних рівнях, а також значними потоками цих величин, які трансформуються з одного рівня на інший. Ці величини розрізняють екосистеми одну від одної.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ТВАРИН У БІОГЕОЦЕНОЗАХ</dc:title>
  <dc:creator>Oksana</dc:creator>
  <cp:lastModifiedBy>Oksana</cp:lastModifiedBy>
  <cp:revision>10</cp:revision>
  <dcterms:created xsi:type="dcterms:W3CDTF">2025-10-02T06:46:32Z</dcterms:created>
  <dcterms:modified xsi:type="dcterms:W3CDTF">2025-10-02T07:12:25Z</dcterms:modified>
</cp:coreProperties>
</file>