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7" r:id="rId4"/>
    <p:sldId id="268" r:id="rId5"/>
    <p:sldId id="271" r:id="rId6"/>
    <p:sldId id="272" r:id="rId7"/>
    <p:sldId id="257" r:id="rId8"/>
    <p:sldId id="260" r:id="rId9"/>
    <p:sldId id="261" r:id="rId10"/>
    <p:sldId id="258" r:id="rId11"/>
    <p:sldId id="263" r:id="rId12"/>
    <p:sldId id="264" r:id="rId13"/>
    <p:sldId id="259" r:id="rId14"/>
    <p:sldId id="265" r:id="rId15"/>
    <p:sldId id="266" r:id="rId16"/>
    <p:sldId id="269" r:id="rId17"/>
    <p:sldId id="270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226F-9927-4CE3-8510-5BBB84FA6936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A39DF72-3FCF-45EF-A536-C366470BD7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883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226F-9927-4CE3-8510-5BBB84FA6936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39DF72-3FCF-45EF-A536-C366470BD7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241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226F-9927-4CE3-8510-5BBB84FA6936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39DF72-3FCF-45EF-A536-C366470BD77C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6271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226F-9927-4CE3-8510-5BBB84FA6936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39DF72-3FCF-45EF-A536-C366470BD7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0125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226F-9927-4CE3-8510-5BBB84FA6936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39DF72-3FCF-45EF-A536-C366470BD77C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4338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226F-9927-4CE3-8510-5BBB84FA6936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39DF72-3FCF-45EF-A536-C366470BD7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334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226F-9927-4CE3-8510-5BBB84FA6936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DF72-3FCF-45EF-A536-C366470BD7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5497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226F-9927-4CE3-8510-5BBB84FA6936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DF72-3FCF-45EF-A536-C366470BD7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371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226F-9927-4CE3-8510-5BBB84FA6936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DF72-3FCF-45EF-A536-C366470BD7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403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226F-9927-4CE3-8510-5BBB84FA6936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39DF72-3FCF-45EF-A536-C366470BD7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389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226F-9927-4CE3-8510-5BBB84FA6936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A39DF72-3FCF-45EF-A536-C366470BD7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33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226F-9927-4CE3-8510-5BBB84FA6936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A39DF72-3FCF-45EF-A536-C366470BD7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533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226F-9927-4CE3-8510-5BBB84FA6936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DF72-3FCF-45EF-A536-C366470BD7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022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226F-9927-4CE3-8510-5BBB84FA6936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DF72-3FCF-45EF-A536-C366470BD7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006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226F-9927-4CE3-8510-5BBB84FA6936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DF72-3FCF-45EF-A536-C366470BD7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610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226F-9927-4CE3-8510-5BBB84FA6936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39DF72-3FCF-45EF-A536-C366470BD7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319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9226F-9927-4CE3-8510-5BBB84FA6936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A39DF72-3FCF-45EF-A536-C366470BD7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256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314F2E-F7F4-EDB6-164C-71234DBE2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591" y="489604"/>
            <a:ext cx="10827434" cy="2262781"/>
          </a:xfrm>
        </p:spPr>
        <p:txBody>
          <a:bodyPr>
            <a:normAutofit/>
          </a:bodyPr>
          <a:lstStyle/>
          <a:p>
            <a:r>
              <a:rPr lang="uk-UA" sz="4400" b="1" dirty="0"/>
              <a:t>Тема </a:t>
            </a:r>
            <a:r>
              <a:rPr lang="en-US" sz="4400" b="1" dirty="0"/>
              <a:t>2</a:t>
            </a:r>
            <a:r>
              <a:rPr lang="uk-UA" sz="4400" b="1" dirty="0"/>
              <a:t>. Клас Птахи (</a:t>
            </a:r>
            <a:r>
              <a:rPr lang="en-GB" sz="4400" b="1" dirty="0"/>
              <a:t>Aves)</a:t>
            </a:r>
            <a:br>
              <a:rPr lang="en-GB" sz="4400" b="1" dirty="0"/>
            </a:br>
            <a:endParaRPr lang="uk-UA" sz="4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BF3E8A-9F33-668D-B304-E6D44A95D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837" y="3049762"/>
            <a:ext cx="9969890" cy="3325613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err="1"/>
              <a:t>Загальна</a:t>
            </a:r>
            <a:r>
              <a:rPr lang="ru-RU" sz="2000" b="1" dirty="0"/>
              <a:t> характеристика </a:t>
            </a:r>
            <a:r>
              <a:rPr lang="ru-RU" sz="2000" b="1" dirty="0" err="1"/>
              <a:t>класу</a:t>
            </a:r>
            <a:r>
              <a:rPr lang="ru-RU" sz="2000" b="1" dirty="0"/>
              <a:t> Птахи (</a:t>
            </a:r>
            <a:r>
              <a:rPr lang="ru-RU" sz="2000" b="1" dirty="0" err="1"/>
              <a:t>Aves</a:t>
            </a:r>
            <a:r>
              <a:rPr lang="ru-RU" sz="2000" b="1" dirty="0"/>
              <a:t>)</a:t>
            </a:r>
            <a:endParaRPr lang="en-US" sz="2000" b="1" dirty="0"/>
          </a:p>
          <a:p>
            <a:pPr algn="just"/>
            <a:r>
              <a:rPr lang="ru-RU" sz="2000" b="1" dirty="0" err="1"/>
              <a:t>Походження</a:t>
            </a:r>
            <a:r>
              <a:rPr lang="ru-RU" sz="2000" b="1" dirty="0"/>
              <a:t>, </a:t>
            </a:r>
            <a:r>
              <a:rPr lang="ru-RU" sz="2000" b="1" dirty="0" err="1"/>
              <a:t>еволюція</a:t>
            </a:r>
            <a:r>
              <a:rPr lang="ru-RU" sz="2000" b="1" dirty="0"/>
              <a:t> і систематика </a:t>
            </a:r>
            <a:r>
              <a:rPr lang="ru-RU" sz="2000" b="1" dirty="0" err="1"/>
              <a:t>птахів</a:t>
            </a:r>
            <a:endParaRPr lang="ru-RU" sz="2000" b="1" dirty="0"/>
          </a:p>
          <a:p>
            <a:pPr algn="just"/>
            <a:r>
              <a:rPr lang="uk-UA" sz="2000" b="1" dirty="0"/>
              <a:t>Поширення</a:t>
            </a:r>
          </a:p>
          <a:p>
            <a:pPr algn="just"/>
            <a:r>
              <a:rPr lang="ru-RU" sz="2000" b="1" dirty="0" err="1"/>
              <a:t>Особливості</a:t>
            </a:r>
            <a:r>
              <a:rPr lang="ru-RU" sz="2000" b="1" dirty="0"/>
              <a:t> </a:t>
            </a:r>
            <a:r>
              <a:rPr lang="ru-RU" sz="2000" b="1" dirty="0" err="1"/>
              <a:t>будови</a:t>
            </a:r>
            <a:r>
              <a:rPr lang="ru-RU" sz="2000" b="1" dirty="0"/>
              <a:t> </a:t>
            </a:r>
            <a:r>
              <a:rPr lang="ru-RU" sz="2000" b="1" dirty="0" err="1"/>
              <a:t>птахів</a:t>
            </a:r>
            <a:r>
              <a:rPr lang="ru-RU" sz="2000" b="1" dirty="0"/>
              <a:t>. </a:t>
            </a:r>
            <a:r>
              <a:rPr lang="ru-RU" sz="2000" b="1" dirty="0" err="1"/>
              <a:t>Загальна</a:t>
            </a:r>
            <a:r>
              <a:rPr lang="ru-RU" sz="2000" b="1" dirty="0"/>
              <a:t> характеристика </a:t>
            </a:r>
            <a:r>
              <a:rPr lang="ru-RU" sz="2000" b="1" dirty="0" err="1"/>
              <a:t>птахів</a:t>
            </a:r>
            <a:endParaRPr lang="ru-RU" sz="2000" b="1" dirty="0"/>
          </a:p>
          <a:p>
            <a:pPr algn="just"/>
            <a:r>
              <a:rPr lang="uk-UA" sz="2000" b="1" dirty="0"/>
              <a:t>Оперення та роговий покрив</a:t>
            </a:r>
          </a:p>
          <a:p>
            <a:pPr algn="just"/>
            <a:r>
              <a:rPr lang="uk-UA" sz="2000" b="1" dirty="0"/>
              <a:t>Розміри</a:t>
            </a:r>
          </a:p>
          <a:p>
            <a:pPr algn="just"/>
            <a:r>
              <a:rPr lang="uk-UA" sz="2000" b="1" dirty="0"/>
              <a:t>Скелет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5FB7E5-F2DB-208B-8A9A-11C8B482B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502" y="0"/>
            <a:ext cx="3164645" cy="471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49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69C9152-4BCF-CC3D-7F3B-28CE479BC8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8" t="32197" r="25693" b="18138"/>
          <a:stretch/>
        </p:blipFill>
        <p:spPr>
          <a:xfrm>
            <a:off x="1322362" y="715344"/>
            <a:ext cx="10452295" cy="57487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7AE2A0-3ADA-BCBB-801A-0FE65A73C61E}"/>
              </a:ext>
            </a:extLst>
          </p:cNvPr>
          <p:cNvSpPr txBox="1"/>
          <p:nvPr/>
        </p:nvSpPr>
        <p:spPr>
          <a:xfrm>
            <a:off x="3963572" y="690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/>
              <a:t>ОРГАНИ ЧУТТЯ</a:t>
            </a:r>
          </a:p>
        </p:txBody>
      </p:sp>
    </p:spTree>
    <p:extLst>
      <p:ext uri="{BB962C8B-B14F-4D97-AF65-F5344CB8AC3E}">
        <p14:creationId xmlns:p14="http://schemas.microsoft.com/office/powerpoint/2010/main" val="1381808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3DFEF0-24AB-2C60-2A82-A941178C9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8" t="26450" r="26154" b="18959"/>
          <a:stretch/>
        </p:blipFill>
        <p:spPr>
          <a:xfrm>
            <a:off x="1186549" y="321363"/>
            <a:ext cx="10264553" cy="626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56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6C4CF0-92F0-A961-9CE9-823EADCEDC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23" t="12906" r="26038" b="23268"/>
          <a:stretch/>
        </p:blipFill>
        <p:spPr>
          <a:xfrm>
            <a:off x="2273447" y="400463"/>
            <a:ext cx="8530541" cy="605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0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8B3C08-CB58-057E-FD30-692546CEF5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8" t="19677" r="25577" b="25732"/>
          <a:stretch/>
        </p:blipFill>
        <p:spPr>
          <a:xfrm>
            <a:off x="891602" y="453071"/>
            <a:ext cx="10408795" cy="627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63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916898-C9E9-95DE-177B-3071D0006D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31" t="19268" r="28115" b="25115"/>
          <a:stretch/>
        </p:blipFill>
        <p:spPr>
          <a:xfrm>
            <a:off x="1444146" y="171691"/>
            <a:ext cx="10189836" cy="668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13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6B92C1-9BC3-05B8-DD56-D27C2EB80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00" t="24545" r="24769" b="23269"/>
          <a:stretch/>
        </p:blipFill>
        <p:spPr>
          <a:xfrm>
            <a:off x="1730326" y="283559"/>
            <a:ext cx="10325686" cy="591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25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4EA56CC-FE2E-BE77-734E-5B830526D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20" t="19486" r="26330" b="25378"/>
          <a:stretch/>
        </p:blipFill>
        <p:spPr>
          <a:xfrm>
            <a:off x="1294228" y="181540"/>
            <a:ext cx="10438227" cy="6413814"/>
          </a:xfrm>
        </p:spPr>
      </p:pic>
    </p:spTree>
    <p:extLst>
      <p:ext uri="{BB962C8B-B14F-4D97-AF65-F5344CB8AC3E}">
        <p14:creationId xmlns:p14="http://schemas.microsoft.com/office/powerpoint/2010/main" val="1410469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83376CC-6DA9-4B62-7987-7B9B88178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41" t="20230" r="30307" b="25378"/>
          <a:stretch/>
        </p:blipFill>
        <p:spPr>
          <a:xfrm>
            <a:off x="1955410" y="417511"/>
            <a:ext cx="9214338" cy="6440489"/>
          </a:xfrm>
        </p:spPr>
      </p:pic>
    </p:spTree>
    <p:extLst>
      <p:ext uri="{BB962C8B-B14F-4D97-AF65-F5344CB8AC3E}">
        <p14:creationId xmlns:p14="http://schemas.microsoft.com/office/powerpoint/2010/main" val="1118308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AE62E9-C558-D6E2-33F8-B7BFBAEA7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08" t="17625" r="25808" b="25322"/>
          <a:stretch/>
        </p:blipFill>
        <p:spPr>
          <a:xfrm>
            <a:off x="1435714" y="127311"/>
            <a:ext cx="10085726" cy="635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71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2635DC-6999-680E-0050-E05CA1092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15" t="13521" r="25577" b="20806"/>
          <a:stretch/>
        </p:blipFill>
        <p:spPr>
          <a:xfrm>
            <a:off x="2264899" y="0"/>
            <a:ext cx="9397218" cy="689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02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44EE3-B0B6-0339-A79A-3F604561F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759" y="202079"/>
            <a:ext cx="9826086" cy="128089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Загальна</a:t>
            </a:r>
            <a:r>
              <a:rPr lang="ru-RU" b="1" dirty="0"/>
              <a:t> характеристика </a:t>
            </a:r>
            <a:r>
              <a:rPr lang="ru-RU" b="1" dirty="0" err="1"/>
              <a:t>класу</a:t>
            </a:r>
            <a:r>
              <a:rPr lang="ru-RU" b="1" dirty="0"/>
              <a:t> Птахи (</a:t>
            </a:r>
            <a:r>
              <a:rPr lang="ru-RU" b="1" dirty="0" err="1"/>
              <a:t>Aves</a:t>
            </a:r>
            <a:r>
              <a:rPr lang="ru-RU" b="1" dirty="0"/>
              <a:t>)</a:t>
            </a:r>
            <a:br>
              <a:rPr lang="uk-UA" b="1" dirty="0"/>
            </a:br>
            <a:endParaRPr lang="uk-UA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A1983B-4B9B-9DA5-82D5-AB7EBD5D9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941" y="1162929"/>
            <a:ext cx="10941904" cy="3777622"/>
          </a:xfrm>
        </p:spPr>
        <p:txBody>
          <a:bodyPr>
            <a:noAutofit/>
          </a:bodyPr>
          <a:lstStyle/>
          <a:p>
            <a:pPr algn="just"/>
            <a:r>
              <a:rPr lang="uk-UA" sz="2000" dirty="0"/>
              <a:t>Птахи (</a:t>
            </a:r>
            <a:r>
              <a:rPr lang="en-GB" sz="2000" dirty="0"/>
              <a:t>Aves) — </a:t>
            </a:r>
            <a:r>
              <a:rPr lang="uk-UA" sz="2000" dirty="0"/>
              <a:t>клас теплокровних яйцекладних вищих хребетних тварин, які пересуваються на двох ногах, а їхні передні кінцівки перетворилися на крила. Станом на 2007 рік нараховують від 9 800 до 10 500 видів птахів (за різними оцінками). Вони населяють усі екосистеми Земної </a:t>
            </a:r>
            <a:r>
              <a:rPr lang="uk-UA" sz="2000" dirty="0" err="1"/>
              <a:t>кулівід</a:t>
            </a:r>
            <a:r>
              <a:rPr lang="uk-UA" sz="2000" dirty="0"/>
              <a:t> Арктики до Антарктики. Розміри </a:t>
            </a:r>
            <a:r>
              <a:rPr lang="uk-UA" sz="2000" dirty="0" err="1"/>
              <a:t>ниніщніх</a:t>
            </a:r>
            <a:r>
              <a:rPr lang="uk-UA" sz="2000" dirty="0"/>
              <a:t> видів коливаються від 5 см (колібрі) до 2,75 м (страус). Птахи — це високоспеціалізована гілка хребетних, що виникла від </a:t>
            </a:r>
            <a:r>
              <a:rPr lang="uk-UA" sz="2000" dirty="0" err="1"/>
              <a:t>тероподних</a:t>
            </a:r>
            <a:r>
              <a:rPr lang="uk-UA" sz="2000" dirty="0"/>
              <a:t> динозаврів у юрському періоді (близько 160 млн. років тому). </a:t>
            </a:r>
          </a:p>
          <a:p>
            <a:pPr algn="just"/>
            <a:r>
              <a:rPr lang="uk-UA" sz="2000" dirty="0"/>
              <a:t>Характерними рисами сучасних птахів є наявність пір’я, дзьоба без зубів, відкладання яєць з міцними оболонками, високий рівень метаболізму, чотирикамерне серце, легкий міцний скелет. Усі сучасні птахи мають крила, що розвинулися з передніх кінцівок. Винятком є нещодавно вимерлий птах з роду </a:t>
            </a:r>
            <a:r>
              <a:rPr lang="uk-UA" sz="2000" dirty="0" err="1"/>
              <a:t>моа</a:t>
            </a:r>
            <a:r>
              <a:rPr lang="uk-UA" sz="2000" dirty="0"/>
              <a:t> з Нової Зеландії, у деяких видів птахів з цього роду, як вважається, крила були повністю редуковані. Більшість птахів здатні до польоту, до нелітаючих належать </a:t>
            </a:r>
            <a:r>
              <a:rPr lang="uk-UA" sz="2000" dirty="0" err="1"/>
              <a:t>безкілеві</a:t>
            </a:r>
            <a:r>
              <a:rPr lang="uk-UA" sz="2000" dirty="0"/>
              <a:t> </a:t>
            </a:r>
            <a:r>
              <a:rPr lang="uk-UA" sz="2000" dirty="0" err="1"/>
              <a:t>страусоподібні</a:t>
            </a:r>
            <a:r>
              <a:rPr lang="uk-UA" sz="2000" dirty="0"/>
              <a:t>, пінгвіни та невелика кількість ендемічних острівних видів. Птахи також мають пристосовану до польоту травну і дихальну системи. Деякі види, зокрема воронові та папуги, належать до тварин із найрозвиненішим інтелектом, здатних застосовувати знаряддя для добування їжі. </a:t>
            </a:r>
          </a:p>
          <a:p>
            <a:pPr algn="just"/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532346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C5F8C06-50ED-9CF2-E8D2-129B2D574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265" y="290733"/>
            <a:ext cx="10998175" cy="3777622"/>
          </a:xfrm>
        </p:spPr>
        <p:txBody>
          <a:bodyPr>
            <a:noAutofit/>
          </a:bodyPr>
          <a:lstStyle/>
          <a:p>
            <a:pPr algn="just"/>
            <a:r>
              <a:rPr lang="uk-UA" sz="2400" dirty="0"/>
              <a:t>Багато птахів уміють передавати індивідуальний досвід між поколіннями. Значна частина птахів щороку здійснює дальні міграції, а багато нерегулярно кочують на короткі відстані. Птахи є соціальними тваринами, які застосовують для комунікації візуальні і звукові сигнали, зокрема спів. </a:t>
            </a:r>
          </a:p>
          <a:p>
            <a:pPr algn="just"/>
            <a:r>
              <a:rPr lang="uk-UA" sz="2400" dirty="0"/>
              <a:t>Для птахів характерна соціальна поведінка, що включає утворення зграй, спільне вигодовування пташенят, полювання та захист від ворогів. Переважна більшість птахів є моногамними — вони утворюють пари зазвичай на один сезон гніздування, інколи на декілька років або на все життя. В інших видів спостерігається полігінія або, </a:t>
            </a:r>
            <a:r>
              <a:rPr lang="uk-UA" sz="2400" dirty="0" err="1"/>
              <a:t>рідко</a:t>
            </a:r>
            <a:r>
              <a:rPr lang="uk-UA" sz="2400" dirty="0"/>
              <a:t>, поліандрія. Яйця здебільшого відкладають в гнізда, зроблені особливим способом, і їх висиджують партнери. Багато птахів тривалий період після вилуплення з яєць пташенят піклуються про них. </a:t>
            </a:r>
          </a:p>
        </p:txBody>
      </p:sp>
    </p:spTree>
    <p:extLst>
      <p:ext uri="{BB962C8B-B14F-4D97-AF65-F5344CB8AC3E}">
        <p14:creationId xmlns:p14="http://schemas.microsoft.com/office/powerpoint/2010/main" val="272287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8E036CC-CFAC-3D2D-7654-237614A03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2" y="1078523"/>
            <a:ext cx="11165058" cy="3777622"/>
          </a:xfrm>
        </p:spPr>
        <p:txBody>
          <a:bodyPr>
            <a:noAutofit/>
          </a:bodyPr>
          <a:lstStyle/>
          <a:p>
            <a:pPr algn="just"/>
            <a:r>
              <a:rPr lang="uk-UA" sz="2400" dirty="0"/>
              <a:t>Багато видів мають важливе економічне значення для людини, здебільшого як джерело їжі, отриманої в результаті ведення сільського господарства або полювання. Деякі види, особливо співочі птахи і папуги, є популярними хатніми тваринами. </a:t>
            </a:r>
          </a:p>
          <a:p>
            <a:pPr algn="just"/>
            <a:r>
              <a:rPr lang="uk-UA" sz="2400" dirty="0"/>
              <a:t>Птахи посідають чільне місце в усіх сферах людської культури — від релігії до поезії та музики. Внаслідок антропогенного впливу за період із </a:t>
            </a:r>
            <a:r>
              <a:rPr lang="en-GB" sz="2400" dirty="0"/>
              <a:t>XVII </a:t>
            </a:r>
            <a:r>
              <a:rPr lang="uk-UA" sz="2400" dirty="0"/>
              <a:t>ст. вимерло близько 120 – 130 видів птахів. На початку </a:t>
            </a:r>
            <a:r>
              <a:rPr lang="en-GB" sz="2400" dirty="0"/>
              <a:t>XXI </a:t>
            </a:r>
            <a:r>
              <a:rPr lang="uk-UA" sz="2400" dirty="0"/>
              <a:t>ст. близько 1200 видів перебувають під загрозою зникнення через діяльність людини, попри зусилля щодо їхнього збереження. </a:t>
            </a:r>
          </a:p>
          <a:p>
            <a:pPr algn="just"/>
            <a:r>
              <a:rPr lang="uk-UA" sz="2400" dirty="0"/>
              <a:t>В Україні налічують 423 або 424 (425) види. Серед них 267 – 270 гніздові, з яких 132 – 138 зимуючі; 17 з’являються лише на зимівлі, 129 спостерігають лише у період сезонних міграцій або мають статус залітних. </a:t>
            </a:r>
          </a:p>
          <a:p>
            <a:pPr algn="just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140305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70210F-EC30-3610-0E8F-6958C711A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946" y="288608"/>
            <a:ext cx="4479054" cy="57500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4226EA-1CDC-91E2-2E8C-5F760F177F36}"/>
              </a:ext>
            </a:extLst>
          </p:cNvPr>
          <p:cNvSpPr txBox="1"/>
          <p:nvPr/>
        </p:nvSpPr>
        <p:spPr>
          <a:xfrm>
            <a:off x="5407857" y="6075849"/>
            <a:ext cx="73609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/>
              <a:t>Викопні рештки виду </a:t>
            </a:r>
            <a:r>
              <a:rPr lang="en-GB" sz="1600" dirty="0" err="1"/>
              <a:t>Confuciusornis</a:t>
            </a:r>
            <a:r>
              <a:rPr lang="en-GB" sz="1600" dirty="0"/>
              <a:t> </a:t>
            </a:r>
            <a:r>
              <a:rPr lang="en-GB" sz="1600" dirty="0" err="1"/>
              <a:t>sanctus</a:t>
            </a:r>
            <a:r>
              <a:rPr lang="en-GB" sz="1600" dirty="0"/>
              <a:t> </a:t>
            </a:r>
            <a:r>
              <a:rPr lang="uk-UA" sz="1600" dirty="0"/>
              <a:t>з довгими хвостовими перами з відкладів раннього крейдяного періоду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5F6C7E-AA1F-51FA-95C0-45AA7656F610}"/>
              </a:ext>
            </a:extLst>
          </p:cNvPr>
          <p:cNvSpPr txBox="1"/>
          <p:nvPr/>
        </p:nvSpPr>
        <p:spPr>
          <a:xfrm>
            <a:off x="1344320" y="458926"/>
            <a:ext cx="5956813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Загальновизнано, що птахи походять від Архозаврів — підкласу плазунів, що панував у мезозойську еру. Теорія еволюції птахів від плазунів виникла після відкриття 1860 року скам’янілих решток археоптерикса — тварини, що існувала близько 150 млн. років тому у верхній юрі. Археоптерикс мав одночасно ознаки як плазунів, так і птахів. Спільним з плазунами була особлива будова тазу та </a:t>
            </a:r>
            <a:r>
              <a:rPr lang="uk-UA" dirty="0" err="1"/>
              <a:t>ребер</a:t>
            </a:r>
            <a:r>
              <a:rPr lang="uk-UA" dirty="0"/>
              <a:t>, зуби, лапи з кігтями та довгий хвостовий відділ хребта. У той же час знайдені скам’янілі рештки продемонстрували добре збережені відбитки крил із пір’ям, подібним до сучасного пташиного. В останнє десятиріччя більшість дослідників не розглядають археоптерикса як спільного </a:t>
            </a:r>
            <a:r>
              <a:rPr lang="uk-UA" dirty="0" err="1"/>
              <a:t>предка</a:t>
            </a:r>
            <a:r>
              <a:rPr lang="uk-UA" dirty="0"/>
              <a:t> усіх сучасних птахів, однак вважають його примітивним найдавнішим представником класу </a:t>
            </a:r>
            <a:r>
              <a:rPr lang="en-GB" dirty="0"/>
              <a:t>Aves, </a:t>
            </a:r>
            <a:r>
              <a:rPr lang="uk-UA" dirty="0"/>
              <a:t>який, імовірно, близько споріднений зі справжнім предком. На сьогодні найпоширенішою є гіпотеза походження птахів від </a:t>
            </a:r>
            <a:r>
              <a:rPr lang="uk-UA" dirty="0" err="1"/>
              <a:t>тероподних</a:t>
            </a:r>
            <a:r>
              <a:rPr lang="uk-UA" dirty="0"/>
              <a:t> динозаврів. </a:t>
            </a:r>
          </a:p>
        </p:txBody>
      </p:sp>
    </p:spTree>
    <p:extLst>
      <p:ext uri="{BB962C8B-B14F-4D97-AF65-F5344CB8AC3E}">
        <p14:creationId xmlns:p14="http://schemas.microsoft.com/office/powerpoint/2010/main" val="1819642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AE4A7-07EF-3925-8198-2FFBD4EE2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613" y="427163"/>
            <a:ext cx="9408526" cy="1280890"/>
          </a:xfrm>
        </p:spPr>
        <p:txBody>
          <a:bodyPr>
            <a:normAutofit/>
          </a:bodyPr>
          <a:lstStyle/>
          <a:p>
            <a:r>
              <a:rPr lang="uk-UA" sz="2800" dirty="0"/>
              <a:t>Реконструкція виду </a:t>
            </a:r>
            <a:r>
              <a:rPr lang="en-GB" sz="2800" dirty="0" err="1"/>
              <a:t>Confuciusornis</a:t>
            </a:r>
            <a:r>
              <a:rPr lang="en-GB" sz="2800" dirty="0"/>
              <a:t> </a:t>
            </a:r>
            <a:r>
              <a:rPr lang="en-GB" sz="2800" dirty="0" err="1"/>
              <a:t>sanctus</a:t>
            </a:r>
            <a:r>
              <a:rPr lang="en-GB" sz="2800" dirty="0"/>
              <a:t> </a:t>
            </a:r>
            <a:r>
              <a:rPr lang="uk-UA" sz="2800" dirty="0"/>
              <a:t>з ранньої Крейди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7BCB853-414B-B769-6B37-0D08466AD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0529" y="1851739"/>
            <a:ext cx="8201488" cy="393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63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E235B8-BEDC-152F-43AB-FB73471CC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00" t="25834" r="27193" b="17523"/>
          <a:stretch/>
        </p:blipFill>
        <p:spPr>
          <a:xfrm>
            <a:off x="1871003" y="354062"/>
            <a:ext cx="9425353" cy="61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59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8DA9E4-A595-9042-2331-BADB7BF6C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77" t="26751" r="25577" b="18139"/>
          <a:stretch/>
        </p:blipFill>
        <p:spPr>
          <a:xfrm>
            <a:off x="1800665" y="541203"/>
            <a:ext cx="9355015" cy="581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15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3B870B-8CBD-C382-4FEF-9BDED486E5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16" t="25629" r="26038" b="17523"/>
          <a:stretch/>
        </p:blipFill>
        <p:spPr>
          <a:xfrm>
            <a:off x="1659988" y="360323"/>
            <a:ext cx="9537895" cy="611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6737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175</TotalTime>
  <Words>686</Words>
  <Application>Microsoft Office PowerPoint</Application>
  <PresentationFormat>Широкоэкранный</PresentationFormat>
  <Paragraphs>20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Легкий дым</vt:lpstr>
      <vt:lpstr>Тема 2. Клас Птахи (Aves) </vt:lpstr>
      <vt:lpstr>Загальна характеристика класу Птахи (Aves) </vt:lpstr>
      <vt:lpstr>Презентация PowerPoint</vt:lpstr>
      <vt:lpstr>Презентация PowerPoint</vt:lpstr>
      <vt:lpstr>Презентация PowerPoint</vt:lpstr>
      <vt:lpstr>Реконструкція виду Confuciusornis sanctus з ранньої Крейди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Предмет і завдання дисципліни “Біологія лісових звірів та птахів”, її зв’язок з лісівництвом</dc:title>
  <dc:creator>Oksana</dc:creator>
  <cp:lastModifiedBy>Oksana</cp:lastModifiedBy>
  <cp:revision>36</cp:revision>
  <dcterms:created xsi:type="dcterms:W3CDTF">2025-09-01T19:01:55Z</dcterms:created>
  <dcterms:modified xsi:type="dcterms:W3CDTF">2025-09-24T19:00:58Z</dcterms:modified>
</cp:coreProperties>
</file>