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1"/>
  </p:notesMasterIdLst>
  <p:sldIdLst>
    <p:sldId id="256" r:id="rId3"/>
    <p:sldId id="258" r:id="rId4"/>
    <p:sldId id="281" r:id="rId5"/>
    <p:sldId id="272" r:id="rId6"/>
    <p:sldId id="282" r:id="rId7"/>
    <p:sldId id="283" r:id="rId8"/>
    <p:sldId id="284" r:id="rId9"/>
    <p:sldId id="285" r:id="rId10"/>
    <p:sldId id="275" r:id="rId11"/>
    <p:sldId id="290" r:id="rId12"/>
    <p:sldId id="291" r:id="rId13"/>
    <p:sldId id="263" r:id="rId14"/>
    <p:sldId id="276" r:id="rId15"/>
    <p:sldId id="264" r:id="rId16"/>
    <p:sldId id="265" r:id="rId17"/>
    <p:sldId id="277" r:id="rId18"/>
    <p:sldId id="278" r:id="rId19"/>
    <p:sldId id="266" r:id="rId20"/>
    <p:sldId id="267" r:id="rId21"/>
    <p:sldId id="279" r:id="rId22"/>
    <p:sldId id="268" r:id="rId23"/>
    <p:sldId id="269" r:id="rId24"/>
    <p:sldId id="270" r:id="rId25"/>
    <p:sldId id="271" r:id="rId26"/>
    <p:sldId id="292" r:id="rId27"/>
    <p:sldId id="293" r:id="rId28"/>
    <p:sldId id="294" r:id="rId29"/>
    <p:sldId id="295" r:id="rId30"/>
    <p:sldId id="280" r:id="rId3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7"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47" autoAdjust="0"/>
  </p:normalViewPr>
  <p:slideViewPr>
    <p:cSldViewPr showGuides="1">
      <p:cViewPr varScale="1">
        <p:scale>
          <a:sx n="102" d="100"/>
          <a:sy n="102" d="100"/>
        </p:scale>
        <p:origin x="264" y="108"/>
      </p:cViewPr>
      <p:guideLst>
        <p:guide orient="horz" pos="2207"/>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slide" Target="slides/slide29.xml"/><Relationship Id="rId31" Type="http://schemas.openxmlformats.org/officeDocument/2006/relationships/notesMaster" Target="notesMasters/notesMaster1.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EDE9E2-960F-46C7-8F62-5A590677CBF9}" type="datetimeFigureOut">
              <a:rPr lang="ru-RU" smtClean="0"/>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0DD565-AB55-4D61-A26F-DB71DFB4E6B2}" type="slidenum">
              <a:rPr lang="ru-RU" smtClean="0"/>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050DD565-AB55-4D61-A26F-DB71DFB4E6B2}" type="slidenum">
              <a:rPr lang="ru-RU" smtClean="0"/>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5B106E36-FD25-4E2D-B0AA-010F637433A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endParaRPr lang="ru-RU" smtClean="0"/>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5B106E36-FD25-4E2D-B0AA-010F637433A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5B106E36-FD25-4E2D-B0AA-010F637433A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endParaRPr lang="ru-RU" smtClean="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5B106E36-FD25-4E2D-B0AA-010F637433A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endParaRPr lang="ru-RU" smtClean="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5B106E36-FD25-4E2D-B0AA-010F637433A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522000" y="1153054"/>
            <a:ext cx="8100000" cy="594000"/>
          </a:xfrm>
        </p:spPr>
        <p:txBody>
          <a:bodyPr lIns="0" tIns="0" rIns="0" bIns="0"/>
          <a:lstStyle>
            <a:lvl1pPr algn="l" fontAlgn="base">
              <a:defRPr sz="2400">
                <a:solidFill>
                  <a:schemeClr val="tx1">
                    <a:lumMod val="85000"/>
                    <a:lumOff val="15000"/>
                  </a:schemeClr>
                </a:solidFill>
                <a:latin typeface="+mj-lt"/>
              </a:defRPr>
            </a:lvl1pPr>
          </a:lstStyle>
          <a:p>
            <a:r>
              <a:rPr lang="en-US"/>
              <a:t>Click to add title</a:t>
            </a:r>
            <a:endParaRPr lang="en-US"/>
          </a:p>
        </p:txBody>
      </p:sp>
      <p:sp>
        <p:nvSpPr>
          <p:cNvPr id="3" name="日期占位符 2"/>
          <p:cNvSpPr>
            <a:spLocks noGrp="1"/>
          </p:cNvSpPr>
          <p:nvPr>
            <p:ph type="dt" sz="half" idx="10"/>
            <p:custDataLst>
              <p:tags r:id="rId3"/>
            </p:custDataLst>
          </p:nvPr>
        </p:nvSpPr>
        <p:spPr/>
        <p:txBody>
          <a:bodyPr/>
          <a:lstStyle>
            <a:lvl1pPr>
              <a:defRPr>
                <a:latin typeface="Arial" panose="020B0604020202020204" pitchFamily="34" charset="0"/>
                <a:sym typeface="Arial" panose="020B0604020202020204" pitchFamily="34" charset="0"/>
              </a:defRPr>
            </a:lvl1pPr>
          </a:lstStyle>
          <a:p>
            <a:r>
              <a:rPr lang="en-US"/>
              <a:t>Date Area</a:t>
            </a:r>
            <a:endParaRPr lang="en-US"/>
          </a:p>
        </p:txBody>
      </p:sp>
      <p:sp>
        <p:nvSpPr>
          <p:cNvPr id="4" name="页脚占位符 3"/>
          <p:cNvSpPr>
            <a:spLocks noGrp="1"/>
          </p:cNvSpPr>
          <p:nvPr>
            <p:ph type="ftr" sz="quarter" idx="11"/>
            <p:custDataLst>
              <p:tags r:id="rId4"/>
            </p:custDataLst>
          </p:nvPr>
        </p:nvSpPr>
        <p:spPr/>
        <p:txBody>
          <a:bodyPr/>
          <a:lstStyle>
            <a:lvl1pPr>
              <a:defRPr>
                <a:latin typeface="Arial" panose="020B0604020202020204" pitchFamily="34" charset="0"/>
                <a:sym typeface="Arial" panose="020B0604020202020204" pitchFamily="34" charset="0"/>
              </a:defRPr>
            </a:lvl1pPr>
          </a:lstStyle>
          <a:p>
            <a:endParaRPr lang="en-US" dirty="0"/>
          </a:p>
        </p:txBody>
      </p:sp>
      <p:sp>
        <p:nvSpPr>
          <p:cNvPr id="5" name="灯片编号占位符 4"/>
          <p:cNvSpPr>
            <a:spLocks noGrp="1"/>
          </p:cNvSpPr>
          <p:nvPr>
            <p:ph type="sldNum" sz="quarter" idx="12"/>
            <p:custDataLst>
              <p:tags r:id="rId5"/>
            </p:custDataLst>
          </p:nvPr>
        </p:nvSpPr>
        <p:spPr/>
        <p:txBody>
          <a:bodyPr/>
          <a:lstStyle>
            <a:lvl1pPr>
              <a:defRPr>
                <a:latin typeface="Arial" panose="020B0604020202020204" pitchFamily="34" charset="0"/>
                <a:sym typeface="Arial" panose="020B0604020202020204" pitchFamily="34" charset="0"/>
              </a:defRPr>
            </a:lvl1pPr>
          </a:lstStyle>
          <a:p>
            <a:fld id="{49AE70B2-8BF9-45C0-BB95-33D1B9D3A854}"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5B106E36-FD25-4E2D-B0AA-010F637433A0}"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B106E36-FD25-4E2D-B0AA-010F637433A0}"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B106E36-FD25-4E2D-B0AA-010F637433A0}" type="datetimeFigureOut">
              <a:rPr lang="ru-RU" smtClean="0"/>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106E36-FD25-4E2D-B0AA-010F637433A0}" type="datetimeFigureOut">
              <a:rPr lang="ru-RU" smtClean="0"/>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5B106E36-FD25-4E2D-B0AA-010F637433A0}"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5B106E36-FD25-4E2D-B0AA-010F637433A0}"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106E36-FD25-4E2D-B0AA-010F637433A0}" type="datetimeFigureOut">
              <a:rPr lang="ru-RU" smtClean="0"/>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25C68B6-61C2-468F-89AB-4B9F7531AA68}" type="slidenum">
              <a:rPr lang="ru-RU" smtClean="0"/>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hyperlink" Target="http://uk.wikipedia.org/wiki/%D0%9F%D0%B0%D0%B9" TargetMode="External"/><Relationship Id="rId1" Type="http://schemas.openxmlformats.org/officeDocument/2006/relationships/hyperlink" Target="http://uk.wikipedia.org/wiki/%D0%9F%D1%96%D0%B4%D0%BF%D1%80%D0%B8%D1%94%D0%BC%D1%81%D1%82%D0%B2%D0%B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hyperlink" Target="http://uk.wikipedia.org/wiki/%D0%A0%D0%B5%D0%B2%D1%96%D0%B7%D1%96%D0%B9%D0%BD%D0%B0_%D0%BA%D0%BE%D0%BC%D1%96%D1%81%D1%96%D1%8F" TargetMode="External"/></Relationships>
</file>

<file path=ppt/slides/_rels/slide15.xml.rels><?xml version="1.0" encoding="UTF-8" standalone="yes"?>
<Relationships xmlns="http://schemas.openxmlformats.org/package/2006/relationships"><Relationship Id="rId9" Type="http://schemas.openxmlformats.org/officeDocument/2006/relationships/hyperlink" Target="http://uk.wikipedia.org/wiki/%D0%9E%D0%BF%D0%BB%D0%B0%D1%82%D0%B0_%D0%BF%D1%80%D0%B0%D1%86%D1%96" TargetMode="External"/><Relationship Id="rId8" Type="http://schemas.openxmlformats.org/officeDocument/2006/relationships/hyperlink" Target="http://uk.wikipedia.org/wiki/%D0%9F%D0%BE%D1%81%D0%B0%D0%B4%D0%BE%D0%B2%D0%B0_%D0%BE%D1%81%D0%BE%D0%B1%D0%B0" TargetMode="External"/><Relationship Id="rId7" Type="http://schemas.openxmlformats.org/officeDocument/2006/relationships/hyperlink" Target="http://uk.wikipedia.org/wiki/%D0%9F%D1%80%D0%B5%D0%B4%D1%81%D1%82%D0%B0%D0%B2%D0%BD%D0%B8%D1%86%D1%82%D0%B2%D0%BE" TargetMode="External"/><Relationship Id="rId6" Type="http://schemas.openxmlformats.org/officeDocument/2006/relationships/hyperlink" Target="http://uk.wikipedia.org/wiki/%D0%A4%D1%96%D0%BB%D1%96%D1%8F" TargetMode="External"/><Relationship Id="rId5" Type="http://schemas.openxmlformats.org/officeDocument/2006/relationships/hyperlink" Target="http://uk.wikipedia.org/wiki/%D0%94%D0%BE%D1%87%D1%96%D1%80%D0%BD%D1%94_%D0%BF%D1%96%D0%B4%D0%BF%D1%80%D0%B8%D1%94%D0%BC%D1%81%D1%82%D0%B2%D0%BE" TargetMode="External"/><Relationship Id="rId4" Type="http://schemas.openxmlformats.org/officeDocument/2006/relationships/hyperlink" Target="http://uk.wikipedia.org/wiki/%D0%9F%D1%80%D0%B8%D0%B1%D1%83%D1%82%D0%BE%D0%BA" TargetMode="External"/><Relationship Id="rId3" Type="http://schemas.openxmlformats.org/officeDocument/2006/relationships/hyperlink" Target="http://uk.wikipedia.org/wiki/%D0%A1%D1%82%D0%B0%D1%82%D1%83%D1%82" TargetMode="External"/><Relationship Id="rId2" Type="http://schemas.openxmlformats.org/officeDocument/2006/relationships/hyperlink" Target="http://uk.wikipedia.org/wiki/%D0%97%D0%B2%D1%96%D1%82" TargetMode="External"/><Relationship Id="rId11" Type="http://schemas.openxmlformats.org/officeDocument/2006/relationships/slideLayout" Target="../slideLayouts/slideLayout4.xml"/><Relationship Id="rId10" Type="http://schemas.openxmlformats.org/officeDocument/2006/relationships/hyperlink" Target="http://uk.wikipedia.org/wiki/%D0%94%D0%BE%D0%B3%D0%BE%D0%B2%D1%96%D1%80" TargetMode="External"/><Relationship Id="rId1" Type="http://schemas.openxmlformats.org/officeDocument/2006/relationships/hyperlink" Target="http://uk.wikipedia.org/wiki/%D0%9A%D0%BE%D0%BC%D0%BF%D0%B5%D1%82%D0%B5%D0%BD%D1%86%D1%96%D1%8F"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hyperlink" Target="http://uk.wikipedia.org/wiki/%D0%A1%D1%82%D0%B0%D1%82%D1%83%D1%82%D0%BD%D0%B8%D0%B9_%D1%84%D0%BE%D0%BD%D0%B4" TargetMode="External"/><Relationship Id="rId4" Type="http://schemas.openxmlformats.org/officeDocument/2006/relationships/hyperlink" Target="http://uk.wikipedia.org/wiki/%D0%A4%D1%96%D0%B7%D0%B8%D1%87%D0%BD%D0%B0_%D0%BE%D1%81%D0%BE%D0%B1%D0%B0" TargetMode="External"/><Relationship Id="rId3" Type="http://schemas.openxmlformats.org/officeDocument/2006/relationships/hyperlink" Target="http://uk.wikipedia.org/wiki/%D0%AE%D1%80%D0%B8%D0%B4%D0%B8%D1%87%D0%BD%D0%B0_%D0%BE%D1%81%D0%BE%D0%B1%D0%B0" TargetMode="External"/><Relationship Id="rId2" Type="http://schemas.openxmlformats.org/officeDocument/2006/relationships/hyperlink" Target="http://uk.wikipedia.org/w/index.php?title=%D0%A2%D0%BE%D0%B2%D0%B0%D1%80%D0%B8%D1%81%D1%82%D0%B2%D0%BE&amp;action=edit&amp;redlink=1" TargetMode="External"/><Relationship Id="rId1" Type="http://schemas.openxmlformats.org/officeDocument/2006/relationships/hyperlink" Target="http://uk.wikipedia.org/w/index.php?title=%D0%9E%D0%B1'%D1%94%D0%B4%D0%BD%D0%B5%D0%BD%D0%BD%D1%8F&amp;action=edit&amp;redlink=1"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hyperlink" Target="http://uk.wikipedia.org/wiki/%D0%90%D0%BA%D1%86%D1%96%D0%BE%D0%BD%D0%B5%D1%80%D0%BD%D0%B5_%D1%82%D0%BE%D0%B2%D0%B0%D1%80%D0%B8%D1%81%D1%82%D0%B2%D0%BE" TargetMode="External"/><Relationship Id="rId4" Type="http://schemas.openxmlformats.org/officeDocument/2006/relationships/hyperlink" Target="http://uk.wikipedia.org/wiki/%D0%9A%D0%BE%D0%BC%D0%B0%D0%BD%D0%B4%D0%B8%D1%82%D0%BD%D0%B5_%D1%82%D0%BE%D0%B2%D0%B0%D1%80%D0%B8%D1%81%D1%82%D0%B2%D0%BE" TargetMode="External"/><Relationship Id="rId3" Type="http://schemas.openxmlformats.org/officeDocument/2006/relationships/hyperlink" Target="http://uk.wikipedia.org/wiki/%D0%9F%D0%BE%D0%B2%D0%BD%D0%B5_%D1%82%D0%BE%D0%B2%D0%B0%D1%80%D0%B8%D1%81%D1%82%D0%B2%D0%BE" TargetMode="External"/><Relationship Id="rId2" Type="http://schemas.openxmlformats.org/officeDocument/2006/relationships/hyperlink" Target="http://uk.wikipedia.org/wiki/%D0%A2%D0%BE%D0%B2%D0%B0%D1%80%D0%B8%D1%81%D1%82%D0%B2%D0%BE_%D0%B7_%D0%B4%D0%BE%D0%B4%D0%B0%D1%82%D0%BA%D0%BE%D0%B2%D0%BE%D1%8E_%D0%B2%D1%96%D0%B4%D0%BF%D0%BE%D0%B2%D1%96%D0%B4%D0%B0%D0%BB%D1%8C%D0%BD%D1%96%D1%81%D1%82%D1%8E" TargetMode="External"/><Relationship Id="rId1" Type="http://schemas.openxmlformats.org/officeDocument/2006/relationships/hyperlink" Target="http://uk.wikipedia.org/wiki/%D0%A2%D0%BE%D0%B2%D0%B0%D1%80%D0%B8%D1%81%D1%82%D0%B2%D0%BE_%D0%B7_%D0%BE%D0%B1%D0%BC%D0%B5%D0%B6%D0%B5%D0%BD%D0%BE%D1%8E_%D0%B2%D1%96%D0%B4%D0%BF%D0%BE%D0%B2%D1%96%D0%B4%D0%B0%D0%BB%D1%8C%D0%BD%D1%96%D1%81%D1%82%D1%8E"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hyperlink" Target="http://uk.wikipedia.org/w/index.php?title=%D0%9C%D0%B0%D0%B9%D0%BD%D0%BE&amp;action=edit&amp;redlink=1" TargetMode="External"/><Relationship Id="rId1" Type="http://schemas.openxmlformats.org/officeDocument/2006/relationships/hyperlink" Target="http://uk.wikipedia.org/wiki/%D0%9F%D1%96%D0%B4%D0%BF%D1%80%D0%B8%D1%94%D0%BC%D0%BD%D0%B8%D1%86%D1%82%D0%B2%D0%BE"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uk.wikipedia.org/wiki/%D0%9F%D1%96%D0%B4%D0%BF%D1%80%D0%B8%D1%94%D0%BC%D0%BD%D0%B8%D1%86%D1%8C%D0%BA%D0%B0_%D0%B4%D1%96%D1%8F%D0%BB%D1%8C%D0%BD%D1%96%D1%81%D1%82%D1%8C" TargetMode="Externa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hyperlink" Target="http://uk.wikipedia.org/wiki/%D0%9C%D1%96%D0%BD%D1%96%D0%BC%D0%B0%D0%BB%D1%8C%D0%BD%D0%B0_%D0%B7%D0%B0%D1%80%D0%BE%D0%B1%D1%96%D1%82%D0%BD%D0%B0_%D0%BF%D0%BB%D0%B0%D1%82%D0%B0" TargetMode="External"/><Relationship Id="rId1" Type="http://schemas.openxmlformats.org/officeDocument/2006/relationships/hyperlink" Target="http://uk.wikipedia.org/wiki/%D0%93%D0%BE%D1%81%D0%BF%D0%BE%D0%B4%D0%B0%D1%80%D1%81%D1%8C%D0%BA%D0%B5_%D1%82%D0%BE%D0%B2%D0%B0%D1%80%D0%B8%D1%81%D1%82%D0%B2%D0%BE"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hyperlink" Target="http://uk.wikipedia.org/wiki/%D0%9A%D1%83%D0%BC%D1%83%D0%BB%D1%8F%D1%82%D0%B8%D0%B2%D0%BD%D0%B5_%D0%B3%D0%BE%D0%BB%D0%BE%D1%81%D1%83%D0%B2%D0%B0%D0%BD%D0%BD%D1%8F" TargetMode="External"/><Relationship Id="rId7" Type="http://schemas.openxmlformats.org/officeDocument/2006/relationships/hyperlink" Target="https://uk.wikipedia.org/wiki/%D0%95%D0%BC%D1%96%D1%82%D0%B5%D0%BD%D1%82" TargetMode="External"/><Relationship Id="rId6" Type="http://schemas.openxmlformats.org/officeDocument/2006/relationships/hyperlink" Target="https://uk.wikipedia.org/w/index.php?title=%D0%9F%D0%BE%D0%B7%D0%B0%D0%B1%D1%96%D1%80%D0%B6%D0%BE%D0%B2%D0%B0_%D1%82%D0%BE%D1%80%D0%B3%D0%BE%D0%B2%D0%B5%D0%BB%D1%8C%D0%BD%D0%B0_%D1%81%D0%B8%D1%81%D1%82%D0%B5%D0%BC%D0%B0&amp;action=edit&amp;redlink=1" TargetMode="External"/><Relationship Id="rId5" Type="http://schemas.openxmlformats.org/officeDocument/2006/relationships/hyperlink" Target="https://uk.wikipedia.org/wiki/%D0%A4%D0%BE%D0%BD%D0%B4%D0%BE%D0%B2%D0%B0_%D0%B1%D1%96%D1%80%D0%B6%D0%B0" TargetMode="External"/><Relationship Id="rId4" Type="http://schemas.openxmlformats.org/officeDocument/2006/relationships/hyperlink" Target="https://uk.wikipedia.org/wiki/%D0%A6%D1%96%D0%BD%D0%BD%D1%96_%D0%BF%D0%B0%D0%BF%D0%B5%D1%80%D0%B8" TargetMode="External"/><Relationship Id="rId3" Type="http://schemas.openxmlformats.org/officeDocument/2006/relationships/hyperlink" Target="http://uk.wikipedia.org/wiki/%D0%9B%D1%96%D1%81%D1%82%D0%B8%D0%BD%D0%B3" TargetMode="External"/><Relationship Id="rId2" Type="http://schemas.openxmlformats.org/officeDocument/2006/relationships/hyperlink" Target="http://uk.wikipedia.org/wiki/%D0%9F%D1%80%D0%B8%D0%B2%D0%B0%D1%82%D0%BD%D0%B5_%D1%80%D0%BE%D0%B7%D0%BC%D1%96%D1%89%D0%B5%D0%BD%D0%BD%D1%8F_%D0%B0%D0%BA%D1%86%D1%96%D0%B9" TargetMode="External"/><Relationship Id="rId1" Type="http://schemas.openxmlformats.org/officeDocument/2006/relationships/hyperlink" Target="http://uk.wikipedia.org/wiki/%D0%9F%D1%83%D0%B1%D0%BB%D1%96%D1%87%D0%BD%D0%B5_%D1%80%D0%BE%D0%B7%D0%BC%D1%96%D1%89%D0%B5%D0%BD%D0%BD%D1%8F_%D0%B0%D0%BA%D1%86%D1%96%D0%B9" TargetMode="External"/></Relationships>
</file>

<file path=ppt/slides/_rels/slide28.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hyperlink" Target="http://uk.wikipedia.org/wiki/%D0%94%D0%B5%D1%80%D0%B6%D0%B0%D0%B2%D0%BD%D0%B8%D0%B9_%D1%80%D0%B5%D1%94%D1%81%D1%82%D1%80_%D1%8E%D1%80%D0%B8%D0%B4%D0%B8%D1%87%D0%BD%D0%B8%D1%85_%D0%BE%D1%81%D1%96%D0%B1" TargetMode="External"/><Relationship Id="rId1" Type="http://schemas.openxmlformats.org/officeDocument/2006/relationships/hyperlink" Target="http://uk.wikipedia.org/wiki/%D0%9F%D1%80%D0%B8%D0%B2%D0%B0%D1%82%D0%BD%D0%B5_%D1%80%D0%BE%D0%B7%D0%BC%D1%96%D1%89%D0%B5%D0%BD%D0%BD%D1%8F_%D0%B0%D0%BA%D1%86%D1%96%D0%B9"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1560" y="1412776"/>
            <a:ext cx="6872808" cy="4752528"/>
          </a:xfrm>
        </p:spPr>
        <p:txBody>
          <a:bodyPr>
            <a:normAutofit lnSpcReduction="20000"/>
          </a:bodyPr>
          <a:lstStyle/>
          <a:p>
            <a:pPr algn="ctr">
              <a:spcBef>
                <a:spcPts val="0"/>
              </a:spcBef>
            </a:pPr>
            <a:r>
              <a:rPr lang="uk-UA" sz="3600" dirty="0" smtClean="0">
                <a:solidFill>
                  <a:schemeClr val="accent1">
                    <a:lumMod val="50000"/>
                  </a:schemeClr>
                </a:solidFill>
                <a:effectLst>
                  <a:outerShdw blurRad="38100" dist="38100" dir="2700000" algn="tl">
                    <a:srgbClr val="000000">
                      <a:alpha val="43137"/>
                    </a:srgbClr>
                  </a:outerShdw>
                </a:effectLst>
              </a:rPr>
              <a:t>Лекція_</a:t>
            </a:r>
            <a:r>
              <a:rPr lang="ru-RU" sz="3200" b="1" dirty="0" smtClean="0">
                <a:solidFill>
                  <a:schemeClr val="accent1">
                    <a:lumMod val="50000"/>
                  </a:schemeClr>
                </a:solidFill>
              </a:rPr>
              <a:t>ГОСПОДАРСЬКІ ТОВАРИСТВА ЯК ОБ’ЄКТ КОРПОРАТИВНОГО </a:t>
            </a:r>
            <a:endParaRPr lang="ru-RU" sz="3200" dirty="0" smtClean="0">
              <a:solidFill>
                <a:schemeClr val="accent1">
                  <a:lumMod val="50000"/>
                </a:schemeClr>
              </a:solidFill>
            </a:endParaRPr>
          </a:p>
          <a:p>
            <a:pPr algn="ctr">
              <a:spcBef>
                <a:spcPts val="0"/>
              </a:spcBef>
            </a:pPr>
            <a:r>
              <a:rPr lang="ru-RU" sz="3200" b="1" dirty="0" smtClean="0">
                <a:solidFill>
                  <a:schemeClr val="accent1">
                    <a:lumMod val="50000"/>
                  </a:schemeClr>
                </a:solidFill>
              </a:rPr>
              <a:t>УПРАВЛІННЯ</a:t>
            </a:r>
            <a:endParaRPr lang="ru-RU" sz="3200" b="1" dirty="0" smtClean="0">
              <a:solidFill>
                <a:schemeClr val="accent1">
                  <a:lumMod val="50000"/>
                </a:schemeClr>
              </a:solidFill>
            </a:endParaRPr>
          </a:p>
          <a:p>
            <a:pPr algn="l"/>
            <a:r>
              <a:rPr lang="uk-UA" b="1" dirty="0" smtClean="0">
                <a:solidFill>
                  <a:schemeClr val="accent1">
                    <a:lumMod val="75000"/>
                  </a:schemeClr>
                </a:solidFill>
              </a:rPr>
              <a:t>1. Поняття та економічні риси господарських товариств;</a:t>
            </a:r>
            <a:endParaRPr lang="uk-UA" b="1" dirty="0" smtClean="0">
              <a:solidFill>
                <a:schemeClr val="accent1">
                  <a:lumMod val="75000"/>
                </a:schemeClr>
              </a:solidFill>
            </a:endParaRPr>
          </a:p>
          <a:p>
            <a:pPr algn="l"/>
            <a:r>
              <a:rPr lang="uk-UA" b="1" dirty="0" smtClean="0">
                <a:solidFill>
                  <a:schemeClr val="accent1">
                    <a:lumMod val="75000"/>
                  </a:schemeClr>
                </a:solidFill>
              </a:rPr>
              <a:t>2. Порядок створення господарських товариств;</a:t>
            </a:r>
            <a:endParaRPr lang="uk-UA" b="1" dirty="0" smtClean="0">
              <a:solidFill>
                <a:schemeClr val="accent1">
                  <a:lumMod val="75000"/>
                </a:schemeClr>
              </a:solidFill>
            </a:endParaRPr>
          </a:p>
          <a:p>
            <a:pPr algn="l"/>
            <a:r>
              <a:rPr lang="uk-UA" b="1" dirty="0" smtClean="0">
                <a:solidFill>
                  <a:schemeClr val="accent1">
                    <a:lumMod val="75000"/>
                  </a:schemeClr>
                </a:solidFill>
              </a:rPr>
              <a:t>3. Установчі документи господарських товариств;</a:t>
            </a:r>
            <a:endParaRPr lang="uk-UA" b="1" dirty="0" smtClean="0">
              <a:solidFill>
                <a:schemeClr val="accent1">
                  <a:lumMod val="75000"/>
                </a:schemeClr>
              </a:solidFill>
            </a:endParaRPr>
          </a:p>
          <a:p>
            <a:pPr algn="l"/>
            <a:r>
              <a:rPr lang="uk-UA" b="1" dirty="0" smtClean="0">
                <a:solidFill>
                  <a:schemeClr val="accent1">
                    <a:lumMod val="75000"/>
                  </a:schemeClr>
                </a:solidFill>
              </a:rPr>
              <a:t>4. Товариства з обмеженою відповідальністю;</a:t>
            </a:r>
            <a:endParaRPr lang="uk-UA" b="1" dirty="0" smtClean="0">
              <a:solidFill>
                <a:schemeClr val="accent1">
                  <a:lumMod val="75000"/>
                </a:schemeClr>
              </a:solidFill>
            </a:endParaRPr>
          </a:p>
          <a:p>
            <a:pPr algn="l"/>
            <a:r>
              <a:rPr lang="uk-UA" b="1" dirty="0" smtClean="0">
                <a:solidFill>
                  <a:schemeClr val="accent1">
                    <a:lumMod val="75000"/>
                  </a:schemeClr>
                </a:solidFill>
              </a:rPr>
              <a:t>5. Товариства з додатковою відповідальністю;</a:t>
            </a:r>
            <a:endParaRPr lang="uk-UA" b="1" dirty="0" smtClean="0">
              <a:solidFill>
                <a:schemeClr val="accent1">
                  <a:lumMod val="75000"/>
                </a:schemeClr>
              </a:solidFill>
            </a:endParaRPr>
          </a:p>
          <a:p>
            <a:pPr algn="l"/>
            <a:r>
              <a:rPr lang="uk-UA" b="1" dirty="0" smtClean="0">
                <a:solidFill>
                  <a:schemeClr val="accent1">
                    <a:lumMod val="75000"/>
                  </a:schemeClr>
                </a:solidFill>
              </a:rPr>
              <a:t>6. Повне товариство;</a:t>
            </a:r>
            <a:endParaRPr lang="uk-UA" b="1" dirty="0" smtClean="0">
              <a:solidFill>
                <a:schemeClr val="accent1">
                  <a:lumMod val="75000"/>
                </a:schemeClr>
              </a:solidFill>
            </a:endParaRPr>
          </a:p>
          <a:p>
            <a:pPr algn="l"/>
            <a:r>
              <a:rPr lang="uk-UA" b="1" dirty="0" smtClean="0">
                <a:solidFill>
                  <a:schemeClr val="accent1">
                    <a:lumMod val="75000"/>
                  </a:schemeClr>
                </a:solidFill>
              </a:rPr>
              <a:t>7. Командитне товариство;</a:t>
            </a:r>
            <a:endParaRPr lang="uk-UA" b="1" dirty="0" smtClean="0">
              <a:solidFill>
                <a:schemeClr val="accent1">
                  <a:lumMod val="75000"/>
                </a:schemeClr>
              </a:solidFill>
            </a:endParaRPr>
          </a:p>
          <a:p>
            <a:pPr algn="l"/>
            <a:r>
              <a:rPr lang="uk-UA" b="1" dirty="0" smtClean="0">
                <a:solidFill>
                  <a:schemeClr val="accent1">
                    <a:lumMod val="75000"/>
                  </a:schemeClr>
                </a:solidFill>
              </a:rPr>
              <a:t>8. Акціонерні товариства.</a:t>
            </a:r>
            <a:endParaRPr lang="uk-UA" b="1" dirty="0" smtClean="0">
              <a:solidFill>
                <a:schemeClr val="accent1">
                  <a:lumMod val="75000"/>
                </a:schemeClr>
              </a:solidFill>
            </a:endParaRPr>
          </a:p>
          <a:p>
            <a:pPr algn="l"/>
            <a:endParaRPr lang="uk-UA" sz="2200" b="1" dirty="0" smtClean="0"/>
          </a:p>
          <a:p>
            <a:pPr algn="just"/>
            <a:endParaRPr lang="uk-UA" sz="2200" b="1" dirty="0" smtClean="0"/>
          </a:p>
          <a:p>
            <a:pPr algn="ctr"/>
            <a:endParaRPr lang="ru-RU" sz="3600" dirty="0" smtClean="0">
              <a:solidFill>
                <a:schemeClr val="accent1">
                  <a:lumMod val="50000"/>
                </a:schemeClr>
              </a:solidFill>
            </a:endParaRPr>
          </a:p>
          <a:p>
            <a:pPr algn="ctr"/>
            <a:endParaRPr lang="uk-UA" dirty="0" smtClean="0"/>
          </a:p>
        </p:txBody>
      </p:sp>
    </p:spTree>
  </p:cSld>
  <p:clrMapOvr>
    <a:masterClrMapping/>
  </p:clrMapOvr>
  <p:transition advTm="2594">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609600" y="609600"/>
            <a:ext cx="6347460" cy="5862320"/>
          </a:xfrm>
        </p:spPr>
        <p:txBody>
          <a:bodyPr/>
          <a:p>
            <a:r>
              <a:rPr lang="en-US" altLang="en-US" sz="2800">
                <a:solidFill>
                  <a:schemeClr val="accent1">
                    <a:lumMod val="75000"/>
                  </a:schemeClr>
                </a:solidFill>
              </a:rPr>
              <a:t>Учасники</a:t>
            </a:r>
            <a:r>
              <a:rPr lang="en-US" altLang="ru-RU" sz="2800">
                <a:solidFill>
                  <a:schemeClr val="accent1">
                    <a:lumMod val="75000"/>
                  </a:schemeClr>
                </a:solidFill>
              </a:rPr>
              <a:t> </a:t>
            </a:r>
            <a:r>
              <a:rPr lang="en-US" altLang="en-US" sz="2800">
                <a:solidFill>
                  <a:schemeClr val="accent1">
                    <a:lumMod val="75000"/>
                  </a:schemeClr>
                </a:solidFill>
              </a:rPr>
              <a:t>товариства</a:t>
            </a:r>
            <a:r>
              <a:rPr lang="en-US" altLang="ru-RU" sz="2800">
                <a:solidFill>
                  <a:schemeClr val="accent1">
                    <a:lumMod val="75000"/>
                  </a:schemeClr>
                </a:solidFill>
              </a:rPr>
              <a:t> </a:t>
            </a:r>
            <a:r>
              <a:rPr lang="en-US" altLang="en-US" sz="2800">
                <a:solidFill>
                  <a:schemeClr val="accent1">
                    <a:lumMod val="75000"/>
                  </a:schemeClr>
                </a:solidFill>
              </a:rPr>
              <a:t>мають</a:t>
            </a:r>
            <a:r>
              <a:rPr lang="en-US" altLang="ru-RU" sz="2800">
                <a:solidFill>
                  <a:schemeClr val="accent1">
                    <a:lumMod val="75000"/>
                  </a:schemeClr>
                </a:solidFill>
              </a:rPr>
              <a:t> </a:t>
            </a:r>
            <a:r>
              <a:rPr lang="en-US" altLang="en-US" sz="2800">
                <a:solidFill>
                  <a:schemeClr val="accent1">
                    <a:lumMod val="75000"/>
                  </a:schemeClr>
                </a:solidFill>
              </a:rPr>
              <a:t>право</a:t>
            </a:r>
            <a:r>
              <a:rPr lang="en-US" altLang="ru-RU" sz="2800">
                <a:solidFill>
                  <a:schemeClr val="accent1">
                    <a:lumMod val="75000"/>
                  </a:schemeClr>
                </a:solidFill>
              </a:rPr>
              <a:t>:</a:t>
            </a:r>
            <a:br>
              <a:rPr lang="en-US" altLang="ru-RU" sz="2800">
                <a:solidFill>
                  <a:schemeClr val="accent1">
                    <a:lumMod val="75000"/>
                  </a:schemeClr>
                </a:solidFill>
              </a:rPr>
            </a:br>
            <a:br>
              <a:rPr lang="en-US" altLang="ru-RU" sz="2800">
                <a:solidFill>
                  <a:schemeClr val="accent1">
                    <a:lumMod val="75000"/>
                  </a:schemeClr>
                </a:solidFill>
              </a:rPr>
            </a:br>
            <a:r>
              <a:rPr lang="en-US" altLang="ru-RU" sz="1400">
                <a:solidFill>
                  <a:schemeClr val="tx1"/>
                </a:solidFill>
              </a:rPr>
              <a:t>1.</a:t>
            </a:r>
            <a:r>
              <a:rPr lang="en-US" altLang="en-US" sz="1400">
                <a:solidFill>
                  <a:schemeClr val="tx1"/>
                </a:solidFill>
              </a:rPr>
              <a:t>Брати</a:t>
            </a:r>
            <a:r>
              <a:rPr lang="en-US" altLang="ru-RU" sz="1400">
                <a:solidFill>
                  <a:schemeClr val="tx1"/>
                </a:solidFill>
              </a:rPr>
              <a:t> </a:t>
            </a:r>
            <a:r>
              <a:rPr lang="en-US" altLang="en-US" sz="1400">
                <a:solidFill>
                  <a:schemeClr val="tx1"/>
                </a:solidFill>
              </a:rPr>
              <a:t>участь</a:t>
            </a:r>
            <a:r>
              <a:rPr lang="en-US" altLang="ru-RU" sz="1400">
                <a:solidFill>
                  <a:schemeClr val="tx1"/>
                </a:solidFill>
              </a:rPr>
              <a:t> </a:t>
            </a:r>
            <a:r>
              <a:rPr lang="en-US" altLang="en-US" sz="1400">
                <a:solidFill>
                  <a:schemeClr val="tx1"/>
                </a:solidFill>
              </a:rPr>
              <a:t>в</a:t>
            </a:r>
            <a:r>
              <a:rPr lang="en-US" altLang="ru-RU" sz="1400">
                <a:solidFill>
                  <a:schemeClr val="tx1"/>
                </a:solidFill>
              </a:rPr>
              <a:t> </a:t>
            </a:r>
            <a:r>
              <a:rPr lang="en-US" altLang="en-US" sz="1400">
                <a:solidFill>
                  <a:schemeClr val="tx1"/>
                </a:solidFill>
              </a:rPr>
              <a:t>управлінні</a:t>
            </a:r>
            <a:r>
              <a:rPr lang="en-US" altLang="ru-RU" sz="1400">
                <a:solidFill>
                  <a:schemeClr val="tx1"/>
                </a:solidFill>
              </a:rPr>
              <a:t> </a:t>
            </a:r>
            <a:r>
              <a:rPr lang="en-US" altLang="en-US" sz="1400">
                <a:solidFill>
                  <a:schemeClr val="tx1"/>
                </a:solidFill>
              </a:rPr>
              <a:t>справами</a:t>
            </a:r>
            <a:r>
              <a:rPr lang="en-US" altLang="ru-RU" sz="1400">
                <a:solidFill>
                  <a:schemeClr val="tx1"/>
                </a:solidFill>
              </a:rPr>
              <a:t> </a:t>
            </a:r>
            <a:r>
              <a:rPr lang="en-US" altLang="en-US" sz="1400">
                <a:solidFill>
                  <a:schemeClr val="tx1"/>
                </a:solidFill>
              </a:rPr>
              <a:t>товариства</a:t>
            </a:r>
            <a:r>
              <a:rPr lang="en-US" altLang="ru-RU" sz="1400">
                <a:solidFill>
                  <a:schemeClr val="tx1"/>
                </a:solidFill>
              </a:rPr>
              <a:t> </a:t>
            </a:r>
            <a:r>
              <a:rPr lang="en-US" altLang="en-US" sz="1400">
                <a:solidFill>
                  <a:schemeClr val="tx1"/>
                </a:solidFill>
              </a:rPr>
              <a:t>в</a:t>
            </a:r>
            <a:r>
              <a:rPr lang="en-US" altLang="ru-RU" sz="1400">
                <a:solidFill>
                  <a:schemeClr val="tx1"/>
                </a:solidFill>
              </a:rPr>
              <a:t> </a:t>
            </a:r>
            <a:r>
              <a:rPr lang="en-US" altLang="en-US" sz="1400">
                <a:solidFill>
                  <a:schemeClr val="tx1"/>
                </a:solidFill>
              </a:rPr>
              <a:t>порядку</a:t>
            </a:r>
            <a:r>
              <a:rPr lang="en-US" altLang="ru-RU" sz="1400">
                <a:solidFill>
                  <a:schemeClr val="tx1"/>
                </a:solidFill>
              </a:rPr>
              <a:t>, </a:t>
            </a:r>
            <a:r>
              <a:rPr lang="en-US" altLang="en-US" sz="1400">
                <a:solidFill>
                  <a:schemeClr val="tx1"/>
                </a:solidFill>
              </a:rPr>
              <a:t>визначеному</a:t>
            </a:r>
            <a:r>
              <a:rPr lang="en-US" altLang="ru-RU" sz="1400">
                <a:solidFill>
                  <a:schemeClr val="tx1"/>
                </a:solidFill>
              </a:rPr>
              <a:t> </a:t>
            </a:r>
            <a:r>
              <a:rPr lang="en-US" altLang="en-US" sz="1400">
                <a:solidFill>
                  <a:schemeClr val="tx1"/>
                </a:solidFill>
              </a:rPr>
              <a:t>в</a:t>
            </a:r>
            <a:r>
              <a:rPr lang="en-US" altLang="ru-RU" sz="1400">
                <a:solidFill>
                  <a:schemeClr val="tx1"/>
                </a:solidFill>
              </a:rPr>
              <a:t> </a:t>
            </a:r>
            <a:r>
              <a:rPr lang="en-US" altLang="en-US" sz="1400">
                <a:solidFill>
                  <a:schemeClr val="tx1"/>
                </a:solidFill>
              </a:rPr>
              <a:t>установчих</a:t>
            </a:r>
            <a:r>
              <a:rPr lang="en-US" altLang="ru-RU" sz="1400">
                <a:solidFill>
                  <a:schemeClr val="tx1"/>
                </a:solidFill>
              </a:rPr>
              <a:t> </a:t>
            </a:r>
            <a:r>
              <a:rPr lang="en-US" altLang="en-US" sz="1400">
                <a:solidFill>
                  <a:schemeClr val="tx1"/>
                </a:solidFill>
              </a:rPr>
              <a:t>документах</a:t>
            </a:r>
            <a:r>
              <a:rPr lang="en-US" altLang="ru-RU" sz="1400">
                <a:solidFill>
                  <a:schemeClr val="tx1"/>
                </a:solidFill>
              </a:rPr>
              <a:t>, </a:t>
            </a:r>
            <a:r>
              <a:rPr lang="en-US" altLang="en-US" sz="1400">
                <a:solidFill>
                  <a:schemeClr val="tx1"/>
                </a:solidFill>
              </a:rPr>
              <a:t>за</a:t>
            </a:r>
            <a:r>
              <a:rPr lang="en-US" altLang="ru-RU" sz="1400">
                <a:solidFill>
                  <a:schemeClr val="tx1"/>
                </a:solidFill>
              </a:rPr>
              <a:t> </a:t>
            </a:r>
            <a:r>
              <a:rPr lang="en-US" altLang="en-US" sz="1400">
                <a:solidFill>
                  <a:schemeClr val="tx1"/>
                </a:solidFill>
              </a:rPr>
              <a:t>винятком</a:t>
            </a:r>
            <a:r>
              <a:rPr lang="en-US" altLang="ru-RU" sz="1400">
                <a:solidFill>
                  <a:schemeClr val="tx1"/>
                </a:solidFill>
              </a:rPr>
              <a:t> </a:t>
            </a:r>
            <a:r>
              <a:rPr lang="en-US" altLang="en-US" sz="1400">
                <a:solidFill>
                  <a:schemeClr val="tx1"/>
                </a:solidFill>
              </a:rPr>
              <a:t>випадків</a:t>
            </a:r>
            <a:r>
              <a:rPr lang="en-US" altLang="ru-RU" sz="1400">
                <a:solidFill>
                  <a:schemeClr val="tx1"/>
                </a:solidFill>
              </a:rPr>
              <a:t>, </a:t>
            </a:r>
            <a:r>
              <a:rPr lang="en-US" altLang="en-US" sz="1400">
                <a:solidFill>
                  <a:schemeClr val="tx1"/>
                </a:solidFill>
              </a:rPr>
              <a:t>передбачених</a:t>
            </a:r>
            <a:r>
              <a:rPr lang="en-US" altLang="ru-RU" sz="1400">
                <a:solidFill>
                  <a:schemeClr val="tx1"/>
                </a:solidFill>
              </a:rPr>
              <a:t> </a:t>
            </a:r>
            <a:r>
              <a:rPr lang="en-US" altLang="en-US" sz="1400">
                <a:solidFill>
                  <a:schemeClr val="tx1"/>
                </a:solidFill>
              </a:rPr>
              <a:t>цим</a:t>
            </a:r>
            <a:r>
              <a:rPr lang="en-US" altLang="ru-RU" sz="1400">
                <a:solidFill>
                  <a:schemeClr val="tx1"/>
                </a:solidFill>
              </a:rPr>
              <a:t> </a:t>
            </a:r>
            <a:r>
              <a:rPr lang="en-US" altLang="en-US" sz="1400">
                <a:solidFill>
                  <a:schemeClr val="tx1"/>
                </a:solidFill>
              </a:rPr>
              <a:t>Законом</a:t>
            </a:r>
            <a:r>
              <a:rPr lang="en-US" altLang="ru-RU" sz="1400">
                <a:solidFill>
                  <a:schemeClr val="tx1"/>
                </a:solidFill>
              </a:rPr>
              <a:t>.</a:t>
            </a:r>
            <a:br>
              <a:rPr lang="en-US" altLang="ru-RU" sz="1400">
                <a:solidFill>
                  <a:schemeClr val="tx1"/>
                </a:solidFill>
              </a:rPr>
            </a:br>
            <a:r>
              <a:rPr lang="en-US" altLang="ru-RU" sz="1400">
                <a:solidFill>
                  <a:schemeClr val="tx1"/>
                </a:solidFill>
              </a:rPr>
              <a:t>2.</a:t>
            </a:r>
            <a:r>
              <a:rPr lang="en-US" altLang="en-US" sz="1400">
                <a:solidFill>
                  <a:schemeClr val="tx1"/>
                </a:solidFill>
              </a:rPr>
              <a:t>Брати</a:t>
            </a:r>
            <a:r>
              <a:rPr lang="en-US" altLang="ru-RU" sz="1400">
                <a:solidFill>
                  <a:schemeClr val="tx1"/>
                </a:solidFill>
              </a:rPr>
              <a:t> </a:t>
            </a:r>
            <a:r>
              <a:rPr lang="en-US" altLang="en-US" sz="1400">
                <a:solidFill>
                  <a:schemeClr val="tx1"/>
                </a:solidFill>
              </a:rPr>
              <a:t>участь</a:t>
            </a:r>
            <a:r>
              <a:rPr lang="en-US" altLang="ru-RU" sz="1400">
                <a:solidFill>
                  <a:schemeClr val="tx1"/>
                </a:solidFill>
              </a:rPr>
              <a:t> </a:t>
            </a:r>
            <a:r>
              <a:rPr lang="en-US" altLang="en-US" sz="1400">
                <a:solidFill>
                  <a:schemeClr val="tx1"/>
                </a:solidFill>
              </a:rPr>
              <a:t>у</a:t>
            </a:r>
            <a:r>
              <a:rPr lang="en-US" altLang="ru-RU" sz="1400">
                <a:solidFill>
                  <a:schemeClr val="tx1"/>
                </a:solidFill>
              </a:rPr>
              <a:t> </a:t>
            </a:r>
            <a:r>
              <a:rPr lang="en-US" altLang="en-US" sz="1400">
                <a:solidFill>
                  <a:schemeClr val="tx1"/>
                </a:solidFill>
              </a:rPr>
              <a:t>розподілі</a:t>
            </a:r>
            <a:r>
              <a:rPr lang="en-US" altLang="ru-RU" sz="1400">
                <a:solidFill>
                  <a:schemeClr val="tx1"/>
                </a:solidFill>
              </a:rPr>
              <a:t> </a:t>
            </a:r>
            <a:r>
              <a:rPr lang="en-US" altLang="en-US" sz="1400">
                <a:solidFill>
                  <a:schemeClr val="tx1"/>
                </a:solidFill>
              </a:rPr>
              <a:t>прибутку</a:t>
            </a:r>
            <a:r>
              <a:rPr lang="en-US" altLang="ru-RU" sz="1400">
                <a:solidFill>
                  <a:schemeClr val="tx1"/>
                </a:solidFill>
              </a:rPr>
              <a:t> </a:t>
            </a:r>
            <a:r>
              <a:rPr lang="en-US" altLang="en-US" sz="1400">
                <a:solidFill>
                  <a:schemeClr val="tx1"/>
                </a:solidFill>
              </a:rPr>
              <a:t>товариства</a:t>
            </a:r>
            <a:r>
              <a:rPr lang="en-US" altLang="ru-RU" sz="1400">
                <a:solidFill>
                  <a:schemeClr val="tx1"/>
                </a:solidFill>
              </a:rPr>
              <a:t> </a:t>
            </a:r>
            <a:r>
              <a:rPr lang="en-US" altLang="en-US" sz="1400">
                <a:solidFill>
                  <a:schemeClr val="tx1"/>
                </a:solidFill>
              </a:rPr>
              <a:t>та</a:t>
            </a:r>
            <a:r>
              <a:rPr lang="en-US" altLang="ru-RU" sz="1400">
                <a:solidFill>
                  <a:schemeClr val="tx1"/>
                </a:solidFill>
              </a:rPr>
              <a:t> </a:t>
            </a:r>
            <a:r>
              <a:rPr lang="en-US" altLang="en-US" sz="1400">
                <a:solidFill>
                  <a:schemeClr val="tx1"/>
                </a:solidFill>
              </a:rPr>
              <a:t>одержувати</a:t>
            </a:r>
            <a:r>
              <a:rPr lang="en-US" altLang="ru-RU" sz="1400">
                <a:solidFill>
                  <a:schemeClr val="tx1"/>
                </a:solidFill>
              </a:rPr>
              <a:t> </a:t>
            </a:r>
            <a:r>
              <a:rPr lang="en-US" altLang="en-US" sz="1400">
                <a:solidFill>
                  <a:schemeClr val="tx1"/>
                </a:solidFill>
              </a:rPr>
              <a:t>його</a:t>
            </a:r>
            <a:r>
              <a:rPr lang="en-US" altLang="ru-RU" sz="1400">
                <a:solidFill>
                  <a:schemeClr val="tx1"/>
                </a:solidFill>
              </a:rPr>
              <a:t> </a:t>
            </a:r>
            <a:r>
              <a:rPr lang="en-US" altLang="en-US" sz="1400">
                <a:solidFill>
                  <a:schemeClr val="tx1"/>
                </a:solidFill>
              </a:rPr>
              <a:t>частку</a:t>
            </a:r>
            <a:r>
              <a:rPr lang="en-US" altLang="ru-RU" sz="1400">
                <a:solidFill>
                  <a:schemeClr val="tx1"/>
                </a:solidFill>
              </a:rPr>
              <a:t> (</a:t>
            </a:r>
            <a:r>
              <a:rPr lang="en-US" altLang="en-US" sz="1400">
                <a:solidFill>
                  <a:schemeClr val="tx1"/>
                </a:solidFill>
              </a:rPr>
              <a:t>дивіденди</a:t>
            </a:r>
            <a:r>
              <a:rPr lang="en-US" altLang="ru-RU" sz="1400">
                <a:solidFill>
                  <a:schemeClr val="tx1"/>
                </a:solidFill>
              </a:rPr>
              <a:t>).</a:t>
            </a:r>
            <a:br>
              <a:rPr lang="en-US" altLang="ru-RU" sz="1400">
                <a:solidFill>
                  <a:schemeClr val="tx1"/>
                </a:solidFill>
              </a:rPr>
            </a:br>
            <a:r>
              <a:rPr lang="en-US" altLang="ru-RU" sz="1400">
                <a:solidFill>
                  <a:schemeClr val="tx1"/>
                </a:solidFill>
              </a:rPr>
              <a:t>3.</a:t>
            </a:r>
            <a:r>
              <a:rPr lang="en-US" altLang="en-US" sz="1400">
                <a:solidFill>
                  <a:schemeClr val="tx1"/>
                </a:solidFill>
              </a:rPr>
              <a:t>Вийти</a:t>
            </a:r>
            <a:r>
              <a:rPr lang="en-US" altLang="ru-RU" sz="1400">
                <a:solidFill>
                  <a:schemeClr val="tx1"/>
                </a:solidFill>
              </a:rPr>
              <a:t> </a:t>
            </a:r>
            <a:r>
              <a:rPr lang="en-US" altLang="en-US" sz="1400">
                <a:solidFill>
                  <a:schemeClr val="tx1"/>
                </a:solidFill>
              </a:rPr>
              <a:t>в</a:t>
            </a:r>
            <a:r>
              <a:rPr lang="en-US" altLang="ru-RU" sz="1400">
                <a:solidFill>
                  <a:schemeClr val="tx1"/>
                </a:solidFill>
              </a:rPr>
              <a:t> </a:t>
            </a:r>
            <a:r>
              <a:rPr lang="en-US" altLang="en-US" sz="1400">
                <a:solidFill>
                  <a:schemeClr val="tx1"/>
                </a:solidFill>
              </a:rPr>
              <a:t>установленому</a:t>
            </a:r>
            <a:r>
              <a:rPr lang="en-US" altLang="ru-RU" sz="1400">
                <a:solidFill>
                  <a:schemeClr val="tx1"/>
                </a:solidFill>
              </a:rPr>
              <a:t> </a:t>
            </a:r>
            <a:r>
              <a:rPr lang="en-US" altLang="en-US" sz="1400">
                <a:solidFill>
                  <a:schemeClr val="tx1"/>
                </a:solidFill>
              </a:rPr>
              <a:t>порядку</a:t>
            </a:r>
            <a:r>
              <a:rPr lang="en-US" altLang="ru-RU" sz="1400">
                <a:solidFill>
                  <a:schemeClr val="tx1"/>
                </a:solidFill>
              </a:rPr>
              <a:t> </a:t>
            </a:r>
            <a:r>
              <a:rPr lang="en-US" altLang="en-US" sz="1400">
                <a:solidFill>
                  <a:schemeClr val="tx1"/>
                </a:solidFill>
              </a:rPr>
              <a:t>з</a:t>
            </a:r>
            <a:r>
              <a:rPr lang="en-US" altLang="ru-RU" sz="1400">
                <a:solidFill>
                  <a:schemeClr val="tx1"/>
                </a:solidFill>
              </a:rPr>
              <a:t> </a:t>
            </a:r>
            <a:r>
              <a:rPr lang="en-US" altLang="en-US" sz="1400">
                <a:solidFill>
                  <a:schemeClr val="tx1"/>
                </a:solidFill>
              </a:rPr>
              <a:t>товариства</a:t>
            </a:r>
            <a:r>
              <a:rPr lang="en-US" altLang="ru-RU" sz="1400">
                <a:solidFill>
                  <a:schemeClr val="tx1"/>
                </a:solidFill>
              </a:rPr>
              <a:t>.</a:t>
            </a:r>
            <a:br>
              <a:rPr lang="en-US" altLang="ru-RU" sz="1400">
                <a:solidFill>
                  <a:schemeClr val="tx1"/>
                </a:solidFill>
              </a:rPr>
            </a:br>
            <a:r>
              <a:rPr lang="en-US" altLang="ru-RU" sz="1400">
                <a:solidFill>
                  <a:schemeClr val="tx1"/>
                </a:solidFill>
              </a:rPr>
              <a:t>4.</a:t>
            </a:r>
            <a:r>
              <a:rPr lang="en-US" altLang="en-US" sz="1400">
                <a:solidFill>
                  <a:schemeClr val="tx1"/>
                </a:solidFill>
              </a:rPr>
              <a:t>Одержувати</a:t>
            </a:r>
            <a:r>
              <a:rPr lang="en-US" altLang="ru-RU" sz="1400">
                <a:solidFill>
                  <a:schemeClr val="tx1"/>
                </a:solidFill>
              </a:rPr>
              <a:t> </a:t>
            </a:r>
            <a:r>
              <a:rPr lang="en-US" altLang="en-US" sz="1400">
                <a:solidFill>
                  <a:schemeClr val="tx1"/>
                </a:solidFill>
              </a:rPr>
              <a:t>інформацію</a:t>
            </a:r>
            <a:r>
              <a:rPr lang="en-US" altLang="ru-RU" sz="1400">
                <a:solidFill>
                  <a:schemeClr val="tx1"/>
                </a:solidFill>
              </a:rPr>
              <a:t> </a:t>
            </a:r>
            <a:r>
              <a:rPr lang="en-US" altLang="en-US" sz="1400">
                <a:solidFill>
                  <a:schemeClr val="tx1"/>
                </a:solidFill>
              </a:rPr>
              <a:t>про</a:t>
            </a:r>
            <a:r>
              <a:rPr lang="en-US" altLang="ru-RU" sz="1400">
                <a:solidFill>
                  <a:schemeClr val="tx1"/>
                </a:solidFill>
              </a:rPr>
              <a:t> </a:t>
            </a:r>
            <a:r>
              <a:rPr lang="en-US" altLang="en-US" sz="1400">
                <a:solidFill>
                  <a:schemeClr val="tx1"/>
                </a:solidFill>
              </a:rPr>
              <a:t>діяльність</a:t>
            </a:r>
            <a:r>
              <a:rPr lang="en-US" altLang="ru-RU" sz="1400">
                <a:solidFill>
                  <a:schemeClr val="tx1"/>
                </a:solidFill>
              </a:rPr>
              <a:t> </a:t>
            </a:r>
            <a:r>
              <a:rPr lang="en-US" altLang="en-US" sz="1400">
                <a:solidFill>
                  <a:schemeClr val="tx1"/>
                </a:solidFill>
              </a:rPr>
              <a:t>товариства</a:t>
            </a:r>
            <a:r>
              <a:rPr lang="en-US" altLang="ru-RU" sz="1400">
                <a:solidFill>
                  <a:schemeClr val="tx1"/>
                </a:solidFill>
              </a:rPr>
              <a:t>. </a:t>
            </a:r>
            <a:r>
              <a:rPr lang="en-US" altLang="en-US" sz="1400">
                <a:solidFill>
                  <a:schemeClr val="tx1"/>
                </a:solidFill>
              </a:rPr>
              <a:t>На</a:t>
            </a:r>
            <a:r>
              <a:rPr lang="en-US" altLang="ru-RU" sz="1400">
                <a:solidFill>
                  <a:schemeClr val="tx1"/>
                </a:solidFill>
              </a:rPr>
              <a:t> </a:t>
            </a:r>
            <a:r>
              <a:rPr lang="en-US" altLang="en-US" sz="1400">
                <a:solidFill>
                  <a:schemeClr val="tx1"/>
                </a:solidFill>
              </a:rPr>
              <a:t>вимогу</a:t>
            </a:r>
            <a:r>
              <a:rPr lang="en-US" altLang="ru-RU" sz="1400">
                <a:solidFill>
                  <a:schemeClr val="tx1"/>
                </a:solidFill>
              </a:rPr>
              <a:t> </a:t>
            </a:r>
            <a:r>
              <a:rPr lang="en-US" altLang="en-US" sz="1400">
                <a:solidFill>
                  <a:schemeClr val="tx1"/>
                </a:solidFill>
              </a:rPr>
              <a:t>учасника</a:t>
            </a:r>
            <a:r>
              <a:rPr lang="en-US" altLang="ru-RU" sz="1400">
                <a:solidFill>
                  <a:schemeClr val="tx1"/>
                </a:solidFill>
              </a:rPr>
              <a:t> </a:t>
            </a:r>
            <a:r>
              <a:rPr lang="en-US" altLang="en-US" sz="1400">
                <a:solidFill>
                  <a:schemeClr val="tx1"/>
                </a:solidFill>
              </a:rPr>
              <a:t>товариство</a:t>
            </a:r>
            <a:r>
              <a:rPr lang="en-US" altLang="ru-RU" sz="1400">
                <a:solidFill>
                  <a:schemeClr val="tx1"/>
                </a:solidFill>
              </a:rPr>
              <a:t> </a:t>
            </a:r>
            <a:r>
              <a:rPr lang="en-US" altLang="en-US" sz="1400">
                <a:solidFill>
                  <a:schemeClr val="tx1"/>
                </a:solidFill>
              </a:rPr>
              <a:t>зобов</a:t>
            </a:r>
            <a:r>
              <a:rPr lang="en-US" altLang="ru-RU" sz="1400">
                <a:solidFill>
                  <a:schemeClr val="tx1"/>
                </a:solidFill>
              </a:rPr>
              <a:t>’</a:t>
            </a:r>
            <a:r>
              <a:rPr lang="en-US" altLang="en-US" sz="1400">
                <a:solidFill>
                  <a:schemeClr val="tx1"/>
                </a:solidFill>
              </a:rPr>
              <a:t>язане</a:t>
            </a:r>
            <a:r>
              <a:rPr lang="en-US" altLang="ru-RU" sz="1400">
                <a:solidFill>
                  <a:schemeClr val="tx1"/>
                </a:solidFill>
              </a:rPr>
              <a:t> </a:t>
            </a:r>
            <a:r>
              <a:rPr lang="en-US" altLang="en-US" sz="1400">
                <a:solidFill>
                  <a:schemeClr val="tx1"/>
                </a:solidFill>
              </a:rPr>
              <a:t>надавати</a:t>
            </a:r>
            <a:r>
              <a:rPr lang="en-US" altLang="ru-RU" sz="1400">
                <a:solidFill>
                  <a:schemeClr val="tx1"/>
                </a:solidFill>
              </a:rPr>
              <a:t> </a:t>
            </a:r>
            <a:r>
              <a:rPr lang="en-US" altLang="en-US" sz="1400">
                <a:solidFill>
                  <a:schemeClr val="tx1"/>
                </a:solidFill>
              </a:rPr>
              <a:t>йому</a:t>
            </a:r>
            <a:r>
              <a:rPr lang="en-US" altLang="ru-RU" sz="1400">
                <a:solidFill>
                  <a:schemeClr val="tx1"/>
                </a:solidFill>
              </a:rPr>
              <a:t> </a:t>
            </a:r>
            <a:r>
              <a:rPr lang="en-US" altLang="en-US" sz="1400">
                <a:solidFill>
                  <a:schemeClr val="tx1"/>
                </a:solidFill>
              </a:rPr>
              <a:t>для</a:t>
            </a:r>
            <a:r>
              <a:rPr lang="en-US" altLang="ru-RU" sz="1400">
                <a:solidFill>
                  <a:schemeClr val="tx1"/>
                </a:solidFill>
              </a:rPr>
              <a:t> </a:t>
            </a:r>
            <a:r>
              <a:rPr lang="en-US" altLang="en-US" sz="1400">
                <a:solidFill>
                  <a:schemeClr val="tx1"/>
                </a:solidFill>
              </a:rPr>
              <a:t>ознайомлення</a:t>
            </a:r>
            <a:r>
              <a:rPr lang="en-US" altLang="ru-RU" sz="1400">
                <a:solidFill>
                  <a:schemeClr val="tx1"/>
                </a:solidFill>
              </a:rPr>
              <a:t> </a:t>
            </a:r>
            <a:r>
              <a:rPr lang="en-US" altLang="en-US" sz="1400">
                <a:solidFill>
                  <a:schemeClr val="tx1"/>
                </a:solidFill>
              </a:rPr>
              <a:t>річні</a:t>
            </a:r>
            <a:r>
              <a:rPr lang="en-US" altLang="ru-RU" sz="1400">
                <a:solidFill>
                  <a:schemeClr val="tx1"/>
                </a:solidFill>
              </a:rPr>
              <a:t> </a:t>
            </a:r>
            <a:r>
              <a:rPr lang="en-US" altLang="en-US" sz="1400">
                <a:solidFill>
                  <a:schemeClr val="tx1"/>
                </a:solidFill>
              </a:rPr>
              <a:t>баланси</a:t>
            </a:r>
            <a:r>
              <a:rPr lang="en-US" altLang="ru-RU" sz="1400">
                <a:solidFill>
                  <a:schemeClr val="tx1"/>
                </a:solidFill>
              </a:rPr>
              <a:t>, </a:t>
            </a:r>
            <a:r>
              <a:rPr lang="en-US" altLang="en-US" sz="1400">
                <a:solidFill>
                  <a:schemeClr val="tx1"/>
                </a:solidFill>
              </a:rPr>
              <a:t>звіти</a:t>
            </a:r>
            <a:r>
              <a:rPr lang="en-US" altLang="ru-RU" sz="1400">
                <a:solidFill>
                  <a:schemeClr val="tx1"/>
                </a:solidFill>
              </a:rPr>
              <a:t> </a:t>
            </a:r>
            <a:r>
              <a:rPr lang="en-US" altLang="en-US" sz="1400">
                <a:solidFill>
                  <a:schemeClr val="tx1"/>
                </a:solidFill>
              </a:rPr>
              <a:t>товариства</a:t>
            </a:r>
            <a:r>
              <a:rPr lang="en-US" altLang="ru-RU" sz="1400">
                <a:solidFill>
                  <a:schemeClr val="tx1"/>
                </a:solidFill>
              </a:rPr>
              <a:t> </a:t>
            </a:r>
            <a:r>
              <a:rPr lang="en-US" altLang="en-US" sz="1400">
                <a:solidFill>
                  <a:schemeClr val="tx1"/>
                </a:solidFill>
              </a:rPr>
              <a:t>про</a:t>
            </a:r>
            <a:r>
              <a:rPr lang="en-US" altLang="ru-RU" sz="1400">
                <a:solidFill>
                  <a:schemeClr val="tx1"/>
                </a:solidFill>
              </a:rPr>
              <a:t> </a:t>
            </a:r>
            <a:r>
              <a:rPr lang="en-US" altLang="en-US" sz="1400">
                <a:solidFill>
                  <a:schemeClr val="tx1"/>
                </a:solidFill>
              </a:rPr>
              <a:t>його</a:t>
            </a:r>
            <a:r>
              <a:rPr lang="en-US" altLang="ru-RU" sz="1400">
                <a:solidFill>
                  <a:schemeClr val="tx1"/>
                </a:solidFill>
              </a:rPr>
              <a:t> </a:t>
            </a:r>
            <a:r>
              <a:rPr lang="en-US" altLang="en-US" sz="1400">
                <a:solidFill>
                  <a:schemeClr val="tx1"/>
                </a:solidFill>
              </a:rPr>
              <a:t>діяльність</a:t>
            </a:r>
            <a:r>
              <a:rPr lang="en-US" altLang="ru-RU" sz="1400">
                <a:solidFill>
                  <a:schemeClr val="tx1"/>
                </a:solidFill>
              </a:rPr>
              <a:t>, </a:t>
            </a:r>
            <a:r>
              <a:rPr lang="en-US" altLang="en-US" sz="1400">
                <a:solidFill>
                  <a:schemeClr val="tx1"/>
                </a:solidFill>
              </a:rPr>
              <a:t>протоколи</a:t>
            </a:r>
            <a:r>
              <a:rPr lang="en-US" altLang="ru-RU" sz="1400">
                <a:solidFill>
                  <a:schemeClr val="tx1"/>
                </a:solidFill>
              </a:rPr>
              <a:t> </a:t>
            </a:r>
            <a:r>
              <a:rPr lang="en-US" altLang="en-US" sz="1400">
                <a:solidFill>
                  <a:schemeClr val="tx1"/>
                </a:solidFill>
              </a:rPr>
              <a:t>зборів</a:t>
            </a:r>
            <a:r>
              <a:rPr lang="en-US" altLang="ru-RU" sz="1400">
                <a:solidFill>
                  <a:schemeClr val="tx1"/>
                </a:solidFill>
              </a:rPr>
              <a:t>.</a:t>
            </a:r>
            <a:br>
              <a:rPr lang="en-US" altLang="ru-RU" sz="1400">
                <a:solidFill>
                  <a:schemeClr val="tx1"/>
                </a:solidFill>
              </a:rPr>
            </a:br>
            <a:r>
              <a:rPr lang="en-US" altLang="ru-RU" sz="1400">
                <a:solidFill>
                  <a:schemeClr val="tx1"/>
                </a:solidFill>
              </a:rPr>
              <a:t>5.</a:t>
            </a:r>
            <a:r>
              <a:rPr lang="en-US" altLang="en-US" sz="1400">
                <a:solidFill>
                  <a:schemeClr val="tx1"/>
                </a:solidFill>
              </a:rPr>
              <a:t>Здійснити</a:t>
            </a:r>
            <a:r>
              <a:rPr lang="en-US" altLang="ru-RU" sz="1400">
                <a:solidFill>
                  <a:schemeClr val="tx1"/>
                </a:solidFill>
              </a:rPr>
              <a:t> </a:t>
            </a:r>
            <a:r>
              <a:rPr lang="en-US" altLang="en-US" sz="1400">
                <a:solidFill>
                  <a:schemeClr val="tx1"/>
                </a:solidFill>
              </a:rPr>
              <a:t>відчуження</a:t>
            </a:r>
            <a:r>
              <a:rPr lang="en-US" altLang="ru-RU" sz="1400">
                <a:solidFill>
                  <a:schemeClr val="tx1"/>
                </a:solidFill>
              </a:rPr>
              <a:t> </a:t>
            </a:r>
            <a:r>
              <a:rPr lang="en-US" altLang="en-US" sz="1400">
                <a:solidFill>
                  <a:schemeClr val="tx1"/>
                </a:solidFill>
              </a:rPr>
              <a:t>часток</a:t>
            </a:r>
            <a:r>
              <a:rPr lang="en-US" altLang="ru-RU" sz="1400">
                <a:solidFill>
                  <a:schemeClr val="tx1"/>
                </a:solidFill>
              </a:rPr>
              <a:t> </a:t>
            </a:r>
            <a:r>
              <a:rPr lang="en-US" altLang="en-US" sz="1400">
                <a:solidFill>
                  <a:schemeClr val="tx1"/>
                </a:solidFill>
              </a:rPr>
              <a:t>у</a:t>
            </a:r>
            <a:r>
              <a:rPr lang="en-US" altLang="ru-RU" sz="1400">
                <a:solidFill>
                  <a:schemeClr val="tx1"/>
                </a:solidFill>
              </a:rPr>
              <a:t> </a:t>
            </a:r>
            <a:r>
              <a:rPr lang="en-US" altLang="en-US" sz="1400">
                <a:solidFill>
                  <a:schemeClr val="tx1"/>
                </a:solidFill>
              </a:rPr>
              <a:t>статутному</a:t>
            </a:r>
            <a:r>
              <a:rPr lang="en-US" altLang="ru-RU" sz="1400">
                <a:solidFill>
                  <a:schemeClr val="tx1"/>
                </a:solidFill>
              </a:rPr>
              <a:t> (</a:t>
            </a:r>
            <a:r>
              <a:rPr lang="en-US" altLang="en-US" sz="1400">
                <a:solidFill>
                  <a:schemeClr val="tx1"/>
                </a:solidFill>
              </a:rPr>
              <a:t>складеному</a:t>
            </a:r>
            <a:r>
              <a:rPr lang="en-US" altLang="ru-RU" sz="1400">
                <a:solidFill>
                  <a:schemeClr val="tx1"/>
                </a:solidFill>
              </a:rPr>
              <a:t>) </a:t>
            </a:r>
            <a:r>
              <a:rPr lang="en-US" altLang="en-US" sz="1400">
                <a:solidFill>
                  <a:schemeClr val="tx1"/>
                </a:solidFill>
              </a:rPr>
              <a:t>капіталі</a:t>
            </a:r>
            <a:r>
              <a:rPr lang="en-US" altLang="ru-RU" sz="1400">
                <a:solidFill>
                  <a:schemeClr val="tx1"/>
                </a:solidFill>
              </a:rPr>
              <a:t> </a:t>
            </a:r>
            <a:r>
              <a:rPr lang="en-US" altLang="en-US" sz="1400">
                <a:solidFill>
                  <a:schemeClr val="tx1"/>
                </a:solidFill>
              </a:rPr>
              <a:t>товариства</a:t>
            </a:r>
            <a:r>
              <a:rPr lang="en-US" altLang="ru-RU" sz="1400">
                <a:solidFill>
                  <a:schemeClr val="tx1"/>
                </a:solidFill>
              </a:rPr>
              <a:t>, </a:t>
            </a:r>
            <a:r>
              <a:rPr lang="en-US" altLang="en-US" sz="1400">
                <a:solidFill>
                  <a:schemeClr val="tx1"/>
                </a:solidFill>
              </a:rPr>
              <a:t>цінних</a:t>
            </a:r>
            <a:r>
              <a:rPr lang="en-US" altLang="ru-RU" sz="1400">
                <a:solidFill>
                  <a:schemeClr val="tx1"/>
                </a:solidFill>
              </a:rPr>
              <a:t> </a:t>
            </a:r>
            <a:r>
              <a:rPr lang="en-US" altLang="en-US" sz="1400">
                <a:solidFill>
                  <a:schemeClr val="tx1"/>
                </a:solidFill>
              </a:rPr>
              <a:t>паперів</a:t>
            </a:r>
            <a:r>
              <a:rPr lang="en-US" altLang="ru-RU" sz="1400">
                <a:solidFill>
                  <a:schemeClr val="tx1"/>
                </a:solidFill>
              </a:rPr>
              <a:t>, </a:t>
            </a:r>
            <a:r>
              <a:rPr lang="en-US" altLang="en-US" sz="1400">
                <a:solidFill>
                  <a:schemeClr val="tx1"/>
                </a:solidFill>
              </a:rPr>
              <a:t>що</a:t>
            </a:r>
            <a:r>
              <a:rPr lang="en-US" altLang="ru-RU" sz="1400">
                <a:solidFill>
                  <a:schemeClr val="tx1"/>
                </a:solidFill>
              </a:rPr>
              <a:t> </a:t>
            </a:r>
            <a:r>
              <a:rPr lang="en-US" altLang="en-US" sz="1400">
                <a:solidFill>
                  <a:schemeClr val="tx1"/>
                </a:solidFill>
              </a:rPr>
              <a:t>засвідчують</a:t>
            </a:r>
            <a:r>
              <a:rPr lang="en-US" altLang="ru-RU" sz="1400">
                <a:solidFill>
                  <a:schemeClr val="tx1"/>
                </a:solidFill>
              </a:rPr>
              <a:t> </a:t>
            </a:r>
            <a:r>
              <a:rPr lang="en-US" altLang="en-US" sz="1400">
                <a:solidFill>
                  <a:schemeClr val="tx1"/>
                </a:solidFill>
              </a:rPr>
              <a:t>участь</a:t>
            </a:r>
            <a:r>
              <a:rPr lang="en-US" altLang="ru-RU" sz="1400">
                <a:solidFill>
                  <a:schemeClr val="tx1"/>
                </a:solidFill>
              </a:rPr>
              <a:t> </a:t>
            </a:r>
            <a:r>
              <a:rPr lang="en-US" altLang="en-US" sz="1400">
                <a:solidFill>
                  <a:schemeClr val="tx1"/>
                </a:solidFill>
              </a:rPr>
              <a:t>у</a:t>
            </a:r>
            <a:r>
              <a:rPr lang="en-US" altLang="ru-RU" sz="1400">
                <a:solidFill>
                  <a:schemeClr val="tx1"/>
                </a:solidFill>
              </a:rPr>
              <a:t> </a:t>
            </a:r>
            <a:r>
              <a:rPr lang="en-US" altLang="en-US" sz="1400">
                <a:solidFill>
                  <a:schemeClr val="tx1"/>
                </a:solidFill>
              </a:rPr>
              <a:t>товаристві</a:t>
            </a:r>
            <a:r>
              <a:rPr lang="en-US" altLang="ru-RU" sz="1400">
                <a:solidFill>
                  <a:schemeClr val="tx1"/>
                </a:solidFill>
              </a:rPr>
              <a:t>, </a:t>
            </a:r>
            <a:r>
              <a:rPr lang="en-US" altLang="en-US" sz="1400">
                <a:solidFill>
                  <a:schemeClr val="tx1"/>
                </a:solidFill>
              </a:rPr>
              <a:t>в</a:t>
            </a:r>
            <a:r>
              <a:rPr lang="en-US" altLang="ru-RU" sz="1400">
                <a:solidFill>
                  <a:schemeClr val="tx1"/>
                </a:solidFill>
              </a:rPr>
              <a:t> </a:t>
            </a:r>
            <a:r>
              <a:rPr lang="en-US" altLang="en-US" sz="1400">
                <a:solidFill>
                  <a:schemeClr val="tx1"/>
                </a:solidFill>
              </a:rPr>
              <a:t>порядку</a:t>
            </a:r>
            <a:r>
              <a:rPr lang="en-US" altLang="ru-RU" sz="1400">
                <a:solidFill>
                  <a:schemeClr val="tx1"/>
                </a:solidFill>
              </a:rPr>
              <a:t>, </a:t>
            </a:r>
            <a:r>
              <a:rPr lang="en-US" altLang="en-US" sz="1400">
                <a:solidFill>
                  <a:schemeClr val="tx1"/>
                </a:solidFill>
              </a:rPr>
              <a:t>встановленому</a:t>
            </a:r>
            <a:r>
              <a:rPr lang="en-US" altLang="ru-RU" sz="1400">
                <a:solidFill>
                  <a:schemeClr val="tx1"/>
                </a:solidFill>
              </a:rPr>
              <a:t> </a:t>
            </a:r>
            <a:r>
              <a:rPr lang="en-US" altLang="en-US" sz="1400">
                <a:solidFill>
                  <a:schemeClr val="tx1"/>
                </a:solidFill>
              </a:rPr>
              <a:t>законом</a:t>
            </a:r>
            <a:r>
              <a:rPr lang="en-US" altLang="ru-RU" sz="1400">
                <a:solidFill>
                  <a:schemeClr val="tx1"/>
                </a:solidFill>
              </a:rPr>
              <a:t>.</a:t>
            </a:r>
            <a:br>
              <a:rPr lang="en-US" altLang="ru-RU" sz="1400">
                <a:solidFill>
                  <a:schemeClr val="tx1"/>
                </a:solidFill>
              </a:rPr>
            </a:br>
            <a:r>
              <a:rPr lang="en-US" altLang="en-US" sz="1400">
                <a:solidFill>
                  <a:schemeClr val="tx1"/>
                </a:solidFill>
              </a:rPr>
              <a:t>Учасники</a:t>
            </a:r>
            <a:r>
              <a:rPr lang="en-US" altLang="ru-RU" sz="1400">
                <a:solidFill>
                  <a:schemeClr val="tx1"/>
                </a:solidFill>
              </a:rPr>
              <a:t> </a:t>
            </a:r>
            <a:r>
              <a:rPr lang="en-US" altLang="en-US" sz="1400">
                <a:solidFill>
                  <a:schemeClr val="tx1"/>
                </a:solidFill>
              </a:rPr>
              <a:t>можуть</a:t>
            </a:r>
            <a:r>
              <a:rPr lang="en-US" altLang="ru-RU" sz="1400">
                <a:solidFill>
                  <a:schemeClr val="tx1"/>
                </a:solidFill>
              </a:rPr>
              <a:t> </a:t>
            </a:r>
            <a:r>
              <a:rPr lang="en-US" altLang="en-US" sz="1400">
                <a:solidFill>
                  <a:schemeClr val="tx1"/>
                </a:solidFill>
              </a:rPr>
              <a:t>мати</a:t>
            </a:r>
            <a:r>
              <a:rPr lang="en-US" altLang="ru-RU" sz="1400">
                <a:solidFill>
                  <a:schemeClr val="tx1"/>
                </a:solidFill>
              </a:rPr>
              <a:t> </a:t>
            </a:r>
            <a:r>
              <a:rPr lang="en-US" altLang="en-US" sz="1400">
                <a:solidFill>
                  <a:schemeClr val="tx1"/>
                </a:solidFill>
              </a:rPr>
              <a:t>також</a:t>
            </a:r>
            <a:r>
              <a:rPr lang="en-US" altLang="ru-RU" sz="1400">
                <a:solidFill>
                  <a:schemeClr val="tx1"/>
                </a:solidFill>
              </a:rPr>
              <a:t> </a:t>
            </a:r>
            <a:r>
              <a:rPr lang="en-US" altLang="en-US" sz="1400">
                <a:solidFill>
                  <a:schemeClr val="tx1"/>
                </a:solidFill>
              </a:rPr>
              <a:t>інші</a:t>
            </a:r>
            <a:r>
              <a:rPr lang="en-US" altLang="ru-RU" sz="1400">
                <a:solidFill>
                  <a:schemeClr val="tx1"/>
                </a:solidFill>
              </a:rPr>
              <a:t> </a:t>
            </a:r>
            <a:r>
              <a:rPr lang="en-US" altLang="en-US" sz="1400">
                <a:solidFill>
                  <a:schemeClr val="tx1"/>
                </a:solidFill>
              </a:rPr>
              <a:t>права</a:t>
            </a:r>
            <a:r>
              <a:rPr lang="en-US" altLang="ru-RU" sz="1400">
                <a:solidFill>
                  <a:schemeClr val="tx1"/>
                </a:solidFill>
              </a:rPr>
              <a:t>, </a:t>
            </a:r>
            <a:r>
              <a:rPr lang="en-US" altLang="en-US" sz="1400">
                <a:solidFill>
                  <a:schemeClr val="tx1"/>
                </a:solidFill>
              </a:rPr>
              <a:t>передбачені</a:t>
            </a:r>
            <a:r>
              <a:rPr lang="en-US" altLang="ru-RU" sz="1400">
                <a:solidFill>
                  <a:schemeClr val="tx1"/>
                </a:solidFill>
              </a:rPr>
              <a:t> </a:t>
            </a:r>
            <a:r>
              <a:rPr lang="en-US" altLang="en-US" sz="1400">
                <a:solidFill>
                  <a:schemeClr val="tx1"/>
                </a:solidFill>
              </a:rPr>
              <a:t>законодавством</a:t>
            </a:r>
            <a:r>
              <a:rPr lang="en-US" altLang="ru-RU" sz="1400">
                <a:solidFill>
                  <a:schemeClr val="tx1"/>
                </a:solidFill>
              </a:rPr>
              <a:t> </a:t>
            </a:r>
            <a:r>
              <a:rPr lang="en-US" altLang="en-US" sz="1400">
                <a:solidFill>
                  <a:schemeClr val="tx1"/>
                </a:solidFill>
              </a:rPr>
              <a:t>і</a:t>
            </a:r>
            <a:r>
              <a:rPr lang="en-US" altLang="ru-RU" sz="1400">
                <a:solidFill>
                  <a:schemeClr val="tx1"/>
                </a:solidFill>
              </a:rPr>
              <a:t> </a:t>
            </a:r>
            <a:r>
              <a:rPr lang="en-US" altLang="en-US" sz="1400">
                <a:solidFill>
                  <a:schemeClr val="tx1"/>
                </a:solidFill>
              </a:rPr>
              <a:t>установчими</a:t>
            </a:r>
            <a:r>
              <a:rPr lang="en-US" altLang="ru-RU" sz="1400">
                <a:solidFill>
                  <a:schemeClr val="tx1"/>
                </a:solidFill>
              </a:rPr>
              <a:t> </a:t>
            </a:r>
            <a:r>
              <a:rPr lang="en-US" altLang="en-US" sz="1400">
                <a:solidFill>
                  <a:schemeClr val="tx1"/>
                </a:solidFill>
              </a:rPr>
              <a:t>документами</a:t>
            </a:r>
            <a:r>
              <a:rPr lang="en-US" altLang="ru-RU" sz="1400">
                <a:solidFill>
                  <a:schemeClr val="tx1"/>
                </a:solidFill>
              </a:rPr>
              <a:t> </a:t>
            </a:r>
            <a:r>
              <a:rPr lang="en-US" altLang="en-US" sz="1400">
                <a:solidFill>
                  <a:schemeClr val="tx1"/>
                </a:solidFill>
              </a:rPr>
              <a:t>товариства</a:t>
            </a:r>
            <a:r>
              <a:rPr lang="en-US" altLang="ru-RU" sz="1400">
                <a:solidFill>
                  <a:schemeClr val="tx1"/>
                </a:solidFill>
              </a:rPr>
              <a:t>.</a:t>
            </a:r>
            <a:endParaRPr lang="en-US" altLang="ru-RU" sz="140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609600" y="609600"/>
            <a:ext cx="6347460" cy="4832985"/>
          </a:xfrm>
        </p:spPr>
        <p:txBody>
          <a:bodyPr>
            <a:normAutofit fontScale="90000"/>
          </a:bodyPr>
          <a:p>
            <a:pPr algn="l"/>
            <a:r>
              <a:rPr lang="en-US" altLang="en-US" sz="3110"/>
              <a:t>Учасники</a:t>
            </a:r>
            <a:r>
              <a:rPr lang="en-US" altLang="ru-RU" sz="3110"/>
              <a:t> </a:t>
            </a:r>
            <a:r>
              <a:rPr lang="en-US" altLang="en-US" sz="3110"/>
              <a:t>товариства</a:t>
            </a:r>
            <a:r>
              <a:rPr lang="en-US" altLang="ru-RU" sz="3110"/>
              <a:t> </a:t>
            </a:r>
            <a:r>
              <a:rPr lang="en-US" altLang="en-US" sz="3110"/>
              <a:t>зобов</a:t>
            </a:r>
            <a:r>
              <a:rPr lang="en-US" altLang="ru-RU" sz="3110"/>
              <a:t>’</a:t>
            </a:r>
            <a:r>
              <a:rPr lang="en-US" altLang="en-US" sz="3110"/>
              <a:t>язані</a:t>
            </a:r>
            <a:r>
              <a:rPr lang="en-US" altLang="ru-RU" sz="3110"/>
              <a:t>:</a:t>
            </a:r>
            <a:br>
              <a:rPr lang="en-US" altLang="ru-RU" sz="3110"/>
            </a:br>
            <a:br>
              <a:rPr lang="en-US" altLang="ru-RU" sz="3110"/>
            </a:br>
            <a:r>
              <a:rPr lang="en-US" altLang="ru-RU" sz="1555">
                <a:solidFill>
                  <a:schemeClr val="tx1"/>
                </a:solidFill>
              </a:rPr>
              <a:t>1.</a:t>
            </a:r>
            <a:r>
              <a:rPr lang="en-US" altLang="en-US" sz="1555">
                <a:solidFill>
                  <a:schemeClr val="tx1"/>
                </a:solidFill>
              </a:rPr>
              <a:t>Дотримуватись</a:t>
            </a:r>
            <a:r>
              <a:rPr lang="en-US" altLang="ru-RU" sz="1555">
                <a:solidFill>
                  <a:schemeClr val="tx1"/>
                </a:solidFill>
              </a:rPr>
              <a:t> </a:t>
            </a:r>
            <a:r>
              <a:rPr lang="en-US" altLang="en-US" sz="1555">
                <a:solidFill>
                  <a:schemeClr val="tx1"/>
                </a:solidFill>
              </a:rPr>
              <a:t>установчих</a:t>
            </a:r>
            <a:r>
              <a:rPr lang="en-US" altLang="ru-RU" sz="1555">
                <a:solidFill>
                  <a:schemeClr val="tx1"/>
                </a:solidFill>
              </a:rPr>
              <a:t> </a:t>
            </a:r>
            <a:r>
              <a:rPr lang="en-US" altLang="en-US" sz="1555">
                <a:solidFill>
                  <a:schemeClr val="tx1"/>
                </a:solidFill>
              </a:rPr>
              <a:t>документів</a:t>
            </a:r>
            <a:r>
              <a:rPr lang="en-US" altLang="ru-RU" sz="1555">
                <a:solidFill>
                  <a:schemeClr val="tx1"/>
                </a:solidFill>
              </a:rPr>
              <a:t> </a:t>
            </a:r>
            <a:r>
              <a:rPr lang="en-US" altLang="en-US" sz="1555">
                <a:solidFill>
                  <a:schemeClr val="tx1"/>
                </a:solidFill>
              </a:rPr>
              <a:t>товариства</a:t>
            </a:r>
            <a:r>
              <a:rPr lang="en-US" altLang="ru-RU" sz="1555">
                <a:solidFill>
                  <a:schemeClr val="tx1"/>
                </a:solidFill>
              </a:rPr>
              <a:t> </a:t>
            </a:r>
            <a:r>
              <a:rPr lang="en-US" altLang="en-US" sz="1555">
                <a:solidFill>
                  <a:schemeClr val="tx1"/>
                </a:solidFill>
              </a:rPr>
              <a:t>і</a:t>
            </a:r>
            <a:r>
              <a:rPr lang="en-US" altLang="ru-RU" sz="1555">
                <a:solidFill>
                  <a:schemeClr val="tx1"/>
                </a:solidFill>
              </a:rPr>
              <a:t> </a:t>
            </a:r>
            <a:r>
              <a:rPr lang="en-US" altLang="en-US" sz="1555">
                <a:solidFill>
                  <a:schemeClr val="tx1"/>
                </a:solidFill>
              </a:rPr>
              <a:t>виконувати</a:t>
            </a:r>
            <a:r>
              <a:rPr lang="en-US" altLang="ru-RU" sz="1555">
                <a:solidFill>
                  <a:schemeClr val="tx1"/>
                </a:solidFill>
              </a:rPr>
              <a:t> </a:t>
            </a:r>
            <a:r>
              <a:rPr lang="en-US" altLang="en-US" sz="1555">
                <a:solidFill>
                  <a:schemeClr val="tx1"/>
                </a:solidFill>
              </a:rPr>
              <a:t>рішення</a:t>
            </a:r>
            <a:r>
              <a:rPr lang="en-US" altLang="ru-RU" sz="1555">
                <a:solidFill>
                  <a:schemeClr val="tx1"/>
                </a:solidFill>
              </a:rPr>
              <a:t> </a:t>
            </a:r>
            <a:r>
              <a:rPr lang="en-US" altLang="en-US" sz="1555">
                <a:solidFill>
                  <a:schemeClr val="tx1"/>
                </a:solidFill>
              </a:rPr>
              <a:t>загальних</a:t>
            </a:r>
            <a:r>
              <a:rPr lang="en-US" altLang="ru-RU" sz="1555">
                <a:solidFill>
                  <a:schemeClr val="tx1"/>
                </a:solidFill>
              </a:rPr>
              <a:t> </a:t>
            </a:r>
            <a:r>
              <a:rPr lang="en-US" altLang="en-US" sz="1555">
                <a:solidFill>
                  <a:schemeClr val="tx1"/>
                </a:solidFill>
              </a:rPr>
              <a:t>зборів</a:t>
            </a:r>
            <a:r>
              <a:rPr lang="en-US" altLang="ru-RU" sz="1555">
                <a:solidFill>
                  <a:schemeClr val="tx1"/>
                </a:solidFill>
              </a:rPr>
              <a:t> </a:t>
            </a:r>
            <a:r>
              <a:rPr lang="en-US" altLang="en-US" sz="1555">
                <a:solidFill>
                  <a:schemeClr val="tx1"/>
                </a:solidFill>
              </a:rPr>
              <a:t>та</a:t>
            </a:r>
            <a:r>
              <a:rPr lang="en-US" altLang="ru-RU" sz="1555">
                <a:solidFill>
                  <a:schemeClr val="tx1"/>
                </a:solidFill>
              </a:rPr>
              <a:t> </a:t>
            </a:r>
            <a:r>
              <a:rPr lang="en-US" altLang="en-US" sz="1555">
                <a:solidFill>
                  <a:schemeClr val="tx1"/>
                </a:solidFill>
              </a:rPr>
              <a:t>інших</a:t>
            </a:r>
            <a:r>
              <a:rPr lang="en-US" altLang="ru-RU" sz="1555">
                <a:solidFill>
                  <a:schemeClr val="tx1"/>
                </a:solidFill>
              </a:rPr>
              <a:t> </a:t>
            </a:r>
            <a:r>
              <a:rPr lang="en-US" altLang="en-US" sz="1555">
                <a:solidFill>
                  <a:schemeClr val="tx1"/>
                </a:solidFill>
              </a:rPr>
              <a:t>органів</a:t>
            </a:r>
            <a:r>
              <a:rPr lang="en-US" altLang="ru-RU" sz="1555">
                <a:solidFill>
                  <a:schemeClr val="tx1"/>
                </a:solidFill>
              </a:rPr>
              <a:t> </a:t>
            </a:r>
            <a:r>
              <a:rPr lang="en-US" altLang="en-US" sz="1555">
                <a:solidFill>
                  <a:schemeClr val="tx1"/>
                </a:solidFill>
              </a:rPr>
              <a:t>управління</a:t>
            </a:r>
            <a:r>
              <a:rPr lang="en-US" altLang="ru-RU" sz="1555">
                <a:solidFill>
                  <a:schemeClr val="tx1"/>
                </a:solidFill>
              </a:rPr>
              <a:t> </a:t>
            </a:r>
            <a:r>
              <a:rPr lang="en-US" altLang="en-US" sz="1555">
                <a:solidFill>
                  <a:schemeClr val="tx1"/>
                </a:solidFill>
              </a:rPr>
              <a:t>товариства</a:t>
            </a:r>
            <a:r>
              <a:rPr lang="en-US" altLang="ru-RU" sz="1555">
                <a:solidFill>
                  <a:schemeClr val="tx1"/>
                </a:solidFill>
              </a:rPr>
              <a:t>.</a:t>
            </a:r>
            <a:br>
              <a:rPr lang="en-US" altLang="ru-RU" sz="1555">
                <a:solidFill>
                  <a:schemeClr val="tx1"/>
                </a:solidFill>
              </a:rPr>
            </a:br>
            <a:r>
              <a:rPr lang="en-US" altLang="ru-RU" sz="1555">
                <a:solidFill>
                  <a:schemeClr val="tx1"/>
                </a:solidFill>
              </a:rPr>
              <a:t>2.</a:t>
            </a:r>
            <a:r>
              <a:rPr lang="en-US" altLang="en-US" sz="1555">
                <a:solidFill>
                  <a:schemeClr val="tx1"/>
                </a:solidFill>
              </a:rPr>
              <a:t>Виконувати</a:t>
            </a:r>
            <a:r>
              <a:rPr lang="en-US" altLang="ru-RU" sz="1555">
                <a:solidFill>
                  <a:schemeClr val="tx1"/>
                </a:solidFill>
              </a:rPr>
              <a:t> </a:t>
            </a:r>
            <a:r>
              <a:rPr lang="en-US" altLang="en-US" sz="1555">
                <a:solidFill>
                  <a:schemeClr val="tx1"/>
                </a:solidFill>
              </a:rPr>
              <a:t>свої</a:t>
            </a:r>
            <a:r>
              <a:rPr lang="en-US" altLang="ru-RU" sz="1555">
                <a:solidFill>
                  <a:schemeClr val="tx1"/>
                </a:solidFill>
              </a:rPr>
              <a:t> </a:t>
            </a:r>
            <a:r>
              <a:rPr lang="en-US" altLang="en-US" sz="1555">
                <a:solidFill>
                  <a:schemeClr val="tx1"/>
                </a:solidFill>
              </a:rPr>
              <a:t>зобов</a:t>
            </a:r>
            <a:r>
              <a:rPr lang="en-US" altLang="ru-RU" sz="1555">
                <a:solidFill>
                  <a:schemeClr val="tx1"/>
                </a:solidFill>
              </a:rPr>
              <a:t>’</a:t>
            </a:r>
            <a:r>
              <a:rPr lang="en-US" altLang="en-US" sz="1555">
                <a:solidFill>
                  <a:schemeClr val="tx1"/>
                </a:solidFill>
              </a:rPr>
              <a:t>язання</a:t>
            </a:r>
            <a:r>
              <a:rPr lang="en-US" altLang="ru-RU" sz="1555">
                <a:solidFill>
                  <a:schemeClr val="tx1"/>
                </a:solidFill>
              </a:rPr>
              <a:t> </a:t>
            </a:r>
            <a:r>
              <a:rPr lang="en-US" altLang="en-US" sz="1555">
                <a:solidFill>
                  <a:schemeClr val="tx1"/>
                </a:solidFill>
              </a:rPr>
              <a:t>перед</a:t>
            </a:r>
            <a:r>
              <a:rPr lang="en-US" altLang="ru-RU" sz="1555">
                <a:solidFill>
                  <a:schemeClr val="tx1"/>
                </a:solidFill>
              </a:rPr>
              <a:t> </a:t>
            </a:r>
            <a:r>
              <a:rPr lang="en-US" altLang="en-US" sz="1555">
                <a:solidFill>
                  <a:schemeClr val="tx1"/>
                </a:solidFill>
              </a:rPr>
              <a:t>товариством</a:t>
            </a:r>
            <a:r>
              <a:rPr lang="en-US" altLang="ru-RU" sz="1555">
                <a:solidFill>
                  <a:schemeClr val="tx1"/>
                </a:solidFill>
              </a:rPr>
              <a:t>, </a:t>
            </a:r>
            <a:r>
              <a:rPr lang="en-US" altLang="en-US" sz="1555">
                <a:solidFill>
                  <a:schemeClr val="tx1"/>
                </a:solidFill>
              </a:rPr>
              <a:t>в</a:t>
            </a:r>
            <a:r>
              <a:rPr lang="en-US" altLang="ru-RU" sz="1555">
                <a:solidFill>
                  <a:schemeClr val="tx1"/>
                </a:solidFill>
              </a:rPr>
              <a:t> </a:t>
            </a:r>
            <a:r>
              <a:rPr lang="en-US" altLang="en-US" sz="1555">
                <a:solidFill>
                  <a:schemeClr val="tx1"/>
                </a:solidFill>
              </a:rPr>
              <a:t>тому</a:t>
            </a:r>
            <a:r>
              <a:rPr lang="en-US" altLang="ru-RU" sz="1555">
                <a:solidFill>
                  <a:schemeClr val="tx1"/>
                </a:solidFill>
              </a:rPr>
              <a:t> </a:t>
            </a:r>
            <a:r>
              <a:rPr lang="en-US" altLang="en-US" sz="1555">
                <a:solidFill>
                  <a:schemeClr val="tx1"/>
                </a:solidFill>
              </a:rPr>
              <a:t>числі</a:t>
            </a:r>
            <a:r>
              <a:rPr lang="en-US" altLang="ru-RU" sz="1555">
                <a:solidFill>
                  <a:schemeClr val="tx1"/>
                </a:solidFill>
              </a:rPr>
              <a:t> </a:t>
            </a:r>
            <a:r>
              <a:rPr lang="en-US" altLang="en-US" sz="1555">
                <a:solidFill>
                  <a:schemeClr val="tx1"/>
                </a:solidFill>
              </a:rPr>
              <a:t>і</a:t>
            </a:r>
            <a:r>
              <a:rPr lang="en-US" altLang="ru-RU" sz="1555">
                <a:solidFill>
                  <a:schemeClr val="tx1"/>
                </a:solidFill>
              </a:rPr>
              <a:t> </a:t>
            </a:r>
            <a:r>
              <a:rPr lang="en-US" altLang="en-US" sz="1555">
                <a:solidFill>
                  <a:schemeClr val="tx1"/>
                </a:solidFill>
              </a:rPr>
              <a:t>пов</a:t>
            </a:r>
            <a:r>
              <a:rPr lang="en-US" altLang="ru-RU" sz="1555">
                <a:solidFill>
                  <a:schemeClr val="tx1"/>
                </a:solidFill>
              </a:rPr>
              <a:t>’</a:t>
            </a:r>
            <a:r>
              <a:rPr lang="en-US" altLang="en-US" sz="1555">
                <a:solidFill>
                  <a:schemeClr val="tx1"/>
                </a:solidFill>
              </a:rPr>
              <a:t>язані</a:t>
            </a:r>
            <a:r>
              <a:rPr lang="en-US" altLang="ru-RU" sz="1555">
                <a:solidFill>
                  <a:schemeClr val="tx1"/>
                </a:solidFill>
              </a:rPr>
              <a:t> </a:t>
            </a:r>
            <a:r>
              <a:rPr lang="en-US" altLang="en-US" sz="1555">
                <a:solidFill>
                  <a:schemeClr val="tx1"/>
                </a:solidFill>
              </a:rPr>
              <a:t>з</a:t>
            </a:r>
            <a:r>
              <a:rPr lang="en-US" altLang="ru-RU" sz="1555">
                <a:solidFill>
                  <a:schemeClr val="tx1"/>
                </a:solidFill>
              </a:rPr>
              <a:t> </a:t>
            </a:r>
            <a:r>
              <a:rPr lang="en-US" altLang="en-US" sz="1555">
                <a:solidFill>
                  <a:schemeClr val="tx1"/>
                </a:solidFill>
              </a:rPr>
              <a:t>майновою</a:t>
            </a:r>
            <a:r>
              <a:rPr lang="en-US" altLang="ru-RU" sz="1555">
                <a:solidFill>
                  <a:schemeClr val="tx1"/>
                </a:solidFill>
              </a:rPr>
              <a:t> </a:t>
            </a:r>
            <a:r>
              <a:rPr lang="en-US" altLang="en-US" sz="1555">
                <a:solidFill>
                  <a:schemeClr val="tx1"/>
                </a:solidFill>
              </a:rPr>
              <a:t>участю</a:t>
            </a:r>
            <a:r>
              <a:rPr lang="en-US" altLang="ru-RU" sz="1555">
                <a:solidFill>
                  <a:schemeClr val="tx1"/>
                </a:solidFill>
              </a:rPr>
              <a:t>, </a:t>
            </a:r>
            <a:r>
              <a:rPr lang="en-US" altLang="en-US" sz="1555">
                <a:solidFill>
                  <a:schemeClr val="tx1"/>
                </a:solidFill>
              </a:rPr>
              <a:t>а</a:t>
            </a:r>
            <a:r>
              <a:rPr lang="en-US" altLang="ru-RU" sz="1555">
                <a:solidFill>
                  <a:schemeClr val="tx1"/>
                </a:solidFill>
              </a:rPr>
              <a:t> </a:t>
            </a:r>
            <a:r>
              <a:rPr lang="en-US" altLang="en-US" sz="1555">
                <a:solidFill>
                  <a:schemeClr val="tx1"/>
                </a:solidFill>
              </a:rPr>
              <a:t>також</a:t>
            </a:r>
            <a:r>
              <a:rPr lang="en-US" altLang="ru-RU" sz="1555">
                <a:solidFill>
                  <a:schemeClr val="tx1"/>
                </a:solidFill>
              </a:rPr>
              <a:t> </a:t>
            </a:r>
            <a:r>
              <a:rPr lang="en-US" altLang="en-US" sz="1555">
                <a:solidFill>
                  <a:schemeClr val="tx1"/>
                </a:solidFill>
              </a:rPr>
              <a:t>вносити</a:t>
            </a:r>
            <a:r>
              <a:rPr lang="en-US" altLang="ru-RU" sz="1555">
                <a:solidFill>
                  <a:schemeClr val="tx1"/>
                </a:solidFill>
              </a:rPr>
              <a:t> </a:t>
            </a:r>
            <a:r>
              <a:rPr lang="en-US" altLang="en-US" sz="1555">
                <a:solidFill>
                  <a:schemeClr val="tx1"/>
                </a:solidFill>
              </a:rPr>
              <a:t>вклади</a:t>
            </a:r>
            <a:r>
              <a:rPr lang="en-US" altLang="ru-RU" sz="1555">
                <a:solidFill>
                  <a:schemeClr val="tx1"/>
                </a:solidFill>
              </a:rPr>
              <a:t> (</a:t>
            </a:r>
            <a:r>
              <a:rPr lang="en-US" altLang="en-US" sz="1555">
                <a:solidFill>
                  <a:schemeClr val="tx1"/>
                </a:solidFill>
              </a:rPr>
              <a:t>оплачувати</a:t>
            </a:r>
            <a:r>
              <a:rPr lang="en-US" altLang="ru-RU" sz="1555">
                <a:solidFill>
                  <a:schemeClr val="tx1"/>
                </a:solidFill>
              </a:rPr>
              <a:t> </a:t>
            </a:r>
            <a:r>
              <a:rPr lang="en-US" altLang="en-US" sz="1555">
                <a:solidFill>
                  <a:schemeClr val="tx1"/>
                </a:solidFill>
              </a:rPr>
              <a:t>акції</a:t>
            </a:r>
            <a:r>
              <a:rPr lang="en-US" altLang="ru-RU" sz="1555">
                <a:solidFill>
                  <a:schemeClr val="tx1"/>
                </a:solidFill>
              </a:rPr>
              <a:t>) </a:t>
            </a:r>
            <a:r>
              <a:rPr lang="en-US" altLang="en-US" sz="1555">
                <a:solidFill>
                  <a:schemeClr val="tx1"/>
                </a:solidFill>
              </a:rPr>
              <a:t>у</a:t>
            </a:r>
            <a:r>
              <a:rPr lang="en-US" altLang="ru-RU" sz="1555">
                <a:solidFill>
                  <a:schemeClr val="tx1"/>
                </a:solidFill>
              </a:rPr>
              <a:t> </a:t>
            </a:r>
            <a:r>
              <a:rPr lang="en-US" altLang="en-US" sz="1555">
                <a:solidFill>
                  <a:schemeClr val="tx1"/>
                </a:solidFill>
              </a:rPr>
              <a:t>розмірі</a:t>
            </a:r>
            <a:r>
              <a:rPr lang="en-US" altLang="ru-RU" sz="1555">
                <a:solidFill>
                  <a:schemeClr val="tx1"/>
                </a:solidFill>
              </a:rPr>
              <a:t>, </a:t>
            </a:r>
            <a:r>
              <a:rPr lang="en-US" altLang="en-US" sz="1555">
                <a:solidFill>
                  <a:schemeClr val="tx1"/>
                </a:solidFill>
              </a:rPr>
              <a:t>порядку</a:t>
            </a:r>
            <a:r>
              <a:rPr lang="en-US" altLang="ru-RU" sz="1555">
                <a:solidFill>
                  <a:schemeClr val="tx1"/>
                </a:solidFill>
              </a:rPr>
              <a:t> </a:t>
            </a:r>
            <a:r>
              <a:rPr lang="en-US" altLang="en-US" sz="1555">
                <a:solidFill>
                  <a:schemeClr val="tx1"/>
                </a:solidFill>
              </a:rPr>
              <a:t>та</a:t>
            </a:r>
            <a:r>
              <a:rPr lang="en-US" altLang="ru-RU" sz="1555">
                <a:solidFill>
                  <a:schemeClr val="tx1"/>
                </a:solidFill>
              </a:rPr>
              <a:t> </a:t>
            </a:r>
            <a:r>
              <a:rPr lang="en-US" altLang="en-US" sz="1555">
                <a:solidFill>
                  <a:schemeClr val="tx1"/>
                </a:solidFill>
              </a:rPr>
              <a:t>засобами</a:t>
            </a:r>
            <a:r>
              <a:rPr lang="en-US" altLang="ru-RU" sz="1555">
                <a:solidFill>
                  <a:schemeClr val="tx1"/>
                </a:solidFill>
              </a:rPr>
              <a:t>, </a:t>
            </a:r>
            <a:r>
              <a:rPr lang="en-US" altLang="en-US" sz="1555">
                <a:solidFill>
                  <a:schemeClr val="tx1"/>
                </a:solidFill>
              </a:rPr>
              <a:t>передбаченими</a:t>
            </a:r>
            <a:r>
              <a:rPr lang="en-US" altLang="ru-RU" sz="1555">
                <a:solidFill>
                  <a:schemeClr val="tx1"/>
                </a:solidFill>
              </a:rPr>
              <a:t> </a:t>
            </a:r>
            <a:r>
              <a:rPr lang="en-US" altLang="en-US" sz="1555">
                <a:solidFill>
                  <a:schemeClr val="tx1"/>
                </a:solidFill>
              </a:rPr>
              <a:t>установчими</a:t>
            </a:r>
            <a:r>
              <a:rPr lang="en-US" altLang="ru-RU" sz="1555">
                <a:solidFill>
                  <a:schemeClr val="tx1"/>
                </a:solidFill>
              </a:rPr>
              <a:t> </a:t>
            </a:r>
            <a:r>
              <a:rPr lang="en-US" altLang="en-US" sz="1555">
                <a:solidFill>
                  <a:schemeClr val="tx1"/>
                </a:solidFill>
              </a:rPr>
              <a:t>документами</a:t>
            </a:r>
            <a:r>
              <a:rPr lang="en-US" altLang="ru-RU" sz="1555">
                <a:solidFill>
                  <a:schemeClr val="tx1"/>
                </a:solidFill>
              </a:rPr>
              <a:t>.</a:t>
            </a:r>
            <a:br>
              <a:rPr lang="en-US" altLang="ru-RU" sz="1555">
                <a:solidFill>
                  <a:schemeClr val="tx1"/>
                </a:solidFill>
              </a:rPr>
            </a:br>
            <a:r>
              <a:rPr lang="en-US" altLang="ru-RU" sz="1555">
                <a:solidFill>
                  <a:schemeClr val="tx1"/>
                </a:solidFill>
              </a:rPr>
              <a:t>3.</a:t>
            </a:r>
            <a:r>
              <a:rPr lang="en-US" altLang="en-US" sz="1555">
                <a:solidFill>
                  <a:schemeClr val="tx1"/>
                </a:solidFill>
              </a:rPr>
              <a:t>Не</a:t>
            </a:r>
            <a:r>
              <a:rPr lang="en-US" altLang="ru-RU" sz="1555">
                <a:solidFill>
                  <a:schemeClr val="tx1"/>
                </a:solidFill>
              </a:rPr>
              <a:t> </a:t>
            </a:r>
            <a:r>
              <a:rPr lang="en-US" altLang="en-US" sz="1555">
                <a:solidFill>
                  <a:schemeClr val="tx1"/>
                </a:solidFill>
              </a:rPr>
              <a:t>розголошувати</a:t>
            </a:r>
            <a:r>
              <a:rPr lang="en-US" altLang="ru-RU" sz="1555">
                <a:solidFill>
                  <a:schemeClr val="tx1"/>
                </a:solidFill>
              </a:rPr>
              <a:t> </a:t>
            </a:r>
            <a:r>
              <a:rPr lang="en-US" altLang="en-US" sz="1555">
                <a:solidFill>
                  <a:schemeClr val="tx1"/>
                </a:solidFill>
              </a:rPr>
              <a:t>комерційну</a:t>
            </a:r>
            <a:r>
              <a:rPr lang="en-US" altLang="ru-RU" sz="1555">
                <a:solidFill>
                  <a:schemeClr val="tx1"/>
                </a:solidFill>
              </a:rPr>
              <a:t> </a:t>
            </a:r>
            <a:r>
              <a:rPr lang="en-US" altLang="en-US" sz="1555">
                <a:solidFill>
                  <a:schemeClr val="tx1"/>
                </a:solidFill>
              </a:rPr>
              <a:t>таємницю</a:t>
            </a:r>
            <a:r>
              <a:rPr lang="en-US" altLang="ru-RU" sz="1555">
                <a:solidFill>
                  <a:schemeClr val="tx1"/>
                </a:solidFill>
              </a:rPr>
              <a:t> </a:t>
            </a:r>
            <a:r>
              <a:rPr lang="en-US" altLang="en-US" sz="1555">
                <a:solidFill>
                  <a:schemeClr val="tx1"/>
                </a:solidFill>
              </a:rPr>
              <a:t>та</a:t>
            </a:r>
            <a:r>
              <a:rPr lang="en-US" altLang="ru-RU" sz="1555">
                <a:solidFill>
                  <a:schemeClr val="tx1"/>
                </a:solidFill>
              </a:rPr>
              <a:t> </a:t>
            </a:r>
            <a:r>
              <a:rPr lang="en-US" altLang="en-US" sz="1555">
                <a:solidFill>
                  <a:schemeClr val="tx1"/>
                </a:solidFill>
              </a:rPr>
              <a:t>конфіденційну</a:t>
            </a:r>
            <a:r>
              <a:rPr lang="en-US" altLang="ru-RU" sz="1555">
                <a:solidFill>
                  <a:schemeClr val="tx1"/>
                </a:solidFill>
              </a:rPr>
              <a:t> </a:t>
            </a:r>
            <a:r>
              <a:rPr lang="en-US" altLang="en-US" sz="1555">
                <a:solidFill>
                  <a:schemeClr val="tx1"/>
                </a:solidFill>
              </a:rPr>
              <a:t>інформацію</a:t>
            </a:r>
            <a:r>
              <a:rPr lang="en-US" altLang="ru-RU" sz="1555">
                <a:solidFill>
                  <a:schemeClr val="tx1"/>
                </a:solidFill>
              </a:rPr>
              <a:t> </a:t>
            </a:r>
            <a:r>
              <a:rPr lang="en-US" altLang="en-US" sz="1555">
                <a:solidFill>
                  <a:schemeClr val="tx1"/>
                </a:solidFill>
              </a:rPr>
              <a:t>про</a:t>
            </a:r>
            <a:r>
              <a:rPr lang="en-US" altLang="ru-RU" sz="1555">
                <a:solidFill>
                  <a:schemeClr val="tx1"/>
                </a:solidFill>
              </a:rPr>
              <a:t> </a:t>
            </a:r>
            <a:r>
              <a:rPr lang="en-US" altLang="en-US" sz="1555">
                <a:solidFill>
                  <a:schemeClr val="tx1"/>
                </a:solidFill>
              </a:rPr>
              <a:t>діяльність</a:t>
            </a:r>
            <a:r>
              <a:rPr lang="en-US" altLang="ru-RU" sz="1555">
                <a:solidFill>
                  <a:schemeClr val="tx1"/>
                </a:solidFill>
              </a:rPr>
              <a:t> </a:t>
            </a:r>
            <a:r>
              <a:rPr lang="en-US" altLang="en-US" sz="1555">
                <a:solidFill>
                  <a:schemeClr val="tx1"/>
                </a:solidFill>
              </a:rPr>
              <a:t>товариства</a:t>
            </a:r>
            <a:r>
              <a:rPr lang="en-US" altLang="ru-RU" sz="1555">
                <a:solidFill>
                  <a:schemeClr val="tx1"/>
                </a:solidFill>
              </a:rPr>
              <a:t>.</a:t>
            </a:r>
            <a:br>
              <a:rPr lang="en-US" altLang="ru-RU" sz="1555">
                <a:solidFill>
                  <a:schemeClr val="tx1"/>
                </a:solidFill>
              </a:rPr>
            </a:br>
            <a:r>
              <a:rPr lang="en-US" altLang="ru-RU" sz="1555">
                <a:solidFill>
                  <a:schemeClr val="tx1"/>
                </a:solidFill>
              </a:rPr>
              <a:t>4.</a:t>
            </a:r>
            <a:r>
              <a:rPr lang="en-US" altLang="en-US" sz="1555">
                <a:solidFill>
                  <a:schemeClr val="tx1"/>
                </a:solidFill>
              </a:rPr>
              <a:t>Нести</a:t>
            </a:r>
            <a:r>
              <a:rPr lang="en-US" altLang="ru-RU" sz="1555">
                <a:solidFill>
                  <a:schemeClr val="tx1"/>
                </a:solidFill>
              </a:rPr>
              <a:t> </a:t>
            </a:r>
            <a:r>
              <a:rPr lang="en-US" altLang="en-US" sz="1555">
                <a:solidFill>
                  <a:schemeClr val="tx1"/>
                </a:solidFill>
              </a:rPr>
              <a:t>інші</a:t>
            </a:r>
            <a:r>
              <a:rPr lang="en-US" altLang="ru-RU" sz="1555">
                <a:solidFill>
                  <a:schemeClr val="tx1"/>
                </a:solidFill>
              </a:rPr>
              <a:t> </a:t>
            </a:r>
            <a:r>
              <a:rPr lang="en-US" altLang="en-US" sz="1555">
                <a:solidFill>
                  <a:schemeClr val="tx1"/>
                </a:solidFill>
              </a:rPr>
              <a:t>зобов</a:t>
            </a:r>
            <a:r>
              <a:rPr lang="en-US" altLang="ru-RU" sz="1555">
                <a:solidFill>
                  <a:schemeClr val="tx1"/>
                </a:solidFill>
              </a:rPr>
              <a:t>’</a:t>
            </a:r>
            <a:r>
              <a:rPr lang="en-US" altLang="en-US" sz="1555">
                <a:solidFill>
                  <a:schemeClr val="tx1"/>
                </a:solidFill>
              </a:rPr>
              <a:t>язання</a:t>
            </a:r>
            <a:r>
              <a:rPr lang="en-US" altLang="ru-RU" sz="1555">
                <a:solidFill>
                  <a:schemeClr val="tx1"/>
                </a:solidFill>
              </a:rPr>
              <a:t>, </a:t>
            </a:r>
            <a:r>
              <a:rPr lang="en-US" altLang="en-US" sz="1555">
                <a:solidFill>
                  <a:schemeClr val="tx1"/>
                </a:solidFill>
              </a:rPr>
              <a:t>у</a:t>
            </a:r>
            <a:r>
              <a:rPr lang="en-US" altLang="ru-RU" sz="1555">
                <a:solidFill>
                  <a:schemeClr val="tx1"/>
                </a:solidFill>
              </a:rPr>
              <a:t> </a:t>
            </a:r>
            <a:r>
              <a:rPr lang="en-US" altLang="en-US" sz="1555">
                <a:solidFill>
                  <a:schemeClr val="tx1"/>
                </a:solidFill>
              </a:rPr>
              <a:t>випадках</a:t>
            </a:r>
            <a:r>
              <a:rPr lang="en-US" altLang="ru-RU" sz="1555">
                <a:solidFill>
                  <a:schemeClr val="tx1"/>
                </a:solidFill>
              </a:rPr>
              <a:t> </a:t>
            </a:r>
            <a:r>
              <a:rPr lang="en-US" altLang="en-US" sz="1555">
                <a:solidFill>
                  <a:schemeClr val="tx1"/>
                </a:solidFill>
              </a:rPr>
              <a:t>передбачених</a:t>
            </a:r>
            <a:r>
              <a:rPr lang="en-US" altLang="ru-RU" sz="1555">
                <a:solidFill>
                  <a:schemeClr val="tx1"/>
                </a:solidFill>
              </a:rPr>
              <a:t> </a:t>
            </a:r>
            <a:r>
              <a:rPr lang="en-US" altLang="en-US" sz="1555">
                <a:solidFill>
                  <a:schemeClr val="tx1"/>
                </a:solidFill>
              </a:rPr>
              <a:t>законодавством</a:t>
            </a:r>
            <a:r>
              <a:rPr lang="en-US" altLang="ru-RU" sz="1555">
                <a:solidFill>
                  <a:schemeClr val="tx1"/>
                </a:solidFill>
              </a:rPr>
              <a:t> </a:t>
            </a:r>
            <a:r>
              <a:rPr lang="en-US" altLang="en-US" sz="1555">
                <a:solidFill>
                  <a:schemeClr val="tx1"/>
                </a:solidFill>
              </a:rPr>
              <a:t>України</a:t>
            </a:r>
            <a:r>
              <a:rPr lang="en-US" altLang="ru-RU" sz="1555">
                <a:solidFill>
                  <a:schemeClr val="tx1"/>
                </a:solidFill>
              </a:rPr>
              <a:t> </a:t>
            </a:r>
            <a:r>
              <a:rPr lang="en-US" altLang="en-US" sz="1555">
                <a:solidFill>
                  <a:schemeClr val="tx1"/>
                </a:solidFill>
              </a:rPr>
              <a:t>та</a:t>
            </a:r>
            <a:r>
              <a:rPr lang="en-US" altLang="ru-RU" sz="1555">
                <a:solidFill>
                  <a:schemeClr val="tx1"/>
                </a:solidFill>
              </a:rPr>
              <a:t> </a:t>
            </a:r>
            <a:r>
              <a:rPr lang="en-US" altLang="en-US" sz="1555">
                <a:solidFill>
                  <a:schemeClr val="tx1"/>
                </a:solidFill>
              </a:rPr>
              <a:t>установчими</a:t>
            </a:r>
            <a:r>
              <a:rPr lang="en-US" altLang="ru-RU" sz="1555">
                <a:solidFill>
                  <a:schemeClr val="tx1"/>
                </a:solidFill>
              </a:rPr>
              <a:t> </a:t>
            </a:r>
            <a:r>
              <a:rPr lang="en-US" altLang="en-US" sz="1555">
                <a:solidFill>
                  <a:schemeClr val="tx1"/>
                </a:solidFill>
              </a:rPr>
              <a:t>документами</a:t>
            </a:r>
            <a:r>
              <a:rPr lang="en-US" altLang="ru-RU" sz="1555">
                <a:solidFill>
                  <a:schemeClr val="tx1"/>
                </a:solidFill>
              </a:rPr>
              <a:t> </a:t>
            </a:r>
            <a:r>
              <a:rPr lang="en-US" altLang="en-US" sz="1555">
                <a:solidFill>
                  <a:schemeClr val="tx1"/>
                </a:solidFill>
              </a:rPr>
              <a:t>товариства</a:t>
            </a:r>
            <a:r>
              <a:rPr lang="en-US" altLang="ru-RU" sz="1555">
                <a:solidFill>
                  <a:schemeClr val="tx1"/>
                </a:solidFill>
              </a:rPr>
              <a:t>.</a:t>
            </a:r>
            <a:br>
              <a:rPr lang="en-US" altLang="ru-RU" sz="1555">
                <a:solidFill>
                  <a:schemeClr val="tx1"/>
                </a:solidFill>
              </a:rPr>
            </a:br>
            <a:r>
              <a:rPr lang="en-US" altLang="ru-RU" sz="1555">
                <a:solidFill>
                  <a:schemeClr val="tx1"/>
                </a:solidFill>
              </a:rPr>
              <a:t>5.</a:t>
            </a:r>
            <a:r>
              <a:rPr lang="en-US" altLang="en-US" sz="1555">
                <a:solidFill>
                  <a:schemeClr val="tx1"/>
                </a:solidFill>
              </a:rPr>
              <a:t>Щодо</a:t>
            </a:r>
            <a:r>
              <a:rPr lang="en-US" altLang="ru-RU" sz="1555">
                <a:solidFill>
                  <a:schemeClr val="tx1"/>
                </a:solidFill>
              </a:rPr>
              <a:t> </a:t>
            </a:r>
            <a:r>
              <a:rPr lang="en-US" altLang="en-US" sz="1555">
                <a:solidFill>
                  <a:schemeClr val="tx1"/>
                </a:solidFill>
              </a:rPr>
              <a:t>організаційно</a:t>
            </a:r>
            <a:r>
              <a:rPr lang="en-US" altLang="ru-RU" sz="1555">
                <a:solidFill>
                  <a:schemeClr val="tx1"/>
                </a:solidFill>
              </a:rPr>
              <a:t>-</a:t>
            </a:r>
            <a:r>
              <a:rPr lang="en-US" altLang="en-US" sz="1555">
                <a:solidFill>
                  <a:schemeClr val="tx1"/>
                </a:solidFill>
              </a:rPr>
              <a:t>правової</a:t>
            </a:r>
            <a:r>
              <a:rPr lang="en-US" altLang="ru-RU" sz="1555">
                <a:solidFill>
                  <a:schemeClr val="tx1"/>
                </a:solidFill>
              </a:rPr>
              <a:t> </a:t>
            </a:r>
            <a:r>
              <a:rPr lang="en-US" altLang="en-US" sz="1555">
                <a:solidFill>
                  <a:schemeClr val="tx1"/>
                </a:solidFill>
              </a:rPr>
              <a:t>бази</a:t>
            </a:r>
            <a:r>
              <a:rPr lang="en-US" altLang="ru-RU" sz="1555">
                <a:solidFill>
                  <a:schemeClr val="tx1"/>
                </a:solidFill>
              </a:rPr>
              <a:t> </a:t>
            </a:r>
            <a:r>
              <a:rPr lang="en-US" altLang="en-US" sz="1555">
                <a:solidFill>
                  <a:schemeClr val="tx1"/>
                </a:solidFill>
              </a:rPr>
              <a:t>в</a:t>
            </a:r>
            <a:r>
              <a:rPr lang="en-US" altLang="ru-RU" sz="1555">
                <a:solidFill>
                  <a:schemeClr val="tx1"/>
                </a:solidFill>
              </a:rPr>
              <a:t> </a:t>
            </a:r>
            <a:r>
              <a:rPr lang="en-US" altLang="en-US" sz="1555">
                <a:solidFill>
                  <a:schemeClr val="tx1"/>
                </a:solidFill>
              </a:rPr>
              <a:t>Україні</a:t>
            </a:r>
            <a:r>
              <a:rPr lang="en-US" altLang="ru-RU" sz="1555">
                <a:solidFill>
                  <a:schemeClr val="tx1"/>
                </a:solidFill>
              </a:rPr>
              <a:t>, </a:t>
            </a:r>
            <a:r>
              <a:rPr lang="en-US" altLang="en-US" sz="1555">
                <a:solidFill>
                  <a:schemeClr val="tx1"/>
                </a:solidFill>
              </a:rPr>
              <a:t>то</a:t>
            </a:r>
            <a:r>
              <a:rPr lang="en-US" altLang="ru-RU" sz="1555">
                <a:solidFill>
                  <a:schemeClr val="tx1"/>
                </a:solidFill>
              </a:rPr>
              <a:t> </a:t>
            </a:r>
            <a:r>
              <a:rPr lang="en-US" altLang="en-US" sz="1555">
                <a:solidFill>
                  <a:schemeClr val="tx1"/>
                </a:solidFill>
              </a:rPr>
              <a:t>слід</a:t>
            </a:r>
            <a:r>
              <a:rPr lang="en-US" altLang="ru-RU" sz="1555">
                <a:solidFill>
                  <a:schemeClr val="tx1"/>
                </a:solidFill>
              </a:rPr>
              <a:t> </a:t>
            </a:r>
            <a:r>
              <a:rPr lang="en-US" altLang="en-US" sz="1555">
                <a:solidFill>
                  <a:schemeClr val="tx1"/>
                </a:solidFill>
              </a:rPr>
              <a:t>зазначити</a:t>
            </a:r>
            <a:r>
              <a:rPr lang="en-US" altLang="ru-RU" sz="1555">
                <a:solidFill>
                  <a:schemeClr val="tx1"/>
                </a:solidFill>
              </a:rPr>
              <a:t>, </a:t>
            </a:r>
            <a:r>
              <a:rPr lang="en-US" altLang="en-US" sz="1555">
                <a:solidFill>
                  <a:schemeClr val="tx1"/>
                </a:solidFill>
              </a:rPr>
              <a:t>що</a:t>
            </a:r>
            <a:r>
              <a:rPr lang="en-US" altLang="ru-RU" sz="1555">
                <a:solidFill>
                  <a:schemeClr val="tx1"/>
                </a:solidFill>
              </a:rPr>
              <a:t> </a:t>
            </a:r>
            <a:r>
              <a:rPr lang="en-US" altLang="en-US" sz="1555">
                <a:solidFill>
                  <a:schemeClr val="tx1"/>
                </a:solidFill>
              </a:rPr>
              <a:t>деякі</a:t>
            </a:r>
            <a:r>
              <a:rPr lang="en-US" altLang="ru-RU" sz="1555">
                <a:solidFill>
                  <a:schemeClr val="tx1"/>
                </a:solidFill>
              </a:rPr>
              <a:t> </a:t>
            </a:r>
            <a:r>
              <a:rPr lang="en-US" altLang="en-US" sz="1555">
                <a:solidFill>
                  <a:schemeClr val="tx1"/>
                </a:solidFill>
              </a:rPr>
              <a:t>обов</a:t>
            </a:r>
            <a:r>
              <a:rPr lang="en-US" altLang="ru-RU" sz="1555">
                <a:solidFill>
                  <a:schemeClr val="tx1"/>
                </a:solidFill>
              </a:rPr>
              <a:t>’</a:t>
            </a:r>
            <a:r>
              <a:rPr lang="en-US" altLang="en-US" sz="1555">
                <a:solidFill>
                  <a:schemeClr val="tx1"/>
                </a:solidFill>
              </a:rPr>
              <a:t>язки</a:t>
            </a:r>
            <a:r>
              <a:rPr lang="en-US" altLang="ru-RU" sz="1555">
                <a:solidFill>
                  <a:schemeClr val="tx1"/>
                </a:solidFill>
              </a:rPr>
              <a:t> </a:t>
            </a:r>
            <a:r>
              <a:rPr lang="en-US" altLang="en-US" sz="1555">
                <a:solidFill>
                  <a:schemeClr val="tx1"/>
                </a:solidFill>
              </a:rPr>
              <a:t>учасників</a:t>
            </a:r>
            <a:r>
              <a:rPr lang="en-US" altLang="ru-RU" sz="1555">
                <a:solidFill>
                  <a:schemeClr val="tx1"/>
                </a:solidFill>
              </a:rPr>
              <a:t> </a:t>
            </a:r>
            <a:r>
              <a:rPr lang="en-US" altLang="en-US" sz="1555">
                <a:solidFill>
                  <a:schemeClr val="tx1"/>
                </a:solidFill>
              </a:rPr>
              <a:t>товариств</a:t>
            </a:r>
            <a:r>
              <a:rPr lang="en-US" altLang="ru-RU" sz="1555">
                <a:solidFill>
                  <a:schemeClr val="tx1"/>
                </a:solidFill>
              </a:rPr>
              <a:t> (</a:t>
            </a:r>
            <a:r>
              <a:rPr lang="en-US" altLang="en-US" sz="1555">
                <a:solidFill>
                  <a:schemeClr val="tx1"/>
                </a:solidFill>
              </a:rPr>
              <a:t>особливо</a:t>
            </a:r>
            <a:r>
              <a:rPr lang="en-US" altLang="ru-RU" sz="1555">
                <a:solidFill>
                  <a:schemeClr val="tx1"/>
                </a:solidFill>
              </a:rPr>
              <a:t> </a:t>
            </a:r>
            <a:r>
              <a:rPr lang="en-US" altLang="en-US" sz="1555">
                <a:solidFill>
                  <a:schemeClr val="tx1"/>
                </a:solidFill>
              </a:rPr>
              <a:t>щодо</a:t>
            </a:r>
            <a:r>
              <a:rPr lang="en-US" altLang="ru-RU" sz="1555">
                <a:solidFill>
                  <a:schemeClr val="tx1"/>
                </a:solidFill>
              </a:rPr>
              <a:t> </a:t>
            </a:r>
            <a:r>
              <a:rPr lang="en-US" altLang="en-US" sz="1555">
                <a:solidFill>
                  <a:schemeClr val="tx1"/>
                </a:solidFill>
              </a:rPr>
              <a:t>дотримання</a:t>
            </a:r>
            <a:r>
              <a:rPr lang="en-US" altLang="ru-RU" sz="1555">
                <a:solidFill>
                  <a:schemeClr val="tx1"/>
                </a:solidFill>
              </a:rPr>
              <a:t> </a:t>
            </a:r>
            <a:r>
              <a:rPr lang="en-US" altLang="en-US" sz="1555">
                <a:solidFill>
                  <a:schemeClr val="tx1"/>
                </a:solidFill>
              </a:rPr>
              <a:t>установчих</a:t>
            </a:r>
            <a:r>
              <a:rPr lang="en-US" altLang="ru-RU" sz="1555">
                <a:solidFill>
                  <a:schemeClr val="tx1"/>
                </a:solidFill>
              </a:rPr>
              <a:t> </a:t>
            </a:r>
            <a:r>
              <a:rPr lang="en-US" altLang="en-US" sz="1555">
                <a:solidFill>
                  <a:schemeClr val="tx1"/>
                </a:solidFill>
              </a:rPr>
              <a:t>та</a:t>
            </a:r>
            <a:r>
              <a:rPr lang="en-US" altLang="ru-RU" sz="1555">
                <a:solidFill>
                  <a:schemeClr val="tx1"/>
                </a:solidFill>
              </a:rPr>
              <a:t> </a:t>
            </a:r>
            <a:r>
              <a:rPr lang="en-US" altLang="en-US" sz="1555">
                <a:solidFill>
                  <a:schemeClr val="tx1"/>
                </a:solidFill>
              </a:rPr>
              <a:t>внутрішньокорпоративних</a:t>
            </a:r>
            <a:r>
              <a:rPr lang="en-US" altLang="ru-RU" sz="1555">
                <a:solidFill>
                  <a:schemeClr val="tx1"/>
                </a:solidFill>
              </a:rPr>
              <a:t> </a:t>
            </a:r>
            <a:r>
              <a:rPr lang="en-US" altLang="en-US" sz="1555">
                <a:solidFill>
                  <a:schemeClr val="tx1"/>
                </a:solidFill>
              </a:rPr>
              <a:t>документів</a:t>
            </a:r>
            <a:r>
              <a:rPr lang="en-US" altLang="ru-RU" sz="1555">
                <a:solidFill>
                  <a:schemeClr val="tx1"/>
                </a:solidFill>
              </a:rPr>
              <a:t>, </a:t>
            </a:r>
            <a:r>
              <a:rPr lang="en-US" altLang="en-US" sz="1555">
                <a:solidFill>
                  <a:schemeClr val="tx1"/>
                </a:solidFill>
              </a:rPr>
              <a:t>нерозголошення</a:t>
            </a:r>
            <a:r>
              <a:rPr lang="en-US" altLang="ru-RU" sz="1555">
                <a:solidFill>
                  <a:schemeClr val="tx1"/>
                </a:solidFill>
              </a:rPr>
              <a:t> </a:t>
            </a:r>
            <a:r>
              <a:rPr lang="en-US" altLang="en-US" sz="1555">
                <a:solidFill>
                  <a:schemeClr val="tx1"/>
                </a:solidFill>
              </a:rPr>
              <a:t>таємниці</a:t>
            </a:r>
            <a:r>
              <a:rPr lang="en-US" altLang="ru-RU" sz="1555">
                <a:solidFill>
                  <a:schemeClr val="tx1"/>
                </a:solidFill>
              </a:rPr>
              <a:t> </a:t>
            </a:r>
            <a:r>
              <a:rPr lang="en-US" altLang="en-US" sz="1555">
                <a:solidFill>
                  <a:schemeClr val="tx1"/>
                </a:solidFill>
              </a:rPr>
              <a:t>та</a:t>
            </a:r>
            <a:r>
              <a:rPr lang="en-US" altLang="ru-RU" sz="1555">
                <a:solidFill>
                  <a:schemeClr val="tx1"/>
                </a:solidFill>
              </a:rPr>
              <a:t> </a:t>
            </a:r>
            <a:r>
              <a:rPr lang="en-US" altLang="en-US" sz="1555">
                <a:solidFill>
                  <a:schemeClr val="tx1"/>
                </a:solidFill>
              </a:rPr>
              <a:t>ін</a:t>
            </a:r>
            <a:r>
              <a:rPr lang="en-US" altLang="ru-RU" sz="1555">
                <a:solidFill>
                  <a:schemeClr val="tx1"/>
                </a:solidFill>
              </a:rPr>
              <a:t>.) </a:t>
            </a:r>
            <a:r>
              <a:rPr lang="en-US" altLang="en-US" sz="1555">
                <a:solidFill>
                  <a:schemeClr val="tx1"/>
                </a:solidFill>
              </a:rPr>
              <a:t>мають</a:t>
            </a:r>
            <a:r>
              <a:rPr lang="en-US" altLang="ru-RU" sz="1555">
                <a:solidFill>
                  <a:schemeClr val="tx1"/>
                </a:solidFill>
              </a:rPr>
              <a:t> </a:t>
            </a:r>
            <a:r>
              <a:rPr lang="en-US" altLang="en-US" sz="1555">
                <a:solidFill>
                  <a:schemeClr val="tx1"/>
                </a:solidFill>
              </a:rPr>
              <a:t>дещо</a:t>
            </a:r>
            <a:r>
              <a:rPr lang="en-US" altLang="ru-RU" sz="1555">
                <a:solidFill>
                  <a:schemeClr val="tx1"/>
                </a:solidFill>
              </a:rPr>
              <a:t> </a:t>
            </a:r>
            <a:r>
              <a:rPr lang="en-US" altLang="en-US" sz="1555">
                <a:solidFill>
                  <a:schemeClr val="tx1"/>
                </a:solidFill>
              </a:rPr>
              <a:t>декларативний</a:t>
            </a:r>
            <a:r>
              <a:rPr lang="en-US" altLang="ru-RU" sz="1555">
                <a:solidFill>
                  <a:schemeClr val="tx1"/>
                </a:solidFill>
              </a:rPr>
              <a:t> </a:t>
            </a:r>
            <a:r>
              <a:rPr lang="en-US" altLang="en-US" sz="1555">
                <a:solidFill>
                  <a:schemeClr val="tx1"/>
                </a:solidFill>
              </a:rPr>
              <a:t>характер</a:t>
            </a:r>
            <a:r>
              <a:rPr lang="en-US" altLang="ru-RU" sz="1555">
                <a:solidFill>
                  <a:schemeClr val="tx1"/>
                </a:solidFill>
              </a:rPr>
              <a:t>, </a:t>
            </a:r>
            <a:r>
              <a:rPr lang="en-US" altLang="en-US" sz="1555">
                <a:solidFill>
                  <a:schemeClr val="tx1"/>
                </a:solidFill>
              </a:rPr>
              <a:t>оскільки</a:t>
            </a:r>
            <a:r>
              <a:rPr lang="en-US" altLang="ru-RU" sz="1555">
                <a:solidFill>
                  <a:schemeClr val="tx1"/>
                </a:solidFill>
              </a:rPr>
              <a:t> </a:t>
            </a:r>
            <a:r>
              <a:rPr lang="en-US" altLang="en-US" sz="1555">
                <a:solidFill>
                  <a:schemeClr val="tx1"/>
                </a:solidFill>
              </a:rPr>
              <a:t>практично</a:t>
            </a:r>
            <a:r>
              <a:rPr lang="en-US" altLang="ru-RU" sz="1555">
                <a:solidFill>
                  <a:schemeClr val="tx1"/>
                </a:solidFill>
              </a:rPr>
              <a:t> </a:t>
            </a:r>
            <a:r>
              <a:rPr lang="en-US" altLang="en-US" sz="1555">
                <a:solidFill>
                  <a:schemeClr val="tx1"/>
                </a:solidFill>
              </a:rPr>
              <a:t>ніде</a:t>
            </a:r>
            <a:r>
              <a:rPr lang="en-US" altLang="ru-RU" sz="1555">
                <a:solidFill>
                  <a:schemeClr val="tx1"/>
                </a:solidFill>
              </a:rPr>
              <a:t> </a:t>
            </a:r>
            <a:r>
              <a:rPr lang="en-US" altLang="en-US" sz="1555">
                <a:solidFill>
                  <a:schemeClr val="tx1"/>
                </a:solidFill>
              </a:rPr>
              <a:t>не</a:t>
            </a:r>
            <a:r>
              <a:rPr lang="en-US" altLang="ru-RU" sz="1555">
                <a:solidFill>
                  <a:schemeClr val="tx1"/>
                </a:solidFill>
              </a:rPr>
              <a:t> </a:t>
            </a:r>
            <a:r>
              <a:rPr lang="en-US" altLang="en-US" sz="1555">
                <a:solidFill>
                  <a:schemeClr val="tx1"/>
                </a:solidFill>
              </a:rPr>
              <a:t>визначено</a:t>
            </a:r>
            <a:r>
              <a:rPr lang="en-US" altLang="ru-RU" sz="1555">
                <a:solidFill>
                  <a:schemeClr val="tx1"/>
                </a:solidFill>
              </a:rPr>
              <a:t> </a:t>
            </a:r>
            <a:r>
              <a:rPr lang="en-US" altLang="en-US" sz="1555">
                <a:solidFill>
                  <a:schemeClr val="tx1"/>
                </a:solidFill>
              </a:rPr>
              <a:t>санкції</a:t>
            </a:r>
            <a:r>
              <a:rPr lang="en-US" altLang="ru-RU" sz="1555">
                <a:solidFill>
                  <a:schemeClr val="tx1"/>
                </a:solidFill>
              </a:rPr>
              <a:t> </a:t>
            </a:r>
            <a:r>
              <a:rPr lang="en-US" altLang="en-US" sz="1555">
                <a:solidFill>
                  <a:schemeClr val="tx1"/>
                </a:solidFill>
              </a:rPr>
              <a:t>за</a:t>
            </a:r>
            <a:r>
              <a:rPr lang="en-US" altLang="ru-RU" sz="1555">
                <a:solidFill>
                  <a:schemeClr val="tx1"/>
                </a:solidFill>
              </a:rPr>
              <a:t> </a:t>
            </a:r>
            <a:r>
              <a:rPr lang="en-US" altLang="en-US" sz="1555">
                <a:solidFill>
                  <a:schemeClr val="tx1"/>
                </a:solidFill>
              </a:rPr>
              <a:t>їх</a:t>
            </a:r>
            <a:r>
              <a:rPr lang="en-US" altLang="ru-RU" sz="1555">
                <a:solidFill>
                  <a:schemeClr val="tx1"/>
                </a:solidFill>
              </a:rPr>
              <a:t> </a:t>
            </a:r>
            <a:r>
              <a:rPr lang="en-US" altLang="en-US" sz="1555">
                <a:solidFill>
                  <a:schemeClr val="tx1"/>
                </a:solidFill>
              </a:rPr>
              <a:t>невиконання</a:t>
            </a:r>
            <a:r>
              <a:rPr lang="en-US" altLang="ru-RU" sz="1555">
                <a:solidFill>
                  <a:schemeClr val="tx1"/>
                </a:solidFill>
              </a:rPr>
              <a:t>. </a:t>
            </a:r>
            <a:r>
              <a:rPr lang="en-US" altLang="en-US" sz="1555">
                <a:solidFill>
                  <a:schemeClr val="tx1"/>
                </a:solidFill>
              </a:rPr>
              <a:t>Іноді</a:t>
            </a:r>
            <a:r>
              <a:rPr lang="en-US" altLang="ru-RU" sz="1555">
                <a:solidFill>
                  <a:schemeClr val="tx1"/>
                </a:solidFill>
              </a:rPr>
              <a:t> </a:t>
            </a:r>
            <a:r>
              <a:rPr lang="en-US" altLang="en-US" sz="1555">
                <a:solidFill>
                  <a:schemeClr val="tx1"/>
                </a:solidFill>
              </a:rPr>
              <a:t>такі</a:t>
            </a:r>
            <a:r>
              <a:rPr lang="en-US" altLang="ru-RU" sz="1555">
                <a:solidFill>
                  <a:schemeClr val="tx1"/>
                </a:solidFill>
              </a:rPr>
              <a:t> </a:t>
            </a:r>
            <a:r>
              <a:rPr lang="en-US" altLang="en-US" sz="1555">
                <a:solidFill>
                  <a:schemeClr val="tx1"/>
                </a:solidFill>
              </a:rPr>
              <a:t>санкції</a:t>
            </a:r>
            <a:r>
              <a:rPr lang="en-US" altLang="ru-RU" sz="1555">
                <a:solidFill>
                  <a:schemeClr val="tx1"/>
                </a:solidFill>
              </a:rPr>
              <a:t> </a:t>
            </a:r>
            <a:r>
              <a:rPr lang="en-US" altLang="en-US" sz="1555">
                <a:solidFill>
                  <a:schemeClr val="tx1"/>
                </a:solidFill>
              </a:rPr>
              <a:t>вписуються</a:t>
            </a:r>
            <a:r>
              <a:rPr lang="en-US" altLang="ru-RU" sz="1555">
                <a:solidFill>
                  <a:schemeClr val="tx1"/>
                </a:solidFill>
              </a:rPr>
              <a:t> </a:t>
            </a:r>
            <a:r>
              <a:rPr lang="en-US" altLang="en-US" sz="1555">
                <a:solidFill>
                  <a:schemeClr val="tx1"/>
                </a:solidFill>
              </a:rPr>
              <a:t>в</a:t>
            </a:r>
            <a:r>
              <a:rPr lang="en-US" altLang="ru-RU" sz="1555">
                <a:solidFill>
                  <a:schemeClr val="tx1"/>
                </a:solidFill>
              </a:rPr>
              <a:t> </a:t>
            </a:r>
            <a:r>
              <a:rPr lang="en-US" altLang="en-US" sz="1555">
                <a:solidFill>
                  <a:schemeClr val="tx1"/>
                </a:solidFill>
              </a:rPr>
              <a:t>установчі</a:t>
            </a:r>
            <a:r>
              <a:rPr lang="en-US" altLang="ru-RU" sz="1555">
                <a:solidFill>
                  <a:schemeClr val="tx1"/>
                </a:solidFill>
              </a:rPr>
              <a:t> </a:t>
            </a:r>
            <a:r>
              <a:rPr lang="en-US" altLang="en-US" sz="1555">
                <a:solidFill>
                  <a:schemeClr val="tx1"/>
                </a:solidFill>
              </a:rPr>
              <a:t>документи</a:t>
            </a:r>
            <a:r>
              <a:rPr lang="en-US" altLang="ru-RU" sz="1555">
                <a:solidFill>
                  <a:schemeClr val="tx1"/>
                </a:solidFill>
              </a:rPr>
              <a:t>, </a:t>
            </a:r>
            <a:r>
              <a:rPr lang="en-US" altLang="en-US" sz="1555">
                <a:solidFill>
                  <a:schemeClr val="tx1"/>
                </a:solidFill>
              </a:rPr>
              <a:t>але</a:t>
            </a:r>
            <a:r>
              <a:rPr lang="en-US" altLang="ru-RU" sz="1555">
                <a:solidFill>
                  <a:schemeClr val="tx1"/>
                </a:solidFill>
              </a:rPr>
              <a:t> </a:t>
            </a:r>
            <a:r>
              <a:rPr lang="en-US" altLang="en-US" sz="1555">
                <a:solidFill>
                  <a:schemeClr val="tx1"/>
                </a:solidFill>
              </a:rPr>
              <a:t>вони</a:t>
            </a:r>
            <a:r>
              <a:rPr lang="en-US" altLang="ru-RU" sz="1555">
                <a:solidFill>
                  <a:schemeClr val="tx1"/>
                </a:solidFill>
              </a:rPr>
              <a:t> </a:t>
            </a:r>
            <a:r>
              <a:rPr lang="en-US" altLang="en-US" sz="1555">
                <a:solidFill>
                  <a:schemeClr val="tx1"/>
                </a:solidFill>
              </a:rPr>
              <a:t>можуть</a:t>
            </a:r>
            <a:r>
              <a:rPr lang="en-US" altLang="ru-RU" sz="1555">
                <a:solidFill>
                  <a:schemeClr val="tx1"/>
                </a:solidFill>
              </a:rPr>
              <a:t> </a:t>
            </a:r>
            <a:r>
              <a:rPr lang="en-US" altLang="en-US" sz="1555">
                <a:solidFill>
                  <a:schemeClr val="tx1"/>
                </a:solidFill>
              </a:rPr>
              <a:t>діяти</a:t>
            </a:r>
            <a:r>
              <a:rPr lang="en-US" altLang="ru-RU" sz="1555">
                <a:solidFill>
                  <a:schemeClr val="tx1"/>
                </a:solidFill>
              </a:rPr>
              <a:t> </a:t>
            </a:r>
            <a:r>
              <a:rPr lang="en-US" altLang="en-US" sz="1555">
                <a:solidFill>
                  <a:schemeClr val="tx1"/>
                </a:solidFill>
              </a:rPr>
              <a:t>тільки</a:t>
            </a:r>
            <a:r>
              <a:rPr lang="en-US" altLang="ru-RU" sz="1555">
                <a:solidFill>
                  <a:schemeClr val="tx1"/>
                </a:solidFill>
              </a:rPr>
              <a:t> </a:t>
            </a:r>
            <a:r>
              <a:rPr lang="en-US" altLang="en-US" sz="1555">
                <a:solidFill>
                  <a:schemeClr val="tx1"/>
                </a:solidFill>
              </a:rPr>
              <a:t>за</a:t>
            </a:r>
            <a:r>
              <a:rPr lang="en-US" altLang="ru-RU" sz="1555">
                <a:solidFill>
                  <a:schemeClr val="tx1"/>
                </a:solidFill>
              </a:rPr>
              <a:t> </a:t>
            </a:r>
            <a:r>
              <a:rPr lang="en-US" altLang="en-US" sz="1555">
                <a:solidFill>
                  <a:schemeClr val="tx1"/>
                </a:solidFill>
              </a:rPr>
              <a:t>умови</a:t>
            </a:r>
            <a:r>
              <a:rPr lang="en-US" altLang="ru-RU" sz="1555">
                <a:solidFill>
                  <a:schemeClr val="tx1"/>
                </a:solidFill>
              </a:rPr>
              <a:t> </a:t>
            </a:r>
            <a:r>
              <a:rPr lang="en-US" altLang="en-US" sz="1555">
                <a:solidFill>
                  <a:schemeClr val="tx1"/>
                </a:solidFill>
              </a:rPr>
              <a:t>їх</a:t>
            </a:r>
            <a:r>
              <a:rPr lang="en-US" altLang="ru-RU" sz="1555">
                <a:solidFill>
                  <a:schemeClr val="tx1"/>
                </a:solidFill>
              </a:rPr>
              <a:t> </a:t>
            </a:r>
            <a:r>
              <a:rPr lang="en-US" altLang="en-US" sz="1555">
                <a:solidFill>
                  <a:schemeClr val="tx1"/>
                </a:solidFill>
              </a:rPr>
              <a:t>відповідності</a:t>
            </a:r>
            <a:r>
              <a:rPr lang="en-US" altLang="ru-RU" sz="1555">
                <a:solidFill>
                  <a:schemeClr val="tx1"/>
                </a:solidFill>
              </a:rPr>
              <a:t> </a:t>
            </a:r>
            <a:r>
              <a:rPr lang="en-US" altLang="en-US" sz="1555">
                <a:solidFill>
                  <a:schemeClr val="tx1"/>
                </a:solidFill>
              </a:rPr>
              <a:t>чинному</a:t>
            </a:r>
            <a:r>
              <a:rPr lang="en-US" altLang="ru-RU" sz="1555">
                <a:solidFill>
                  <a:schemeClr val="tx1"/>
                </a:solidFill>
              </a:rPr>
              <a:t> </a:t>
            </a:r>
            <a:r>
              <a:rPr lang="en-US" altLang="en-US" sz="1555">
                <a:solidFill>
                  <a:schemeClr val="tx1"/>
                </a:solidFill>
              </a:rPr>
              <a:t>законодавству</a:t>
            </a:r>
            <a:r>
              <a:rPr lang="en-US" altLang="ru-RU" sz="1555">
                <a:solidFill>
                  <a:schemeClr val="tx1"/>
                </a:solidFill>
              </a:rPr>
              <a:t>. </a:t>
            </a:r>
            <a:r>
              <a:rPr lang="en-US" altLang="en-US" sz="1555">
                <a:solidFill>
                  <a:schemeClr val="tx1"/>
                </a:solidFill>
              </a:rPr>
              <a:t>Більш</a:t>
            </a:r>
            <a:r>
              <a:rPr lang="en-US" altLang="ru-RU" sz="1555">
                <a:solidFill>
                  <a:schemeClr val="tx1"/>
                </a:solidFill>
              </a:rPr>
              <a:t> </a:t>
            </a:r>
            <a:r>
              <a:rPr lang="en-US" altLang="en-US" sz="1555">
                <a:solidFill>
                  <a:schemeClr val="tx1"/>
                </a:solidFill>
              </a:rPr>
              <a:t>чітко</a:t>
            </a:r>
            <a:r>
              <a:rPr lang="en-US" altLang="ru-RU" sz="1555">
                <a:solidFill>
                  <a:schemeClr val="tx1"/>
                </a:solidFill>
              </a:rPr>
              <a:t> </a:t>
            </a:r>
            <a:r>
              <a:rPr lang="en-US" altLang="en-US" sz="1555">
                <a:solidFill>
                  <a:schemeClr val="tx1"/>
                </a:solidFill>
              </a:rPr>
              <a:t>прописані</a:t>
            </a:r>
            <a:r>
              <a:rPr lang="en-US" altLang="ru-RU" sz="1555">
                <a:solidFill>
                  <a:schemeClr val="tx1"/>
                </a:solidFill>
              </a:rPr>
              <a:t> </a:t>
            </a:r>
            <a:r>
              <a:rPr lang="en-US" altLang="en-US" sz="1555">
                <a:solidFill>
                  <a:schemeClr val="tx1"/>
                </a:solidFill>
              </a:rPr>
              <a:t>лише</a:t>
            </a:r>
            <a:r>
              <a:rPr lang="en-US" altLang="ru-RU" sz="1555">
                <a:solidFill>
                  <a:schemeClr val="tx1"/>
                </a:solidFill>
              </a:rPr>
              <a:t> </a:t>
            </a:r>
            <a:r>
              <a:rPr lang="en-US" altLang="en-US" sz="1555">
                <a:solidFill>
                  <a:schemeClr val="tx1"/>
                </a:solidFill>
              </a:rPr>
              <a:t>санкції</a:t>
            </a:r>
            <a:r>
              <a:rPr lang="en-US" altLang="ru-RU" sz="1555">
                <a:solidFill>
                  <a:schemeClr val="tx1"/>
                </a:solidFill>
              </a:rPr>
              <a:t> </a:t>
            </a:r>
            <a:r>
              <a:rPr lang="en-US" altLang="en-US" sz="1555">
                <a:solidFill>
                  <a:schemeClr val="tx1"/>
                </a:solidFill>
              </a:rPr>
              <a:t>щодо</a:t>
            </a:r>
            <a:r>
              <a:rPr lang="en-US" altLang="ru-RU" sz="1555">
                <a:solidFill>
                  <a:schemeClr val="tx1"/>
                </a:solidFill>
              </a:rPr>
              <a:t> </a:t>
            </a:r>
            <a:r>
              <a:rPr lang="en-US" altLang="en-US" sz="1555">
                <a:solidFill>
                  <a:schemeClr val="tx1"/>
                </a:solidFill>
              </a:rPr>
              <a:t>майнової</a:t>
            </a:r>
            <a:r>
              <a:rPr lang="en-US" altLang="ru-RU" sz="1555">
                <a:solidFill>
                  <a:schemeClr val="tx1"/>
                </a:solidFill>
              </a:rPr>
              <a:t> </a:t>
            </a:r>
            <a:r>
              <a:rPr lang="en-US" altLang="en-US" sz="1555">
                <a:solidFill>
                  <a:schemeClr val="tx1"/>
                </a:solidFill>
              </a:rPr>
              <a:t>участі</a:t>
            </a:r>
            <a:r>
              <a:rPr lang="en-US" altLang="ru-RU" sz="1555">
                <a:solidFill>
                  <a:schemeClr val="tx1"/>
                </a:solidFill>
              </a:rPr>
              <a:t>.</a:t>
            </a:r>
            <a:endParaRPr lang="en-US" altLang="ru-RU" sz="1555">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5536" y="908720"/>
            <a:ext cx="6768752" cy="5472608"/>
          </a:xfrm>
        </p:spPr>
        <p:txBody>
          <a:bodyPr>
            <a:noAutofit/>
          </a:bodyPr>
          <a:lstStyle/>
          <a:p>
            <a:pPr algn="just"/>
            <a:r>
              <a:rPr lang="uk-UA" sz="3200" b="1" dirty="0" smtClean="0"/>
              <a:t>4. Товариством з обмеженою відповідальністю (ТОВ), (ТзОВ) </a:t>
            </a:r>
            <a:r>
              <a:rPr lang="uk-UA" sz="2400" dirty="0" smtClean="0"/>
              <a:t>вважається </a:t>
            </a:r>
            <a:r>
              <a:rPr lang="uk-UA" sz="2400" dirty="0" smtClean="0">
                <a:hlinkClick r:id="rId1" tooltip="Підприємство"/>
              </a:rPr>
              <a:t>підприємство</a:t>
            </a:r>
            <a:r>
              <a:rPr lang="uk-UA" sz="2400" dirty="0" smtClean="0"/>
              <a:t>, яке має статутний фонд, який поділений на частки (</a:t>
            </a:r>
            <a:r>
              <a:rPr lang="uk-UA" sz="2400" dirty="0" smtClean="0">
                <a:hlinkClick r:id="rId2" tooltip="Пай"/>
              </a:rPr>
              <a:t>паї</a:t>
            </a:r>
            <a:r>
              <a:rPr lang="uk-UA" sz="2400" dirty="0" smtClean="0"/>
              <a:t>), розміри якого визначається установчими документами. Товариства з обмеженою відповідальністю утворюють статутні фонди за рахунок коштів учасників (пайовиків), число яких, як правило, невелике і наперед відоме.Максимальна кількість учасників товариства з обмеженою відповідальністю може досягати 10 осіб. Учасники товариства несуть відповідальність в межах їх вкладів.</a:t>
            </a:r>
            <a:endParaRPr lang="uk-UA" sz="2400" dirty="0"/>
          </a:p>
        </p:txBody>
      </p:sp>
    </p:spTree>
  </p:cSld>
  <p:clrMapOvr>
    <a:masterClrMapping/>
  </p:clrMapOvr>
  <p:transition advTm="3625">
    <p:circl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70205" y="404495"/>
            <a:ext cx="6839585" cy="6092825"/>
          </a:xfrm>
          <a:prstGeom prst="rect">
            <a:avLst/>
          </a:prstGeom>
        </p:spPr>
        <p:txBody>
          <a:bodyPr wrap="square">
            <a:spAutoFit/>
          </a:bodyPr>
          <a:lstStyle/>
          <a:p>
            <a:pPr indent="457200" algn="ctr"/>
            <a:r>
              <a:rPr lang="uk-UA" sz="2400" dirty="0" smtClean="0">
                <a:solidFill>
                  <a:schemeClr val="accent1"/>
                </a:solidFill>
              </a:rPr>
              <a:t>Характерними рисами товариства </a:t>
            </a:r>
            <a:endParaRPr lang="uk-UA" sz="2400" dirty="0" smtClean="0">
              <a:solidFill>
                <a:schemeClr val="accent1"/>
              </a:solidFill>
            </a:endParaRPr>
          </a:p>
          <a:p>
            <a:pPr indent="457200" algn="ctr"/>
            <a:r>
              <a:rPr lang="uk-UA" sz="2400" dirty="0" smtClean="0">
                <a:solidFill>
                  <a:schemeClr val="accent1"/>
                </a:solidFill>
              </a:rPr>
              <a:t>з обмеженою відповідальністю є:</a:t>
            </a:r>
            <a:endParaRPr lang="uk-UA" sz="2400" dirty="0" smtClean="0">
              <a:solidFill>
                <a:schemeClr val="accent1"/>
              </a:solidFill>
            </a:endParaRPr>
          </a:p>
          <a:p>
            <a:pPr lvl="0" algn="just" fontAlgn="base"/>
            <a:r>
              <a:rPr lang="uk-UA" dirty="0" smtClean="0"/>
              <a:t>1. Обмежена відповідальність їх учасників, оскільки вони несуть відповідальність лише в межах їх внесків. </a:t>
            </a:r>
            <a:endParaRPr lang="uk-UA" dirty="0" smtClean="0"/>
          </a:p>
          <a:p>
            <a:pPr lvl="0" algn="just" fontAlgn="base"/>
            <a:r>
              <a:rPr lang="uk-UA" dirty="0" smtClean="0"/>
              <a:t>2. </a:t>
            </a:r>
            <a:r>
              <a:rPr lang="uk-UA" dirty="0" err="1" smtClean="0"/>
              <a:t>ТзОВ</a:t>
            </a:r>
            <a:r>
              <a:rPr lang="uk-UA" dirty="0" smtClean="0"/>
              <a:t> не повинні мати значної кількості учасників, оскільки нормативна база їх корпоративного управління побудована таким чином, що за великої кількості учасників значною мірою втрачається керованість, особливо при прийнятті стратегічних рішень. </a:t>
            </a:r>
            <a:endParaRPr lang="uk-UA" dirty="0" smtClean="0"/>
          </a:p>
          <a:p>
            <a:pPr lvl="0" algn="just" fontAlgn="base"/>
            <a:r>
              <a:rPr lang="uk-UA" dirty="0" smtClean="0"/>
              <a:t>3. </a:t>
            </a:r>
            <a:r>
              <a:rPr lang="uk-UA" dirty="0" err="1" smtClean="0"/>
              <a:t>ТзОВ</a:t>
            </a:r>
            <a:r>
              <a:rPr lang="uk-UA" dirty="0" smtClean="0"/>
              <a:t> не випускають акції.</a:t>
            </a:r>
            <a:endParaRPr lang="uk-UA" dirty="0" smtClean="0"/>
          </a:p>
          <a:p>
            <a:pPr lvl="0" algn="just" fontAlgn="base"/>
            <a:r>
              <a:rPr lang="uk-UA" dirty="0" smtClean="0"/>
              <a:t>4. Наявність переваги перед акціонерними товариствами, оскільки над ним немає таких органів зовнішнього регулювання, як, наприклад, Комісія з цінних паперів та фондового ринку України з її численними вимогами щодо звітності.</a:t>
            </a:r>
            <a:endParaRPr lang="uk-UA" dirty="0" smtClean="0"/>
          </a:p>
          <a:p>
            <a:pPr lvl="0" algn="just" fontAlgn="base"/>
            <a:r>
              <a:rPr lang="uk-UA" dirty="0" smtClean="0"/>
              <a:t>5. Більш висока мобільність при проведенні зборів і управлінні, оскільки для </a:t>
            </a:r>
            <a:r>
              <a:rPr lang="uk-UA" dirty="0" err="1" smtClean="0"/>
              <a:t>ТзОВ</a:t>
            </a:r>
            <a:r>
              <a:rPr lang="uk-UA" dirty="0" smtClean="0"/>
              <a:t> не має таких численних норм законодавства, як для акціонерних товариств.</a:t>
            </a:r>
            <a:endParaRPr lang="uk-UA" dirty="0" smtClean="0"/>
          </a:p>
          <a:p>
            <a:pPr lvl="0" algn="just" fontAlgn="base"/>
            <a:r>
              <a:rPr lang="uk-UA" dirty="0" smtClean="0"/>
              <a:t>6. Додаткові внески учасників </a:t>
            </a:r>
            <a:r>
              <a:rPr lang="uk-UA" dirty="0" err="1" smtClean="0"/>
              <a:t>ТзОВ</a:t>
            </a:r>
            <a:r>
              <a:rPr lang="uk-UA" dirty="0" smtClean="0"/>
              <a:t> не впливають на співвідношення їх часток (паїв), за винятком випадків передбачених установчими документами.</a:t>
            </a:r>
            <a:endParaRPr lang="uk-U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r>
              <a:rPr lang="uk-UA" dirty="0" smtClean="0"/>
              <a:t>Управління ТОВ</a:t>
            </a:r>
            <a:br>
              <a:rPr lang="uk-UA" dirty="0" smtClean="0"/>
            </a:br>
            <a:endParaRPr lang="uk-UA" dirty="0"/>
          </a:p>
        </p:txBody>
      </p:sp>
      <p:sp>
        <p:nvSpPr>
          <p:cNvPr id="5" name="Содержимое 4"/>
          <p:cNvSpPr>
            <a:spLocks noGrp="1"/>
          </p:cNvSpPr>
          <p:nvPr>
            <p:ph sz="half" idx="1"/>
          </p:nvPr>
        </p:nvSpPr>
        <p:spPr/>
        <p:txBody>
          <a:bodyPr/>
          <a:lstStyle/>
          <a:p>
            <a:r>
              <a:rPr lang="uk-UA" dirty="0" smtClean="0"/>
              <a:t>Управління </a:t>
            </a:r>
            <a:r>
              <a:rPr lang="uk-UA" dirty="0" err="1" smtClean="0"/>
              <a:t>ТзОВ</a:t>
            </a:r>
            <a:r>
              <a:rPr lang="uk-UA" dirty="0" smtClean="0"/>
              <a:t> здійснюється за допомогою системи органів, які формують учасники товариства.</a:t>
            </a:r>
            <a:endParaRPr lang="uk-UA" dirty="0"/>
          </a:p>
        </p:txBody>
      </p:sp>
      <p:sp>
        <p:nvSpPr>
          <p:cNvPr id="6" name="Содержимое 5"/>
          <p:cNvSpPr>
            <a:spLocks noGrp="1"/>
          </p:cNvSpPr>
          <p:nvPr>
            <p:ph sz="half" idx="2"/>
          </p:nvPr>
        </p:nvSpPr>
        <p:spPr>
          <a:xfrm>
            <a:off x="3869204" y="2160590"/>
            <a:ext cx="3943156" cy="3880773"/>
          </a:xfrm>
        </p:spPr>
        <p:txBody>
          <a:bodyPr>
            <a:normAutofit/>
          </a:bodyPr>
          <a:lstStyle/>
          <a:p>
            <a:pPr>
              <a:buNone/>
            </a:pPr>
            <a:r>
              <a:rPr lang="uk-UA" sz="1800" dirty="0" smtClean="0"/>
              <a:t>	Функції з управління товариством поділяються між його органами:</a:t>
            </a:r>
            <a:endParaRPr lang="uk-UA" sz="1800" dirty="0" smtClean="0"/>
          </a:p>
          <a:p>
            <a:r>
              <a:rPr lang="uk-UA" sz="1800" dirty="0" smtClean="0"/>
              <a:t>вищим — </a:t>
            </a:r>
            <a:r>
              <a:rPr lang="uk-UA" sz="1800" u="sng" dirty="0" smtClean="0">
                <a:solidFill>
                  <a:schemeClr val="accent1"/>
                </a:solidFill>
              </a:rPr>
              <a:t>зборами учасників</a:t>
            </a:r>
            <a:r>
              <a:rPr lang="uk-UA" sz="1800" dirty="0" smtClean="0"/>
              <a:t>;</a:t>
            </a:r>
            <a:endParaRPr lang="uk-UA" sz="1800" dirty="0" smtClean="0"/>
          </a:p>
          <a:p>
            <a:r>
              <a:rPr lang="uk-UA" sz="1800" dirty="0" smtClean="0"/>
              <a:t>виконавчим — </a:t>
            </a:r>
            <a:r>
              <a:rPr lang="uk-UA" sz="1800" u="sng" dirty="0" smtClean="0">
                <a:solidFill>
                  <a:schemeClr val="accent1"/>
                </a:solidFill>
              </a:rPr>
              <a:t>дирекцією (директором);</a:t>
            </a:r>
            <a:endParaRPr lang="uk-UA" sz="1800" u="sng" dirty="0" smtClean="0">
              <a:solidFill>
                <a:schemeClr val="accent1"/>
              </a:solidFill>
            </a:endParaRPr>
          </a:p>
          <a:p>
            <a:r>
              <a:rPr lang="uk-UA" sz="1800" dirty="0" smtClean="0"/>
              <a:t>контролюючим — </a:t>
            </a:r>
            <a:r>
              <a:rPr lang="uk-UA" sz="1800" dirty="0" smtClean="0">
                <a:hlinkClick r:id="rId1" tooltip="Ревізійна комісія"/>
              </a:rPr>
              <a:t>ревізійною комісією</a:t>
            </a:r>
            <a:r>
              <a:rPr lang="uk-UA" sz="1800" dirty="0" smtClean="0"/>
              <a:t>.</a:t>
            </a:r>
            <a:endParaRPr lang="uk-UA" sz="1800" dirty="0" smtClean="0"/>
          </a:p>
          <a:p>
            <a:pPr>
              <a:buFont typeface="Arial" panose="020B0604020202020204" pitchFamily="34" charset="0"/>
              <a:buChar char="•"/>
            </a:pPr>
            <a:endParaRPr lang="ru-RU" sz="1800" dirty="0"/>
          </a:p>
        </p:txBody>
      </p:sp>
    </p:spTree>
  </p:cSld>
  <p:clrMapOvr>
    <a:masterClrMapping/>
  </p:clrMapOvr>
  <p:transition advTm="4328">
    <p:blind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390" y="44450"/>
            <a:ext cx="7235825" cy="1686560"/>
          </a:xfrm>
        </p:spPr>
        <p:txBody>
          <a:bodyPr>
            <a:normAutofit fontScale="90000"/>
          </a:bodyPr>
          <a:lstStyle/>
          <a:p>
            <a:pPr indent="457200"/>
            <a:r>
              <a:rPr lang="uk-UA" sz="1700" dirty="0" smtClean="0"/>
              <a:t>Вищим органом товариства з обмеженою відповідальністю є </a:t>
            </a:r>
            <a:r>
              <a:rPr lang="uk-UA" sz="1700" b="1" dirty="0" smtClean="0">
                <a:solidFill>
                  <a:schemeClr val="accent1">
                    <a:lumMod val="75000"/>
                  </a:schemeClr>
                </a:solidFill>
              </a:rPr>
              <a:t>збори учасників</a:t>
            </a:r>
            <a:r>
              <a:rPr lang="uk-UA" sz="1700" dirty="0" smtClean="0"/>
              <a:t>, що складаються з учасників або призначених ними представників. </a:t>
            </a:r>
            <a:br>
              <a:rPr lang="uk-UA" sz="1700" dirty="0" smtClean="0"/>
            </a:br>
            <a:r>
              <a:rPr lang="uk-UA" sz="1700" dirty="0" smtClean="0"/>
              <a:t>	Представники учасників можуть бути постійними або призначеними на певний строк. </a:t>
            </a:r>
            <a:br>
              <a:rPr lang="uk-UA" sz="1700" dirty="0" smtClean="0"/>
            </a:br>
            <a:r>
              <a:rPr lang="uk-UA" sz="1700" dirty="0" smtClean="0"/>
              <a:t>	Учасник вправі в будь-який час замінити свого представника у загальних зборах учасників, сповістивши про це інших учасників. </a:t>
            </a:r>
            <a:br>
              <a:rPr lang="uk-UA" sz="1700" dirty="0" smtClean="0"/>
            </a:br>
            <a:r>
              <a:rPr lang="uk-UA" sz="1700" dirty="0"/>
              <a:t>	</a:t>
            </a:r>
            <a:r>
              <a:rPr lang="uk-UA" sz="1700" dirty="0" smtClean="0"/>
              <a:t>Загальні збори учасників товариства обирають голову товариства.</a:t>
            </a:r>
            <a:br>
              <a:rPr lang="ru-RU" sz="1700" dirty="0" smtClean="0"/>
            </a:br>
            <a:br>
              <a:rPr lang="uk-UA" sz="1800" dirty="0" smtClean="0"/>
            </a:br>
            <a:br>
              <a:rPr lang="ru-RU" sz="1800" dirty="0" smtClean="0"/>
            </a:br>
            <a:endParaRPr lang="uk-UA" sz="2000" dirty="0"/>
          </a:p>
        </p:txBody>
      </p:sp>
      <p:sp>
        <p:nvSpPr>
          <p:cNvPr id="3" name="Содержимое 2"/>
          <p:cNvSpPr>
            <a:spLocks noGrp="1"/>
          </p:cNvSpPr>
          <p:nvPr>
            <p:ph sz="half" idx="1"/>
          </p:nvPr>
        </p:nvSpPr>
        <p:spPr>
          <a:xfrm>
            <a:off x="180018" y="2132856"/>
            <a:ext cx="3187246" cy="3949899"/>
          </a:xfrm>
        </p:spPr>
        <p:txBody>
          <a:bodyPr>
            <a:normAutofit/>
          </a:bodyPr>
          <a:lstStyle/>
          <a:p>
            <a:pPr>
              <a:buNone/>
            </a:pPr>
            <a:endParaRPr lang="ru-RU" sz="2800" dirty="0" smtClean="0"/>
          </a:p>
          <a:p>
            <a:pPr>
              <a:buNone/>
            </a:pPr>
            <a:r>
              <a:rPr lang="uk-UA" sz="2600" dirty="0" smtClean="0"/>
              <a:t>До </a:t>
            </a:r>
            <a:r>
              <a:rPr lang="uk-UA" sz="2600" dirty="0" smtClean="0">
                <a:hlinkClick r:id="rId1" tooltip="Компетенція"/>
              </a:rPr>
              <a:t>компетенції</a:t>
            </a:r>
            <a:r>
              <a:rPr lang="uk-UA" sz="2600" dirty="0" smtClean="0"/>
              <a:t> </a:t>
            </a:r>
            <a:endParaRPr lang="uk-UA" sz="2600" dirty="0" smtClean="0"/>
          </a:p>
          <a:p>
            <a:pPr>
              <a:buNone/>
            </a:pPr>
            <a:r>
              <a:rPr lang="uk-UA" sz="2600" dirty="0" smtClean="0"/>
              <a:t>зборів учасників</a:t>
            </a:r>
            <a:endParaRPr lang="uk-UA" sz="2600" dirty="0" smtClean="0"/>
          </a:p>
          <a:p>
            <a:pPr>
              <a:buNone/>
            </a:pPr>
            <a:r>
              <a:rPr lang="uk-UA" sz="2600" dirty="0" smtClean="0"/>
              <a:t>товариства з</a:t>
            </a:r>
            <a:endParaRPr lang="uk-UA" sz="2600" dirty="0" smtClean="0"/>
          </a:p>
          <a:p>
            <a:pPr>
              <a:buNone/>
            </a:pPr>
            <a:r>
              <a:rPr lang="uk-UA" sz="2600" dirty="0"/>
              <a:t>о</a:t>
            </a:r>
            <a:r>
              <a:rPr lang="uk-UA" sz="2600" dirty="0" smtClean="0"/>
              <a:t>бмеженою</a:t>
            </a:r>
            <a:endParaRPr lang="uk-UA" sz="2600" dirty="0" smtClean="0"/>
          </a:p>
          <a:p>
            <a:pPr>
              <a:buNone/>
            </a:pPr>
            <a:r>
              <a:rPr lang="uk-UA" sz="2600" dirty="0"/>
              <a:t>в</a:t>
            </a:r>
            <a:r>
              <a:rPr lang="uk-UA" sz="2600" dirty="0" smtClean="0"/>
              <a:t>ідповідальністю</a:t>
            </a:r>
            <a:endParaRPr lang="uk-UA" sz="2600" dirty="0" smtClean="0"/>
          </a:p>
          <a:p>
            <a:pPr>
              <a:buNone/>
            </a:pPr>
            <a:r>
              <a:rPr lang="uk-UA" sz="2600" dirty="0" smtClean="0"/>
              <a:t>належить:</a:t>
            </a:r>
            <a:endParaRPr lang="uk-UA" sz="2600" dirty="0"/>
          </a:p>
        </p:txBody>
      </p:sp>
      <p:sp>
        <p:nvSpPr>
          <p:cNvPr id="4" name="Содержимое 3"/>
          <p:cNvSpPr>
            <a:spLocks noGrp="1"/>
          </p:cNvSpPr>
          <p:nvPr>
            <p:ph sz="half" idx="2"/>
          </p:nvPr>
        </p:nvSpPr>
        <p:spPr>
          <a:xfrm>
            <a:off x="3256280" y="1699895"/>
            <a:ext cx="4051935" cy="5149850"/>
          </a:xfrm>
        </p:spPr>
        <p:txBody>
          <a:bodyPr>
            <a:noAutofit/>
          </a:bodyPr>
          <a:lstStyle/>
          <a:p>
            <a:pPr marL="0" indent="0" algn="just" fontAlgn="auto">
              <a:spcBef>
                <a:spcPts val="0"/>
              </a:spcBef>
              <a:buNone/>
            </a:pPr>
            <a:r>
              <a:rPr lang="uk-UA" sz="1200" dirty="0" smtClean="0"/>
              <a:t>- визначення основних напрямів діяльності товариства і затвердження його планів та </a:t>
            </a:r>
            <a:r>
              <a:rPr lang="uk-UA" sz="1200" dirty="0" smtClean="0">
                <a:hlinkClick r:id="rId2" tooltip="Звіт"/>
              </a:rPr>
              <a:t>звітів</a:t>
            </a:r>
            <a:r>
              <a:rPr lang="uk-UA" sz="1200" dirty="0" smtClean="0"/>
              <a:t> про їх виконання; </a:t>
            </a:r>
            <a:endParaRPr lang="uk-UA" sz="1200" dirty="0" smtClean="0"/>
          </a:p>
          <a:p>
            <a:pPr marL="0" indent="0" algn="just" fontAlgn="auto">
              <a:spcBef>
                <a:spcPts val="0"/>
              </a:spcBef>
              <a:buNone/>
            </a:pPr>
            <a:r>
              <a:rPr lang="uk-UA" sz="1200" dirty="0" smtClean="0"/>
              <a:t>- внесення змін до </a:t>
            </a:r>
            <a:r>
              <a:rPr lang="uk-UA" sz="1200" dirty="0" smtClean="0">
                <a:hlinkClick r:id="rId3" tooltip="Статут"/>
              </a:rPr>
              <a:t>статуту</a:t>
            </a:r>
            <a:r>
              <a:rPr lang="uk-UA" sz="1200" dirty="0" smtClean="0"/>
              <a:t> товариства; </a:t>
            </a:r>
            <a:endParaRPr lang="uk-UA" sz="1200" dirty="0" smtClean="0"/>
          </a:p>
          <a:p>
            <a:pPr marL="0" indent="0" algn="just" fontAlgn="auto">
              <a:spcBef>
                <a:spcPts val="0"/>
              </a:spcBef>
              <a:buNone/>
            </a:pPr>
            <a:r>
              <a:rPr lang="uk-UA" sz="1200" dirty="0" smtClean="0"/>
              <a:t>- обрання та відкликання членів виконавчого органу та ревізійної комісії; </a:t>
            </a:r>
            <a:endParaRPr lang="uk-UA" sz="1200" dirty="0" smtClean="0"/>
          </a:p>
          <a:p>
            <a:pPr marL="0" indent="0" algn="just" fontAlgn="auto">
              <a:spcBef>
                <a:spcPts val="0"/>
              </a:spcBef>
              <a:buNone/>
            </a:pPr>
            <a:r>
              <a:rPr lang="uk-UA" sz="1200" dirty="0" smtClean="0"/>
              <a:t>-затвердження річних результатів діяльності товариства, звітів і висновків ревізійної комісії, порядку розподілу </a:t>
            </a:r>
            <a:r>
              <a:rPr lang="uk-UA" sz="1200" dirty="0" smtClean="0">
                <a:hlinkClick r:id="rId4" tooltip="Прибуток"/>
              </a:rPr>
              <a:t>прибутку</a:t>
            </a:r>
            <a:r>
              <a:rPr lang="uk-UA" sz="1200" dirty="0" smtClean="0"/>
              <a:t>; </a:t>
            </a:r>
            <a:endParaRPr lang="uk-UA" sz="1200" dirty="0" smtClean="0"/>
          </a:p>
          <a:p>
            <a:pPr marL="0" indent="0" algn="just" fontAlgn="auto">
              <a:spcBef>
                <a:spcPts val="0"/>
              </a:spcBef>
              <a:buNone/>
            </a:pPr>
            <a:r>
              <a:rPr lang="uk-UA" sz="1200" dirty="0" smtClean="0"/>
              <a:t>- створення, реорганізація та ліквідація </a:t>
            </a:r>
            <a:r>
              <a:rPr lang="uk-UA" sz="1200" dirty="0" smtClean="0">
                <a:hlinkClick r:id="rId5" tooltip="Дочірнє підприємство"/>
              </a:rPr>
              <a:t>дочірніх підприємств</a:t>
            </a:r>
            <a:r>
              <a:rPr lang="uk-UA" sz="1200" dirty="0" smtClean="0"/>
              <a:t>, </a:t>
            </a:r>
            <a:r>
              <a:rPr lang="uk-UA" sz="1200" dirty="0" smtClean="0">
                <a:hlinkClick r:id="rId6" tooltip="Філія"/>
              </a:rPr>
              <a:t>філій</a:t>
            </a:r>
            <a:r>
              <a:rPr lang="uk-UA" sz="1200" dirty="0" smtClean="0"/>
              <a:t> та </a:t>
            </a:r>
            <a:r>
              <a:rPr lang="uk-UA" sz="1200" dirty="0" smtClean="0">
                <a:hlinkClick r:id="rId7" tooltip="Представництво"/>
              </a:rPr>
              <a:t>представництв</a:t>
            </a:r>
            <a:r>
              <a:rPr lang="uk-UA" sz="1200" dirty="0" smtClean="0"/>
              <a:t>, затвердження їхніх статутів та положень;</a:t>
            </a:r>
            <a:endParaRPr lang="uk-UA" sz="1200" dirty="0" smtClean="0"/>
          </a:p>
          <a:p>
            <a:pPr marL="0" indent="0" algn="just" fontAlgn="auto">
              <a:spcBef>
                <a:spcPts val="0"/>
              </a:spcBef>
              <a:buNone/>
            </a:pPr>
            <a:r>
              <a:rPr lang="uk-UA" sz="1200" dirty="0" smtClean="0"/>
              <a:t> - винесення рішень про притягнення до майнової відповідальності </a:t>
            </a:r>
            <a:r>
              <a:rPr lang="uk-UA" sz="1200" dirty="0" smtClean="0">
                <a:hlinkClick r:id="rId8" tooltip="Посадова особа"/>
              </a:rPr>
              <a:t>посадових осіб</a:t>
            </a:r>
            <a:r>
              <a:rPr lang="uk-UA" sz="1200" dirty="0" smtClean="0"/>
              <a:t> товариства;</a:t>
            </a:r>
            <a:endParaRPr lang="uk-UA" sz="1200" dirty="0" smtClean="0"/>
          </a:p>
          <a:p>
            <a:pPr marL="0" indent="0" algn="just" fontAlgn="auto">
              <a:spcBef>
                <a:spcPts val="0"/>
              </a:spcBef>
              <a:buNone/>
            </a:pPr>
            <a:r>
              <a:rPr lang="uk-UA" sz="1200" dirty="0" smtClean="0"/>
              <a:t>- затвердження правил процедури та інших внутрішніх документів товариства, визначення його організаційної структури; </a:t>
            </a:r>
            <a:endParaRPr lang="uk-UA" sz="1200" dirty="0" smtClean="0"/>
          </a:p>
          <a:p>
            <a:pPr marL="0" indent="0" algn="just" fontAlgn="auto">
              <a:spcBef>
                <a:spcPts val="0"/>
              </a:spcBef>
              <a:buNone/>
            </a:pPr>
            <a:r>
              <a:rPr lang="uk-UA" sz="1200" dirty="0" smtClean="0"/>
              <a:t>- встановлення розміру, форми і порядку внесення учасниками додаткових вкладів; </a:t>
            </a:r>
            <a:endParaRPr lang="uk-UA" sz="1200" dirty="0" smtClean="0"/>
          </a:p>
          <a:p>
            <a:pPr marL="0" indent="0" algn="just" fontAlgn="auto">
              <a:spcBef>
                <a:spcPts val="0"/>
              </a:spcBef>
              <a:buNone/>
            </a:pPr>
            <a:r>
              <a:rPr lang="uk-UA" sz="1200" dirty="0" smtClean="0"/>
              <a:t>- вирішення питання про придбання товариством частки учасника; </a:t>
            </a:r>
            <a:endParaRPr lang="uk-UA" sz="1200" dirty="0" smtClean="0"/>
          </a:p>
          <a:p>
            <a:pPr marL="0" indent="0" algn="just" fontAlgn="auto">
              <a:spcBef>
                <a:spcPts val="0"/>
              </a:spcBef>
              <a:buNone/>
            </a:pPr>
            <a:r>
              <a:rPr lang="uk-UA" sz="1200" dirty="0" smtClean="0"/>
              <a:t>- виключення учасника з товариства; </a:t>
            </a:r>
            <a:endParaRPr lang="uk-UA" sz="1200" dirty="0" smtClean="0"/>
          </a:p>
          <a:p>
            <a:pPr marL="0" indent="0" algn="just" fontAlgn="auto">
              <a:spcBef>
                <a:spcPts val="0"/>
              </a:spcBef>
              <a:buNone/>
            </a:pPr>
            <a:r>
              <a:rPr lang="uk-UA" sz="1200" dirty="0" smtClean="0"/>
              <a:t>- визначення умов </a:t>
            </a:r>
            <a:r>
              <a:rPr lang="uk-UA" sz="1200" dirty="0" smtClean="0">
                <a:hlinkClick r:id="rId9" tooltip="Оплата праці"/>
              </a:rPr>
              <a:t>оплати праці</a:t>
            </a:r>
            <a:r>
              <a:rPr lang="uk-UA" sz="1200" dirty="0" smtClean="0"/>
              <a:t> посадових осіб товариства; </a:t>
            </a:r>
            <a:endParaRPr lang="uk-UA" sz="1200" dirty="0" smtClean="0"/>
          </a:p>
          <a:p>
            <a:pPr marL="0" indent="0" algn="just" fontAlgn="auto">
              <a:spcBef>
                <a:spcPts val="0"/>
              </a:spcBef>
              <a:buNone/>
            </a:pPr>
            <a:r>
              <a:rPr lang="uk-UA" sz="1200" dirty="0" smtClean="0"/>
              <a:t>- затвердження </a:t>
            </a:r>
            <a:r>
              <a:rPr lang="uk-UA" sz="1200" dirty="0" smtClean="0">
                <a:hlinkClick r:id="rId10" tooltip="Договір"/>
              </a:rPr>
              <a:t>договорів</a:t>
            </a:r>
            <a:r>
              <a:rPr lang="uk-UA" sz="1200" dirty="0" smtClean="0"/>
              <a:t> (угод), укладених на суму, що перевищує зазначену в статуті товариства;</a:t>
            </a:r>
            <a:endParaRPr lang="uk-UA" sz="1200" dirty="0" smtClean="0"/>
          </a:p>
          <a:p>
            <a:pPr marL="0" indent="0" algn="just" fontAlgn="auto">
              <a:spcBef>
                <a:spcPts val="0"/>
              </a:spcBef>
              <a:buNone/>
            </a:pPr>
            <a:r>
              <a:rPr lang="uk-UA" sz="1200" dirty="0" smtClean="0"/>
              <a:t>- прийняття рішення про припинення діяльності товариства.</a:t>
            </a:r>
            <a:endParaRPr lang="uk-UA" sz="1200" dirty="0"/>
          </a:p>
        </p:txBody>
      </p:sp>
      <p:sp>
        <p:nvSpPr>
          <p:cNvPr id="5" name="Стрелка вправо 4"/>
          <p:cNvSpPr/>
          <p:nvPr/>
        </p:nvSpPr>
        <p:spPr>
          <a:xfrm>
            <a:off x="2761615" y="2780665"/>
            <a:ext cx="494665" cy="3517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advTm="8406">
    <p:spli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404664"/>
            <a:ext cx="6554688" cy="1440160"/>
          </a:xfrm>
        </p:spPr>
        <p:txBody>
          <a:bodyPr>
            <a:noAutofit/>
          </a:bodyPr>
          <a:lstStyle/>
          <a:p>
            <a:pPr algn="just"/>
            <a:r>
              <a:rPr lang="uk-UA" sz="1800" dirty="0" smtClean="0"/>
              <a:t>	Для вирішення усіх питань діяльності товариства (за винятком тих, що належать до виключної компетенції загальних зборів учасників) створюється </a:t>
            </a:r>
            <a:r>
              <a:rPr lang="uk-UA" sz="1800" b="1" u="sng" dirty="0" smtClean="0">
                <a:solidFill>
                  <a:schemeClr val="accent1">
                    <a:lumMod val="75000"/>
                  </a:schemeClr>
                </a:solidFill>
              </a:rPr>
              <a:t>виконавчий орган</a:t>
            </a:r>
            <a:r>
              <a:rPr lang="uk-UA" sz="1800" u="sng" dirty="0" smtClean="0"/>
              <a:t>: </a:t>
            </a:r>
            <a:r>
              <a:rPr lang="uk-UA" sz="1800" dirty="0" smtClean="0"/>
              <a:t>колегіальний (дирекція) або одноособовий (директор).</a:t>
            </a:r>
            <a:endParaRPr lang="uk-UA" sz="1800" dirty="0"/>
          </a:p>
        </p:txBody>
      </p:sp>
      <p:sp>
        <p:nvSpPr>
          <p:cNvPr id="3" name="Содержимое 2"/>
          <p:cNvSpPr>
            <a:spLocks noGrp="1"/>
          </p:cNvSpPr>
          <p:nvPr>
            <p:ph sz="half" idx="1"/>
          </p:nvPr>
        </p:nvSpPr>
        <p:spPr>
          <a:xfrm>
            <a:off x="609600" y="1916832"/>
            <a:ext cx="6770712" cy="4124529"/>
          </a:xfrm>
        </p:spPr>
        <p:txBody>
          <a:bodyPr>
            <a:noAutofit/>
          </a:bodyPr>
          <a:lstStyle/>
          <a:p>
            <a:pPr algn="just"/>
            <a:r>
              <a:rPr lang="uk-UA" sz="1400" dirty="0" smtClean="0"/>
              <a:t>Дирекцію очолює генеральний директор. Членами виконавчого органу можуть бути також і особи, які не є учасниками товариства.</a:t>
            </a:r>
            <a:endParaRPr lang="uk-UA" sz="1400" dirty="0" smtClean="0"/>
          </a:p>
          <a:p>
            <a:pPr algn="just"/>
            <a:r>
              <a:rPr lang="uk-UA" sz="1400" dirty="0" smtClean="0"/>
              <a:t>Загальні збори учасників товариства можуть винести рішення про передачу частини повноважень, що належать їм, до компетенції дирекції (директора).</a:t>
            </a:r>
            <a:endParaRPr lang="uk-UA" sz="1400" dirty="0" smtClean="0"/>
          </a:p>
          <a:p>
            <a:pPr algn="just"/>
            <a:r>
              <a:rPr lang="uk-UA" sz="1400" dirty="0" smtClean="0"/>
              <a:t>Дирекція (директор) підзвітна загальним зборам учасників і організує виконання їх рішень. Дирекція (директор) не вправі приймати рішення, обов’язкові для учасників товариства.</a:t>
            </a:r>
            <a:endParaRPr lang="uk-UA" sz="1400" dirty="0" smtClean="0"/>
          </a:p>
          <a:p>
            <a:pPr algn="just"/>
            <a:r>
              <a:rPr lang="uk-UA" sz="1400" dirty="0" smtClean="0"/>
              <a:t>Дирекція (директор) діє від імені товариства в межах, встановлених Законом України “Про господарські товариства” та установчими документами.</a:t>
            </a:r>
            <a:endParaRPr lang="uk-UA" sz="1400" dirty="0" smtClean="0"/>
          </a:p>
          <a:p>
            <a:pPr algn="just"/>
            <a:r>
              <a:rPr lang="uk-UA" sz="1400" dirty="0" smtClean="0"/>
              <a:t>Генеральний директор має право без довіреності виконувати дії від імені товариства. Інші члени дирекції також можуть бути наділені цим правом.</a:t>
            </a:r>
            <a:endParaRPr lang="uk-UA" sz="1400" dirty="0" smtClean="0"/>
          </a:p>
          <a:p>
            <a:pPr algn="just"/>
            <a:r>
              <a:rPr lang="uk-UA" sz="1400" dirty="0" smtClean="0"/>
              <a:t>Генеральний директор (директор) не може бути одночасно головою загальних зборів учасників товариства.</a:t>
            </a:r>
            <a:endParaRPr lang="uk-UA"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84"/>
            <a:ext cx="6347713" cy="1163216"/>
          </a:xfrm>
        </p:spPr>
        <p:txBody>
          <a:bodyPr>
            <a:normAutofit fontScale="90000"/>
          </a:bodyPr>
          <a:lstStyle/>
          <a:p>
            <a:r>
              <a:rPr lang="ru-RU" dirty="0" err="1" smtClean="0"/>
              <a:t>Правове</a:t>
            </a:r>
            <a:r>
              <a:rPr lang="ru-RU" dirty="0" smtClean="0"/>
              <a:t> </a:t>
            </a:r>
            <a:r>
              <a:rPr lang="ru-RU" dirty="0" err="1" smtClean="0"/>
              <a:t>регулювання</a:t>
            </a:r>
            <a:r>
              <a:rPr lang="ru-RU" dirty="0" smtClean="0"/>
              <a:t> </a:t>
            </a:r>
            <a:r>
              <a:rPr lang="ru-RU" dirty="0" err="1" smtClean="0"/>
              <a:t>діяльності</a:t>
            </a:r>
            <a:r>
              <a:rPr lang="ru-RU" dirty="0" smtClean="0"/>
              <a:t> </a:t>
            </a:r>
            <a:r>
              <a:rPr lang="ru-RU" dirty="0" err="1" smtClean="0"/>
              <a:t>учасників</a:t>
            </a:r>
            <a:r>
              <a:rPr lang="ru-RU" dirty="0" smtClean="0"/>
              <a:t> ТОВ:</a:t>
            </a:r>
            <a:br>
              <a:rPr lang="ru-RU" b="1" dirty="0" smtClean="0"/>
            </a:br>
            <a:endParaRPr lang="ru-RU" dirty="0"/>
          </a:p>
        </p:txBody>
      </p:sp>
      <p:sp>
        <p:nvSpPr>
          <p:cNvPr id="3" name="Содержимое 2"/>
          <p:cNvSpPr>
            <a:spLocks noGrp="1"/>
          </p:cNvSpPr>
          <p:nvPr>
            <p:ph idx="1"/>
          </p:nvPr>
        </p:nvSpPr>
        <p:spPr>
          <a:xfrm>
            <a:off x="251460" y="1052830"/>
            <a:ext cx="7058660" cy="5767705"/>
          </a:xfrm>
        </p:spPr>
        <p:txBody>
          <a:bodyPr>
            <a:normAutofit fontScale="70000" lnSpcReduction="20000"/>
          </a:bodyPr>
          <a:lstStyle/>
          <a:p>
            <a:pPr algn="just"/>
            <a:r>
              <a:rPr lang="uk-UA" dirty="0" smtClean="0"/>
              <a:t>Учасник товариства з обмеженою відповідальністю має право продати чи іншим чином відступити свою частку у статутному капіталі одному або кільком учасникам цього товариства або третім особам, якщо інше не передбачено установчими документами.</a:t>
            </a:r>
            <a:endParaRPr lang="uk-UA" dirty="0" smtClean="0"/>
          </a:p>
          <a:p>
            <a:pPr algn="just"/>
            <a:r>
              <a:rPr lang="uk-UA" dirty="0" smtClean="0"/>
              <a:t>Учасники товариства користуються переважним правом купівлі частки учасника пропорційно до розмірів своїх часток, якщо статутом товариства чи домовленістю між учасниками не встановлений інший порядок здійснення цього права. Купівля здійснюється за ціною та на інших умовах, на яких частка пропонувалася для продажу третім особам. Якщо учасники товариства не скористаються своїм переважним правом протягом місяця від дня повідомлення про намір учасника продати частку (її частину) або протягом іншого строку, встановленого статутом товариства, або за домовленістю між його учасниками, частка (її частина) учасника може бути відчужена третій особі. </a:t>
            </a:r>
            <a:endParaRPr lang="uk-UA" dirty="0" smtClean="0"/>
          </a:p>
          <a:p>
            <a:pPr algn="just"/>
            <a:r>
              <a:rPr lang="uk-UA" dirty="0" smtClean="0"/>
              <a:t>У разі придбання частки учасника самим товариством з обмеженою відповідальністю воно зобов’язане реалізувати її іншим учасникам або третім особам протягом строку, що не перевищує одного року, або зменшити свій статутний капітал </a:t>
            </a:r>
            <a:endParaRPr lang="uk-UA" dirty="0" smtClean="0"/>
          </a:p>
          <a:p>
            <a:pPr algn="just"/>
            <a:r>
              <a:rPr lang="uk-UA" dirty="0" smtClean="0"/>
              <a:t>При виході учасника з товариства з обмеженою відповідальністю йому виплачується вартість частини майна товариства, пропорційна його частці у статутному капіталі.</a:t>
            </a:r>
            <a:endParaRPr lang="uk-UA" dirty="0" smtClean="0"/>
          </a:p>
          <a:p>
            <a:pPr algn="just"/>
            <a:r>
              <a:rPr lang="uk-UA" dirty="0" smtClean="0"/>
              <a:t>Майно, передане учасником товариству тільки в користування, повертається в натуральній формі без винагороди.</a:t>
            </a:r>
            <a:endParaRPr lang="uk-UA" dirty="0" smtClean="0"/>
          </a:p>
          <a:p>
            <a:pPr algn="just"/>
            <a:r>
              <a:rPr lang="uk-UA" dirty="0" smtClean="0"/>
              <a:t> </a:t>
            </a:r>
            <a:r>
              <a:rPr lang="uk-UA" dirty="0" smtClean="0"/>
              <a:t>При </a:t>
            </a:r>
            <a:r>
              <a:rPr lang="uk-UA" dirty="0" smtClean="0"/>
              <a:t>реорганізації юридичної особи, учасника товариства, або у зв’язку із смертю громадянина, учасника товариства, правонаступники (спадкоємці) мають переважне право вступу до цього товариства. При відмові правонаступника (спадкоємця) від вступу до товариства з обмеженою відповідальністю або відмові товариства у прийнятті до нього правонаступника (спадкоємця) йому видається у грошовій або натуральній формі частка у майні, яка належала реорганізованій або ліквідованій юридичній особі (спадкодавцю), вартість якої визначається на день реорганізації або ліквідації (смерті) учасника. У цих випадках розмір статутного (складеного) капіталу товариства підлягає зменшенню.</a:t>
            </a:r>
            <a:endParaRPr lang="uk-UA" dirty="0" smtClean="0"/>
          </a:p>
          <a:p>
            <a:endParaRPr lang="ru-RU" dirty="0" smtClean="0"/>
          </a:p>
          <a:p>
            <a:endParaRPr lang="ru-RU" dirty="0" smtClean="0"/>
          </a:p>
          <a:p>
            <a:pPr algn="just"/>
            <a:endParaRPr lang="ru-RU" dirty="0" smtClean="0"/>
          </a:p>
          <a:p>
            <a:pPr algn="just"/>
            <a:endParaRPr lang="ru-RU" dirty="0" smtClean="0"/>
          </a:p>
          <a:p>
            <a:pPr algn="just"/>
            <a:endParaRPr lang="ru-RU" dirty="0" smtClean="0"/>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267765" y="692696"/>
            <a:ext cx="6808270" cy="3075254"/>
          </a:xfrm>
        </p:spPr>
        <p:txBody>
          <a:bodyPr>
            <a:noAutofit/>
          </a:bodyPr>
          <a:lstStyle/>
          <a:p>
            <a:pPr algn="just"/>
            <a:r>
              <a:rPr lang="uk-UA" sz="3200" b="1" dirty="0" smtClean="0">
                <a:solidFill>
                  <a:schemeClr val="accent1">
                    <a:lumMod val="75000"/>
                  </a:schemeClr>
                </a:solidFill>
              </a:rPr>
              <a:t> 5. Т</a:t>
            </a:r>
            <a:r>
              <a:rPr lang="vi-VN" sz="3200" b="1" dirty="0" smtClean="0">
                <a:solidFill>
                  <a:schemeClr val="accent1">
                    <a:lumMod val="75000"/>
                  </a:schemeClr>
                </a:solidFill>
              </a:rPr>
              <a:t>овари́ство з додатко́вою відповіда́льністю</a:t>
            </a:r>
            <a:r>
              <a:rPr lang="uk-UA" sz="3200" b="1" dirty="0" smtClean="0">
                <a:solidFill>
                  <a:schemeClr val="accent1">
                    <a:lumMod val="75000"/>
                  </a:schemeClr>
                </a:solidFill>
              </a:rPr>
              <a:t> (</a:t>
            </a:r>
            <a:r>
              <a:rPr lang="uk-UA" sz="3200" b="1" dirty="0" err="1" smtClean="0">
                <a:solidFill>
                  <a:schemeClr val="accent1">
                    <a:lumMod val="75000"/>
                  </a:schemeClr>
                </a:solidFill>
              </a:rPr>
              <a:t>ТзДВ</a:t>
            </a:r>
            <a:r>
              <a:rPr lang="uk-UA" sz="3200" b="1" dirty="0" smtClean="0">
                <a:solidFill>
                  <a:schemeClr val="accent1">
                    <a:lumMod val="75000"/>
                  </a:schemeClr>
                </a:solidFill>
              </a:rPr>
              <a:t>)</a:t>
            </a:r>
            <a:r>
              <a:rPr lang="vi-VN" sz="3200" b="1" dirty="0" smtClean="0">
                <a:solidFill>
                  <a:schemeClr val="accent1">
                    <a:lumMod val="75000"/>
                  </a:schemeClr>
                </a:solidFill>
              </a:rPr>
              <a:t> </a:t>
            </a:r>
            <a:r>
              <a:rPr lang="uk-UA" sz="3200" dirty="0"/>
              <a:t>-</a:t>
            </a:r>
            <a:r>
              <a:rPr lang="vi-VN" sz="3200" dirty="0" smtClean="0"/>
              <a:t> </a:t>
            </a:r>
            <a:r>
              <a:rPr lang="vi-VN" sz="1600" dirty="0" smtClean="0">
                <a:hlinkClick r:id="rId1" tooltip="Об'єднення (ще не написана)"/>
              </a:rPr>
              <a:t>об'єднення</a:t>
            </a:r>
            <a:r>
              <a:rPr lang="vi-VN" sz="1600" dirty="0" smtClean="0"/>
              <a:t> (</a:t>
            </a:r>
            <a:r>
              <a:rPr lang="vi-VN" sz="1600" dirty="0" smtClean="0">
                <a:hlinkClick r:id="rId2" tooltip="Товариство (ще не написана)"/>
              </a:rPr>
              <a:t>товариство</a:t>
            </a:r>
            <a:r>
              <a:rPr lang="vi-VN" sz="1600" dirty="0" smtClean="0"/>
              <a:t>), створене за згодою </a:t>
            </a:r>
            <a:r>
              <a:rPr lang="vi-VN" sz="1600" dirty="0" smtClean="0">
                <a:hlinkClick r:id="rId3" tooltip="Юридична особа"/>
              </a:rPr>
              <a:t>юридичними особами</a:t>
            </a:r>
            <a:r>
              <a:rPr lang="vi-VN" sz="1600" dirty="0" smtClean="0"/>
              <a:t> чи громадянами (</a:t>
            </a:r>
            <a:r>
              <a:rPr lang="vi-VN" sz="1600" dirty="0" smtClean="0">
                <a:hlinkClick r:id="rId4" tooltip="Фізична особа"/>
              </a:rPr>
              <a:t>фізичними особами</a:t>
            </a:r>
            <a:r>
              <a:rPr lang="vi-VN" sz="1600" dirty="0" smtClean="0"/>
              <a:t>) шляхом об'єднання їхнього майна з метою здійснення господарської діяльності, </a:t>
            </a:r>
            <a:r>
              <a:rPr lang="vi-VN" sz="1600" dirty="0" smtClean="0">
                <a:hlinkClick r:id="rId5" tooltip="Статутний фонд"/>
              </a:rPr>
              <a:t>статутний фонд</a:t>
            </a:r>
            <a:r>
              <a:rPr lang="vi-VN" sz="1600" dirty="0" smtClean="0"/>
              <a:t> якого розділений на частки визначених установчими документами розмірів, а в статуті передбачена конкретна майнова відповідальність учасників при недостатності засобів товариства. У цьому випадку учасники товариства відповідають за його зобов'язаннями у межах, визначених статутом пропорційно їхнім часткам</a:t>
            </a:r>
            <a:r>
              <a:rPr lang="uk-UA" sz="1600" dirty="0" smtClean="0"/>
              <a:t>.</a:t>
            </a:r>
            <a:endParaRPr lang="ru-RU" sz="1600" dirty="0"/>
          </a:p>
        </p:txBody>
      </p:sp>
      <p:sp>
        <p:nvSpPr>
          <p:cNvPr id="6" name="Содержимое 5"/>
          <p:cNvSpPr>
            <a:spLocks noGrp="1"/>
          </p:cNvSpPr>
          <p:nvPr>
            <p:ph idx="1"/>
          </p:nvPr>
        </p:nvSpPr>
        <p:spPr>
          <a:xfrm>
            <a:off x="251460" y="3717290"/>
            <a:ext cx="6696710" cy="3109595"/>
          </a:xfrm>
        </p:spPr>
        <p:txBody>
          <a:bodyPr>
            <a:normAutofit lnSpcReduction="10000"/>
          </a:bodyPr>
          <a:lstStyle/>
          <a:p>
            <a:pPr algn="just">
              <a:buNone/>
            </a:pPr>
            <a:r>
              <a:rPr lang="uk-UA" dirty="0" smtClean="0"/>
              <a:t>	</a:t>
            </a:r>
            <a:r>
              <a:rPr lang="uk-UA" sz="1600" dirty="0" smtClean="0"/>
              <a:t>При недостатності майна одного чи декількох учасників товариства для забезпечення належної з них частки додаткової відповідальності по відсутній сумі її несуть інші члени товариства пропорційно їхнім часткам у майні. ТДВ вправі зменшити чи збільшити за згодою кредиторів при відсутності заперечень учасників розмір додаткової відповідальності. При її збільшенні учасники надають документи, що підтверджують їхню можливість забезпечити відповідальність у новому розмірі.</a:t>
            </a:r>
            <a:endParaRPr lang="uk-UA" sz="1600" dirty="0" smtClean="0"/>
          </a:p>
          <a:p>
            <a:pPr indent="0" algn="just">
              <a:buNone/>
            </a:pPr>
            <a:r>
              <a:rPr lang="en-US" altLang="en-US" sz="1600" dirty="0" smtClean="0"/>
              <a:t>Варто</a:t>
            </a:r>
            <a:r>
              <a:rPr lang="en-US" altLang="ru-RU" sz="1600" dirty="0" smtClean="0"/>
              <a:t> </a:t>
            </a:r>
            <a:r>
              <a:rPr lang="en-US" altLang="en-US" sz="1600" dirty="0" smtClean="0"/>
              <a:t>відзначити</a:t>
            </a:r>
            <a:r>
              <a:rPr lang="en-US" altLang="ru-RU" sz="1600" dirty="0" smtClean="0"/>
              <a:t>, </a:t>
            </a:r>
            <a:r>
              <a:rPr lang="en-US" altLang="en-US" sz="1600" dirty="0" smtClean="0"/>
              <a:t>що</a:t>
            </a:r>
            <a:r>
              <a:rPr lang="en-US" altLang="ru-RU" sz="1600" dirty="0" smtClean="0"/>
              <a:t> </a:t>
            </a:r>
            <a:r>
              <a:rPr lang="en-US" altLang="en-US" sz="1600" dirty="0" smtClean="0"/>
              <a:t>ТзДВ</a:t>
            </a:r>
            <a:r>
              <a:rPr lang="en-US" altLang="ru-RU" sz="1600" dirty="0" smtClean="0"/>
              <a:t> </a:t>
            </a:r>
            <a:r>
              <a:rPr lang="en-US" altLang="en-US" sz="1600" dirty="0" smtClean="0"/>
              <a:t>не</a:t>
            </a:r>
            <a:r>
              <a:rPr lang="en-US" altLang="ru-RU" sz="1600" dirty="0" smtClean="0"/>
              <a:t> </a:t>
            </a:r>
            <a:r>
              <a:rPr lang="en-US" altLang="en-US" sz="1600" dirty="0" smtClean="0"/>
              <a:t>можна</a:t>
            </a:r>
            <a:r>
              <a:rPr lang="en-US" altLang="ru-RU" sz="1600" dirty="0" smtClean="0"/>
              <a:t> </a:t>
            </a:r>
            <a:r>
              <a:rPr lang="en-US" altLang="en-US" sz="1600" dirty="0" smtClean="0"/>
              <a:t>однозначно</a:t>
            </a:r>
            <a:r>
              <a:rPr lang="en-US" altLang="ru-RU" sz="1600" dirty="0" smtClean="0"/>
              <a:t> </a:t>
            </a:r>
            <a:r>
              <a:rPr lang="en-US" altLang="en-US" sz="1600" dirty="0" smtClean="0"/>
              <a:t>віднести</a:t>
            </a:r>
            <a:r>
              <a:rPr lang="en-US" altLang="ru-RU" sz="1600" dirty="0" smtClean="0"/>
              <a:t> </a:t>
            </a:r>
            <a:r>
              <a:rPr lang="en-US" altLang="en-US" sz="1600" dirty="0" smtClean="0"/>
              <a:t>до</a:t>
            </a:r>
            <a:r>
              <a:rPr lang="en-US" altLang="ru-RU" sz="1600" dirty="0" smtClean="0"/>
              <a:t> </a:t>
            </a:r>
            <a:r>
              <a:rPr lang="en-US" altLang="en-US" sz="1600" dirty="0" smtClean="0"/>
              <a:t>товариств</a:t>
            </a:r>
            <a:r>
              <a:rPr lang="en-US" altLang="ru-RU" sz="1600" dirty="0" smtClean="0"/>
              <a:t> </a:t>
            </a:r>
            <a:r>
              <a:rPr lang="en-US" altLang="en-US" sz="1600" dirty="0" smtClean="0"/>
              <a:t>корпоративного</a:t>
            </a:r>
            <a:r>
              <a:rPr lang="en-US" altLang="ru-RU" sz="1600" dirty="0" smtClean="0"/>
              <a:t> </a:t>
            </a:r>
            <a:r>
              <a:rPr lang="en-US" altLang="en-US" sz="1600" dirty="0" smtClean="0"/>
              <a:t>типу</a:t>
            </a:r>
            <a:r>
              <a:rPr lang="en-US" altLang="ru-RU" sz="1600" dirty="0" smtClean="0"/>
              <a:t>, </a:t>
            </a:r>
            <a:r>
              <a:rPr lang="en-US" altLang="en-US" sz="1600" dirty="0" smtClean="0"/>
              <a:t>оскільки</a:t>
            </a:r>
            <a:r>
              <a:rPr lang="en-US" altLang="ru-RU" sz="1600" dirty="0" smtClean="0"/>
              <a:t> </a:t>
            </a:r>
            <a:r>
              <a:rPr lang="en-US" altLang="en-US" sz="1600" dirty="0" smtClean="0"/>
              <a:t>тут</a:t>
            </a:r>
            <a:r>
              <a:rPr lang="en-US" altLang="ru-RU" sz="1600" dirty="0" smtClean="0"/>
              <a:t> </a:t>
            </a:r>
            <a:r>
              <a:rPr lang="en-US" altLang="en-US" sz="1600" dirty="0" smtClean="0"/>
              <a:t>простежуються</a:t>
            </a:r>
            <a:r>
              <a:rPr lang="en-US" altLang="ru-RU" sz="1600" dirty="0" smtClean="0"/>
              <a:t> </a:t>
            </a:r>
            <a:r>
              <a:rPr lang="en-US" altLang="en-US" sz="1600" dirty="0" smtClean="0"/>
              <a:t>риси</a:t>
            </a:r>
            <a:r>
              <a:rPr lang="en-US" altLang="ru-RU" sz="1600" dirty="0" smtClean="0"/>
              <a:t>, </a:t>
            </a:r>
            <a:r>
              <a:rPr lang="en-US" altLang="en-US" sz="1600" dirty="0" smtClean="0"/>
              <a:t>як</a:t>
            </a:r>
            <a:r>
              <a:rPr lang="en-US" altLang="ru-RU" sz="1600" dirty="0" smtClean="0"/>
              <a:t> </a:t>
            </a:r>
            <a:r>
              <a:rPr lang="en-US" altLang="en-US" sz="1600" dirty="0" smtClean="0"/>
              <a:t>такі</a:t>
            </a:r>
            <a:r>
              <a:rPr lang="en-US" altLang="ru-RU" sz="1600" dirty="0" smtClean="0"/>
              <a:t>, </a:t>
            </a:r>
            <a:r>
              <a:rPr lang="en-US" altLang="en-US" sz="1600" dirty="0" smtClean="0"/>
              <a:t>що</a:t>
            </a:r>
            <a:r>
              <a:rPr lang="en-US" altLang="ru-RU" sz="1600" dirty="0" smtClean="0"/>
              <a:t> </a:t>
            </a:r>
            <a:r>
              <a:rPr lang="en-US" altLang="en-US" sz="1600" dirty="0" smtClean="0"/>
              <a:t>є</a:t>
            </a:r>
            <a:r>
              <a:rPr lang="en-US" altLang="ru-RU" sz="1600" dirty="0" smtClean="0"/>
              <a:t> </a:t>
            </a:r>
            <a:r>
              <a:rPr lang="en-US" altLang="en-US" sz="1600" dirty="0" smtClean="0"/>
              <a:t>характерними</a:t>
            </a:r>
            <a:r>
              <a:rPr lang="en-US" altLang="ru-RU" sz="1600" dirty="0" smtClean="0"/>
              <a:t>, </a:t>
            </a:r>
            <a:r>
              <a:rPr lang="en-US" altLang="en-US" sz="1600" dirty="0" smtClean="0"/>
              <a:t>так</a:t>
            </a:r>
            <a:r>
              <a:rPr lang="en-US" altLang="ru-RU" sz="1600" dirty="0" smtClean="0"/>
              <a:t> </a:t>
            </a:r>
            <a:r>
              <a:rPr lang="en-US" altLang="en-US" sz="1600" dirty="0" smtClean="0"/>
              <a:t>і</a:t>
            </a:r>
            <a:r>
              <a:rPr lang="en-US" altLang="ru-RU" sz="1600" dirty="0" smtClean="0"/>
              <a:t> </a:t>
            </a:r>
            <a:r>
              <a:rPr lang="en-US" altLang="en-US" sz="1600" dirty="0" smtClean="0"/>
              <a:t>такі</a:t>
            </a:r>
            <a:r>
              <a:rPr lang="en-US" altLang="ru-RU" sz="1600" dirty="0" smtClean="0"/>
              <a:t>, </a:t>
            </a:r>
            <a:r>
              <a:rPr lang="en-US" altLang="en-US" sz="1600" dirty="0" smtClean="0"/>
              <a:t>що</a:t>
            </a:r>
            <a:r>
              <a:rPr lang="en-US" altLang="ru-RU" sz="1600" dirty="0" smtClean="0"/>
              <a:t> </a:t>
            </a:r>
            <a:r>
              <a:rPr lang="en-US" altLang="en-US" sz="1600" dirty="0" smtClean="0"/>
              <a:t>не</a:t>
            </a:r>
            <a:r>
              <a:rPr lang="en-US" altLang="ru-RU" sz="1600" dirty="0" smtClean="0"/>
              <a:t> </a:t>
            </a:r>
            <a:r>
              <a:rPr lang="en-US" altLang="en-US" sz="1600" dirty="0" smtClean="0"/>
              <a:t>характерні</a:t>
            </a:r>
            <a:r>
              <a:rPr lang="en-US" altLang="ru-RU" sz="1600" dirty="0" smtClean="0"/>
              <a:t> </a:t>
            </a:r>
            <a:r>
              <a:rPr lang="en-US" altLang="en-US" sz="1600" dirty="0" smtClean="0"/>
              <a:t>для</a:t>
            </a:r>
            <a:r>
              <a:rPr lang="en-US" altLang="ru-RU" sz="1600" dirty="0" smtClean="0"/>
              <a:t> </a:t>
            </a:r>
            <a:r>
              <a:rPr lang="en-US" altLang="en-US" sz="1600" dirty="0" smtClean="0"/>
              <a:t>корпоративного</a:t>
            </a:r>
            <a:r>
              <a:rPr lang="en-US" altLang="ru-RU" sz="1600" dirty="0" smtClean="0"/>
              <a:t> </a:t>
            </a:r>
            <a:r>
              <a:rPr lang="en-US" altLang="en-US" sz="1600" dirty="0" smtClean="0"/>
              <a:t>управління</a:t>
            </a:r>
            <a:r>
              <a:rPr lang="en-US" altLang="ru-RU" sz="1600" dirty="0" smtClean="0"/>
              <a:t>.</a:t>
            </a:r>
            <a:endParaRPr lang="en-US" altLang="ru-RU" sz="1600" dirty="0" smtClean="0"/>
          </a:p>
        </p:txBody>
      </p:sp>
    </p:spTree>
  </p:cSld>
  <p:clrMapOvr>
    <a:masterClrMapping/>
  </p:clrMapOvr>
  <p:transition advTm="7109">
    <p:circl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6347713" cy="1451248"/>
          </a:xfrm>
        </p:spPr>
        <p:txBody>
          <a:bodyPr>
            <a:normAutofit fontScale="90000"/>
          </a:bodyPr>
          <a:lstStyle/>
          <a:p>
            <a:pPr algn="just"/>
            <a:r>
              <a:rPr lang="uk-UA" sz="2000" dirty="0" smtClean="0"/>
              <a:t>	Товариство з додатковою відповідальністю (</a:t>
            </a:r>
            <a:r>
              <a:rPr lang="uk-UA" sz="2000" dirty="0" err="1" smtClean="0"/>
              <a:t>ТзДВ</a:t>
            </a:r>
            <a:r>
              <a:rPr lang="uk-UA" sz="2000" dirty="0" smtClean="0"/>
              <a:t>) створюється в тих випадках, коли розміри капіталу, необхідного для початку діяльності товариства і його нормального функціонування, значно менші, ніж для забезпечення інтересів кредиторів цього товариства.</a:t>
            </a:r>
            <a:endParaRPr lang="uk-UA" sz="2000" dirty="0"/>
          </a:p>
        </p:txBody>
      </p:sp>
      <p:sp>
        <p:nvSpPr>
          <p:cNvPr id="3" name="Содержимое 2"/>
          <p:cNvSpPr>
            <a:spLocks noGrp="1"/>
          </p:cNvSpPr>
          <p:nvPr>
            <p:ph idx="1"/>
          </p:nvPr>
        </p:nvSpPr>
        <p:spPr>
          <a:xfrm>
            <a:off x="609599" y="2160591"/>
            <a:ext cx="6554690" cy="3356642"/>
          </a:xfrm>
        </p:spPr>
        <p:txBody>
          <a:bodyPr>
            <a:normAutofit/>
          </a:bodyPr>
          <a:lstStyle/>
          <a:p>
            <a:pPr algn="just"/>
            <a:r>
              <a:rPr lang="uk-UA" dirty="0" smtClean="0"/>
              <a:t>у разі банкротства одного з учасників його відповідальність за борги товариства розподіляється між іншими учасниками;</a:t>
            </a:r>
            <a:endParaRPr lang="uk-UA" dirty="0" smtClean="0"/>
          </a:p>
          <a:p>
            <a:pPr algn="just"/>
            <a:r>
              <a:rPr lang="uk-UA" dirty="0" smtClean="0"/>
              <a:t>учасник, що вибув, впродовж 1 року з дня вибуття несе передбачену статутом відповідальність за всіма зобов'язаннями товариства, що виникли до його вибуття зі складу товариства;</a:t>
            </a:r>
            <a:endParaRPr lang="uk-UA" dirty="0" smtClean="0"/>
          </a:p>
          <a:p>
            <a:pPr algn="just"/>
            <a:r>
              <a:rPr lang="uk-UA" dirty="0" smtClean="0"/>
              <a:t>кожний учасник, що вступає в товариство, несе відповідальність також за всіма зобов'язаннями товариства, що виникли до його вступу.</a:t>
            </a:r>
            <a:endParaRPr lang="uk-UA" dirty="0" smtClean="0"/>
          </a:p>
          <a:p>
            <a:endParaRPr lang="ru-RU" dirty="0"/>
          </a:p>
        </p:txBody>
      </p:sp>
    </p:spTree>
  </p:cSld>
  <p:clrMapOvr>
    <a:masterClrMapping/>
  </p:clrMapOvr>
  <p:transition advTm="5859">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600"/>
            <a:ext cx="7706817" cy="3035424"/>
          </a:xfrm>
        </p:spPr>
        <p:txBody>
          <a:bodyPr>
            <a:normAutofit/>
          </a:bodyPr>
          <a:lstStyle/>
          <a:p>
            <a:br>
              <a:rPr lang="ru-RU" dirty="0" smtClean="0"/>
            </a:br>
            <a:br>
              <a:rPr lang="ru-RU" dirty="0" smtClean="0"/>
            </a:br>
            <a:endParaRPr lang="ru-RU" dirty="0"/>
          </a:p>
        </p:txBody>
      </p:sp>
      <p:sp>
        <p:nvSpPr>
          <p:cNvPr id="3" name="Содержимое 2"/>
          <p:cNvSpPr>
            <a:spLocks noGrp="1"/>
          </p:cNvSpPr>
          <p:nvPr>
            <p:ph idx="1"/>
          </p:nvPr>
        </p:nvSpPr>
        <p:spPr>
          <a:xfrm>
            <a:off x="755649" y="4580627"/>
            <a:ext cx="6347714" cy="2252323"/>
          </a:xfrm>
        </p:spPr>
        <p:txBody>
          <a:bodyPr>
            <a:normAutofit lnSpcReduction="10000"/>
          </a:bodyPr>
          <a:lstStyle/>
          <a:p>
            <a:pPr>
              <a:buNone/>
            </a:pPr>
            <a:r>
              <a:rPr lang="ru-RU" dirty="0" smtClean="0"/>
              <a:t>До </a:t>
            </a:r>
            <a:r>
              <a:rPr lang="uk-UA" dirty="0" smtClean="0"/>
              <a:t>господарських товариств</a:t>
            </a:r>
            <a:r>
              <a:rPr lang="ru-RU" dirty="0" smtClean="0"/>
              <a:t> належать:</a:t>
            </a:r>
            <a:endParaRPr lang="ru-RU" dirty="0" smtClean="0"/>
          </a:p>
          <a:p>
            <a:r>
              <a:rPr lang="ru-RU" dirty="0" err="1" smtClean="0">
                <a:solidFill>
                  <a:schemeClr val="accent1">
                    <a:lumMod val="75000"/>
                  </a:schemeClr>
                </a:solidFill>
                <a:hlinkClick r:id="rId1" tooltip="Товариство з обмеженою відповідальністю"/>
              </a:rPr>
              <a:t>Товариства</a:t>
            </a:r>
            <a:r>
              <a:rPr lang="ru-RU" dirty="0" smtClean="0">
                <a:solidFill>
                  <a:schemeClr val="accent1">
                    <a:lumMod val="75000"/>
                  </a:schemeClr>
                </a:solidFill>
                <a:hlinkClick r:id="rId1" tooltip="Товариство з обмеженою відповідальністю"/>
              </a:rPr>
              <a:t> з </a:t>
            </a:r>
            <a:r>
              <a:rPr lang="ru-RU" dirty="0" err="1" smtClean="0">
                <a:solidFill>
                  <a:schemeClr val="accent1">
                    <a:lumMod val="75000"/>
                  </a:schemeClr>
                </a:solidFill>
                <a:hlinkClick r:id="rId1" tooltip="Товариство з обмеженою відповідальністю"/>
              </a:rPr>
              <a:t>обмеженою</a:t>
            </a:r>
            <a:r>
              <a:rPr lang="ru-RU" dirty="0" smtClean="0">
                <a:solidFill>
                  <a:schemeClr val="accent1">
                    <a:lumMod val="75000"/>
                  </a:schemeClr>
                </a:solidFill>
                <a:hlinkClick r:id="rId1" tooltip="Товариство з обмеженою відповідальністю"/>
              </a:rPr>
              <a:t> </a:t>
            </a:r>
            <a:r>
              <a:rPr lang="ru-RU" dirty="0" err="1" smtClean="0">
                <a:solidFill>
                  <a:schemeClr val="accent1">
                    <a:lumMod val="75000"/>
                  </a:schemeClr>
                </a:solidFill>
                <a:hlinkClick r:id="rId1" tooltip="Товариство з обмеженою відповідальністю"/>
              </a:rPr>
              <a:t>відповідальністю</a:t>
            </a:r>
            <a:r>
              <a:rPr lang="ru-RU" dirty="0" smtClean="0">
                <a:solidFill>
                  <a:schemeClr val="accent1">
                    <a:lumMod val="75000"/>
                  </a:schemeClr>
                </a:solidFill>
              </a:rPr>
              <a:t>;</a:t>
            </a:r>
            <a:endParaRPr lang="ru-RU" dirty="0" smtClean="0">
              <a:solidFill>
                <a:schemeClr val="accent1">
                  <a:lumMod val="75000"/>
                </a:schemeClr>
              </a:solidFill>
            </a:endParaRPr>
          </a:p>
          <a:p>
            <a:r>
              <a:rPr lang="ru-RU" dirty="0" err="1" smtClean="0">
                <a:solidFill>
                  <a:schemeClr val="accent1">
                    <a:lumMod val="75000"/>
                  </a:schemeClr>
                </a:solidFill>
                <a:hlinkClick r:id="rId2" tooltip="Товариство з додатковою відповідальністю"/>
              </a:rPr>
              <a:t>Товариства</a:t>
            </a:r>
            <a:r>
              <a:rPr lang="ru-RU" dirty="0" smtClean="0">
                <a:solidFill>
                  <a:schemeClr val="accent1">
                    <a:lumMod val="75000"/>
                  </a:schemeClr>
                </a:solidFill>
                <a:hlinkClick r:id="rId2" tooltip="Товариство з додатковою відповідальністю"/>
              </a:rPr>
              <a:t> з </a:t>
            </a:r>
            <a:r>
              <a:rPr lang="ru-RU" dirty="0" err="1" smtClean="0">
                <a:solidFill>
                  <a:schemeClr val="accent1">
                    <a:lumMod val="75000"/>
                  </a:schemeClr>
                </a:solidFill>
                <a:hlinkClick r:id="rId2" tooltip="Товариство з додатковою відповідальністю"/>
              </a:rPr>
              <a:t>додатковою</a:t>
            </a:r>
            <a:r>
              <a:rPr lang="ru-RU" dirty="0" smtClean="0">
                <a:solidFill>
                  <a:schemeClr val="accent1">
                    <a:lumMod val="75000"/>
                  </a:schemeClr>
                </a:solidFill>
                <a:hlinkClick r:id="rId2" tooltip="Товариство з додатковою відповідальністю"/>
              </a:rPr>
              <a:t> </a:t>
            </a:r>
            <a:r>
              <a:rPr lang="ru-RU" dirty="0" err="1" smtClean="0">
                <a:solidFill>
                  <a:schemeClr val="accent1">
                    <a:lumMod val="75000"/>
                  </a:schemeClr>
                </a:solidFill>
                <a:hlinkClick r:id="rId2" tooltip="Товариство з додатковою відповідальністю"/>
              </a:rPr>
              <a:t>відповідальністю</a:t>
            </a:r>
            <a:r>
              <a:rPr lang="ru-RU" dirty="0" smtClean="0">
                <a:solidFill>
                  <a:schemeClr val="accent1">
                    <a:lumMod val="75000"/>
                  </a:schemeClr>
                </a:solidFill>
              </a:rPr>
              <a:t>;</a:t>
            </a:r>
            <a:endParaRPr lang="ru-RU" dirty="0" smtClean="0">
              <a:solidFill>
                <a:schemeClr val="accent1">
                  <a:lumMod val="75000"/>
                </a:schemeClr>
              </a:solidFill>
            </a:endParaRPr>
          </a:p>
          <a:p>
            <a:r>
              <a:rPr lang="ru-RU" dirty="0" err="1" smtClean="0">
                <a:solidFill>
                  <a:schemeClr val="accent1">
                    <a:lumMod val="75000"/>
                  </a:schemeClr>
                </a:solidFill>
                <a:hlinkClick r:id="rId3" tooltip="Повне товариство"/>
              </a:rPr>
              <a:t>Повні</a:t>
            </a:r>
            <a:r>
              <a:rPr lang="ru-RU" dirty="0" smtClean="0">
                <a:solidFill>
                  <a:schemeClr val="accent1">
                    <a:lumMod val="75000"/>
                  </a:schemeClr>
                </a:solidFill>
                <a:hlinkClick r:id="rId3" tooltip="Повне товариство"/>
              </a:rPr>
              <a:t> </a:t>
            </a:r>
            <a:r>
              <a:rPr lang="ru-RU" dirty="0" err="1" smtClean="0">
                <a:solidFill>
                  <a:schemeClr val="accent1">
                    <a:lumMod val="75000"/>
                  </a:schemeClr>
                </a:solidFill>
                <a:hlinkClick r:id="rId3" tooltip="Повне товариство"/>
              </a:rPr>
              <a:t>товариства</a:t>
            </a:r>
            <a:r>
              <a:rPr lang="ru-RU" dirty="0" smtClean="0">
                <a:solidFill>
                  <a:schemeClr val="accent1">
                    <a:lumMod val="75000"/>
                  </a:schemeClr>
                </a:solidFill>
              </a:rPr>
              <a:t>;</a:t>
            </a:r>
            <a:endParaRPr lang="ru-RU" dirty="0" smtClean="0">
              <a:solidFill>
                <a:schemeClr val="accent1">
                  <a:lumMod val="75000"/>
                </a:schemeClr>
              </a:solidFill>
            </a:endParaRPr>
          </a:p>
          <a:p>
            <a:r>
              <a:rPr lang="ru-RU" dirty="0" err="1" smtClean="0">
                <a:solidFill>
                  <a:schemeClr val="accent1">
                    <a:lumMod val="75000"/>
                  </a:schemeClr>
                </a:solidFill>
                <a:hlinkClick r:id="rId4" tooltip="Командитне товариство"/>
              </a:rPr>
              <a:t>Командитні</a:t>
            </a:r>
            <a:r>
              <a:rPr lang="ru-RU" dirty="0" smtClean="0">
                <a:solidFill>
                  <a:schemeClr val="accent1">
                    <a:lumMod val="75000"/>
                  </a:schemeClr>
                </a:solidFill>
                <a:hlinkClick r:id="rId4" tooltip="Командитне товариство"/>
              </a:rPr>
              <a:t> </a:t>
            </a:r>
            <a:r>
              <a:rPr lang="ru-RU" dirty="0" err="1" smtClean="0">
                <a:solidFill>
                  <a:schemeClr val="accent1">
                    <a:lumMod val="75000"/>
                  </a:schemeClr>
                </a:solidFill>
                <a:hlinkClick r:id="rId4" tooltip="Командитне товариство"/>
              </a:rPr>
              <a:t>товариства</a:t>
            </a:r>
            <a:r>
              <a:rPr lang="ru-RU" dirty="0" smtClean="0">
                <a:solidFill>
                  <a:schemeClr val="accent1">
                    <a:lumMod val="75000"/>
                  </a:schemeClr>
                </a:solidFill>
              </a:rPr>
              <a:t>.</a:t>
            </a:r>
            <a:endParaRPr lang="ru-RU" dirty="0" smtClean="0">
              <a:solidFill>
                <a:schemeClr val="accent1">
                  <a:lumMod val="75000"/>
                </a:schemeClr>
              </a:solidFill>
            </a:endParaRPr>
          </a:p>
          <a:p>
            <a:r>
              <a:rPr lang="ru-RU" dirty="0" err="1" smtClean="0">
                <a:solidFill>
                  <a:schemeClr val="accent1">
                    <a:lumMod val="75000"/>
                  </a:schemeClr>
                </a:solidFill>
                <a:sym typeface="+mn-ea"/>
                <a:hlinkClick r:id="rId5" tooltip="Акціонерне товариство"/>
              </a:rPr>
              <a:t>Акціонерні</a:t>
            </a:r>
            <a:r>
              <a:rPr lang="ru-RU" dirty="0" smtClean="0">
                <a:solidFill>
                  <a:schemeClr val="accent1">
                    <a:lumMod val="75000"/>
                  </a:schemeClr>
                </a:solidFill>
                <a:sym typeface="+mn-ea"/>
                <a:hlinkClick r:id="rId5" tooltip="Акціонерне товариство"/>
              </a:rPr>
              <a:t> </a:t>
            </a:r>
            <a:r>
              <a:rPr lang="ru-RU" dirty="0" err="1" smtClean="0">
                <a:solidFill>
                  <a:schemeClr val="accent1">
                    <a:lumMod val="75000"/>
                  </a:schemeClr>
                </a:solidFill>
                <a:sym typeface="+mn-ea"/>
                <a:hlinkClick r:id="rId5" tooltip="Акціонерне товариство"/>
              </a:rPr>
              <a:t>товариства</a:t>
            </a:r>
            <a:r>
              <a:rPr lang="ru-RU" dirty="0" smtClean="0">
                <a:solidFill>
                  <a:schemeClr val="accent1">
                    <a:lumMod val="75000"/>
                  </a:schemeClr>
                </a:solidFill>
                <a:sym typeface="+mn-ea"/>
              </a:rPr>
              <a:t> (</a:t>
            </a:r>
            <a:r>
              <a:rPr lang="ru-RU" dirty="0" err="1" smtClean="0">
                <a:solidFill>
                  <a:schemeClr val="accent1">
                    <a:lumMod val="75000"/>
                  </a:schemeClr>
                </a:solidFill>
                <a:sym typeface="+mn-ea"/>
              </a:rPr>
              <a:t>приватні</a:t>
            </a:r>
            <a:r>
              <a:rPr lang="ru-RU" dirty="0" smtClean="0">
                <a:solidFill>
                  <a:schemeClr val="accent1">
                    <a:lumMod val="75000"/>
                  </a:schemeClr>
                </a:solidFill>
                <a:sym typeface="+mn-ea"/>
              </a:rPr>
              <a:t>, </a:t>
            </a:r>
            <a:r>
              <a:rPr lang="ru-RU" dirty="0" err="1" smtClean="0">
                <a:solidFill>
                  <a:schemeClr val="accent1">
                    <a:lumMod val="75000"/>
                  </a:schemeClr>
                </a:solidFill>
                <a:sym typeface="+mn-ea"/>
              </a:rPr>
              <a:t>публічні</a:t>
            </a:r>
            <a:r>
              <a:rPr lang="ru-RU" dirty="0" smtClean="0">
                <a:solidFill>
                  <a:schemeClr val="accent1">
                    <a:lumMod val="75000"/>
                  </a:schemeClr>
                </a:solidFill>
                <a:sym typeface="+mn-ea"/>
              </a:rPr>
              <a:t>);</a:t>
            </a:r>
            <a:endParaRPr lang="ru-RU" dirty="0" smtClean="0">
              <a:solidFill>
                <a:schemeClr val="accent1">
                  <a:lumMod val="75000"/>
                </a:schemeClr>
              </a:solidFill>
            </a:endParaRPr>
          </a:p>
          <a:p>
            <a:endParaRPr lang="ru-RU" dirty="0" smtClean="0">
              <a:solidFill>
                <a:schemeClr val="accent1">
                  <a:lumMod val="75000"/>
                </a:schemeClr>
              </a:solidFill>
            </a:endParaRPr>
          </a:p>
          <a:p>
            <a:endParaRPr lang="ru-RU" dirty="0" smtClean="0">
              <a:solidFill>
                <a:schemeClr val="accent1">
                  <a:lumMod val="50000"/>
                </a:schemeClr>
              </a:solidFill>
            </a:endParaRPr>
          </a:p>
          <a:p>
            <a:pPr>
              <a:buFont typeface="Wingdings" panose="05000000000000000000" pitchFamily="2" charset="2"/>
              <a:buChar char="Ø"/>
            </a:pPr>
            <a:endParaRPr lang="ru-RU" dirty="0" smtClean="0">
              <a:solidFill>
                <a:schemeClr val="accent1">
                  <a:lumMod val="50000"/>
                </a:schemeClr>
              </a:solidFill>
            </a:endParaRPr>
          </a:p>
        </p:txBody>
      </p:sp>
      <p:sp>
        <p:nvSpPr>
          <p:cNvPr id="4" name="Прямоугольник 3"/>
          <p:cNvSpPr/>
          <p:nvPr/>
        </p:nvSpPr>
        <p:spPr>
          <a:xfrm>
            <a:off x="189230" y="59055"/>
            <a:ext cx="6942455" cy="4305935"/>
          </a:xfrm>
          <a:prstGeom prst="rect">
            <a:avLst/>
          </a:prstGeom>
        </p:spPr>
        <p:txBody>
          <a:bodyPr wrap="square">
            <a:noAutofit/>
          </a:bodyPr>
          <a:lstStyle/>
          <a:p>
            <a:pPr indent="457200" algn="ctr"/>
            <a:r>
              <a:rPr lang="uk-UA" sz="2400" b="1" dirty="0" smtClean="0">
                <a:solidFill>
                  <a:schemeClr val="accent1">
                    <a:lumMod val="75000"/>
                  </a:schemeClr>
                </a:solidFill>
                <a:latin typeface="+mj-lt"/>
                <a:cs typeface="+mj-lt"/>
                <a:sym typeface="+mn-ea"/>
              </a:rPr>
              <a:t>1. Поняття та економічні риси </a:t>
            </a:r>
            <a:endParaRPr lang="uk-UA" sz="2400" b="1" dirty="0" smtClean="0">
              <a:solidFill>
                <a:schemeClr val="accent1">
                  <a:lumMod val="75000"/>
                </a:schemeClr>
              </a:solidFill>
              <a:latin typeface="+mj-lt"/>
              <a:cs typeface="+mj-lt"/>
              <a:sym typeface="+mn-ea"/>
            </a:endParaRPr>
          </a:p>
          <a:p>
            <a:pPr indent="457200" algn="ctr"/>
            <a:r>
              <a:rPr lang="uk-UA" sz="2400" b="1" dirty="0" smtClean="0">
                <a:solidFill>
                  <a:schemeClr val="accent1">
                    <a:lumMod val="75000"/>
                  </a:schemeClr>
                </a:solidFill>
                <a:latin typeface="+mj-lt"/>
                <a:cs typeface="+mj-lt"/>
                <a:sym typeface="+mn-ea"/>
              </a:rPr>
              <a:t>господарських товариств</a:t>
            </a:r>
            <a:endParaRPr lang="uk-UA" sz="2400" b="1" dirty="0" smtClean="0">
              <a:solidFill>
                <a:schemeClr val="accent1">
                  <a:lumMod val="75000"/>
                </a:schemeClr>
              </a:solidFill>
              <a:latin typeface="+mj-lt"/>
              <a:cs typeface="+mj-lt"/>
            </a:endParaRPr>
          </a:p>
          <a:p>
            <a:pPr indent="457200" algn="just"/>
            <a:endParaRPr lang="uk-UA" sz="2400" dirty="0" smtClean="0">
              <a:solidFill>
                <a:schemeClr val="accent1">
                  <a:lumMod val="75000"/>
                </a:schemeClr>
              </a:solidFill>
              <a:latin typeface="+mj-lt"/>
              <a:cs typeface="+mj-lt"/>
            </a:endParaRPr>
          </a:p>
          <a:p>
            <a:pPr indent="457200" algn="just"/>
            <a:r>
              <a:rPr lang="uk-UA" sz="1400" dirty="0" smtClean="0"/>
              <a:t>Корпоративне управління передбачає управління підприємствами, які виступають переважно в </a:t>
            </a:r>
            <a:r>
              <a:rPr lang="uk-UA" sz="1400" b="1" dirty="0" smtClean="0"/>
              <a:t>організаційно-економічній формі господарських товариств</a:t>
            </a:r>
            <a:r>
              <a:rPr lang="uk-UA" sz="1400" dirty="0" smtClean="0"/>
              <a:t>, побудову їх оптимальної організаційної структури, забезпечення умов для найбільш ефективного функціонування. В свою чергу, необхідно зауважити, що господарські товариства можуть бути як корпоративного так і некорпоративного типу. Звичайно, що основна наша увага буде зосереджена на перших, до яких відносяться </a:t>
            </a:r>
            <a:r>
              <a:rPr lang="uk-UA" sz="1400" b="1" dirty="0" smtClean="0">
                <a:solidFill>
                  <a:schemeClr val="accent1">
                    <a:lumMod val="75000"/>
                  </a:schemeClr>
                </a:solidFill>
              </a:rPr>
              <a:t>акціонерні товариства та товариства з обмеженою і додатковою відповідальністю.</a:t>
            </a:r>
            <a:endParaRPr lang="uk-UA" sz="1400" b="1" dirty="0" smtClean="0">
              <a:solidFill>
                <a:schemeClr val="accent1"/>
              </a:solidFill>
            </a:endParaRPr>
          </a:p>
          <a:p>
            <a:pPr indent="457200" algn="just"/>
            <a:r>
              <a:rPr lang="uk-UA" sz="1400" dirty="0" smtClean="0"/>
              <a:t>Відповідно до законодавства України </a:t>
            </a:r>
            <a:r>
              <a:rPr lang="uk-UA" sz="1400" b="1" dirty="0" smtClean="0">
                <a:solidFill>
                  <a:schemeClr val="accent1">
                    <a:lumMod val="75000"/>
                  </a:schemeClr>
                </a:solidFill>
              </a:rPr>
              <a:t>господарськими товариствами</a:t>
            </a:r>
            <a:r>
              <a:rPr lang="uk-UA" sz="1400" b="1" dirty="0" smtClean="0">
                <a:solidFill>
                  <a:schemeClr val="accent1"/>
                </a:solidFill>
              </a:rPr>
              <a:t> </a:t>
            </a:r>
            <a:r>
              <a:rPr lang="uk-UA" sz="1400" dirty="0" smtClean="0"/>
              <a:t>визнаються підприємства, установи, організації, створені на засадах угоди юридичними особами і громадянами шляхом об’єднання їх майна та підприємницької діяльності з метою одержання прибутку.</a:t>
            </a:r>
            <a:endParaRPr lang="uk-UA" sz="1400" dirty="0" smtClean="0"/>
          </a:p>
          <a:p>
            <a:pPr indent="457200" algn="just"/>
            <a:r>
              <a:rPr lang="uk-UA" sz="1400" dirty="0" smtClean="0"/>
              <a:t>Господарські товариства є юридичними особами, мають відокремлене майно, можуть набувати майнових та особистих немайнових прав, вступати в зобов’язання, виступати в суді від свого імені.</a:t>
            </a:r>
            <a:endParaRPr lang="uk-UA" sz="1400" dirty="0"/>
          </a:p>
        </p:txBody>
      </p:sp>
    </p:spTree>
  </p:cSld>
  <p:clrMapOvr>
    <a:masterClrMapping/>
  </p:clrMapOvr>
  <p:transition advTm="4000">
    <p:strips dir="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460" y="799465"/>
            <a:ext cx="6698615" cy="5169535"/>
          </a:xfrm>
        </p:spPr>
        <p:txBody>
          <a:bodyPr>
            <a:normAutofit fontScale="87500" lnSpcReduction="20000"/>
          </a:bodyPr>
          <a:lstStyle/>
          <a:p>
            <a:pPr algn="just"/>
            <a:r>
              <a:rPr lang="uk-UA" dirty="0" smtClean="0"/>
              <a:t>Тобто, підсумуємо, що </a:t>
            </a:r>
            <a:r>
              <a:rPr lang="uk-UA" dirty="0" err="1" smtClean="0"/>
              <a:t>ТзДВ</a:t>
            </a:r>
            <a:r>
              <a:rPr lang="uk-UA" dirty="0" smtClean="0"/>
              <a:t> визнається товариство, статутний капітал якого поділений на частки визначених установчими документами розмірів. </a:t>
            </a:r>
            <a:endParaRPr lang="uk-UA" dirty="0" smtClean="0"/>
          </a:p>
          <a:p>
            <a:pPr algn="just"/>
            <a:r>
              <a:rPr lang="uk-UA" dirty="0" smtClean="0"/>
              <a:t>Учасники такого товариства відповідають за його боргами своїми внесками до статутного капіталу, а при недостатності цих сум — додатково належним їм майном в однаковому для всіх учасників кратному розмірі до </a:t>
            </a:r>
            <a:r>
              <a:rPr lang="uk-UA" dirty="0" err="1" smtClean="0"/>
              <a:t>внеска</a:t>
            </a:r>
            <a:r>
              <a:rPr lang="uk-UA" dirty="0" smtClean="0"/>
              <a:t> кожного учасника. Граничний розмір відповідальності учасників передбачається в установчих документах.</a:t>
            </a:r>
            <a:endParaRPr lang="uk-UA" dirty="0" smtClean="0"/>
          </a:p>
          <a:p>
            <a:pPr algn="just"/>
            <a:r>
              <a:rPr lang="uk-UA" dirty="0" smtClean="0"/>
              <a:t>Зокрема, для товариств з додатковою відповідальністю є притаманним відокремленість функцій управління від власності та поділ майна на частки. Проте, відповідальності за зобов’язаннями учасників такого товариства відбувається не лише в межах своїми внесків до статутного фонду, а й у разі недостатності цих коштів — додатково власним майном. Відповідно для створення такого товариства учасники повинні мати певне майно, яким вони можуть відшкодувати додаткову відповідальність.</a:t>
            </a:r>
            <a:endParaRPr lang="uk-UA" dirty="0" smtClean="0"/>
          </a:p>
          <a:p>
            <a:pPr algn="just"/>
            <a:r>
              <a:rPr lang="uk-UA" dirty="0" smtClean="0"/>
              <a:t>Загалом, до товариств з додатковою відповідальністю застосовуються ті ж положення Цивільного кодексу і Закону України «Про господарські товариства» що і до товариств з обмеженою відповідальністю, лише з урахуванням особливостей додаткової відповідальності.</a:t>
            </a:r>
            <a:endParaRPr lang="uk-UA" dirty="0" smtClean="0"/>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5536" y="692696"/>
            <a:ext cx="6563072" cy="3442394"/>
          </a:xfrm>
        </p:spPr>
        <p:txBody>
          <a:bodyPr>
            <a:normAutofit/>
          </a:bodyPr>
          <a:lstStyle/>
          <a:p>
            <a:pPr algn="just"/>
            <a:r>
              <a:rPr lang="uk-UA" altLang="vi-VN" sz="3200" b="1" dirty="0" smtClean="0"/>
              <a:t>6.</a:t>
            </a:r>
            <a:r>
              <a:rPr lang="vi-VN" sz="3200" b="1" dirty="0" smtClean="0"/>
              <a:t>По́вне товари́ство </a:t>
            </a:r>
            <a:r>
              <a:rPr lang="uk-UA" sz="3200" dirty="0"/>
              <a:t>-</a:t>
            </a:r>
            <a:r>
              <a:rPr lang="vi-VN" sz="3200" dirty="0" smtClean="0"/>
              <a:t> </a:t>
            </a:r>
            <a:r>
              <a:rPr lang="vi-VN" sz="2800" dirty="0" smtClean="0"/>
              <a:t>товариство, всі учасники якого проводять спільну </a:t>
            </a:r>
            <a:r>
              <a:rPr lang="vi-VN" sz="2800" dirty="0" smtClean="0">
                <a:hlinkClick r:id="rId1" tooltip="Підприємництво"/>
              </a:rPr>
              <a:t>підприємницьку діяльність</a:t>
            </a:r>
            <a:r>
              <a:rPr lang="vi-VN" sz="2800" dirty="0" smtClean="0"/>
              <a:t> і несуть солідарну відповідальність за зобов'язаннями товариства усім своїм </a:t>
            </a:r>
            <a:r>
              <a:rPr lang="vi-VN" sz="2800" dirty="0" smtClean="0">
                <a:hlinkClick r:id="rId2" tooltip="Майно (ще не написана)"/>
              </a:rPr>
              <a:t>майном</a:t>
            </a:r>
            <a:r>
              <a:rPr lang="vi-VN" sz="2800" dirty="0" smtClean="0"/>
              <a:t>.</a:t>
            </a:r>
            <a:endParaRPr lang="ru-RU" sz="2800" dirty="0"/>
          </a:p>
        </p:txBody>
      </p:sp>
    </p:spTree>
  </p:cSld>
  <p:clrMapOvr>
    <a:masterClrMapping/>
  </p:clrMapOvr>
  <p:transition advTm="3750">
    <p:pull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r>
              <a:rPr lang="uk-UA" sz="2400" dirty="0" smtClean="0"/>
              <a:t>Товариство створюється і діє на підставі засновницького договору</a:t>
            </a:r>
            <a:endParaRPr lang="uk-UA" sz="2400" dirty="0"/>
          </a:p>
        </p:txBody>
      </p:sp>
      <p:sp>
        <p:nvSpPr>
          <p:cNvPr id="4" name="Содержимое 3"/>
          <p:cNvSpPr>
            <a:spLocks noGrp="1"/>
          </p:cNvSpPr>
          <p:nvPr>
            <p:ph sz="half" idx="1"/>
          </p:nvPr>
        </p:nvSpPr>
        <p:spPr>
          <a:xfrm>
            <a:off x="539552" y="1556792"/>
            <a:ext cx="3614734" cy="4525963"/>
          </a:xfrm>
        </p:spPr>
        <p:txBody>
          <a:bodyPr>
            <a:normAutofit lnSpcReduction="10000"/>
          </a:bodyPr>
          <a:lstStyle/>
          <a:p>
            <a:pPr>
              <a:buNone/>
            </a:pPr>
            <a:r>
              <a:rPr lang="uk-UA" dirty="0" smtClean="0"/>
              <a:t>	Договір повинен крім загальних відомостей містити відомості про</a:t>
            </a:r>
            <a:endParaRPr lang="uk-UA" dirty="0"/>
          </a:p>
        </p:txBody>
      </p:sp>
      <p:sp>
        <p:nvSpPr>
          <p:cNvPr id="5" name="Содержимое 4"/>
          <p:cNvSpPr>
            <a:spLocks noGrp="1"/>
          </p:cNvSpPr>
          <p:nvPr>
            <p:ph sz="half" idx="2"/>
          </p:nvPr>
        </p:nvSpPr>
        <p:spPr>
          <a:xfrm>
            <a:off x="4067944" y="2520401"/>
            <a:ext cx="3168352" cy="2708799"/>
          </a:xfrm>
        </p:spPr>
        <p:txBody>
          <a:bodyPr>
            <a:normAutofit lnSpcReduction="10000"/>
          </a:bodyPr>
          <a:lstStyle/>
          <a:p>
            <a:r>
              <a:rPr lang="uk-UA" dirty="0" smtClean="0"/>
              <a:t>розмір та склад стартового капіталу товариства;</a:t>
            </a:r>
            <a:endParaRPr lang="uk-UA" dirty="0" smtClean="0"/>
          </a:p>
          <a:p>
            <a:r>
              <a:rPr lang="uk-UA" dirty="0" smtClean="0"/>
              <a:t>розмір та порядок зміни часток кожного з учасників у стартовому капіталі;</a:t>
            </a:r>
            <a:endParaRPr lang="uk-UA" dirty="0" smtClean="0"/>
          </a:p>
          <a:p>
            <a:r>
              <a:rPr lang="uk-UA" dirty="0" smtClean="0"/>
              <a:t>розмір, склад та строки внесення ними вкладів.</a:t>
            </a:r>
            <a:endParaRPr lang="uk-UA" dirty="0" smtClean="0"/>
          </a:p>
          <a:p>
            <a:endParaRPr lang="ru-RU" dirty="0"/>
          </a:p>
        </p:txBody>
      </p:sp>
      <p:sp>
        <p:nvSpPr>
          <p:cNvPr id="6" name="Стрелка вправо 5"/>
          <p:cNvSpPr/>
          <p:nvPr/>
        </p:nvSpPr>
        <p:spPr>
          <a:xfrm>
            <a:off x="1547664" y="2520402"/>
            <a:ext cx="1214446" cy="7143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advTm="5672">
    <p:wheel spokes="8"/>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609599" y="609600"/>
            <a:ext cx="6347713" cy="1091208"/>
          </a:xfrm>
        </p:spPr>
        <p:txBody>
          <a:bodyPr>
            <a:normAutofit/>
          </a:bodyPr>
          <a:lstStyle/>
          <a:p>
            <a:r>
              <a:rPr lang="uk-UA" sz="2000" dirty="0" smtClean="0"/>
              <a:t>Відповідно до ст.125 Цивільного кодексу зміни у складі товариства можуть бути у зв'язку з:</a:t>
            </a:r>
            <a:endParaRPr lang="uk-UA" sz="2000" dirty="0"/>
          </a:p>
        </p:txBody>
      </p:sp>
      <p:sp>
        <p:nvSpPr>
          <p:cNvPr id="6" name="Содержимое 5"/>
          <p:cNvSpPr>
            <a:spLocks noGrp="1"/>
          </p:cNvSpPr>
          <p:nvPr>
            <p:ph idx="1"/>
          </p:nvPr>
        </p:nvSpPr>
        <p:spPr/>
        <p:txBody>
          <a:bodyPr/>
          <a:lstStyle/>
          <a:p>
            <a:pPr algn="just"/>
            <a:r>
              <a:rPr lang="uk-UA" dirty="0" smtClean="0"/>
              <a:t>виходом учасника з власної ініціативи;</a:t>
            </a:r>
            <a:endParaRPr lang="uk-UA" dirty="0" smtClean="0"/>
          </a:p>
          <a:p>
            <a:pPr algn="just"/>
            <a:r>
              <a:rPr lang="uk-UA" dirty="0" smtClean="0"/>
              <a:t>виключення із складу учасників;</a:t>
            </a:r>
            <a:endParaRPr lang="uk-UA" dirty="0" smtClean="0"/>
          </a:p>
          <a:p>
            <a:pPr algn="just"/>
            <a:r>
              <a:rPr lang="uk-UA" dirty="0" smtClean="0"/>
              <a:t>вибуттям із складу учасників з причин, що не залежать від учасника.</a:t>
            </a:r>
            <a:endParaRPr lang="uk-UA" dirty="0" smtClean="0"/>
          </a:p>
          <a:p>
            <a:pPr algn="just"/>
            <a:r>
              <a:rPr lang="uk-UA" dirty="0" smtClean="0"/>
              <a:t>Учаснику, що вийшов з товариства виплачується вартість частини майна товариства, пропорційна його частці у статутному капіталі. Якщо інше не встановлено договором</a:t>
            </a:r>
            <a:endParaRPr lang="uk-UA" dirty="0" smtClean="0"/>
          </a:p>
          <a:p>
            <a:pPr algn="just"/>
            <a:endParaRPr lang="uk-UA" dirty="0"/>
          </a:p>
        </p:txBody>
      </p:sp>
    </p:spTree>
  </p:cSld>
  <p:clrMapOvr>
    <a:masterClrMapping/>
  </p:clrMapOvr>
  <p:transition advTm="6859">
    <p:split orient="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609599"/>
            <a:ext cx="6482681" cy="2819401"/>
          </a:xfrm>
        </p:spPr>
        <p:txBody>
          <a:bodyPr>
            <a:normAutofit fontScale="90000"/>
          </a:bodyPr>
          <a:lstStyle/>
          <a:p>
            <a:pPr algn="just"/>
            <a:r>
              <a:rPr lang="uk-UA" altLang="vi-VN" dirty="0" smtClean="0"/>
              <a:t>7.</a:t>
            </a:r>
            <a:r>
              <a:rPr lang="vi-VN" dirty="0" smtClean="0"/>
              <a:t>Команди́тне товари́ство</a:t>
            </a:r>
            <a:r>
              <a:rPr lang="vi-VN" sz="1800" dirty="0" smtClean="0"/>
              <a:t> — </a:t>
            </a:r>
            <a:r>
              <a:rPr lang="vi-VN" sz="2200" dirty="0" smtClean="0"/>
              <a:t>товариство, в якому разом з одним чи більше учасників, які здійснюють від імені товариства </a:t>
            </a:r>
            <a:r>
              <a:rPr lang="vi-VN" sz="2200" dirty="0" smtClean="0">
                <a:hlinkClick r:id="rId1" tooltip="Підприємницька діяльність"/>
              </a:rPr>
              <a:t>підприємницьку діяльність</a:t>
            </a:r>
            <a:r>
              <a:rPr lang="vi-VN" sz="2200" dirty="0" smtClean="0"/>
              <a:t> і несуть відповідальність за зобов'язаннями товариства всім своїм майном, є один чи більше учасників, відповідальність яких обмежується вкладом у майні товариства (вкладників).</a:t>
            </a:r>
            <a:endParaRPr lang="ru-RU" sz="2200" dirty="0"/>
          </a:p>
        </p:txBody>
      </p:sp>
      <p:sp>
        <p:nvSpPr>
          <p:cNvPr id="3" name="Содержимое 2"/>
          <p:cNvSpPr>
            <a:spLocks noGrp="1"/>
          </p:cNvSpPr>
          <p:nvPr>
            <p:ph idx="1"/>
          </p:nvPr>
        </p:nvSpPr>
        <p:spPr>
          <a:xfrm>
            <a:off x="539552" y="3429001"/>
            <a:ext cx="6347714" cy="3096344"/>
          </a:xfrm>
        </p:spPr>
        <p:txBody>
          <a:bodyPr/>
          <a:lstStyle/>
          <a:p>
            <a:pPr algn="just"/>
            <a:r>
              <a:rPr lang="uk-UA" dirty="0" smtClean="0"/>
              <a:t>Якщо у командитному товаристві беруть участь два або більше учасників з повною відповідальністю, вони несуть солідарну відповідальність за боргами товариства.</a:t>
            </a:r>
            <a:endParaRPr lang="uk-UA" dirty="0" smtClean="0"/>
          </a:p>
          <a:p>
            <a:pPr algn="just"/>
            <a:r>
              <a:rPr lang="uk-UA" dirty="0" smtClean="0"/>
              <a:t>При вибутті усіх вкладників учасники з повною відповідальністю вправі замість ліквідації товариства перетворити його в повне товариство. У цьому випадку, як і у разі ліквідації товариства, необхідно </a:t>
            </a:r>
            <a:r>
              <a:rPr lang="uk-UA" dirty="0" err="1" smtClean="0"/>
              <a:t>внести</a:t>
            </a:r>
            <a:r>
              <a:rPr lang="uk-UA" dirty="0" smtClean="0"/>
              <a:t> відповідні зміни до установчого договору і державного реєстру.</a:t>
            </a:r>
            <a:endParaRPr lang="uk-UA" dirty="0" smtClean="0"/>
          </a:p>
          <a:p>
            <a:pPr>
              <a:buNone/>
            </a:pPr>
            <a:endParaRPr lang="ru-RU" dirty="0"/>
          </a:p>
        </p:txBody>
      </p:sp>
    </p:spTree>
  </p:cSld>
  <p:clrMapOvr>
    <a:masterClrMapping/>
  </p:clrMapOvr>
  <p:transition advTm="6781">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251460" y="313055"/>
            <a:ext cx="6912610" cy="6382385"/>
          </a:xfrm>
        </p:spPr>
        <p:txBody>
          <a:bodyPr>
            <a:noAutofit/>
          </a:bodyPr>
          <a:lstStyle/>
          <a:p>
            <a:pPr algn="just"/>
            <a:br>
              <a:rPr lang="uk-UA" sz="2800" dirty="0" smtClean="0">
                <a:solidFill>
                  <a:srgbClr val="00B0F0"/>
                </a:solidFill>
              </a:rPr>
            </a:br>
            <a:br>
              <a:rPr lang="uk-UA" sz="2800" dirty="0" smtClean="0">
                <a:solidFill>
                  <a:srgbClr val="00B0F0"/>
                </a:solidFill>
              </a:rPr>
            </a:br>
            <a:r>
              <a:rPr lang="uk-UA" sz="2800" dirty="0" smtClean="0">
                <a:solidFill>
                  <a:srgbClr val="00B0F0"/>
                </a:solidFill>
              </a:rPr>
              <a:t>8. </a:t>
            </a:r>
            <a:r>
              <a:rPr lang="uk-UA" sz="2800" dirty="0" smtClean="0">
                <a:solidFill>
                  <a:srgbClr val="00B0F0"/>
                </a:solidFill>
              </a:rPr>
              <a:t>Акціонерне товариство — </a:t>
            </a:r>
            <a:r>
              <a:rPr lang="uk-UA" sz="2800" dirty="0" smtClean="0">
                <a:solidFill>
                  <a:srgbClr val="00B0F0"/>
                </a:solidFill>
                <a:hlinkClick r:id="rId1" tooltip="Господарське товариство"/>
              </a:rPr>
              <a:t>господарське товариство</a:t>
            </a:r>
            <a:r>
              <a:rPr lang="uk-UA" sz="2800" dirty="0" smtClean="0">
                <a:solidFill>
                  <a:srgbClr val="00B0F0"/>
                </a:solidFill>
              </a:rPr>
              <a:t>, статутний капітал якого не може бути меншим ніж 1250 </a:t>
            </a:r>
            <a:r>
              <a:rPr lang="uk-UA" sz="2800" dirty="0" smtClean="0">
                <a:solidFill>
                  <a:srgbClr val="00B0F0"/>
                </a:solidFill>
                <a:hlinkClick r:id="rId2" tooltip="Мінімальна заробітна плата"/>
              </a:rPr>
              <a:t>мінімальних заробітних плат</a:t>
            </a:r>
            <a:r>
              <a:rPr lang="uk-UA" sz="2800" dirty="0" smtClean="0">
                <a:solidFill>
                  <a:srgbClr val="00B0F0"/>
                </a:solidFill>
              </a:rPr>
              <a:t> і який поділено на визначену кількість часток однакової номінальної вартості, корпоративні права за якими посвідчуються акціями.</a:t>
            </a:r>
            <a:br>
              <a:rPr lang="uk-UA" sz="2800" dirty="0" smtClean="0">
                <a:solidFill>
                  <a:srgbClr val="00B0F0"/>
                </a:solidFill>
              </a:rPr>
            </a:br>
            <a:endParaRPr lang="uk-UA" sz="2800" dirty="0">
              <a:solidFill>
                <a:srgbClr val="00B0F0"/>
              </a:solidFill>
            </a:endParaRPr>
          </a:p>
        </p:txBody>
      </p:sp>
    </p:spTree>
  </p:cSld>
  <p:clrMapOvr>
    <a:masterClrMapping/>
  </p:clrMapOvr>
  <p:transition advTm="3984">
    <p:newsflash/>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79070" y="548640"/>
            <a:ext cx="7164288" cy="1143000"/>
          </a:xfrm>
        </p:spPr>
        <p:txBody>
          <a:bodyPr>
            <a:normAutofit fontScale="90000"/>
          </a:bodyPr>
          <a:lstStyle/>
          <a:p>
            <a:pPr algn="just"/>
            <a:r>
              <a:rPr lang="uk-UA" sz="2000" dirty="0" smtClean="0"/>
              <a:t>	</a:t>
            </a:r>
            <a:r>
              <a:rPr lang="uk-UA" sz="2000" dirty="0" smtClean="0">
                <a:solidFill>
                  <a:srgbClr val="0070C0"/>
                </a:solidFill>
              </a:rPr>
              <a:t>В залежності від здатності акцій товариства вільно обертатися (тобто змінювати власника без згоди інших акціонерів або товариства) акціонерні товариства поділяються на:</a:t>
            </a:r>
            <a:endParaRPr lang="uk-UA" sz="2000" dirty="0">
              <a:solidFill>
                <a:srgbClr val="0070C0"/>
              </a:solidFill>
            </a:endParaRPr>
          </a:p>
        </p:txBody>
      </p:sp>
      <p:sp>
        <p:nvSpPr>
          <p:cNvPr id="3" name="Текст 2"/>
          <p:cNvSpPr>
            <a:spLocks noGrp="1"/>
          </p:cNvSpPr>
          <p:nvPr>
            <p:ph type="body" idx="4294967295"/>
          </p:nvPr>
        </p:nvSpPr>
        <p:spPr>
          <a:xfrm>
            <a:off x="702945" y="3285123"/>
            <a:ext cx="4040188" cy="792088"/>
          </a:xfrm>
        </p:spPr>
        <p:txBody>
          <a:bodyPr/>
          <a:lstStyle/>
          <a:p>
            <a:r>
              <a:rPr lang="uk-UA" sz="3200" dirty="0" smtClean="0">
                <a:solidFill>
                  <a:schemeClr val="accent1">
                    <a:lumMod val="75000"/>
                  </a:schemeClr>
                </a:solidFill>
              </a:rPr>
              <a:t>Публічні</a:t>
            </a:r>
            <a:endParaRPr lang="ru-RU" sz="3200" dirty="0">
              <a:solidFill>
                <a:schemeClr val="accent1">
                  <a:lumMod val="75000"/>
                </a:schemeClr>
              </a:solidFill>
            </a:endParaRPr>
          </a:p>
        </p:txBody>
      </p:sp>
      <p:sp>
        <p:nvSpPr>
          <p:cNvPr id="5" name="Текст 4"/>
          <p:cNvSpPr>
            <a:spLocks noGrp="1"/>
          </p:cNvSpPr>
          <p:nvPr>
            <p:ph type="body" sz="half" idx="4294967295"/>
          </p:nvPr>
        </p:nvSpPr>
        <p:spPr>
          <a:xfrm>
            <a:off x="4355465" y="3326130"/>
            <a:ext cx="3655695" cy="751205"/>
          </a:xfrm>
        </p:spPr>
        <p:txBody>
          <a:bodyPr/>
          <a:lstStyle/>
          <a:p>
            <a:r>
              <a:rPr lang="uk-UA" sz="3200" dirty="0" smtClean="0">
                <a:solidFill>
                  <a:srgbClr val="00B0F0"/>
                </a:solidFill>
              </a:rPr>
              <a:t>Приватні</a:t>
            </a:r>
            <a:endParaRPr lang="ru-RU" sz="3200" dirty="0">
              <a:solidFill>
                <a:srgbClr val="00B0F0"/>
              </a:solidFill>
            </a:endParaRPr>
          </a:p>
        </p:txBody>
      </p:sp>
      <p:sp>
        <p:nvSpPr>
          <p:cNvPr id="7" name="Стрелка вниз 6"/>
          <p:cNvSpPr/>
          <p:nvPr/>
        </p:nvSpPr>
        <p:spPr>
          <a:xfrm>
            <a:off x="2411730" y="2070735"/>
            <a:ext cx="622300" cy="9194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низ 7"/>
          <p:cNvSpPr/>
          <p:nvPr/>
        </p:nvSpPr>
        <p:spPr>
          <a:xfrm>
            <a:off x="5148054" y="2133248"/>
            <a:ext cx="576064" cy="9452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advTm="3969">
    <p:strips dir="l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002" y="-208"/>
            <a:ext cx="6347713" cy="504056"/>
          </a:xfrm>
        </p:spPr>
        <p:txBody>
          <a:bodyPr>
            <a:normAutofit fontScale="90000"/>
          </a:bodyPr>
          <a:lstStyle/>
          <a:p>
            <a:r>
              <a:rPr lang="uk-UA" sz="2800" dirty="0" smtClean="0"/>
              <a:t>Публічне акціонерне товариство:</a:t>
            </a:r>
            <a:br>
              <a:rPr lang="uk-UA" sz="2800" dirty="0" smtClean="0"/>
            </a:br>
            <a:endParaRPr lang="uk-UA" sz="2800" dirty="0"/>
          </a:p>
        </p:txBody>
      </p:sp>
      <p:sp>
        <p:nvSpPr>
          <p:cNvPr id="3" name="Содержимое 2"/>
          <p:cNvSpPr>
            <a:spLocks noGrp="1"/>
          </p:cNvSpPr>
          <p:nvPr>
            <p:ph idx="1"/>
          </p:nvPr>
        </p:nvSpPr>
        <p:spPr>
          <a:xfrm>
            <a:off x="0" y="548640"/>
            <a:ext cx="7616190" cy="6309360"/>
          </a:xfrm>
        </p:spPr>
        <p:txBody>
          <a:bodyPr>
            <a:noAutofit/>
          </a:bodyPr>
          <a:lstStyle/>
          <a:p>
            <a:pPr algn="just">
              <a:spcBef>
                <a:spcPts val="0"/>
              </a:spcBef>
              <a:buNone/>
            </a:pPr>
            <a:r>
              <a:rPr lang="uk-UA" sz="1400" b="1" dirty="0" smtClean="0"/>
              <a:t>	</a:t>
            </a:r>
            <a:r>
              <a:rPr lang="uk-UA" sz="1400" b="1" dirty="0" smtClean="0"/>
              <a:t>Особливостями публічного акціонерного товариства є:</a:t>
            </a:r>
            <a:endParaRPr lang="uk-UA" sz="1400" dirty="0" smtClean="0"/>
          </a:p>
          <a:p>
            <a:pPr algn="just">
              <a:spcBef>
                <a:spcPts val="0"/>
              </a:spcBef>
            </a:pPr>
            <a:r>
              <a:rPr lang="uk-UA" sz="1400" dirty="0" smtClean="0">
                <a:latin typeface="Trebuchet MS" panose="020B0603020202020204" charset="0"/>
                <a:cs typeface="Trebuchet MS" panose="020B0603020202020204" charset="0"/>
              </a:rPr>
              <a:t>акціонери можуть відчужувати належні їм акції без згоди інших акціонерів та товариства</a:t>
            </a:r>
            <a:endParaRPr lang="uk-UA" sz="1400" dirty="0" smtClean="0">
              <a:latin typeface="Trebuchet MS" panose="020B0603020202020204" charset="0"/>
              <a:cs typeface="Trebuchet MS" panose="020B0603020202020204" charset="0"/>
            </a:endParaRPr>
          </a:p>
          <a:p>
            <a:pPr algn="just">
              <a:spcBef>
                <a:spcPts val="0"/>
              </a:spcBef>
            </a:pPr>
            <a:r>
              <a:rPr lang="uk-UA" sz="1400" dirty="0" smtClean="0">
                <a:latin typeface="Trebuchet MS" panose="020B0603020202020204" charset="0"/>
                <a:cs typeface="Trebuchet MS" panose="020B0603020202020204" charset="0"/>
              </a:rPr>
              <a:t>товариство може здійснювати як </a:t>
            </a:r>
            <a:r>
              <a:rPr lang="uk-UA" sz="1400" dirty="0" smtClean="0">
                <a:latin typeface="Trebuchet MS" panose="020B0603020202020204" charset="0"/>
                <a:cs typeface="Trebuchet MS" panose="020B0603020202020204" charset="0"/>
                <a:hlinkClick r:id="rId1" tooltip="Публічне розміщення акцій"/>
              </a:rPr>
              <a:t>публічне</a:t>
            </a:r>
            <a:r>
              <a:rPr lang="uk-UA" sz="1400" dirty="0" smtClean="0">
                <a:latin typeface="Trebuchet MS" panose="020B0603020202020204" charset="0"/>
                <a:cs typeface="Trebuchet MS" panose="020B0603020202020204" charset="0"/>
              </a:rPr>
              <a:t>, так і </a:t>
            </a:r>
            <a:r>
              <a:rPr lang="uk-UA" sz="1400" dirty="0" smtClean="0">
                <a:latin typeface="Trebuchet MS" panose="020B0603020202020204" charset="0"/>
                <a:cs typeface="Trebuchet MS" panose="020B0603020202020204" charset="0"/>
                <a:hlinkClick r:id="rId2" tooltip="Приватне розміщення акцій"/>
              </a:rPr>
              <a:t>приватне розміщення акцій</a:t>
            </a:r>
            <a:endParaRPr lang="uk-UA" sz="1400" dirty="0" smtClean="0">
              <a:latin typeface="Trebuchet MS" panose="020B0603020202020204" charset="0"/>
              <a:cs typeface="Trebuchet MS" panose="020B0603020202020204" charset="0"/>
            </a:endParaRPr>
          </a:p>
          <a:p>
            <a:pPr algn="just">
              <a:spcBef>
                <a:spcPts val="0"/>
              </a:spcBef>
            </a:pPr>
            <a:r>
              <a:rPr lang="uk-UA" sz="1400" dirty="0" smtClean="0">
                <a:latin typeface="Trebuchet MS" panose="020B0603020202020204" charset="0"/>
                <a:cs typeface="Trebuchet MS" panose="020B0603020202020204" charset="0"/>
              </a:rPr>
              <a:t>при публічному розміщенні акцій акціонери не мають переважного права на придбання акцій, що додатково розміщуються товариством</a:t>
            </a:r>
            <a:endParaRPr lang="uk-UA" sz="1400" dirty="0" smtClean="0">
              <a:latin typeface="Trebuchet MS" panose="020B0603020202020204" charset="0"/>
              <a:cs typeface="Trebuchet MS" panose="020B0603020202020204" charset="0"/>
            </a:endParaRPr>
          </a:p>
          <a:p>
            <a:pPr algn="just">
              <a:spcBef>
                <a:spcPts val="0"/>
              </a:spcBef>
            </a:pPr>
            <a:r>
              <a:rPr lang="uk-UA" sz="1400" dirty="0" smtClean="0">
                <a:latin typeface="Trebuchet MS" panose="020B0603020202020204" charset="0"/>
                <a:cs typeface="Trebuchet MS" panose="020B0603020202020204" charset="0"/>
              </a:rPr>
              <a:t>товариство зобов'язане пройти процедуру </a:t>
            </a:r>
            <a:r>
              <a:rPr lang="uk-UA" sz="1400" dirty="0" smtClean="0">
                <a:latin typeface="Trebuchet MS" panose="020B0603020202020204" charset="0"/>
                <a:cs typeface="Trebuchet MS" panose="020B0603020202020204" charset="0"/>
                <a:hlinkClick r:id="rId3" tooltip="Лістинг"/>
              </a:rPr>
              <a:t>лістингу</a:t>
            </a:r>
            <a:r>
              <a:rPr lang="uk-UA" sz="1400" dirty="0" smtClean="0">
                <a:latin typeface="Trebuchet MS" panose="020B0603020202020204" charset="0"/>
                <a:cs typeface="Trebuchet MS" panose="020B0603020202020204" charset="0"/>
              </a:rPr>
              <a:t> та залишатися у біржовому реєстрі принаймні на одній фондовій біржі, при цьому укладання договорів купівлі-продажу акцій товариства, яке пройшло процедуру </a:t>
            </a:r>
            <a:r>
              <a:rPr lang="uk-UA" sz="1400" dirty="0" smtClean="0">
                <a:latin typeface="Trebuchet MS" panose="020B0603020202020204" charset="0"/>
                <a:cs typeface="Trebuchet MS" panose="020B0603020202020204" charset="0"/>
                <a:hlinkClick r:id="rId3" tooltip="Лістинг"/>
              </a:rPr>
              <a:t>лістингу</a:t>
            </a:r>
            <a:r>
              <a:rPr lang="uk-UA" sz="1400" dirty="0" smtClean="0">
                <a:latin typeface="Trebuchet MS" panose="020B0603020202020204" charset="0"/>
                <a:cs typeface="Trebuchet MS" panose="020B0603020202020204" charset="0"/>
              </a:rPr>
              <a:t> на фондовій біржі, здійснюється лише на цій фондовій біржі. </a:t>
            </a:r>
            <a:r>
              <a:rPr lang="uk-UA" sz="1400" b="1" dirty="0" err="1" smtClean="0">
                <a:solidFill>
                  <a:schemeClr val="tx2">
                    <a:lumMod val="50000"/>
                  </a:schemeClr>
                </a:solidFill>
                <a:latin typeface="Trebuchet MS" panose="020B0603020202020204" charset="0"/>
                <a:cs typeface="Trebuchet MS" panose="020B0603020202020204" charset="0"/>
              </a:rPr>
              <a:t>Лі́стинг</a:t>
            </a:r>
            <a:r>
              <a:rPr lang="uk-UA" sz="1400" dirty="0" smtClean="0">
                <a:solidFill>
                  <a:schemeClr val="tx2">
                    <a:lumMod val="50000"/>
                  </a:schemeClr>
                </a:solidFill>
                <a:latin typeface="Trebuchet MS" panose="020B0603020202020204" charset="0"/>
                <a:cs typeface="Trebuchet MS" panose="020B0603020202020204" charset="0"/>
              </a:rPr>
              <a:t> - допуск </a:t>
            </a:r>
            <a:r>
              <a:rPr lang="uk-UA" sz="1400" dirty="0" smtClean="0">
                <a:solidFill>
                  <a:schemeClr val="tx2">
                    <a:lumMod val="50000"/>
                  </a:schemeClr>
                </a:solidFill>
                <a:latin typeface="Trebuchet MS" panose="020B0603020202020204" charset="0"/>
                <a:cs typeface="Trebuchet MS" panose="020B0603020202020204" charset="0"/>
                <a:hlinkClick r:id="rId4" tooltip="Цінні папери"/>
              </a:rPr>
              <a:t>цінних паперів</a:t>
            </a:r>
            <a:r>
              <a:rPr lang="uk-UA" sz="1400" dirty="0" smtClean="0">
                <a:solidFill>
                  <a:schemeClr val="tx2">
                    <a:lumMod val="50000"/>
                  </a:schemeClr>
                </a:solidFill>
                <a:latin typeface="Trebuchet MS" panose="020B0603020202020204" charset="0"/>
                <a:cs typeface="Trebuchet MS" panose="020B0603020202020204" charset="0"/>
              </a:rPr>
              <a:t> до торгів на </a:t>
            </a:r>
            <a:r>
              <a:rPr lang="uk-UA" sz="1400" dirty="0" smtClean="0">
                <a:solidFill>
                  <a:schemeClr val="tx2">
                    <a:lumMod val="50000"/>
                  </a:schemeClr>
                </a:solidFill>
                <a:latin typeface="Trebuchet MS" panose="020B0603020202020204" charset="0"/>
                <a:cs typeface="Trebuchet MS" panose="020B0603020202020204" charset="0"/>
                <a:hlinkClick r:id="rId5" tooltip="Фондова біржа"/>
              </a:rPr>
              <a:t>фондовій біржі</a:t>
            </a:r>
            <a:r>
              <a:rPr lang="uk-UA" sz="1400" dirty="0" smtClean="0">
                <a:solidFill>
                  <a:schemeClr val="tx2">
                    <a:lumMod val="50000"/>
                  </a:schemeClr>
                </a:solidFill>
                <a:latin typeface="Trebuchet MS" panose="020B0603020202020204" charset="0"/>
                <a:cs typeface="Trebuchet MS" panose="020B0603020202020204" charset="0"/>
              </a:rPr>
              <a:t> або </a:t>
            </a:r>
            <a:r>
              <a:rPr lang="uk-UA" sz="1400" dirty="0" smtClean="0">
                <a:solidFill>
                  <a:schemeClr val="tx2">
                    <a:lumMod val="50000"/>
                  </a:schemeClr>
                </a:solidFill>
                <a:latin typeface="Trebuchet MS" panose="020B0603020202020204" charset="0"/>
                <a:cs typeface="Trebuchet MS" panose="020B0603020202020204" charset="0"/>
                <a:hlinkClick r:id="rId6" tooltip="Позабіржова торговельна система (ще не написана)"/>
              </a:rPr>
              <a:t>позабіржовій торговельній системі</a:t>
            </a:r>
            <a:r>
              <a:rPr lang="uk-UA" sz="1400" dirty="0" smtClean="0">
                <a:solidFill>
                  <a:schemeClr val="tx2">
                    <a:lumMod val="50000"/>
                  </a:schemeClr>
                </a:solidFill>
                <a:latin typeface="Trebuchet MS" panose="020B0603020202020204" charset="0"/>
                <a:cs typeface="Trebuchet MS" panose="020B0603020202020204" charset="0"/>
              </a:rPr>
              <a:t> </a:t>
            </a:r>
            <a:r>
              <a:rPr lang="ru-RU" sz="1400" dirty="0" smtClean="0">
                <a:solidFill>
                  <a:schemeClr val="tx2">
                    <a:lumMod val="50000"/>
                  </a:schemeClr>
                </a:solidFill>
                <a:latin typeface="Trebuchet MS" panose="020B0603020202020204" charset="0"/>
                <a:cs typeface="Trebuchet MS" panose="020B0603020202020204" charset="0"/>
              </a:rPr>
              <a:t>і </a:t>
            </a:r>
            <a:r>
              <a:rPr lang="uk-UA" sz="1400" dirty="0" smtClean="0">
                <a:solidFill>
                  <a:schemeClr val="tx2">
                    <a:lumMod val="50000"/>
                  </a:schemeClr>
                </a:solidFill>
                <a:latin typeface="Trebuchet MS" panose="020B0603020202020204" charset="0"/>
                <a:cs typeface="Trebuchet MS" panose="020B0603020202020204" charset="0"/>
              </a:rPr>
              <a:t>здійснення попереднього і наступного контролю за відповідністю цінних паперів та їх </a:t>
            </a:r>
            <a:r>
              <a:rPr lang="uk-UA" sz="1400" dirty="0" smtClean="0">
                <a:solidFill>
                  <a:schemeClr val="tx2">
                    <a:lumMod val="50000"/>
                  </a:schemeClr>
                </a:solidFill>
                <a:latin typeface="Trebuchet MS" panose="020B0603020202020204" charset="0"/>
                <a:cs typeface="Trebuchet MS" panose="020B0603020202020204" charset="0"/>
                <a:hlinkClick r:id="rId7" tooltip="Емітент"/>
              </a:rPr>
              <a:t>емітентів</a:t>
            </a:r>
            <a:r>
              <a:rPr lang="uk-UA" sz="1400" dirty="0" smtClean="0">
                <a:solidFill>
                  <a:schemeClr val="tx2">
                    <a:lumMod val="50000"/>
                  </a:schemeClr>
                </a:solidFill>
                <a:latin typeface="Trebuchet MS" panose="020B0603020202020204" charset="0"/>
                <a:cs typeface="Trebuchet MS" panose="020B0603020202020204" charset="0"/>
              </a:rPr>
              <a:t> умовам </a:t>
            </a:r>
            <a:r>
              <a:rPr lang="ru-RU" sz="1400" dirty="0" smtClean="0">
                <a:solidFill>
                  <a:schemeClr val="tx2">
                    <a:lumMod val="50000"/>
                  </a:schemeClr>
                </a:solidFill>
                <a:latin typeface="Trebuchet MS" panose="020B0603020202020204" charset="0"/>
                <a:cs typeface="Trebuchet MS" panose="020B0603020202020204" charset="0"/>
              </a:rPr>
              <a:t>та </a:t>
            </a:r>
            <a:r>
              <a:rPr lang="uk-UA" sz="1400" dirty="0" smtClean="0">
                <a:solidFill>
                  <a:schemeClr val="tx2">
                    <a:lumMod val="50000"/>
                  </a:schemeClr>
                </a:solidFill>
                <a:latin typeface="Trebuchet MS" panose="020B0603020202020204" charset="0"/>
                <a:cs typeface="Trebuchet MS" panose="020B0603020202020204" charset="0"/>
              </a:rPr>
              <a:t>вимогам, встановленим у правилах біржі або іншого організатора торгівлі.</a:t>
            </a:r>
            <a:endParaRPr lang="uk-UA" sz="1400" dirty="0" smtClean="0">
              <a:solidFill>
                <a:schemeClr val="tx2">
                  <a:lumMod val="50000"/>
                </a:schemeClr>
              </a:solidFill>
              <a:latin typeface="Trebuchet MS" panose="020B0603020202020204" charset="0"/>
              <a:cs typeface="Trebuchet MS" panose="020B0603020202020204" charset="0"/>
            </a:endParaRPr>
          </a:p>
          <a:p>
            <a:pPr algn="just">
              <a:spcBef>
                <a:spcPts val="0"/>
              </a:spcBef>
            </a:pPr>
            <a:r>
              <a:rPr lang="uk-UA" sz="1400" dirty="0" smtClean="0">
                <a:latin typeface="Trebuchet MS" panose="020B0603020202020204" charset="0"/>
                <a:cs typeface="Trebuchet MS" panose="020B0603020202020204" charset="0"/>
              </a:rPr>
              <a:t>у разі якщо умовами емісії акцій передбачена можливість їх оплати не грошовими коштами, товариство зобов'язане залучити незалежного експерта для встановлення ринкової вартості майна, майнових або немайнових прав, які передаються в обмін на акції, при цьому вартість негрошового внеску не може відхилятися від ринкової вартості акцій більше ніж на 10 відсотків</a:t>
            </a:r>
            <a:endParaRPr lang="uk-UA" sz="1400" dirty="0" smtClean="0">
              <a:latin typeface="Trebuchet MS" panose="020B0603020202020204" charset="0"/>
              <a:cs typeface="Trebuchet MS" panose="020B0603020202020204" charset="0"/>
            </a:endParaRPr>
          </a:p>
          <a:p>
            <a:pPr algn="just">
              <a:spcBef>
                <a:spcPts val="0"/>
              </a:spcBef>
            </a:pPr>
            <a:r>
              <a:rPr lang="uk-UA" sz="1400" dirty="0" smtClean="0">
                <a:latin typeface="Trebuchet MS" panose="020B0603020202020204" charset="0"/>
                <a:cs typeface="Trebuchet MS" panose="020B0603020202020204" charset="0"/>
              </a:rPr>
              <a:t>річна фінансова звітність товариства підлягає обов'язковій перевірці незалежним аудитором, а також оприлюдненню (разом із аудиторським висновком)</a:t>
            </a:r>
            <a:endParaRPr lang="uk-UA" sz="1400" dirty="0" smtClean="0">
              <a:latin typeface="Trebuchet MS" panose="020B0603020202020204" charset="0"/>
              <a:cs typeface="Trebuchet MS" panose="020B0603020202020204" charset="0"/>
            </a:endParaRPr>
          </a:p>
          <a:p>
            <a:pPr algn="just">
              <a:spcBef>
                <a:spcPts val="0"/>
              </a:spcBef>
            </a:pPr>
            <a:r>
              <a:rPr lang="uk-UA" sz="1400" dirty="0" smtClean="0">
                <a:latin typeface="Trebuchet MS" panose="020B0603020202020204" charset="0"/>
                <a:cs typeface="Trebuchet MS" panose="020B0603020202020204" charset="0"/>
              </a:rPr>
              <a:t>обрання членів наглядової ради і ревізійної комісії товариства здійснюється виключно шляхом </a:t>
            </a:r>
            <a:r>
              <a:rPr lang="uk-UA" sz="1400" dirty="0" smtClean="0">
                <a:latin typeface="Trebuchet MS" panose="020B0603020202020204" charset="0"/>
                <a:cs typeface="Trebuchet MS" panose="020B0603020202020204" charset="0"/>
                <a:hlinkClick r:id="rId8" tooltip="Кумулятивне голосування"/>
              </a:rPr>
              <a:t>кумулятивного голосування</a:t>
            </a:r>
            <a:endParaRPr lang="uk-UA" sz="1400" dirty="0" smtClean="0">
              <a:latin typeface="Trebuchet MS" panose="020B0603020202020204" charset="0"/>
              <a:cs typeface="Trebuchet MS" panose="020B0603020202020204" charset="0"/>
            </a:endParaRPr>
          </a:p>
          <a:p>
            <a:pPr algn="just">
              <a:spcBef>
                <a:spcPts val="0"/>
              </a:spcBef>
            </a:pPr>
            <a:r>
              <a:rPr lang="uk-UA" sz="1400" dirty="0" smtClean="0">
                <a:latin typeface="Trebuchet MS" panose="020B0603020202020204" charset="0"/>
                <a:cs typeface="Trebuchet MS" panose="020B0603020202020204" charset="0"/>
              </a:rPr>
              <a:t>окрім питань, для вирішення яких законом вимагається кваліфікована більшість (три четвертих голосів від загальної кількості акціонерів товариства, які мають право голосу), рішення загальних зборів товариства приймаються простою більшістю голосів присутніх на зборах акціонерів. Товариство і його акціонери не мають право на свій розсуд розширяти коло питань, які вирішуються кваліфікованою більшістю, а також збільшувати число голосів, якими вирішуються інші питання.</a:t>
            </a:r>
            <a:endParaRPr lang="uk-UA" sz="1400" dirty="0" smtClean="0">
              <a:latin typeface="Trebuchet MS" panose="020B0603020202020204" charset="0"/>
              <a:cs typeface="Trebuchet MS" panose="020B0603020202020204" charset="0"/>
            </a:endParaRPr>
          </a:p>
          <a:p>
            <a:pPr>
              <a:buFont typeface="Arial" panose="020B0604020202020204" pitchFamily="34" charset="0"/>
              <a:buChar char="•"/>
            </a:pPr>
            <a:endParaRPr lang="ru-RU" sz="1400" dirty="0">
              <a:solidFill>
                <a:schemeClr val="bg2">
                  <a:lumMod val="50000"/>
                </a:schemeClr>
              </a:solidFill>
              <a:latin typeface="Trebuchet MS" panose="020B0603020202020204" charset="0"/>
              <a:cs typeface="Trebuchet MS" panose="020B0603020202020204" charset="0"/>
            </a:endParaRPr>
          </a:p>
        </p:txBody>
      </p:sp>
    </p:spTree>
  </p:cSld>
  <p:clrMapOvr>
    <a:masterClrMapping/>
  </p:clrMapOvr>
  <p:transition advTm="6704">
    <p:push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6347713" cy="515144"/>
          </a:xfrm>
        </p:spPr>
        <p:txBody>
          <a:bodyPr>
            <a:normAutofit fontScale="90000"/>
          </a:bodyPr>
          <a:lstStyle/>
          <a:p>
            <a:r>
              <a:rPr lang="uk-UA" sz="2800" dirty="0" smtClean="0"/>
              <a:t>Приватне акціонерне товариство</a:t>
            </a:r>
            <a:r>
              <a:rPr lang="ru-RU" sz="2800" dirty="0" smtClean="0"/>
              <a:t>:</a:t>
            </a:r>
            <a:br>
              <a:rPr lang="ru-RU" sz="2800" dirty="0" smtClean="0"/>
            </a:br>
            <a:endParaRPr lang="ru-RU" sz="2800" dirty="0"/>
          </a:p>
        </p:txBody>
      </p:sp>
      <p:sp>
        <p:nvSpPr>
          <p:cNvPr id="3" name="Содержимое 2"/>
          <p:cNvSpPr>
            <a:spLocks noGrp="1"/>
          </p:cNvSpPr>
          <p:nvPr>
            <p:ph idx="1"/>
          </p:nvPr>
        </p:nvSpPr>
        <p:spPr>
          <a:xfrm>
            <a:off x="251520" y="903909"/>
            <a:ext cx="7346778" cy="5954091"/>
          </a:xfrm>
        </p:spPr>
        <p:txBody>
          <a:bodyPr>
            <a:noAutofit/>
          </a:bodyPr>
          <a:lstStyle/>
          <a:p>
            <a:pPr marL="0" algn="just">
              <a:spcBef>
                <a:spcPts val="0"/>
              </a:spcBef>
              <a:buNone/>
            </a:pPr>
            <a:r>
              <a:rPr lang="uk-UA" sz="1400" b="1" dirty="0" smtClean="0"/>
              <a:t>Особливостями приватного акціонерного товариства є:</a:t>
            </a:r>
            <a:endParaRPr lang="uk-UA" sz="1400" b="1" dirty="0" smtClean="0"/>
          </a:p>
          <a:p>
            <a:pPr marL="0" algn="just">
              <a:spcBef>
                <a:spcPts val="0"/>
              </a:spcBef>
            </a:pPr>
            <a:endParaRPr lang="uk-UA" sz="1400" dirty="0" smtClean="0"/>
          </a:p>
          <a:p>
            <a:pPr marL="0" algn="just">
              <a:spcBef>
                <a:spcPts val="0"/>
              </a:spcBef>
            </a:pPr>
            <a:r>
              <a:rPr lang="uk-UA" sz="1400" dirty="0" smtClean="0"/>
              <a:t>максимальна кількість акціонерів не може бути більшою 100 осіб</a:t>
            </a:r>
            <a:endParaRPr lang="uk-UA" sz="1400" dirty="0" smtClean="0"/>
          </a:p>
          <a:p>
            <a:pPr marL="0" algn="just">
              <a:spcBef>
                <a:spcPts val="0"/>
              </a:spcBef>
            </a:pPr>
            <a:r>
              <a:rPr lang="uk-UA" sz="1400" dirty="0" smtClean="0"/>
              <a:t>товариство може здійснювати тільки </a:t>
            </a:r>
            <a:r>
              <a:rPr lang="uk-UA" sz="1400" dirty="0" smtClean="0">
                <a:hlinkClick r:id="rId1" tooltip="Приватне розміщення акцій"/>
              </a:rPr>
              <a:t>приватне розміщення акцій</a:t>
            </a:r>
            <a:endParaRPr lang="uk-UA" sz="1400" dirty="0" smtClean="0"/>
          </a:p>
          <a:p>
            <a:pPr marL="0" algn="just">
              <a:spcBef>
                <a:spcPts val="0"/>
              </a:spcBef>
            </a:pPr>
            <a:r>
              <a:rPr lang="uk-UA" sz="1400" dirty="0" smtClean="0"/>
              <a:t>статутом товариства може бути передбачено переважне право акціонерів та самого товариства на придбання акцій цього товариства, що пропонуються їх власником до продажу третій особі</a:t>
            </a:r>
            <a:endParaRPr lang="uk-UA" sz="1400" dirty="0" smtClean="0"/>
          </a:p>
          <a:p>
            <a:pPr marL="0" algn="just">
              <a:spcBef>
                <a:spcPts val="0"/>
              </a:spcBef>
            </a:pPr>
            <a:r>
              <a:rPr lang="uk-UA" sz="1400" dirty="0" smtClean="0"/>
              <a:t>акціонер товариства завжди має переважне право на придбання акцій додаткової емісії, в той же час акціонер публічного акціонерного товариства може бути позбавлений такого права умовами публічного розміщення акцій додаткової емісії</a:t>
            </a:r>
            <a:endParaRPr lang="uk-UA" sz="1400" dirty="0" smtClean="0"/>
          </a:p>
          <a:p>
            <a:pPr marL="0" algn="just">
              <a:spcBef>
                <a:spcPts val="0"/>
              </a:spcBef>
            </a:pPr>
            <a:r>
              <a:rPr lang="uk-UA" sz="1400" dirty="0" smtClean="0"/>
              <a:t>акції приватного акціонерного товариства не можуть купуватися та/або продаватися на фондовій біржі, за винятком продажу шляхом проведення на біржі аукціону</a:t>
            </a:r>
            <a:endParaRPr lang="uk-UA" sz="1400" dirty="0" smtClean="0"/>
          </a:p>
          <a:p>
            <a:pPr marL="0" algn="just">
              <a:spcBef>
                <a:spcPts val="0"/>
              </a:spcBef>
            </a:pPr>
            <a:r>
              <a:rPr lang="uk-UA" sz="1400" dirty="0" smtClean="0"/>
              <a:t>умовами емісії акцій може бути передбачена можливість сплати за них не грошима, а майном, майновими або немайновими правами, при цьому оцінка </a:t>
            </a:r>
            <a:r>
              <a:rPr lang="uk-UA" sz="1400" dirty="0" err="1" smtClean="0"/>
              <a:t>негрошового</a:t>
            </a:r>
            <a:r>
              <a:rPr lang="uk-UA" sz="1400" dirty="0" smtClean="0"/>
              <a:t> внеску здійснюється товариством і інвестором на власний розсуд, без залучення незалежного експерта</a:t>
            </a:r>
            <a:endParaRPr lang="uk-UA" sz="1400" dirty="0" smtClean="0"/>
          </a:p>
          <a:p>
            <a:pPr marL="0" algn="just">
              <a:spcBef>
                <a:spcPts val="0"/>
              </a:spcBef>
            </a:pPr>
            <a:r>
              <a:rPr lang="uk-UA" sz="1400" dirty="0" smtClean="0"/>
              <a:t>статутом товариства може встановлюватися коло питань, вирішення яких вимагає більшої кількості голосів акціонерів, ніж проста більшість або кваліфікована більшість</a:t>
            </a:r>
            <a:endParaRPr lang="uk-UA" sz="1400" dirty="0" smtClean="0"/>
          </a:p>
          <a:p>
            <a:pPr marL="0" algn="just">
              <a:spcBef>
                <a:spcPts val="0"/>
              </a:spcBef>
            </a:pPr>
            <a:r>
              <a:rPr lang="uk-UA" sz="1400" dirty="0" smtClean="0"/>
              <a:t>на розсуд товариства, члени наглядової ради можуть обиратися за принципом пропорційності представництва АБО шляхом кумулятивного голосування</a:t>
            </a:r>
            <a:endParaRPr lang="uk-UA" sz="1400" dirty="0" smtClean="0"/>
          </a:p>
          <a:p>
            <a:pPr marL="0" algn="just">
              <a:spcBef>
                <a:spcPts val="0"/>
              </a:spcBef>
            </a:pPr>
            <a:r>
              <a:rPr lang="uk-UA" sz="1400" dirty="0" smtClean="0"/>
              <a:t>товариство не зобов'язане розкривати свою фінансову звітність на фондовому ринку, хоча зобов'язане оприлюднювати фінансову звітність у </a:t>
            </a:r>
            <a:r>
              <a:rPr lang="uk-UA" sz="1400" dirty="0" smtClean="0">
                <a:hlinkClick r:id="rId2" tooltip="Державний реєстр юридичних осіб"/>
              </a:rPr>
              <a:t>Державному </a:t>
            </a:r>
            <a:r>
              <a:rPr lang="uk-UA" sz="1400" dirty="0" smtClean="0">
                <a:hlinkClick r:id="rId2" tooltip="Державний реєстр юридичних осіб"/>
              </a:rPr>
              <a:t>реєстрі юридичних осіб</a:t>
            </a:r>
            <a:r>
              <a:rPr lang="uk-UA" sz="1400" dirty="0" smtClean="0"/>
              <a:t>, як і будь-яка інша юридична особа, зареєстрована в Україні.</a:t>
            </a:r>
            <a:endParaRPr lang="uk-UA" sz="1400" dirty="0" smtClean="0"/>
          </a:p>
          <a:p>
            <a:pPr algn="just"/>
            <a:endParaRPr lang="uk-UA" sz="1400" dirty="0" smtClean="0"/>
          </a:p>
        </p:txBody>
      </p:sp>
    </p:spTree>
  </p:cSld>
  <p:clrMapOvr>
    <a:masterClrMapping/>
  </p:clrMapOvr>
  <p:transition advTm="7688">
    <p:strips dir="l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lgn="ctr">
              <a:buNone/>
            </a:pPr>
            <a:endParaRPr lang="uk-UA" sz="5400" smtClean="0">
              <a:solidFill>
                <a:schemeClr val="accent1"/>
              </a:solidFill>
            </a:endParaRPr>
          </a:p>
          <a:p>
            <a:pPr marL="0" indent="0" algn="ctr">
              <a:buNone/>
            </a:pPr>
            <a:r>
              <a:rPr lang="uk-UA" sz="5400" smtClean="0">
                <a:solidFill>
                  <a:schemeClr val="accent1"/>
                </a:solidFill>
              </a:rPr>
              <a:t>Дякую </a:t>
            </a:r>
            <a:r>
              <a:rPr lang="uk-UA" sz="5400" dirty="0">
                <a:solidFill>
                  <a:schemeClr val="accent1"/>
                </a:solidFill>
              </a:rPr>
              <a:t>за </a:t>
            </a:r>
            <a:r>
              <a:rPr lang="uk-UA" sz="5400" dirty="0" smtClean="0">
                <a:solidFill>
                  <a:schemeClr val="accent1"/>
                </a:solidFill>
              </a:rPr>
              <a:t>увагу!</a:t>
            </a:r>
            <a:endParaRPr lang="ru-RU" sz="5400" dirty="0">
              <a:solidFill>
                <a:schemeClr val="accen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Текстовое поле 1"/>
          <p:cNvSpPr txBox="1"/>
          <p:nvPr/>
        </p:nvSpPr>
        <p:spPr>
          <a:xfrm>
            <a:off x="336550" y="332740"/>
            <a:ext cx="6772910" cy="5937885"/>
          </a:xfrm>
          <a:prstGeom prst="rect">
            <a:avLst/>
          </a:prstGeom>
        </p:spPr>
        <p:txBody>
          <a:bodyPr>
            <a:noAutofit/>
          </a:bodyPr>
          <a:p>
            <a:pPr indent="457200" algn="just" defTabSz="266700">
              <a:lnSpc>
                <a:spcPct val="104000"/>
              </a:lnSpc>
            </a:pPr>
            <a:r>
              <a:rPr lang="en-US" altLang="en-US" sz="1600" b="1" i="1">
                <a:solidFill>
                  <a:schemeClr val="accent1">
                    <a:lumMod val="75000"/>
                  </a:schemeClr>
                </a:solidFill>
                <a:latin typeface="+mj-lt"/>
                <a:ea typeface="Times New Roman" panose="02020603050405020304"/>
                <a:cs typeface="+mj-lt"/>
              </a:rPr>
              <a:t>Господарські</a:t>
            </a:r>
            <a:r>
              <a:rPr lang="en-US" altLang="ru-RU" sz="1600" b="1" i="1">
                <a:solidFill>
                  <a:schemeClr val="accent1">
                    <a:lumMod val="75000"/>
                  </a:schemeClr>
                </a:solidFill>
                <a:latin typeface="+mj-lt"/>
                <a:ea typeface="Times New Roman" panose="02020603050405020304"/>
                <a:cs typeface="+mj-lt"/>
              </a:rPr>
              <a:t> </a:t>
            </a:r>
            <a:r>
              <a:rPr lang="en-US" altLang="en-US" sz="1600" b="1" i="1">
                <a:solidFill>
                  <a:schemeClr val="accent1">
                    <a:lumMod val="75000"/>
                  </a:schemeClr>
                </a:solidFill>
                <a:latin typeface="+mj-lt"/>
                <a:ea typeface="Times New Roman" panose="02020603050405020304"/>
                <a:cs typeface="+mj-lt"/>
              </a:rPr>
              <a:t>товариства</a:t>
            </a:r>
            <a:r>
              <a:rPr lang="en-US" altLang="ru-RU" sz="1600">
                <a:solidFill>
                  <a:schemeClr val="accent1">
                    <a:lumMod val="75000"/>
                  </a:schemeClr>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є</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найбільш</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поширененою</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в</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майновому</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обороті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формою</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колективної</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підприємницької</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діяльності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Ця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форма</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універсальна</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у</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рамках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якої</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може</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здійснюватися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будь</a:t>
            </a:r>
            <a:r>
              <a:rPr lang="en-US" altLang="ru-RU" sz="1600">
                <a:solidFill>
                  <a:srgbClr val="000000"/>
                </a:solidFill>
                <a:latin typeface="+mj-lt"/>
                <a:ea typeface="Times New Roman" panose="02020603050405020304"/>
                <a:cs typeface="+mj-lt"/>
              </a:rPr>
              <a:t>-</a:t>
            </a:r>
            <a:r>
              <a:rPr lang="en-US" altLang="en-US" sz="1600">
                <a:solidFill>
                  <a:srgbClr val="000000"/>
                </a:solidFill>
                <a:latin typeface="+mj-lt"/>
                <a:ea typeface="Times New Roman" panose="02020603050405020304"/>
                <a:cs typeface="+mj-lt"/>
              </a:rPr>
              <a:t>яка</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підприємницька</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діяльність</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яка</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не</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суперечить</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законодавству</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України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Вони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являються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комерційними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організаціями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основними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їх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завданнями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є</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отримання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прибутку</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розподіл</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його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між</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учасниками</a:t>
            </a:r>
            <a:r>
              <a:rPr lang="en-US" altLang="ru-RU" sz="1600">
                <a:solidFill>
                  <a:srgbClr val="000000"/>
                </a:solidFill>
                <a:latin typeface="+mj-lt"/>
                <a:ea typeface="Times New Roman" panose="02020603050405020304"/>
                <a:cs typeface="+mj-lt"/>
              </a:rPr>
              <a:t>.</a:t>
            </a:r>
            <a:endParaRPr lang="en-US" altLang="ru-RU" sz="1600">
              <a:solidFill>
                <a:srgbClr val="000000"/>
              </a:solidFill>
              <a:latin typeface="+mj-lt"/>
              <a:ea typeface="Times New Roman" panose="02020603050405020304"/>
              <a:cs typeface="+mj-lt"/>
            </a:endParaRPr>
          </a:p>
          <a:p>
            <a:pPr indent="457200" algn="just" defTabSz="266700">
              <a:lnSpc>
                <a:spcPct val="104000"/>
              </a:lnSpc>
            </a:pPr>
            <a:r>
              <a:rPr lang="en-US" altLang="en-US" sz="1600">
                <a:solidFill>
                  <a:srgbClr val="000000"/>
                </a:solidFill>
                <a:latin typeface="+mj-lt"/>
                <a:ea typeface="Times New Roman" panose="02020603050405020304"/>
                <a:cs typeface="+mj-lt"/>
              </a:rPr>
              <a:t>Проте</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відносно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корпоративних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прав</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в</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господарських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товариствах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діють</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певні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обмеження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Так</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для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фізичних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осіб</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громадян</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вони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обмежуються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їх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легальними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доходами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необхідністю</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при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купівлі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значних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пакетів</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акцій</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виправдати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джерела</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оплати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Крім</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того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придбання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підприємством</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акцій</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чи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активів</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інших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господарських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товариств</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має</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здійснюватися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дотриманням</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вимог</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антимонопольного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законодавства</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Є</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певні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обмеження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управління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господарськими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товариствами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які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випливають</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поняття</a:t>
            </a:r>
            <a:r>
              <a:rPr lang="en-US" altLang="ru-RU" sz="1600">
                <a:solidFill>
                  <a:srgbClr val="000000"/>
                </a:solidFill>
                <a:latin typeface="+mj-lt"/>
                <a:ea typeface="Times New Roman" panose="02020603050405020304"/>
                <a:cs typeface="+mj-lt"/>
              </a:rPr>
              <a:t> </a:t>
            </a:r>
            <a:r>
              <a:rPr lang="" altLang="en-US" sz="1600">
                <a:solidFill>
                  <a:srgbClr val="000000"/>
                </a:solidFill>
                <a:latin typeface="+mj-lt"/>
                <a:ea typeface="Times New Roman" panose="02020603050405020304"/>
                <a:cs typeface="+mj-lt"/>
              </a:rPr>
              <a:t>«</a:t>
            </a:r>
            <a:r>
              <a:rPr lang="en-US" altLang="en-US" sz="1600">
                <a:solidFill>
                  <a:srgbClr val="000000"/>
                </a:solidFill>
                <a:latin typeface="+mj-lt"/>
                <a:ea typeface="Times New Roman" panose="02020603050405020304"/>
                <a:cs typeface="+mj-lt"/>
              </a:rPr>
              <a:t>пов</a:t>
            </a:r>
            <a:r>
              <a:rPr lang="en-US" altLang="ru-RU" sz="1600">
                <a:solidFill>
                  <a:srgbClr val="000000"/>
                </a:solidFill>
                <a:latin typeface="+mj-lt"/>
                <a:ea typeface="Times New Roman" panose="02020603050405020304"/>
                <a:cs typeface="+mj-lt"/>
              </a:rPr>
              <a:t>’</a:t>
            </a:r>
            <a:r>
              <a:rPr lang="en-US" altLang="en-US" sz="1600">
                <a:solidFill>
                  <a:srgbClr val="000000"/>
                </a:solidFill>
                <a:latin typeface="+mj-lt"/>
                <a:ea typeface="Times New Roman" panose="02020603050405020304"/>
                <a:cs typeface="+mj-lt"/>
              </a:rPr>
              <a:t>язані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афілійовані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особи</a:t>
            </a:r>
            <a:r>
              <a:rPr lang="" altLang="en-US" sz="1600">
                <a:solidFill>
                  <a:srgbClr val="000000"/>
                </a:solidFill>
                <a:latin typeface="+mj-lt"/>
                <a:ea typeface="Times New Roman" panose="02020603050405020304"/>
                <a:cs typeface="+mj-lt"/>
              </a:rPr>
              <a:t>»</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що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передбачає</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антимонопольне</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ускладнення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набуття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корпоративних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прав</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обмеження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за</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цінами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договірними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зобов</a:t>
            </a:r>
            <a:r>
              <a:rPr lang="en-US" altLang="ru-RU" sz="1600">
                <a:solidFill>
                  <a:srgbClr val="000000"/>
                </a:solidFill>
                <a:latin typeface="+mj-lt"/>
                <a:ea typeface="Times New Roman" panose="02020603050405020304"/>
                <a:cs typeface="+mj-lt"/>
              </a:rPr>
              <a:t>’</a:t>
            </a:r>
            <a:r>
              <a:rPr lang="en-US" altLang="en-US" sz="1600">
                <a:solidFill>
                  <a:srgbClr val="000000"/>
                </a:solidFill>
                <a:latin typeface="+mj-lt"/>
                <a:ea typeface="Times New Roman" panose="02020603050405020304"/>
                <a:cs typeface="+mj-lt"/>
              </a:rPr>
              <a:t>язаннями</a:t>
            </a:r>
            <a:r>
              <a:rPr lang="en-US" altLang="ru-RU" sz="1600">
                <a:solidFill>
                  <a:srgbClr val="000000"/>
                </a:solidFill>
                <a:latin typeface="+mj-lt"/>
                <a:ea typeface="Times New Roman" panose="02020603050405020304"/>
                <a:cs typeface="+mj-lt"/>
              </a:rPr>
              <a:t>.</a:t>
            </a:r>
            <a:endParaRPr lang="en-US" altLang="ru-RU" sz="1600">
              <a:solidFill>
                <a:srgbClr val="000000"/>
              </a:solidFill>
              <a:latin typeface="+mj-lt"/>
              <a:ea typeface="Times New Roman" panose="02020603050405020304"/>
              <a:cs typeface="+mj-lt"/>
            </a:endParaRPr>
          </a:p>
          <a:p>
            <a:pPr indent="457200" algn="just" defTabSz="266700">
              <a:lnSpc>
                <a:spcPct val="104000"/>
              </a:lnSpc>
            </a:pPr>
            <a:r>
              <a:rPr lang="en-US" altLang="en-US" sz="1600">
                <a:solidFill>
                  <a:srgbClr val="000000"/>
                </a:solidFill>
                <a:latin typeface="+mj-lt"/>
                <a:ea typeface="Times New Roman" panose="02020603050405020304"/>
                <a:cs typeface="+mj-lt"/>
              </a:rPr>
              <a:t>Законодавство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про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господарські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товариства</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ґрунтується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на</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нормах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установлених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Конституцією</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України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складається</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із</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Цивільного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кодексу</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України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Господарського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кодексу</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України</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Закону</a:t>
            </a:r>
            <a:r>
              <a:rPr lang="en-US" altLang="ru-RU" sz="1600">
                <a:solidFill>
                  <a:srgbClr val="000000"/>
                </a:solidFill>
                <a:latin typeface="+mj-lt"/>
                <a:ea typeface="Times New Roman" panose="02020603050405020304"/>
                <a:cs typeface="+mj-lt"/>
              </a:rPr>
              <a:t> </a:t>
            </a:r>
            <a:r>
              <a:rPr lang="uk-UA" altLang="en-US" sz="1600">
                <a:solidFill>
                  <a:srgbClr val="000000"/>
                </a:solidFill>
                <a:latin typeface="+mj-lt"/>
                <a:ea typeface="Times New Roman" panose="02020603050405020304"/>
                <a:cs typeface="+mj-lt"/>
              </a:rPr>
              <a:t>України “</a:t>
            </a:r>
            <a:r>
              <a:rPr lang="en-US" altLang="en-US" sz="1600">
                <a:solidFill>
                  <a:srgbClr val="000000"/>
                </a:solidFill>
                <a:latin typeface="+mj-lt"/>
                <a:ea typeface="Times New Roman" panose="02020603050405020304"/>
                <a:cs typeface="+mj-lt"/>
              </a:rPr>
              <a:t>Про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господарські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товариства</a:t>
            </a:r>
            <a:r>
              <a:rPr lang="uk-UA" altLang="en-US" sz="1600">
                <a:solidFill>
                  <a:srgbClr val="000000"/>
                </a:solidFill>
                <a:latin typeface="+mj-lt"/>
                <a:ea typeface="Times New Roman" panose="02020603050405020304"/>
                <a:cs typeface="+mj-lt"/>
              </a:rPr>
              <a:t>”</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Закону</a:t>
            </a:r>
            <a:r>
              <a:rPr lang="uk-UA" altLang="en-US" sz="1600">
                <a:solidFill>
                  <a:srgbClr val="000000"/>
                </a:solidFill>
                <a:latin typeface="+mj-lt"/>
                <a:ea typeface="Times New Roman" panose="02020603050405020304"/>
                <a:cs typeface="+mj-lt"/>
              </a:rPr>
              <a:t> Украіни</a:t>
            </a:r>
            <a:r>
              <a:rPr lang="en-US" altLang="ru-RU" sz="1600">
                <a:solidFill>
                  <a:srgbClr val="000000"/>
                </a:solidFill>
                <a:latin typeface="+mj-lt"/>
                <a:ea typeface="Times New Roman" panose="02020603050405020304"/>
                <a:cs typeface="+mj-lt"/>
              </a:rPr>
              <a:t> </a:t>
            </a:r>
            <a:r>
              <a:rPr lang="uk-UA" altLang="en-US" sz="1600">
                <a:solidFill>
                  <a:srgbClr val="000000"/>
                </a:solidFill>
                <a:latin typeface="+mj-lt"/>
                <a:ea typeface="Times New Roman" panose="02020603050405020304"/>
                <a:cs typeface="+mj-lt"/>
              </a:rPr>
              <a:t>“</a:t>
            </a:r>
            <a:r>
              <a:rPr lang="en-US" altLang="en-US" sz="1600">
                <a:solidFill>
                  <a:srgbClr val="000000"/>
                </a:solidFill>
                <a:latin typeface="+mj-lt"/>
                <a:ea typeface="Times New Roman" panose="02020603050405020304"/>
                <a:cs typeface="+mj-lt"/>
              </a:rPr>
              <a:t>Про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акціонерні</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товариства</a:t>
            </a:r>
            <a:r>
              <a:rPr lang="uk-UA" altLang="en-US" sz="1600">
                <a:solidFill>
                  <a:srgbClr val="000000"/>
                </a:solidFill>
                <a:latin typeface="+mj-lt"/>
                <a:ea typeface="Times New Roman" panose="02020603050405020304"/>
                <a:cs typeface="+mj-lt"/>
              </a:rPr>
              <a:t>”</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та</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інших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нормативно</a:t>
            </a:r>
            <a:r>
              <a:rPr lang="en-US" altLang="ru-RU" sz="1600">
                <a:solidFill>
                  <a:srgbClr val="000000"/>
                </a:solidFill>
                <a:latin typeface="+mj-lt"/>
                <a:ea typeface="Times New Roman" panose="02020603050405020304"/>
                <a:cs typeface="+mj-lt"/>
              </a:rPr>
              <a:t>-</a:t>
            </a:r>
            <a:r>
              <a:rPr lang="en-US" altLang="en-US" sz="1600">
                <a:solidFill>
                  <a:srgbClr val="000000"/>
                </a:solidFill>
                <a:latin typeface="+mj-lt"/>
                <a:ea typeface="Times New Roman" panose="02020603050405020304"/>
                <a:cs typeface="+mj-lt"/>
              </a:rPr>
              <a:t>правових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актів</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прийнятих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відповідно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до</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цих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законодавчих</a:t>
            </a:r>
            <a:r>
              <a:rPr lang="en-US" altLang="ru-RU" sz="1600">
                <a:solidFill>
                  <a:srgbClr val="000000"/>
                </a:solidFill>
                <a:latin typeface="+mj-lt"/>
                <a:ea typeface="Times New Roman" panose="02020603050405020304"/>
                <a:cs typeface="+mj-lt"/>
              </a:rPr>
              <a:t> </a:t>
            </a:r>
            <a:r>
              <a:rPr lang="en-US" altLang="en-US" sz="1600">
                <a:solidFill>
                  <a:srgbClr val="000000"/>
                </a:solidFill>
                <a:latin typeface="+mj-lt"/>
                <a:ea typeface="Times New Roman" panose="02020603050405020304"/>
                <a:cs typeface="+mj-lt"/>
              </a:rPr>
              <a:t>актів</a:t>
            </a:r>
            <a:r>
              <a:rPr lang="en-US" altLang="ru-RU" sz="1600">
                <a:solidFill>
                  <a:srgbClr val="000000"/>
                </a:solidFill>
                <a:latin typeface="+mj-lt"/>
                <a:ea typeface="Times New Roman" panose="02020603050405020304"/>
                <a:cs typeface="+mj-lt"/>
              </a:rPr>
              <a:t>.</a:t>
            </a:r>
            <a:endParaRPr sz="1600">
              <a:solidFill>
                <a:srgbClr val="000000"/>
              </a:solidFill>
              <a:latin typeface="+mj-lt"/>
              <a:ea typeface="Times New Roman" panose="02020603050405020304"/>
              <a:cs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315" y="362585"/>
            <a:ext cx="7345045" cy="6495415"/>
          </a:xfrm>
          <a:prstGeom prst="rect">
            <a:avLst/>
          </a:prstGeom>
        </p:spPr>
        <p:txBody>
          <a:bodyPr wrap="square">
            <a:noAutofit/>
          </a:bodyPr>
          <a:lstStyle/>
          <a:p>
            <a:pPr indent="457200" algn="just"/>
            <a:r>
              <a:rPr lang="uk-UA" sz="1600" dirty="0" smtClean="0">
                <a:solidFill>
                  <a:srgbClr val="00B0F0"/>
                </a:solidFill>
              </a:rPr>
              <a:t>Основними економічними рисами господарських товариств корпоративного типу є наступні:</a:t>
            </a:r>
            <a:endParaRPr lang="uk-UA" sz="1600" dirty="0" smtClean="0">
              <a:solidFill>
                <a:srgbClr val="00B0F0"/>
              </a:solidFill>
            </a:endParaRPr>
          </a:p>
          <a:p>
            <a:pPr indent="457200" algn="just"/>
            <a:endParaRPr lang="uk-UA" sz="1400" dirty="0" smtClean="0">
              <a:solidFill>
                <a:srgbClr val="00B0F0"/>
              </a:solidFill>
            </a:endParaRPr>
          </a:p>
          <a:p>
            <a:pPr algn="just"/>
            <a:r>
              <a:rPr lang="uk-UA" sz="1400" b="1" dirty="0" smtClean="0"/>
              <a:t>1. </a:t>
            </a:r>
            <a:r>
              <a:rPr lang="uk-UA" sz="1400" b="1" i="1" dirty="0" smtClean="0">
                <a:solidFill>
                  <a:srgbClr val="00B0F0"/>
                </a:solidFill>
              </a:rPr>
              <a:t>Об’єднання капіталів та обмеження економічного ризику для окремих учасників</a:t>
            </a:r>
            <a:r>
              <a:rPr lang="uk-UA" sz="1400" dirty="0" smtClean="0">
                <a:solidFill>
                  <a:srgbClr val="00B0F0"/>
                </a:solidFill>
              </a:rPr>
              <a:t>.</a:t>
            </a:r>
            <a:r>
              <a:rPr lang="uk-UA" sz="1400" dirty="0" smtClean="0"/>
              <a:t> Це означає, що в акціонерних товариствах і товариствах з обмеженою відповідальністю обмеження економічних ризиків пов’язане з тим, що учасники відповідають за зобов’язаннями товариства лише своїми корпоративними правами. Товариство не може вимагати від них ніяких додаткових внесків, кредитори товариства не можуть мати до них жодних претензій.</a:t>
            </a:r>
            <a:endParaRPr lang="uk-UA" sz="1400" dirty="0" smtClean="0"/>
          </a:p>
          <a:p>
            <a:pPr lvl="0" algn="just" fontAlgn="base"/>
            <a:r>
              <a:rPr lang="uk-UA" sz="1400" b="1" dirty="0" smtClean="0"/>
              <a:t>2. </a:t>
            </a:r>
            <a:r>
              <a:rPr lang="uk-UA" sz="1400" b="1" dirty="0" smtClean="0">
                <a:solidFill>
                  <a:srgbClr val="00B0F0"/>
                </a:solidFill>
              </a:rPr>
              <a:t>Поєднання різних економічних можливостей — капіталів і вмінь, знань, ідей</a:t>
            </a:r>
            <a:r>
              <a:rPr lang="uk-UA" sz="1400" b="1" dirty="0" smtClean="0"/>
              <a:t>. </a:t>
            </a:r>
            <a:r>
              <a:rPr lang="uk-UA" sz="1400" dirty="0" smtClean="0"/>
              <a:t>Полягає в тому, що в товаристві можуть збиратись учасники з різними можливостями: власники капіталу, який потребує ефективного вкладення, носії ідей, особи наділені організаторськими здібностями та вміння використати капітал з максимальною вигодою для всіх сторін тощо. Таке поєднання в кожному окремому випадку має індивідуальний характер щодо підбору учасників, вибору мети господарського товариства, розподілу паїв об’єднаного капіталу.</a:t>
            </a:r>
            <a:endParaRPr lang="uk-UA" sz="1400" dirty="0" smtClean="0"/>
          </a:p>
          <a:p>
            <a:pPr lvl="0" algn="just" fontAlgn="base"/>
            <a:r>
              <a:rPr lang="uk-UA" sz="1400" b="1" dirty="0" smtClean="0"/>
              <a:t>3. </a:t>
            </a:r>
            <a:r>
              <a:rPr lang="uk-UA" sz="1400" b="1" dirty="0" smtClean="0">
                <a:solidFill>
                  <a:srgbClr val="00B0F0"/>
                </a:solidFill>
              </a:rPr>
              <a:t>Розмежування капіталу та економічної діяльності</a:t>
            </a:r>
            <a:r>
              <a:rPr lang="uk-UA" sz="1400" b="1" dirty="0" smtClean="0"/>
              <a:t>. </a:t>
            </a:r>
            <a:r>
              <a:rPr lang="uk-UA" sz="1400" dirty="0" smtClean="0"/>
              <a:t>Пояснюється тим, що оскільки частина учасників господарського товариства може бути не задіяною у виконанні управлінських функцій, а лише отримувати прибутки від вкладеного капіталу.</a:t>
            </a:r>
            <a:endParaRPr lang="uk-UA" sz="1400" dirty="0" smtClean="0"/>
          </a:p>
          <a:p>
            <a:pPr lvl="0" algn="just" fontAlgn="base"/>
            <a:r>
              <a:rPr lang="uk-UA" sz="1400" b="1" dirty="0" smtClean="0"/>
              <a:t>4. </a:t>
            </a:r>
            <a:r>
              <a:rPr lang="uk-UA" sz="1400" b="1" dirty="0" smtClean="0">
                <a:solidFill>
                  <a:srgbClr val="00B0F0"/>
                </a:solidFill>
              </a:rPr>
              <a:t>Жорстке відокремлення власності господарського товариства і власності його учасників (особливо це чітко виявляється в акціонерних товариствах). </a:t>
            </a:r>
            <a:r>
              <a:rPr lang="uk-UA" sz="1400" dirty="0" smtClean="0"/>
              <a:t>Тобто, те що є у власності товариства не належить його учасникам і навпаки.</a:t>
            </a:r>
            <a:endParaRPr lang="uk-UA" sz="1400" dirty="0" smtClean="0"/>
          </a:p>
          <a:p>
            <a:pPr lvl="0" algn="just" fontAlgn="base"/>
            <a:r>
              <a:rPr lang="uk-UA" sz="1400" b="1" dirty="0" smtClean="0"/>
              <a:t>5. </a:t>
            </a:r>
            <a:r>
              <a:rPr lang="uk-UA" sz="1400" b="1" dirty="0" smtClean="0">
                <a:solidFill>
                  <a:srgbClr val="00B0F0"/>
                </a:solidFill>
              </a:rPr>
              <a:t>Обмеження можливостей вилучення капіталів (паїв, часток) з товариства. </a:t>
            </a:r>
            <a:r>
              <a:rPr lang="uk-UA" sz="1400" dirty="0" smtClean="0"/>
              <a:t>Зумовлено складністю вилучення капіталу з товариства його учасником, оскільки, акціонери мають у власності не акціонерне товариство чи його якусь окрему частину, а лише акції. Реалізація права власності на частку в капіталі корпоративного господарського товариства настає для учасника лише за умови його виходу з господарського товариства або в разі його ліквідації</a:t>
            </a:r>
            <a:r>
              <a:rPr lang="ru-RU" sz="1400" dirty="0" smtClean="0"/>
              <a:t>.</a:t>
            </a:r>
            <a:endParaRPr lang="ru-RU"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Текстовое поле 1"/>
          <p:cNvSpPr txBox="1"/>
          <p:nvPr/>
        </p:nvSpPr>
        <p:spPr>
          <a:xfrm>
            <a:off x="179705" y="9525"/>
            <a:ext cx="7200265" cy="6911975"/>
          </a:xfrm>
          <a:prstGeom prst="rect">
            <a:avLst/>
          </a:prstGeom>
        </p:spPr>
        <p:txBody>
          <a:bodyPr wrap="square">
            <a:noAutofit/>
          </a:bodyPr>
          <a:p>
            <a:pPr indent="457200" algn="ctr" defTabSz="266700">
              <a:lnSpc>
                <a:spcPct val="104000"/>
              </a:lnSpc>
            </a:pPr>
            <a:r>
              <a:rPr lang="en-US" altLang="ru-RU" sz="2800" b="1">
                <a:solidFill>
                  <a:schemeClr val="accent1">
                    <a:lumMod val="75000"/>
                  </a:schemeClr>
                </a:solidFill>
                <a:latin typeface="+mj-lt"/>
                <a:ea typeface="Times New Roman" panose="02020603050405020304"/>
                <a:cs typeface="+mj-lt"/>
              </a:rPr>
              <a:t>2. </a:t>
            </a:r>
            <a:r>
              <a:rPr lang="en-US" altLang="en-US" sz="2800" b="1">
                <a:solidFill>
                  <a:schemeClr val="accent1">
                    <a:lumMod val="75000"/>
                  </a:schemeClr>
                </a:solidFill>
                <a:latin typeface="+mj-lt"/>
                <a:ea typeface="Times New Roman" panose="02020603050405020304"/>
                <a:cs typeface="+mj-lt"/>
              </a:rPr>
              <a:t>Порядок</a:t>
            </a:r>
            <a:r>
              <a:rPr lang="en-US" altLang="ru-RU" sz="2800" b="1">
                <a:solidFill>
                  <a:schemeClr val="accent1">
                    <a:lumMod val="75000"/>
                  </a:schemeClr>
                </a:solidFill>
                <a:latin typeface="+mj-lt"/>
                <a:ea typeface="Times New Roman" panose="02020603050405020304"/>
                <a:cs typeface="+mj-lt"/>
              </a:rPr>
              <a:t> </a:t>
            </a:r>
            <a:r>
              <a:rPr lang="en-US" altLang="en-US" sz="2800" b="1">
                <a:solidFill>
                  <a:schemeClr val="accent1">
                    <a:lumMod val="75000"/>
                  </a:schemeClr>
                </a:solidFill>
                <a:latin typeface="+mj-lt"/>
                <a:ea typeface="Times New Roman" panose="02020603050405020304"/>
                <a:cs typeface="+mj-lt"/>
              </a:rPr>
              <a:t>створення</a:t>
            </a:r>
            <a:r>
              <a:rPr lang="en-US" altLang="ru-RU" sz="2800" b="1">
                <a:solidFill>
                  <a:schemeClr val="accent1">
                    <a:lumMod val="75000"/>
                  </a:schemeClr>
                </a:solidFill>
                <a:latin typeface="+mj-lt"/>
                <a:ea typeface="Times New Roman" panose="02020603050405020304"/>
                <a:cs typeface="+mj-lt"/>
              </a:rPr>
              <a:t> </a:t>
            </a:r>
            <a:r>
              <a:rPr lang="en-US" altLang="en-US" sz="2800" b="1">
                <a:solidFill>
                  <a:schemeClr val="accent1">
                    <a:lumMod val="75000"/>
                  </a:schemeClr>
                </a:solidFill>
                <a:latin typeface="+mj-lt"/>
                <a:ea typeface="Times New Roman" panose="02020603050405020304"/>
                <a:cs typeface="+mj-lt"/>
              </a:rPr>
              <a:t>господарських</a:t>
            </a:r>
            <a:r>
              <a:rPr lang="en-US" altLang="ru-RU" sz="2800" b="1">
                <a:solidFill>
                  <a:schemeClr val="accent1">
                    <a:lumMod val="75000"/>
                  </a:schemeClr>
                </a:solidFill>
                <a:latin typeface="+mj-lt"/>
                <a:ea typeface="Times New Roman" panose="02020603050405020304"/>
                <a:cs typeface="+mj-lt"/>
              </a:rPr>
              <a:t> </a:t>
            </a:r>
            <a:r>
              <a:rPr lang="en-US" altLang="en-US" sz="2800" b="1">
                <a:solidFill>
                  <a:schemeClr val="accent1">
                    <a:lumMod val="75000"/>
                  </a:schemeClr>
                </a:solidFill>
                <a:latin typeface="+mj-lt"/>
                <a:ea typeface="Times New Roman" panose="02020603050405020304"/>
                <a:cs typeface="+mj-lt"/>
              </a:rPr>
              <a:t>товарист</a:t>
            </a:r>
            <a:r>
              <a:rPr lang="uk-UA" altLang="en-US" sz="2800" b="1">
                <a:solidFill>
                  <a:schemeClr val="accent1">
                    <a:lumMod val="75000"/>
                  </a:schemeClr>
                </a:solidFill>
                <a:latin typeface="+mj-lt"/>
                <a:ea typeface="Times New Roman" panose="02020603050405020304"/>
                <a:cs typeface="+mj-lt"/>
              </a:rPr>
              <a:t>в</a:t>
            </a:r>
            <a:endParaRPr lang="en-US" altLang="en-US" sz="2800" b="1">
              <a:solidFill>
                <a:srgbClr val="000000"/>
              </a:solidFill>
              <a:latin typeface="+mj-lt"/>
              <a:ea typeface="Times New Roman" panose="02020603050405020304"/>
              <a:cs typeface="+mj-lt"/>
            </a:endParaRPr>
          </a:p>
          <a:p>
            <a:pPr indent="457200" algn="just" defTabSz="266700">
              <a:lnSpc>
                <a:spcPct val="104000"/>
              </a:lnSpc>
            </a:pPr>
            <a:r>
              <a:rPr lang="en-US" altLang="en-US" sz="1400" b="1">
                <a:solidFill>
                  <a:srgbClr val="000000"/>
                </a:solidFill>
                <a:latin typeface="+mj-lt"/>
                <a:ea typeface="Times New Roman" panose="02020603050405020304"/>
                <a:cs typeface="+mj-lt"/>
              </a:rPr>
              <a:t>Господарські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товариства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можуть</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виникати</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внаслідок</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їх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заснування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або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реорганізації</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вже</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існуючих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юридичних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осіб</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іншої</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організаційно</a:t>
            </a:r>
            <a:r>
              <a:rPr lang="en-US" altLang="ru-RU" sz="1400" b="1">
                <a:solidFill>
                  <a:srgbClr val="000000"/>
                </a:solidFill>
                <a:latin typeface="+mj-lt"/>
                <a:ea typeface="Times New Roman" panose="02020603050405020304"/>
                <a:cs typeface="+mj-lt"/>
              </a:rPr>
              <a:t>-</a:t>
            </a:r>
            <a:r>
              <a:rPr lang="en-US" altLang="en-US" sz="1400" b="1">
                <a:solidFill>
                  <a:srgbClr val="000000"/>
                </a:solidFill>
                <a:latin typeface="+mj-lt"/>
                <a:ea typeface="Times New Roman" panose="02020603050405020304"/>
                <a:cs typeface="+mj-lt"/>
              </a:rPr>
              <a:t>правової</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форми</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господарські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товариства</a:t>
            </a:r>
            <a:r>
              <a:rPr lang="en-US" altLang="ru-RU" sz="1400" b="1">
                <a:solidFill>
                  <a:srgbClr val="000000"/>
                </a:solidFill>
                <a:latin typeface="+mj-lt"/>
                <a:ea typeface="Times New Roman" panose="02020603050405020304"/>
                <a:cs typeface="+mj-lt"/>
              </a:rPr>
              <a:t>. </a:t>
            </a:r>
            <a:r>
              <a:rPr lang="uk-UA" altLang="en-US" sz="1400" b="1">
                <a:solidFill>
                  <a:srgbClr val="000000"/>
                </a:solidFill>
                <a:latin typeface="+mj-lt"/>
                <a:ea typeface="Times New Roman" panose="02020603050405020304"/>
                <a:cs typeface="+mj-lt"/>
              </a:rPr>
              <a:t>Публічні </a:t>
            </a:r>
            <a:r>
              <a:rPr lang="en-US" altLang="en-US" sz="1400" b="1">
                <a:solidFill>
                  <a:srgbClr val="000000"/>
                </a:solidFill>
                <a:latin typeface="+mj-lt"/>
                <a:ea typeface="Times New Roman" panose="02020603050405020304"/>
                <a:cs typeface="+mj-lt"/>
              </a:rPr>
              <a:t>акціонерні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товариства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створюються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Україні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головним</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чином</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внаслідок</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процесів</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приватизації</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або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корпоратизації</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тобто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виникають</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шляхом</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перетворення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державних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підприємств</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на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акціонерні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товариства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Інші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види</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господарських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товариств</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створюються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переважно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шляхом</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їх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заснування</a:t>
            </a:r>
            <a:r>
              <a:rPr lang="en-US" altLang="ru-RU" sz="1400" b="1">
                <a:solidFill>
                  <a:srgbClr val="000000"/>
                </a:solidFill>
                <a:latin typeface="+mj-lt"/>
                <a:ea typeface="Times New Roman" panose="02020603050405020304"/>
                <a:cs typeface="+mj-lt"/>
              </a:rPr>
              <a:t>.</a:t>
            </a:r>
            <a:endParaRPr lang="en-US" altLang="ru-RU" sz="1400" b="1">
              <a:solidFill>
                <a:srgbClr val="000000"/>
              </a:solidFill>
              <a:latin typeface="+mj-lt"/>
              <a:ea typeface="Times New Roman" panose="02020603050405020304"/>
              <a:cs typeface="+mj-lt"/>
            </a:endParaRPr>
          </a:p>
          <a:p>
            <a:pPr indent="457200" algn="just" defTabSz="266700">
              <a:lnSpc>
                <a:spcPct val="104000"/>
              </a:lnSpc>
            </a:pPr>
            <a:r>
              <a:rPr lang="en-US" altLang="en-US" sz="1400" b="1">
                <a:solidFill>
                  <a:srgbClr val="000000"/>
                </a:solidFill>
                <a:latin typeface="+mj-lt"/>
                <a:ea typeface="Times New Roman" panose="02020603050405020304"/>
                <a:cs typeface="+mj-lt"/>
              </a:rPr>
              <a:t>Невелика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кількість</a:t>
            </a:r>
            <a:r>
              <a:rPr lang="en-US" altLang="ru-RU" sz="1400" b="1">
                <a:solidFill>
                  <a:srgbClr val="000000"/>
                </a:solidFill>
                <a:latin typeface="+mj-lt"/>
                <a:ea typeface="Times New Roman" panose="02020603050405020304"/>
                <a:cs typeface="+mj-lt"/>
              </a:rPr>
              <a:t> </a:t>
            </a:r>
            <a:r>
              <a:rPr lang="uk-UA" altLang="en-US" sz="1400" b="1">
                <a:solidFill>
                  <a:srgbClr val="000000"/>
                </a:solidFill>
                <a:latin typeface="+mj-lt"/>
                <a:ea typeface="Times New Roman" panose="02020603050405020304"/>
                <a:cs typeface="+mj-lt"/>
              </a:rPr>
              <a:t>публічних </a:t>
            </a:r>
            <a:r>
              <a:rPr lang="en-US" altLang="en-US" sz="1400" b="1">
                <a:solidFill>
                  <a:srgbClr val="000000"/>
                </a:solidFill>
                <a:latin typeface="+mj-lt"/>
                <a:ea typeface="Times New Roman" panose="02020603050405020304"/>
                <a:cs typeface="+mj-lt"/>
              </a:rPr>
              <a:t>акціонерних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товариств</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створених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шляхом</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заснування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пояснюється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двома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чинниками</a:t>
            </a:r>
            <a:r>
              <a:rPr lang="en-US" altLang="ru-RU" sz="1400" b="1">
                <a:solidFill>
                  <a:srgbClr val="000000"/>
                </a:solidFill>
                <a:latin typeface="+mj-lt"/>
                <a:ea typeface="Times New Roman" panose="02020603050405020304"/>
                <a:cs typeface="+mj-lt"/>
              </a:rPr>
              <a:t>: </a:t>
            </a:r>
            <a:endParaRPr lang="en-US" altLang="ru-RU" sz="1400" b="1">
              <a:solidFill>
                <a:srgbClr val="000000"/>
              </a:solidFill>
              <a:latin typeface="+mj-lt"/>
              <a:ea typeface="Times New Roman" panose="02020603050405020304"/>
              <a:cs typeface="+mj-lt"/>
            </a:endParaRPr>
          </a:p>
          <a:p>
            <a:pPr indent="457200" algn="just" defTabSz="266700">
              <a:lnSpc>
                <a:spcPct val="104000"/>
              </a:lnSpc>
            </a:pPr>
            <a:r>
              <a:rPr lang="en-US" altLang="en-US" sz="1400" b="1">
                <a:solidFill>
                  <a:srgbClr val="000000"/>
                </a:solidFill>
                <a:latin typeface="+mj-lt"/>
                <a:ea typeface="Times New Roman" panose="02020603050405020304"/>
                <a:cs typeface="+mj-lt"/>
              </a:rPr>
              <a:t>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складністю</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високою</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вартістю</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процедури</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заснування</a:t>
            </a:r>
            <a:r>
              <a:rPr lang="en-US" altLang="ru-RU" sz="1400" b="1">
                <a:solidFill>
                  <a:srgbClr val="000000"/>
                </a:solidFill>
                <a:latin typeface="+mj-lt"/>
                <a:ea typeface="Times New Roman" panose="02020603050405020304"/>
                <a:cs typeface="+mj-lt"/>
              </a:rPr>
              <a:t>; </a:t>
            </a:r>
            <a:endParaRPr lang="en-US" altLang="ru-RU" sz="1400" b="1">
              <a:solidFill>
                <a:srgbClr val="000000"/>
              </a:solidFill>
              <a:latin typeface="+mj-lt"/>
              <a:ea typeface="Times New Roman" panose="02020603050405020304"/>
              <a:cs typeface="+mj-lt"/>
            </a:endParaRPr>
          </a:p>
          <a:p>
            <a:pPr indent="457200" algn="just" defTabSz="266700">
              <a:lnSpc>
                <a:spcPct val="104000"/>
              </a:lnSpc>
            </a:pPr>
            <a:r>
              <a:rPr lang="en-US" altLang="en-US" sz="1400" b="1">
                <a:solidFill>
                  <a:srgbClr val="000000"/>
                </a:solidFill>
                <a:latin typeface="+mj-lt"/>
                <a:ea typeface="Times New Roman" panose="02020603050405020304"/>
                <a:cs typeface="+mj-lt"/>
              </a:rPr>
              <a:t>б</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низькою</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інвестиційною</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активністю</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населення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юридичних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осіб</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Україні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внаслідок</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відсутності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вільних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коштів</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інфляційних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процесів</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недовіри</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акціонерних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структур</a:t>
            </a:r>
            <a:r>
              <a:rPr lang="en-US" altLang="ru-RU" sz="1400" b="1">
                <a:solidFill>
                  <a:srgbClr val="000000"/>
                </a:solidFill>
                <a:latin typeface="+mj-lt"/>
                <a:ea typeface="Times New Roman" panose="02020603050405020304"/>
                <a:cs typeface="+mj-lt"/>
              </a:rPr>
              <a:t>).</a:t>
            </a:r>
            <a:endParaRPr lang="en-US" altLang="ru-RU" sz="1400" b="1">
              <a:solidFill>
                <a:srgbClr val="000000"/>
              </a:solidFill>
              <a:latin typeface="+mj-lt"/>
              <a:ea typeface="Times New Roman" panose="02020603050405020304"/>
              <a:cs typeface="+mj-lt"/>
            </a:endParaRPr>
          </a:p>
          <a:p>
            <a:pPr indent="457200" algn="just" defTabSz="266700">
              <a:lnSpc>
                <a:spcPct val="104000"/>
              </a:lnSpc>
            </a:pPr>
            <a:r>
              <a:rPr lang="en-US" altLang="en-US" sz="1400" b="1">
                <a:solidFill>
                  <a:schemeClr val="accent1">
                    <a:lumMod val="75000"/>
                  </a:schemeClr>
                </a:solidFill>
                <a:latin typeface="+mj-lt"/>
                <a:ea typeface="Times New Roman" panose="02020603050405020304"/>
                <a:cs typeface="+mj-lt"/>
              </a:rPr>
              <a:t>Створення</a:t>
            </a:r>
            <a:r>
              <a:rPr lang="en-US" altLang="ru-RU" sz="1400" b="1">
                <a:solidFill>
                  <a:schemeClr val="accent1">
                    <a:lumMod val="75000"/>
                  </a:schemeClr>
                </a:solidFill>
                <a:latin typeface="+mj-lt"/>
                <a:ea typeface="Times New Roman" panose="02020603050405020304"/>
                <a:cs typeface="+mj-lt"/>
              </a:rPr>
              <a:t> </a:t>
            </a:r>
            <a:r>
              <a:rPr lang="en-US" altLang="en-US" sz="1400" b="1">
                <a:solidFill>
                  <a:schemeClr val="accent1">
                    <a:lumMod val="75000"/>
                  </a:schemeClr>
                </a:solidFill>
                <a:latin typeface="+mj-lt"/>
                <a:ea typeface="Times New Roman" panose="02020603050405020304"/>
                <a:cs typeface="+mj-lt"/>
              </a:rPr>
              <a:t>господарського</a:t>
            </a:r>
            <a:r>
              <a:rPr lang="en-US" altLang="ru-RU" sz="1400" b="1">
                <a:solidFill>
                  <a:schemeClr val="accent1">
                    <a:lumMod val="75000"/>
                  </a:schemeClr>
                </a:solidFill>
                <a:latin typeface="+mj-lt"/>
                <a:ea typeface="Times New Roman" panose="02020603050405020304"/>
                <a:cs typeface="+mj-lt"/>
              </a:rPr>
              <a:t> </a:t>
            </a:r>
            <a:r>
              <a:rPr lang="en-US" altLang="en-US" sz="1400" b="1">
                <a:solidFill>
                  <a:schemeClr val="accent1">
                    <a:lumMod val="75000"/>
                  </a:schemeClr>
                </a:solidFill>
                <a:latin typeface="+mj-lt"/>
                <a:ea typeface="Times New Roman" panose="02020603050405020304"/>
                <a:cs typeface="+mj-lt"/>
              </a:rPr>
              <a:t>товариства</a:t>
            </a:r>
            <a:r>
              <a:rPr lang="en-US" altLang="ru-RU" sz="1400" b="1">
                <a:solidFill>
                  <a:schemeClr val="accent1">
                    <a:lumMod val="75000"/>
                  </a:schemeClr>
                </a:solidFill>
                <a:latin typeface="+mj-lt"/>
                <a:ea typeface="Times New Roman" panose="02020603050405020304"/>
                <a:cs typeface="+mj-lt"/>
              </a:rPr>
              <a:t> </a:t>
            </a:r>
            <a:r>
              <a:rPr lang="en-US" altLang="en-US" sz="1400" b="1">
                <a:solidFill>
                  <a:schemeClr val="accent1">
                    <a:lumMod val="75000"/>
                  </a:schemeClr>
                </a:solidFill>
                <a:latin typeface="+mj-lt"/>
                <a:ea typeface="Times New Roman" panose="02020603050405020304"/>
                <a:cs typeface="+mj-lt"/>
              </a:rPr>
              <a:t>включає</a:t>
            </a:r>
            <a:r>
              <a:rPr lang="en-US" altLang="ru-RU" sz="1400" b="1">
                <a:solidFill>
                  <a:schemeClr val="accent1">
                    <a:lumMod val="75000"/>
                  </a:schemeClr>
                </a:solidFill>
                <a:latin typeface="+mj-lt"/>
                <a:ea typeface="Times New Roman" panose="02020603050405020304"/>
                <a:cs typeface="+mj-lt"/>
              </a:rPr>
              <a:t> </a:t>
            </a:r>
            <a:r>
              <a:rPr lang="en-US" altLang="en-US" sz="1400" b="1">
                <a:solidFill>
                  <a:schemeClr val="accent1">
                    <a:lumMod val="75000"/>
                  </a:schemeClr>
                </a:solidFill>
                <a:latin typeface="+mj-lt"/>
                <a:ea typeface="Times New Roman" panose="02020603050405020304"/>
                <a:cs typeface="+mj-lt"/>
              </a:rPr>
              <a:t>в</a:t>
            </a:r>
            <a:r>
              <a:rPr lang="en-US" altLang="ru-RU" sz="1400" b="1">
                <a:solidFill>
                  <a:schemeClr val="accent1">
                    <a:lumMod val="75000"/>
                  </a:schemeClr>
                </a:solidFill>
                <a:latin typeface="+mj-lt"/>
                <a:ea typeface="Times New Roman" panose="02020603050405020304"/>
                <a:cs typeface="+mj-lt"/>
              </a:rPr>
              <a:t> </a:t>
            </a:r>
            <a:r>
              <a:rPr lang="en-US" altLang="en-US" sz="1400" b="1">
                <a:solidFill>
                  <a:schemeClr val="accent1">
                    <a:lumMod val="75000"/>
                  </a:schemeClr>
                </a:solidFill>
                <a:latin typeface="+mj-lt"/>
                <a:ea typeface="Times New Roman" panose="02020603050405020304"/>
                <a:cs typeface="+mj-lt"/>
              </a:rPr>
              <a:t>себе</a:t>
            </a:r>
            <a:r>
              <a:rPr lang="en-US" altLang="ru-RU" sz="1400" b="1">
                <a:solidFill>
                  <a:schemeClr val="accent1">
                    <a:lumMod val="75000"/>
                  </a:schemeClr>
                </a:solidFill>
                <a:latin typeface="+mj-lt"/>
                <a:ea typeface="Times New Roman" panose="02020603050405020304"/>
                <a:cs typeface="+mj-lt"/>
              </a:rPr>
              <a:t> </a:t>
            </a:r>
            <a:r>
              <a:rPr lang="en-US" altLang="en-US" sz="1400" b="1">
                <a:solidFill>
                  <a:schemeClr val="accent1">
                    <a:lumMod val="75000"/>
                  </a:schemeClr>
                </a:solidFill>
                <a:latin typeface="+mj-lt"/>
                <a:ea typeface="Times New Roman" panose="02020603050405020304"/>
                <a:cs typeface="+mj-lt"/>
              </a:rPr>
              <a:t>два</a:t>
            </a:r>
            <a:r>
              <a:rPr lang="en-US" altLang="ru-RU" sz="1400" b="1">
                <a:solidFill>
                  <a:schemeClr val="accent1">
                    <a:lumMod val="75000"/>
                  </a:schemeClr>
                </a:solidFill>
                <a:latin typeface="+mj-lt"/>
                <a:ea typeface="Times New Roman" panose="02020603050405020304"/>
                <a:cs typeface="+mj-lt"/>
              </a:rPr>
              <a:t> </a:t>
            </a:r>
            <a:r>
              <a:rPr lang="en-US" altLang="en-US" sz="1400" b="1">
                <a:solidFill>
                  <a:schemeClr val="accent1">
                    <a:lumMod val="75000"/>
                  </a:schemeClr>
                </a:solidFill>
                <a:latin typeface="+mj-lt"/>
                <a:ea typeface="Times New Roman" panose="02020603050405020304"/>
                <a:cs typeface="+mj-lt"/>
              </a:rPr>
              <a:t>етапи</a:t>
            </a:r>
            <a:r>
              <a:rPr lang="en-US" altLang="ru-RU" sz="1400" b="1">
                <a:solidFill>
                  <a:schemeClr val="accent1">
                    <a:lumMod val="75000"/>
                  </a:schemeClr>
                </a:solidFill>
                <a:latin typeface="+mj-lt"/>
                <a:ea typeface="Times New Roman" panose="02020603050405020304"/>
                <a:cs typeface="+mj-lt"/>
              </a:rPr>
              <a:t>:</a:t>
            </a:r>
            <a:endParaRPr lang="en-US" altLang="ru-RU" sz="1400" b="1">
              <a:solidFill>
                <a:schemeClr val="accent1">
                  <a:lumMod val="75000"/>
                </a:schemeClr>
              </a:solidFill>
              <a:latin typeface="+mj-lt"/>
              <a:ea typeface="Times New Roman" panose="02020603050405020304"/>
              <a:cs typeface="+mj-lt"/>
            </a:endParaRPr>
          </a:p>
          <a:p>
            <a:pPr indent="457200" algn="just" defTabSz="266700">
              <a:lnSpc>
                <a:spcPct val="104000"/>
              </a:lnSpc>
            </a:pPr>
            <a:r>
              <a:rPr lang="en-US" altLang="ru-RU" sz="1400" b="1">
                <a:solidFill>
                  <a:schemeClr val="accent1">
                    <a:lumMod val="75000"/>
                  </a:schemeClr>
                </a:solidFill>
                <a:latin typeface="+mj-lt"/>
                <a:ea typeface="Times New Roman" panose="02020603050405020304"/>
                <a:cs typeface="+mj-lt"/>
              </a:rPr>
              <a:t>1.</a:t>
            </a:r>
            <a:r>
              <a:rPr lang="en-US" altLang="en-US" sz="1400" b="1">
                <a:solidFill>
                  <a:schemeClr val="accent1">
                    <a:lumMod val="75000"/>
                  </a:schemeClr>
                </a:solidFill>
                <a:latin typeface="+mj-lt"/>
                <a:ea typeface="Times New Roman" panose="02020603050405020304"/>
                <a:cs typeface="+mj-lt"/>
              </a:rPr>
              <a:t>Організація</a:t>
            </a:r>
            <a:r>
              <a:rPr lang="en-US" altLang="ru-RU" sz="1400" b="1">
                <a:solidFill>
                  <a:schemeClr val="accent1">
                    <a:lumMod val="75000"/>
                  </a:schemeClr>
                </a:solidFill>
                <a:latin typeface="+mj-lt"/>
                <a:ea typeface="Times New Roman" panose="02020603050405020304"/>
                <a:cs typeface="+mj-lt"/>
              </a:rPr>
              <a:t> </a:t>
            </a:r>
            <a:r>
              <a:rPr lang="en-US" altLang="en-US" sz="1400" b="1">
                <a:solidFill>
                  <a:schemeClr val="accent1">
                    <a:lumMod val="75000"/>
                  </a:schemeClr>
                </a:solidFill>
                <a:latin typeface="+mj-lt"/>
                <a:ea typeface="Times New Roman" panose="02020603050405020304"/>
                <a:cs typeface="+mj-lt"/>
              </a:rPr>
              <a:t>товариства</a:t>
            </a:r>
            <a:r>
              <a:rPr lang="en-US" altLang="ru-RU" sz="1400" b="1">
                <a:solidFill>
                  <a:schemeClr val="accent1">
                    <a:lumMod val="75000"/>
                  </a:schemeClr>
                </a:solidFill>
                <a:latin typeface="+mj-lt"/>
                <a:ea typeface="Times New Roman" panose="02020603050405020304"/>
                <a:cs typeface="+mj-lt"/>
              </a:rPr>
              <a:t>.</a:t>
            </a:r>
            <a:r>
              <a:rPr lang="en-US" altLang="ru-RU" sz="1400" b="1">
                <a:solidFill>
                  <a:schemeClr val="accent1">
                    <a:lumMod val="50000"/>
                  </a:schemeClr>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На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даному</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етапі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визначається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коло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засновників</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учасників</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товариства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розробляються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затверджуються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установчі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документи</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товариства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частково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або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цілком</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формується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початковий</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капітал</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якщо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це</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передбачено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законом</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або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установчим</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договором</a:t>
            </a:r>
            <a:r>
              <a:rPr lang="en-US" altLang="ru-RU" sz="1400" b="1">
                <a:solidFill>
                  <a:srgbClr val="000000"/>
                </a:solidFill>
                <a:latin typeface="+mj-lt"/>
                <a:ea typeface="Times New Roman" panose="02020603050405020304"/>
                <a:cs typeface="+mj-lt"/>
              </a:rPr>
              <a:t>).</a:t>
            </a:r>
            <a:endParaRPr lang="en-US" altLang="ru-RU" sz="1400" b="1">
              <a:solidFill>
                <a:srgbClr val="000000"/>
              </a:solidFill>
              <a:latin typeface="+mj-lt"/>
              <a:ea typeface="Times New Roman" panose="02020603050405020304"/>
              <a:cs typeface="+mj-lt"/>
            </a:endParaRPr>
          </a:p>
          <a:p>
            <a:pPr indent="457200" algn="just" defTabSz="266700">
              <a:lnSpc>
                <a:spcPct val="104000"/>
              </a:lnSpc>
            </a:pPr>
            <a:r>
              <a:rPr lang="en-US" altLang="ru-RU" sz="1400" b="1">
                <a:solidFill>
                  <a:schemeClr val="accent1">
                    <a:lumMod val="75000"/>
                  </a:schemeClr>
                </a:solidFill>
                <a:latin typeface="+mj-lt"/>
                <a:ea typeface="Times New Roman" panose="02020603050405020304"/>
                <a:cs typeface="+mj-lt"/>
              </a:rPr>
              <a:t>2.</a:t>
            </a:r>
            <a:r>
              <a:rPr lang="en-US" altLang="en-US" sz="1400" b="1">
                <a:solidFill>
                  <a:schemeClr val="accent1">
                    <a:lumMod val="75000"/>
                  </a:schemeClr>
                </a:solidFill>
                <a:latin typeface="+mj-lt"/>
                <a:ea typeface="Times New Roman" panose="02020603050405020304"/>
                <a:cs typeface="+mj-lt"/>
              </a:rPr>
              <a:t>Державна</a:t>
            </a:r>
            <a:r>
              <a:rPr lang="en-US" altLang="ru-RU" sz="1400" b="1">
                <a:solidFill>
                  <a:schemeClr val="accent1">
                    <a:lumMod val="75000"/>
                  </a:schemeClr>
                </a:solidFill>
                <a:latin typeface="+mj-lt"/>
                <a:ea typeface="Times New Roman" panose="02020603050405020304"/>
                <a:cs typeface="+mj-lt"/>
              </a:rPr>
              <a:t> </a:t>
            </a:r>
            <a:r>
              <a:rPr lang="en-US" altLang="en-US" sz="1400" b="1">
                <a:solidFill>
                  <a:schemeClr val="accent1">
                    <a:lumMod val="75000"/>
                  </a:schemeClr>
                </a:solidFill>
                <a:latin typeface="+mj-lt"/>
                <a:ea typeface="Times New Roman" panose="02020603050405020304"/>
                <a:cs typeface="+mj-lt"/>
              </a:rPr>
              <a:t>реєстрація</a:t>
            </a:r>
            <a:r>
              <a:rPr lang="en-US" altLang="ru-RU" sz="1400" b="1">
                <a:solidFill>
                  <a:schemeClr val="accent1">
                    <a:lumMod val="75000"/>
                  </a:schemeClr>
                </a:solidFill>
                <a:latin typeface="+mj-lt"/>
                <a:ea typeface="Times New Roman" panose="02020603050405020304"/>
                <a:cs typeface="+mj-lt"/>
              </a:rPr>
              <a:t> </a:t>
            </a:r>
            <a:r>
              <a:rPr lang="en-US" altLang="en-US" sz="1400" b="1">
                <a:solidFill>
                  <a:schemeClr val="accent1">
                    <a:lumMod val="75000"/>
                  </a:schemeClr>
                </a:solidFill>
                <a:latin typeface="+mj-lt"/>
                <a:ea typeface="Times New Roman" panose="02020603050405020304"/>
                <a:cs typeface="+mj-lt"/>
              </a:rPr>
              <a:t>господарського</a:t>
            </a:r>
            <a:r>
              <a:rPr lang="en-US" altLang="ru-RU" sz="1400" b="1">
                <a:solidFill>
                  <a:schemeClr val="accent1">
                    <a:lumMod val="75000"/>
                  </a:schemeClr>
                </a:solidFill>
                <a:latin typeface="+mj-lt"/>
                <a:ea typeface="Times New Roman" panose="02020603050405020304"/>
                <a:cs typeface="+mj-lt"/>
              </a:rPr>
              <a:t> </a:t>
            </a:r>
            <a:r>
              <a:rPr lang="en-US" altLang="en-US" sz="1400" b="1">
                <a:solidFill>
                  <a:schemeClr val="accent1">
                    <a:lumMod val="75000"/>
                  </a:schemeClr>
                </a:solidFill>
                <a:latin typeface="+mj-lt"/>
                <a:ea typeface="Times New Roman" panose="02020603050405020304"/>
                <a:cs typeface="+mj-lt"/>
              </a:rPr>
              <a:t>товариства</a:t>
            </a:r>
            <a:r>
              <a:rPr lang="en-US" altLang="ru-RU" sz="1400" b="1">
                <a:solidFill>
                  <a:schemeClr val="accent1">
                    <a:lumMod val="75000"/>
                  </a:schemeClr>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На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цьому</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етапі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утворене</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товариство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отримує</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статус</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юридичної</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особи</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одночасно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суб</a:t>
            </a:r>
            <a:r>
              <a:rPr lang="en-US" altLang="ru-RU" sz="1400" b="1">
                <a:solidFill>
                  <a:srgbClr val="000000"/>
                </a:solidFill>
                <a:latin typeface="+mj-lt"/>
                <a:ea typeface="Times New Roman" panose="02020603050405020304"/>
                <a:cs typeface="+mj-lt"/>
              </a:rPr>
              <a:t>’</a:t>
            </a:r>
            <a:r>
              <a:rPr lang="en-US" altLang="en-US" sz="1400" b="1">
                <a:solidFill>
                  <a:srgbClr val="000000"/>
                </a:solidFill>
                <a:latin typeface="+mj-lt"/>
                <a:ea typeface="Times New Roman" panose="02020603050405020304"/>
                <a:cs typeface="+mj-lt"/>
              </a:rPr>
              <a:t>єкта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підприємницької</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діяльності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що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дозволяє</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йому</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здійснювати</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підприємницьку</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діяльність</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бути</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учасником</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правовідносин</a:t>
            </a:r>
            <a:r>
              <a:rPr lang="en-US" altLang="ru-RU" sz="1400" b="1">
                <a:solidFill>
                  <a:srgbClr val="000000"/>
                </a:solidFill>
                <a:latin typeface="+mj-lt"/>
                <a:ea typeface="Times New Roman" panose="02020603050405020304"/>
                <a:cs typeface="+mj-lt"/>
              </a:rPr>
              <a:t>.</a:t>
            </a:r>
            <a:endParaRPr lang="en-US" altLang="ru-RU" sz="1400" b="1">
              <a:solidFill>
                <a:srgbClr val="000000"/>
              </a:solidFill>
              <a:latin typeface="+mj-lt"/>
              <a:ea typeface="Times New Roman" panose="02020603050405020304"/>
              <a:cs typeface="+mj-lt"/>
            </a:endParaRPr>
          </a:p>
          <a:p>
            <a:pPr indent="457200" algn="just" defTabSz="266700">
              <a:lnSpc>
                <a:spcPct val="104000"/>
              </a:lnSpc>
            </a:pPr>
            <a:r>
              <a:rPr lang="en-US" altLang="en-US" sz="1400" b="1">
                <a:solidFill>
                  <a:srgbClr val="000000"/>
                </a:solidFill>
                <a:latin typeface="+mj-lt"/>
                <a:ea typeface="Times New Roman" panose="02020603050405020304"/>
                <a:cs typeface="+mj-lt"/>
              </a:rPr>
              <a:t>Державна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реєстрація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господарського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товариства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як</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юридичної</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особи</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проводиться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відповідно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Закону</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України</a:t>
            </a:r>
            <a:r>
              <a:rPr lang="en-US" altLang="ru-RU" sz="1400" b="1">
                <a:solidFill>
                  <a:srgbClr val="000000"/>
                </a:solidFill>
                <a:latin typeface="+mj-lt"/>
                <a:ea typeface="Times New Roman" panose="02020603050405020304"/>
                <a:cs typeface="+mj-lt"/>
              </a:rPr>
              <a:t> </a:t>
            </a:r>
            <a:r>
              <a:rPr lang="" altLang="en-US" sz="1400" b="1">
                <a:solidFill>
                  <a:srgbClr val="000000"/>
                </a:solidFill>
                <a:latin typeface="+mj-lt"/>
                <a:ea typeface="Times New Roman" panose="02020603050405020304"/>
                <a:cs typeface="+mj-lt"/>
              </a:rPr>
              <a:t>«</a:t>
            </a:r>
            <a:r>
              <a:rPr lang="en-US" altLang="en-US" sz="1400" b="1">
                <a:solidFill>
                  <a:srgbClr val="000000"/>
                </a:solidFill>
                <a:latin typeface="+mj-lt"/>
                <a:ea typeface="Times New Roman" panose="02020603050405020304"/>
                <a:cs typeface="+mj-lt"/>
              </a:rPr>
              <a:t>Про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державну</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реєстрацію</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юридичних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осіб</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та</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фізичних</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осіб</a:t>
            </a:r>
            <a:r>
              <a:rPr lang="en-US" altLang="ru-RU" sz="1400" b="1">
                <a:solidFill>
                  <a:srgbClr val="000000"/>
                </a:solidFill>
                <a:latin typeface="+mj-lt"/>
                <a:ea typeface="Times New Roman" panose="02020603050405020304"/>
                <a:cs typeface="+mj-lt"/>
              </a:rPr>
              <a:t> — </a:t>
            </a:r>
            <a:r>
              <a:rPr lang="en-US" altLang="en-US" sz="1400" b="1">
                <a:solidFill>
                  <a:srgbClr val="000000"/>
                </a:solidFill>
                <a:latin typeface="+mj-lt"/>
                <a:ea typeface="Times New Roman" panose="02020603050405020304"/>
                <a:cs typeface="+mj-lt"/>
              </a:rPr>
              <a:t>підприємців</a:t>
            </a:r>
            <a:r>
              <a:rPr lang="" altLang="en-US" sz="1400" b="1">
                <a:solidFill>
                  <a:srgbClr val="000000"/>
                </a:solidFill>
                <a:latin typeface="+mj-lt"/>
                <a:ea typeface="Times New Roman" panose="02020603050405020304"/>
                <a:cs typeface="+mj-lt"/>
              </a:rPr>
              <a:t>»</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Дані</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державної</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реєстрації</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включаються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єдиний</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державний</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реєстр</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відкритий</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для</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загального</a:t>
            </a:r>
            <a:r>
              <a:rPr lang="en-US" altLang="ru-RU" sz="1400" b="1">
                <a:solidFill>
                  <a:srgbClr val="000000"/>
                </a:solidFill>
                <a:latin typeface="+mj-lt"/>
                <a:ea typeface="Times New Roman" panose="02020603050405020304"/>
                <a:cs typeface="+mj-lt"/>
              </a:rPr>
              <a:t> </a:t>
            </a:r>
            <a:r>
              <a:rPr lang="en-US" altLang="en-US" sz="1400" b="1">
                <a:solidFill>
                  <a:srgbClr val="000000"/>
                </a:solidFill>
                <a:latin typeface="+mj-lt"/>
                <a:ea typeface="Times New Roman" panose="02020603050405020304"/>
                <a:cs typeface="+mj-lt"/>
              </a:rPr>
              <a:t>ознайомлення</a:t>
            </a:r>
            <a:r>
              <a:rPr lang="en-US" altLang="ru-RU" sz="1400" b="1">
                <a:solidFill>
                  <a:srgbClr val="000000"/>
                </a:solidFill>
                <a:latin typeface="+mj-lt"/>
                <a:ea typeface="Times New Roman" panose="02020603050405020304"/>
                <a:cs typeface="+mj-lt"/>
              </a:rPr>
              <a:t>.</a:t>
            </a:r>
            <a:endParaRPr sz="1400" b="1">
              <a:solidFill>
                <a:srgbClr val="000000"/>
              </a:solidFill>
              <a:latin typeface="+mj-lt"/>
              <a:ea typeface="Times New Roman" panose="02020603050405020304"/>
              <a:cs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Текстовое поле 1"/>
          <p:cNvSpPr txBox="1"/>
          <p:nvPr/>
        </p:nvSpPr>
        <p:spPr>
          <a:xfrm>
            <a:off x="363220" y="34290"/>
            <a:ext cx="6739255" cy="9324975"/>
          </a:xfrm>
          <a:prstGeom prst="rect">
            <a:avLst/>
          </a:prstGeom>
        </p:spPr>
        <p:txBody>
          <a:bodyPr>
            <a:noAutofit/>
          </a:bodyPr>
          <a:p>
            <a:pPr indent="457200" algn="just" defTabSz="266700">
              <a:lnSpc>
                <a:spcPct val="104000"/>
              </a:lnSpc>
            </a:pPr>
            <a:r>
              <a:rPr sz="1300">
                <a:solidFill>
                  <a:srgbClr val="000000"/>
                </a:solidFill>
                <a:latin typeface="Trebuchet MS" panose="020B0603020202020204" charset="0"/>
                <a:ea typeface="Times New Roman" panose="02020603050405020304"/>
                <a:cs typeface="Trebuchet MS" panose="020B0603020202020204" charset="0"/>
              </a:rPr>
              <a:t>Порушення встановленого законом порядку створення юридичної особи або невідповідність її установчих документів закону </a:t>
            </a:r>
            <a:r>
              <a:rPr sz="1300" b="1">
                <a:solidFill>
                  <a:schemeClr val="accent1">
                    <a:lumMod val="50000"/>
                  </a:schemeClr>
                </a:solidFill>
                <a:latin typeface="Trebuchet MS" panose="020B0603020202020204" charset="0"/>
                <a:ea typeface="Times New Roman" panose="02020603050405020304"/>
                <a:cs typeface="Trebuchet MS" panose="020B0603020202020204" charset="0"/>
              </a:rPr>
              <a:t>є підставою для відмови в державній реєстрації юридичної особи.</a:t>
            </a:r>
            <a:r>
              <a:rPr sz="1300">
                <a:solidFill>
                  <a:srgbClr val="000000"/>
                </a:solidFill>
                <a:latin typeface="Trebuchet MS" panose="020B0603020202020204" charset="0"/>
                <a:ea typeface="Times New Roman" panose="02020603050405020304"/>
                <a:cs typeface="Trebuchet MS" panose="020B0603020202020204" charset="0"/>
              </a:rPr>
              <a:t> Відмова в державній реєстрації з інших мотивів (недоцільність тощо) не допускається.</a:t>
            </a:r>
            <a:endParaRPr sz="1300">
              <a:solidFill>
                <a:srgbClr val="000000"/>
              </a:solidFill>
              <a:latin typeface="Trebuchet MS" panose="020B0603020202020204" charset="0"/>
              <a:ea typeface="Times New Roman" panose="02020603050405020304"/>
              <a:cs typeface="Trebuchet MS" panose="020B0603020202020204" charset="0"/>
            </a:endParaRPr>
          </a:p>
          <a:p>
            <a:pPr indent="457200" algn="just" defTabSz="266700">
              <a:lnSpc>
                <a:spcPct val="104000"/>
              </a:lnSpc>
            </a:pPr>
            <a:r>
              <a:rPr sz="1300">
                <a:solidFill>
                  <a:srgbClr val="000000"/>
                </a:solidFill>
                <a:latin typeface="Trebuchet MS" panose="020B0603020202020204" charset="0"/>
                <a:ea typeface="Times New Roman" panose="02020603050405020304"/>
                <a:cs typeface="Trebuchet MS" panose="020B0603020202020204" charset="0"/>
              </a:rPr>
              <a:t>У єдиний державний реєстр</a:t>
            </a:r>
            <a:r>
              <a:rPr lang="uk-UA" sz="1300">
                <a:solidFill>
                  <a:srgbClr val="000000"/>
                </a:solidFill>
                <a:latin typeface="Trebuchet MS" panose="020B0603020202020204" charset="0"/>
                <a:ea typeface="Times New Roman" panose="02020603050405020304"/>
                <a:cs typeface="Trebuchet MS" panose="020B0603020202020204" charset="0"/>
              </a:rPr>
              <a:t> (ЄДР)</a:t>
            </a:r>
            <a:r>
              <a:rPr sz="1300">
                <a:solidFill>
                  <a:srgbClr val="000000"/>
                </a:solidFill>
                <a:latin typeface="Trebuchet MS" panose="020B0603020202020204" charset="0"/>
                <a:ea typeface="Times New Roman" panose="02020603050405020304"/>
                <a:cs typeface="Trebuchet MS" panose="020B0603020202020204" charset="0"/>
              </a:rPr>
              <a:t> вносяться відомості про організаційно-правову форму юридичної особи, її найменування, місцезнаходження, органи управління, філії і представництва, цілі підприємства, а також інші відомості, встановлені законом.</a:t>
            </a:r>
            <a:endParaRPr sz="1300">
              <a:solidFill>
                <a:srgbClr val="000000"/>
              </a:solidFill>
              <a:latin typeface="Trebuchet MS" panose="020B0603020202020204" charset="0"/>
              <a:ea typeface="Times New Roman" panose="02020603050405020304"/>
              <a:cs typeface="Trebuchet MS" panose="020B0603020202020204" charset="0"/>
            </a:endParaRPr>
          </a:p>
          <a:p>
            <a:pPr indent="457200" algn="just" defTabSz="266700">
              <a:lnSpc>
                <a:spcPct val="104000"/>
              </a:lnSpc>
            </a:pPr>
            <a:r>
              <a:rPr sz="1300">
                <a:solidFill>
                  <a:srgbClr val="000000"/>
                </a:solidFill>
                <a:latin typeface="Trebuchet MS" panose="020B0603020202020204" charset="0"/>
                <a:ea typeface="Times New Roman" panose="02020603050405020304"/>
                <a:cs typeface="Trebuchet MS" panose="020B0603020202020204" charset="0"/>
              </a:rPr>
              <a:t>Органами державної реєстрації є виконкоми міських, районних у місті рад народних депутатів або районні, районні в містах Києві і Севастополі державні адміністрації за місцем знаходження господарського товариства, якщо інше не передбачено законодавчими актами України.</a:t>
            </a:r>
            <a:endParaRPr sz="1300">
              <a:solidFill>
                <a:srgbClr val="000000"/>
              </a:solidFill>
              <a:latin typeface="Trebuchet MS" panose="020B0603020202020204" charset="0"/>
              <a:ea typeface="Times New Roman" panose="02020603050405020304"/>
              <a:cs typeface="Trebuchet MS" panose="020B0603020202020204" charset="0"/>
            </a:endParaRPr>
          </a:p>
          <a:p>
            <a:pPr indent="457200" algn="just" defTabSz="266700">
              <a:lnSpc>
                <a:spcPct val="104000"/>
              </a:lnSpc>
            </a:pPr>
            <a:r>
              <a:rPr sz="1300">
                <a:solidFill>
                  <a:srgbClr val="000000"/>
                </a:solidFill>
                <a:latin typeface="Trebuchet MS" panose="020B0603020202020204" charset="0"/>
                <a:ea typeface="Times New Roman" panose="02020603050405020304"/>
                <a:cs typeface="Trebuchet MS" panose="020B0603020202020204" charset="0"/>
              </a:rPr>
              <a:t>Якщо акціонерне товариство або товариство з обмеженою чи додатковою відповідальністю створюється кількома учасниками, ці особи в разі необхідності визначити взаємовідносини між собою щодо створення товариства укладають у письмовій формі договір, який встановлює порядок заснування товариства, умови здійснення спільної діяльності щодо створення товариства, розмір статутного капіталу, частку в статутному капіталі кожного з учасників, строки та порядок внесення вкладів та інші умови. Договір про заснування товариства з обмеженою відповідальністю не є установчим документом. Подання цього договору при державній реєстрації товариства не є обов’язковим.</a:t>
            </a:r>
            <a:endParaRPr sz="1300">
              <a:solidFill>
                <a:srgbClr val="000000"/>
              </a:solidFill>
              <a:latin typeface="Trebuchet MS" panose="020B0603020202020204" charset="0"/>
              <a:ea typeface="Times New Roman" panose="02020603050405020304"/>
              <a:cs typeface="Trebuchet MS" panose="020B0603020202020204" charset="0"/>
            </a:endParaRPr>
          </a:p>
          <a:p>
            <a:pPr indent="457200" algn="just" defTabSz="266700">
              <a:lnSpc>
                <a:spcPct val="104000"/>
              </a:lnSpc>
            </a:pPr>
            <a:r>
              <a:rPr sz="1300">
                <a:solidFill>
                  <a:srgbClr val="000000"/>
                </a:solidFill>
                <a:latin typeface="Trebuchet MS" panose="020B0603020202020204" charset="0"/>
                <a:ea typeface="Times New Roman" panose="02020603050405020304"/>
                <a:cs typeface="Trebuchet MS" panose="020B0603020202020204" charset="0"/>
              </a:rPr>
              <a:t>На час до державної реєстрації товариства в банках відкривається тимчасовий рахунок, на якому акумулюються кошти, потрібні для здійснення статутної діяльності товариства.</a:t>
            </a:r>
            <a:endParaRPr sz="1300">
              <a:solidFill>
                <a:srgbClr val="000000"/>
              </a:solidFill>
              <a:latin typeface="Trebuchet MS" panose="020B0603020202020204" charset="0"/>
              <a:ea typeface="Times New Roman" panose="02020603050405020304"/>
              <a:cs typeface="Trebuchet MS" panose="020B0603020202020204" charset="0"/>
            </a:endParaRPr>
          </a:p>
          <a:p>
            <a:pPr indent="457200" algn="just" defTabSz="266700">
              <a:lnSpc>
                <a:spcPct val="104000"/>
              </a:lnSpc>
            </a:pPr>
            <a:r>
              <a:rPr sz="1300">
                <a:solidFill>
                  <a:srgbClr val="000000"/>
                </a:solidFill>
                <a:latin typeface="Trebuchet MS" panose="020B0603020202020204" charset="0"/>
                <a:ea typeface="Times New Roman" panose="02020603050405020304"/>
                <a:cs typeface="Trebuchet MS" panose="020B0603020202020204" charset="0"/>
              </a:rPr>
              <a:t>Оскільки законодавством визначено, що товариство може відкривати розрахунковий та інші рахунки у банках, а також укладати договори та інші угоди тільки після його реєстрації, то угоди, укладені від імені товариства до моменту реєстрації, визнаються такими, що укладені з товариством, тільки за умови їх подальшого схвалення загальними зборами товариства.</a:t>
            </a:r>
            <a:endParaRPr sz="1300">
              <a:solidFill>
                <a:srgbClr val="000000"/>
              </a:solidFill>
              <a:latin typeface="Trebuchet MS" panose="020B0603020202020204" charset="0"/>
              <a:ea typeface="Times New Roman" panose="02020603050405020304"/>
              <a:cs typeface="Trebuchet MS" panose="020B0603020202020204" charset="0"/>
            </a:endParaRPr>
          </a:p>
          <a:p>
            <a:pPr algn="just" defTabSz="266700">
              <a:lnSpc>
                <a:spcPct val="104000"/>
              </a:lnSpc>
            </a:pPr>
            <a:r>
              <a:rPr sz="1300">
                <a:solidFill>
                  <a:srgbClr val="000000"/>
                </a:solidFill>
                <a:latin typeface="Trebuchet MS" panose="020B0603020202020204" charset="0"/>
                <a:ea typeface="Times New Roman" panose="02020603050405020304"/>
                <a:cs typeface="Trebuchet MS" panose="020B0603020202020204" charset="0"/>
              </a:rPr>
              <a:t>Угоди, укладені засновниками до моменту реєстрації товариства і надалі не схвалені товариством, тягнуть за собою правові наслідки лише для засновників, а не для товариства як юридичної особи.</a:t>
            </a:r>
            <a:endParaRPr sz="1300">
              <a:solidFill>
                <a:srgbClr val="000000"/>
              </a:solidFill>
              <a:latin typeface="Trebuchet MS" panose="020B0603020202020204" charset="0"/>
              <a:ea typeface="Times New Roman" panose="02020603050405020304"/>
              <a:cs typeface="Trebuchet MS" panose="020B06030202020202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Текстовое поле 1"/>
          <p:cNvSpPr txBox="1"/>
          <p:nvPr/>
        </p:nvSpPr>
        <p:spPr>
          <a:xfrm>
            <a:off x="323850" y="111125"/>
            <a:ext cx="6834505" cy="6551930"/>
          </a:xfrm>
          <a:prstGeom prst="rect">
            <a:avLst/>
          </a:prstGeom>
        </p:spPr>
        <p:txBody>
          <a:bodyPr wrap="square">
            <a:noAutofit/>
          </a:bodyPr>
          <a:p>
            <a:pPr algn="ctr" defTabSz="266700">
              <a:lnSpc>
                <a:spcPct val="107000"/>
              </a:lnSpc>
              <a:spcAft>
                <a:spcPct val="0"/>
              </a:spcAft>
            </a:pPr>
            <a:r>
              <a:rPr sz="2800" b="1">
                <a:solidFill>
                  <a:schemeClr val="accent1">
                    <a:lumMod val="50000"/>
                  </a:schemeClr>
                </a:solidFill>
                <a:latin typeface="+mj-lt"/>
                <a:ea typeface="Times New Roman" panose="02020603050405020304"/>
                <a:cs typeface="+mj-lt"/>
              </a:rPr>
              <a:t>3</a:t>
            </a:r>
            <a:r>
              <a:rPr lang="uk-UA" sz="2800" b="1">
                <a:solidFill>
                  <a:schemeClr val="accent1">
                    <a:lumMod val="50000"/>
                  </a:schemeClr>
                </a:solidFill>
                <a:latin typeface="+mj-lt"/>
                <a:ea typeface="Times New Roman" panose="02020603050405020304"/>
                <a:cs typeface="+mj-lt"/>
              </a:rPr>
              <a:t>.</a:t>
            </a:r>
            <a:r>
              <a:rPr sz="2800" b="1">
                <a:solidFill>
                  <a:schemeClr val="accent1">
                    <a:lumMod val="50000"/>
                  </a:schemeClr>
                </a:solidFill>
                <a:latin typeface="+mj-lt"/>
                <a:ea typeface="Times New Roman" panose="02020603050405020304"/>
                <a:cs typeface="+mj-lt"/>
              </a:rPr>
              <a:t> Установчі документи господарських товариств</a:t>
            </a:r>
            <a:endParaRPr sz="2800" b="1">
              <a:solidFill>
                <a:srgbClr val="000000"/>
              </a:solidFill>
              <a:latin typeface="+mj-lt"/>
              <a:ea typeface="Times New Roman" panose="02020603050405020304"/>
              <a:cs typeface="+mj-lt"/>
            </a:endParaRPr>
          </a:p>
          <a:p>
            <a:pPr indent="457200" algn="l" defTabSz="266700">
              <a:lnSpc>
                <a:spcPct val="107000"/>
              </a:lnSpc>
              <a:spcAft>
                <a:spcPct val="0"/>
              </a:spcAft>
            </a:pPr>
            <a:r>
              <a:rPr sz="1600">
                <a:solidFill>
                  <a:srgbClr val="000000"/>
                </a:solidFill>
                <a:latin typeface="Trebuchet MS" panose="020B0603020202020204" charset="0"/>
                <a:ea typeface="Times New Roman" panose="02020603050405020304"/>
                <a:cs typeface="Trebuchet MS" panose="020B0603020202020204" charset="0"/>
              </a:rPr>
              <a:t>Для ведення господарської діяльності та регламентації основних принципів і форм корпоративного управління в товариствах необхідною умовою є розроблення установчих документів. </a:t>
            </a:r>
            <a:endParaRPr sz="1600">
              <a:solidFill>
                <a:srgbClr val="000000"/>
              </a:solidFill>
              <a:latin typeface="Trebuchet MS" panose="020B0603020202020204" charset="0"/>
              <a:ea typeface="Times New Roman" panose="02020603050405020304"/>
              <a:cs typeface="Trebuchet MS" panose="020B0603020202020204" charset="0"/>
            </a:endParaRPr>
          </a:p>
          <a:p>
            <a:pPr indent="457200" algn="just" defTabSz="266700">
              <a:lnSpc>
                <a:spcPct val="104000"/>
              </a:lnSpc>
            </a:pPr>
            <a:r>
              <a:rPr sz="1600">
                <a:solidFill>
                  <a:schemeClr val="tx1"/>
                </a:solidFill>
                <a:latin typeface="Trebuchet MS" panose="020B0603020202020204" charset="0"/>
                <a:ea typeface="Times New Roman" panose="02020603050405020304"/>
                <a:cs typeface="Trebuchet MS" panose="020B0603020202020204" charset="0"/>
              </a:rPr>
              <a:t>Акціонерне товариство, товариство з обмеженою і товариство з додатковою відповідальністю</a:t>
            </a:r>
            <a:r>
              <a:rPr sz="1600">
                <a:solidFill>
                  <a:schemeClr val="accent1">
                    <a:lumMod val="75000"/>
                  </a:schemeClr>
                </a:solidFill>
                <a:latin typeface="Trebuchet MS" panose="020B0603020202020204" charset="0"/>
                <a:ea typeface="Times New Roman" panose="02020603050405020304"/>
                <a:cs typeface="Trebuchet MS" panose="020B0603020202020204" charset="0"/>
              </a:rPr>
              <a:t> створюються і діють на підставі статуту</a:t>
            </a:r>
            <a:r>
              <a:rPr sz="1600">
                <a:solidFill>
                  <a:schemeClr val="tx1"/>
                </a:solidFill>
                <a:latin typeface="Trebuchet MS" panose="020B0603020202020204" charset="0"/>
                <a:ea typeface="Times New Roman" panose="02020603050405020304"/>
                <a:cs typeface="Trebuchet MS" panose="020B0603020202020204" charset="0"/>
              </a:rPr>
              <a:t>, повне і командитне товариство</a:t>
            </a:r>
            <a:r>
              <a:rPr sz="1600">
                <a:solidFill>
                  <a:srgbClr val="000000"/>
                </a:solidFill>
                <a:latin typeface="Trebuchet MS" panose="020B0603020202020204" charset="0"/>
                <a:ea typeface="Times New Roman" panose="02020603050405020304"/>
                <a:cs typeface="Trebuchet MS" panose="020B0603020202020204" charset="0"/>
              </a:rPr>
              <a:t> </a:t>
            </a:r>
            <a:r>
              <a:rPr lang="uk-UA" sz="1600">
                <a:solidFill>
                  <a:srgbClr val="000000"/>
                </a:solidFill>
                <a:latin typeface="Trebuchet MS" panose="020B0603020202020204" charset="0"/>
                <a:ea typeface="Times New Roman" panose="02020603050405020304"/>
                <a:cs typeface="Trebuchet MS" panose="020B0603020202020204" charset="0"/>
              </a:rPr>
              <a:t>-</a:t>
            </a:r>
            <a:r>
              <a:rPr sz="1600">
                <a:solidFill>
                  <a:srgbClr val="000000"/>
                </a:solidFill>
                <a:latin typeface="Trebuchet MS" panose="020B0603020202020204" charset="0"/>
                <a:ea typeface="Times New Roman" panose="02020603050405020304"/>
                <a:cs typeface="Trebuchet MS" panose="020B0603020202020204" charset="0"/>
              </a:rPr>
              <a:t> </a:t>
            </a:r>
            <a:r>
              <a:rPr sz="1600">
                <a:solidFill>
                  <a:schemeClr val="accent1">
                    <a:lumMod val="75000"/>
                  </a:schemeClr>
                </a:solidFill>
                <a:latin typeface="Trebuchet MS" panose="020B0603020202020204" charset="0"/>
                <a:ea typeface="Times New Roman" panose="02020603050405020304"/>
                <a:cs typeface="Trebuchet MS" panose="020B0603020202020204" charset="0"/>
              </a:rPr>
              <a:t>засновницького договору.</a:t>
            </a:r>
            <a:r>
              <a:rPr sz="1600">
                <a:solidFill>
                  <a:srgbClr val="000000"/>
                </a:solidFill>
                <a:latin typeface="Trebuchet MS" panose="020B0603020202020204" charset="0"/>
                <a:ea typeface="Times New Roman" panose="02020603050405020304"/>
                <a:cs typeface="Trebuchet MS" panose="020B0603020202020204" charset="0"/>
              </a:rPr>
              <a:t> </a:t>
            </a:r>
            <a:endParaRPr sz="1600">
              <a:solidFill>
                <a:srgbClr val="000000"/>
              </a:solidFill>
              <a:latin typeface="Trebuchet MS" panose="020B0603020202020204" charset="0"/>
              <a:ea typeface="Times New Roman" panose="02020603050405020304"/>
              <a:cs typeface="Trebuchet MS" panose="020B0603020202020204" charset="0"/>
            </a:endParaRPr>
          </a:p>
          <a:p>
            <a:pPr indent="457200" algn="just" defTabSz="266700">
              <a:lnSpc>
                <a:spcPct val="104000"/>
              </a:lnSpc>
            </a:pPr>
            <a:r>
              <a:rPr sz="1600">
                <a:solidFill>
                  <a:srgbClr val="000000"/>
                </a:solidFill>
                <a:latin typeface="Trebuchet MS" panose="020B0603020202020204" charset="0"/>
                <a:ea typeface="Times New Roman" panose="02020603050405020304"/>
                <a:cs typeface="Trebuchet MS" panose="020B0603020202020204" charset="0"/>
              </a:rPr>
              <a:t>Установчі документи товариства у випадках, передбачених чинним законодавством, погоджуються з Антимонопольним комітетом України.</a:t>
            </a:r>
            <a:endParaRPr sz="1600">
              <a:solidFill>
                <a:srgbClr val="000000"/>
              </a:solidFill>
              <a:latin typeface="Trebuchet MS" panose="020B0603020202020204" charset="0"/>
              <a:ea typeface="Times New Roman" panose="02020603050405020304"/>
              <a:cs typeface="Trebuchet MS" panose="020B0603020202020204" charset="0"/>
            </a:endParaRPr>
          </a:p>
          <a:p>
            <a:pPr indent="457200" algn="just" defTabSz="266700">
              <a:lnSpc>
                <a:spcPct val="104000"/>
              </a:lnSpc>
            </a:pPr>
            <a:r>
              <a:rPr sz="1600">
                <a:solidFill>
                  <a:srgbClr val="000000"/>
                </a:solidFill>
                <a:latin typeface="Trebuchet MS" panose="020B0603020202020204" charset="0"/>
                <a:ea typeface="Times New Roman" panose="02020603050405020304"/>
                <a:cs typeface="Trebuchet MS" panose="020B0603020202020204" charset="0"/>
              </a:rPr>
              <a:t>Установчі документи повинні містити відомості про вид товариства, предмет і цілі його діяльності, склад засновників та учасників, найменування та місцезнаходження, розмір та порядок утворення статутного (складеного) капіталу, порядок розподілу прибутків та збитків, склад та компетенцію органів товариства та порядок прийняття ними рішень, включаючи перелік питань, по яких необхідна кваліфікована більшість голосів, порядок внесення змін до установчих документів та порядок ліквідації і реорганізації товариства. </a:t>
            </a:r>
            <a:endParaRPr sz="1600">
              <a:solidFill>
                <a:srgbClr val="000000"/>
              </a:solidFill>
              <a:latin typeface="Trebuchet MS" panose="020B0603020202020204" charset="0"/>
              <a:ea typeface="Times New Roman" panose="02020603050405020304"/>
              <a:cs typeface="Trebuchet MS" panose="020B0603020202020204" charset="0"/>
            </a:endParaRPr>
          </a:p>
          <a:p>
            <a:pPr indent="457200" algn="just" defTabSz="266700">
              <a:lnSpc>
                <a:spcPct val="104000"/>
              </a:lnSpc>
            </a:pPr>
            <a:r>
              <a:rPr sz="1600">
                <a:solidFill>
                  <a:srgbClr val="000000"/>
                </a:solidFill>
                <a:latin typeface="Trebuchet MS" panose="020B0603020202020204" charset="0"/>
                <a:ea typeface="Times New Roman" panose="02020603050405020304"/>
                <a:cs typeface="Trebuchet MS" panose="020B0603020202020204" charset="0"/>
              </a:rPr>
              <a:t>Відсутність зазначених відомостей в установчих документах є підставою для відмови у державній реєстрації товариства. До установчих документів можуть бути включені інші умови, що не суперечать законодавству України.</a:t>
            </a:r>
            <a:endParaRPr sz="1600">
              <a:solidFill>
                <a:srgbClr val="000000"/>
              </a:solidFill>
              <a:latin typeface="Trebuchet MS" panose="020B0603020202020204" charset="0"/>
              <a:ea typeface="Times New Roman" panose="02020603050405020304"/>
              <a:cs typeface="Trebuchet MS" panose="020B06030202020202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Текстовое поле 1"/>
          <p:cNvSpPr txBox="1"/>
          <p:nvPr/>
        </p:nvSpPr>
        <p:spPr>
          <a:xfrm>
            <a:off x="419735" y="697230"/>
            <a:ext cx="6692265" cy="5238115"/>
          </a:xfrm>
          <a:prstGeom prst="rect">
            <a:avLst/>
          </a:prstGeom>
        </p:spPr>
        <p:txBody>
          <a:bodyPr wrap="square">
            <a:noAutofit/>
          </a:bodyPr>
          <a:p>
            <a:pPr indent="457200" algn="just" defTabSz="266700">
              <a:lnSpc>
                <a:spcPct val="104000"/>
              </a:lnSpc>
            </a:pPr>
            <a:r>
              <a:rPr sz="1600">
                <a:solidFill>
                  <a:srgbClr val="000000"/>
                </a:solidFill>
                <a:latin typeface="Trebuchet MS" panose="020B0603020202020204" charset="0"/>
                <a:ea typeface="Times New Roman" panose="02020603050405020304"/>
                <a:cs typeface="Trebuchet MS" panose="020B0603020202020204" charset="0"/>
              </a:rPr>
              <a:t>Засновники (засновник) та учасники (учасник) товариства можуть самостійно змінювати установчий документ. Зміни, які сталися в установчих документах товариства і які вносяться до </a:t>
            </a:r>
            <a:r>
              <a:rPr lang="uk-UA" sz="1600">
                <a:solidFill>
                  <a:srgbClr val="000000"/>
                </a:solidFill>
                <a:latin typeface="Trebuchet MS" panose="020B0603020202020204" charset="0"/>
                <a:ea typeface="Times New Roman" panose="02020603050405020304"/>
                <a:cs typeface="Trebuchet MS" panose="020B0603020202020204" charset="0"/>
              </a:rPr>
              <a:t>єдиного </a:t>
            </a:r>
            <a:r>
              <a:rPr sz="1600">
                <a:solidFill>
                  <a:srgbClr val="000000"/>
                </a:solidFill>
                <a:latin typeface="Trebuchet MS" panose="020B0603020202020204" charset="0"/>
                <a:ea typeface="Times New Roman" panose="02020603050405020304"/>
                <a:cs typeface="Trebuchet MS" panose="020B0603020202020204" charset="0"/>
              </a:rPr>
              <a:t>державного реєстру, підлягають державній реєстрації за тими ж правилами, що встановлені для державної реєстрації товариства. </a:t>
            </a:r>
            <a:endParaRPr sz="1600">
              <a:solidFill>
                <a:srgbClr val="000000"/>
              </a:solidFill>
              <a:latin typeface="Trebuchet MS" panose="020B0603020202020204" charset="0"/>
              <a:ea typeface="Times New Roman" panose="02020603050405020304"/>
              <a:cs typeface="Trebuchet MS" panose="020B0603020202020204" charset="0"/>
            </a:endParaRPr>
          </a:p>
          <a:p>
            <a:pPr indent="457200" algn="just" defTabSz="266700">
              <a:lnSpc>
                <a:spcPct val="104000"/>
              </a:lnSpc>
            </a:pPr>
            <a:r>
              <a:rPr sz="1600">
                <a:solidFill>
                  <a:srgbClr val="000000"/>
                </a:solidFill>
                <a:latin typeface="Trebuchet MS" panose="020B0603020202020204" charset="0"/>
                <a:ea typeface="Times New Roman" panose="02020603050405020304"/>
                <a:cs typeface="Trebuchet MS" panose="020B0603020202020204" charset="0"/>
              </a:rPr>
              <a:t>Товариство зобов’язане у п’ятиденний строк повідомити орган, що провів реєстрацію, про зміни, які сталися в установчих документах, для внесення необхідних змін до державного реєстру.</a:t>
            </a:r>
            <a:endParaRPr sz="1600">
              <a:solidFill>
                <a:srgbClr val="000000"/>
              </a:solidFill>
              <a:latin typeface="Trebuchet MS" panose="020B0603020202020204" charset="0"/>
              <a:ea typeface="Times New Roman" panose="02020603050405020304"/>
              <a:cs typeface="Trebuchet MS" panose="020B0603020202020204" charset="0"/>
            </a:endParaRPr>
          </a:p>
          <a:p>
            <a:pPr indent="457200" algn="just" defTabSz="266700">
              <a:lnSpc>
                <a:spcPct val="104000"/>
              </a:lnSpc>
            </a:pPr>
            <a:r>
              <a:rPr sz="2000">
                <a:solidFill>
                  <a:schemeClr val="accent1">
                    <a:lumMod val="75000"/>
                  </a:schemeClr>
                </a:solidFill>
                <a:latin typeface="Trebuchet MS" panose="020B0603020202020204" charset="0"/>
                <a:ea typeface="Times New Roman" panose="02020603050405020304"/>
                <a:cs typeface="Trebuchet MS" panose="020B0603020202020204" charset="0"/>
              </a:rPr>
              <a:t>Вимоги до змісту установчих документів:</a:t>
            </a:r>
            <a:endParaRPr sz="2000">
              <a:solidFill>
                <a:schemeClr val="accent1">
                  <a:lumMod val="75000"/>
                </a:schemeClr>
              </a:solidFill>
              <a:latin typeface="Trebuchet MS" panose="020B0603020202020204" charset="0"/>
              <a:ea typeface="Times New Roman" panose="02020603050405020304"/>
              <a:cs typeface="Trebuchet MS" panose="020B0603020202020204" charset="0"/>
            </a:endParaRPr>
          </a:p>
          <a:p>
            <a:pPr algn="just" defTabSz="266700">
              <a:lnSpc>
                <a:spcPct val="104000"/>
              </a:lnSpc>
            </a:pPr>
            <a:r>
              <a:rPr sz="1600">
                <a:solidFill>
                  <a:srgbClr val="000000"/>
                </a:solidFill>
                <a:latin typeface="Trebuchet MS" panose="020B0603020202020204" charset="0"/>
                <a:ea typeface="Times New Roman" panose="02020603050405020304"/>
                <a:cs typeface="Trebuchet MS" panose="020B0603020202020204" charset="0"/>
              </a:rPr>
              <a:t>у статуті товариства вказуються:</a:t>
            </a:r>
            <a:endParaRPr sz="1600">
              <a:solidFill>
                <a:srgbClr val="000000"/>
              </a:solidFill>
              <a:latin typeface="Trebuchet MS" panose="020B0603020202020204" charset="0"/>
              <a:ea typeface="Times New Roman" panose="02020603050405020304"/>
              <a:cs typeface="Trebuchet MS" panose="020B0603020202020204" charset="0"/>
            </a:endParaRPr>
          </a:p>
          <a:p>
            <a:pPr algn="just" defTabSz="266700">
              <a:lnSpc>
                <a:spcPct val="104000"/>
              </a:lnSpc>
            </a:pPr>
            <a:r>
              <a:rPr sz="1600" b="1">
                <a:solidFill>
                  <a:srgbClr val="000000"/>
                </a:solidFill>
                <a:latin typeface="Trebuchet MS" panose="020B0603020202020204" charset="0"/>
                <a:ea typeface="Times New Roman" panose="02020603050405020304"/>
                <a:cs typeface="Trebuchet MS" panose="020B0603020202020204" charset="0"/>
              </a:rPr>
              <a:t>—</a:t>
            </a:r>
            <a:r>
              <a:rPr sz="1600">
                <a:solidFill>
                  <a:srgbClr val="000000"/>
                </a:solidFill>
                <a:latin typeface="Trebuchet MS" panose="020B0603020202020204" charset="0"/>
                <a:ea typeface="Times New Roman" panose="02020603050405020304"/>
                <a:cs typeface="Trebuchet MS" panose="020B0603020202020204" charset="0"/>
              </a:rPr>
              <a:t> найменування юридичної особи;</a:t>
            </a:r>
            <a:endParaRPr sz="1600">
              <a:solidFill>
                <a:srgbClr val="000000"/>
              </a:solidFill>
              <a:latin typeface="Trebuchet MS" panose="020B0603020202020204" charset="0"/>
              <a:ea typeface="Times New Roman" panose="02020603050405020304"/>
              <a:cs typeface="Trebuchet MS" panose="020B0603020202020204" charset="0"/>
            </a:endParaRPr>
          </a:p>
          <a:p>
            <a:pPr algn="just" defTabSz="266700">
              <a:lnSpc>
                <a:spcPct val="104000"/>
              </a:lnSpc>
            </a:pPr>
            <a:r>
              <a:rPr sz="1600" b="1">
                <a:solidFill>
                  <a:srgbClr val="000000"/>
                </a:solidFill>
                <a:latin typeface="Trebuchet MS" panose="020B0603020202020204" charset="0"/>
                <a:ea typeface="Times New Roman" panose="02020603050405020304"/>
                <a:cs typeface="Trebuchet MS" panose="020B0603020202020204" charset="0"/>
              </a:rPr>
              <a:t>—</a:t>
            </a:r>
            <a:r>
              <a:rPr sz="1600">
                <a:solidFill>
                  <a:srgbClr val="000000"/>
                </a:solidFill>
                <a:latin typeface="Trebuchet MS" panose="020B0603020202020204" charset="0"/>
                <a:ea typeface="Times New Roman" panose="02020603050405020304"/>
                <a:cs typeface="Trebuchet MS" panose="020B0603020202020204" charset="0"/>
              </a:rPr>
              <a:t> органи управління товариством, їхня компетенція, порядок прийняття ними рішень;</a:t>
            </a:r>
            <a:endParaRPr sz="1600">
              <a:solidFill>
                <a:srgbClr val="000000"/>
              </a:solidFill>
              <a:latin typeface="Trebuchet MS" panose="020B0603020202020204" charset="0"/>
              <a:ea typeface="Times New Roman" panose="02020603050405020304"/>
              <a:cs typeface="Trebuchet MS" panose="020B0603020202020204" charset="0"/>
            </a:endParaRPr>
          </a:p>
          <a:p>
            <a:pPr algn="just" defTabSz="266700">
              <a:lnSpc>
                <a:spcPct val="104000"/>
              </a:lnSpc>
            </a:pPr>
            <a:r>
              <a:rPr sz="1600" b="1">
                <a:solidFill>
                  <a:srgbClr val="000000"/>
                </a:solidFill>
                <a:latin typeface="Trebuchet MS" panose="020B0603020202020204" charset="0"/>
                <a:ea typeface="Times New Roman" panose="02020603050405020304"/>
                <a:cs typeface="Trebuchet MS" panose="020B0603020202020204" charset="0"/>
              </a:rPr>
              <a:t>—</a:t>
            </a:r>
            <a:r>
              <a:rPr sz="1600">
                <a:solidFill>
                  <a:srgbClr val="000000"/>
                </a:solidFill>
                <a:latin typeface="Trebuchet MS" panose="020B0603020202020204" charset="0"/>
                <a:ea typeface="Times New Roman" panose="02020603050405020304"/>
                <a:cs typeface="Trebuchet MS" panose="020B0603020202020204" charset="0"/>
              </a:rPr>
              <a:t> порядок вступу до товариства та вихід з нього;</a:t>
            </a:r>
            <a:endParaRPr sz="1600">
              <a:solidFill>
                <a:srgbClr val="000000"/>
              </a:solidFill>
              <a:latin typeface="Trebuchet MS" panose="020B0603020202020204" charset="0"/>
              <a:ea typeface="Times New Roman" panose="02020603050405020304"/>
              <a:cs typeface="Trebuchet MS" panose="020B0603020202020204" charset="0"/>
            </a:endParaRPr>
          </a:p>
          <a:p>
            <a:pPr algn="just" defTabSz="266700">
              <a:lnSpc>
                <a:spcPct val="104000"/>
              </a:lnSpc>
            </a:pPr>
            <a:r>
              <a:rPr sz="1600" b="1">
                <a:solidFill>
                  <a:srgbClr val="000000"/>
                </a:solidFill>
                <a:latin typeface="Trebuchet MS" panose="020B0603020202020204" charset="0"/>
                <a:ea typeface="Times New Roman" panose="02020603050405020304"/>
                <a:cs typeface="Trebuchet MS" panose="020B0603020202020204" charset="0"/>
              </a:rPr>
              <a:t>—</a:t>
            </a:r>
            <a:r>
              <a:rPr sz="1600">
                <a:solidFill>
                  <a:srgbClr val="000000"/>
                </a:solidFill>
                <a:latin typeface="Trebuchet MS" panose="020B0603020202020204" charset="0"/>
                <a:ea typeface="Times New Roman" panose="02020603050405020304"/>
                <a:cs typeface="Trebuchet MS" panose="020B0603020202020204" charset="0"/>
              </a:rPr>
              <a:t> в установчому договорі товариства визначаються:</a:t>
            </a:r>
            <a:endParaRPr sz="1600">
              <a:solidFill>
                <a:srgbClr val="000000"/>
              </a:solidFill>
              <a:latin typeface="Trebuchet MS" panose="020B0603020202020204" charset="0"/>
              <a:ea typeface="Times New Roman" panose="02020603050405020304"/>
              <a:cs typeface="Trebuchet MS" panose="020B0603020202020204" charset="0"/>
            </a:endParaRPr>
          </a:p>
          <a:p>
            <a:pPr algn="just" defTabSz="266700">
              <a:lnSpc>
                <a:spcPct val="104000"/>
              </a:lnSpc>
            </a:pPr>
            <a:r>
              <a:rPr sz="1600" b="1">
                <a:solidFill>
                  <a:srgbClr val="000000"/>
                </a:solidFill>
                <a:latin typeface="Trebuchet MS" panose="020B0603020202020204" charset="0"/>
                <a:ea typeface="Times New Roman" panose="02020603050405020304"/>
                <a:cs typeface="Trebuchet MS" panose="020B0603020202020204" charset="0"/>
              </a:rPr>
              <a:t>—</a:t>
            </a:r>
            <a:r>
              <a:rPr sz="1600">
                <a:solidFill>
                  <a:srgbClr val="000000"/>
                </a:solidFill>
                <a:latin typeface="Trebuchet MS" panose="020B0603020202020204" charset="0"/>
                <a:ea typeface="Times New Roman" panose="02020603050405020304"/>
                <a:cs typeface="Trebuchet MS" panose="020B0603020202020204" charset="0"/>
              </a:rPr>
              <a:t> зобов’язання учасників створити товариство;</a:t>
            </a:r>
            <a:endParaRPr sz="1600">
              <a:solidFill>
                <a:srgbClr val="000000"/>
              </a:solidFill>
              <a:latin typeface="Trebuchet MS" panose="020B0603020202020204" charset="0"/>
              <a:ea typeface="Times New Roman" panose="02020603050405020304"/>
              <a:cs typeface="Trebuchet MS" panose="020B0603020202020204" charset="0"/>
            </a:endParaRPr>
          </a:p>
          <a:p>
            <a:pPr algn="just" defTabSz="266700">
              <a:lnSpc>
                <a:spcPct val="104000"/>
              </a:lnSpc>
            </a:pPr>
            <a:r>
              <a:rPr sz="1600" b="1">
                <a:solidFill>
                  <a:srgbClr val="000000"/>
                </a:solidFill>
                <a:latin typeface="Trebuchet MS" panose="020B0603020202020204" charset="0"/>
                <a:ea typeface="Times New Roman" panose="02020603050405020304"/>
                <a:cs typeface="Trebuchet MS" panose="020B0603020202020204" charset="0"/>
              </a:rPr>
              <a:t>—</a:t>
            </a:r>
            <a:r>
              <a:rPr sz="1600">
                <a:solidFill>
                  <a:srgbClr val="000000"/>
                </a:solidFill>
                <a:latin typeface="Trebuchet MS" panose="020B0603020202020204" charset="0"/>
                <a:ea typeface="Times New Roman" panose="02020603050405020304"/>
                <a:cs typeface="Trebuchet MS" panose="020B0603020202020204" charset="0"/>
              </a:rPr>
              <a:t> порядок їхньої спільної діяльності щодо його створення; </a:t>
            </a:r>
            <a:r>
              <a:rPr sz="1600" b="1">
                <a:solidFill>
                  <a:srgbClr val="000000"/>
                </a:solidFill>
                <a:latin typeface="Trebuchet MS" panose="020B0603020202020204" charset="0"/>
                <a:ea typeface="Times New Roman" panose="02020603050405020304"/>
                <a:cs typeface="Trebuchet MS" panose="020B0603020202020204" charset="0"/>
              </a:rPr>
              <a:t>—</a:t>
            </a:r>
            <a:r>
              <a:rPr sz="1600">
                <a:solidFill>
                  <a:srgbClr val="000000"/>
                </a:solidFill>
                <a:latin typeface="Trebuchet MS" panose="020B0603020202020204" charset="0"/>
                <a:ea typeface="Times New Roman" panose="02020603050405020304"/>
                <a:cs typeface="Trebuchet MS" panose="020B0603020202020204" charset="0"/>
              </a:rPr>
              <a:t> умови передачі товариству майна учасників.</a:t>
            </a:r>
            <a:endParaRPr sz="1600">
              <a:solidFill>
                <a:srgbClr val="000000"/>
              </a:solidFill>
              <a:latin typeface="Trebuchet MS" panose="020B0603020202020204" charset="0"/>
              <a:ea typeface="Times New Roman" panose="02020603050405020304"/>
              <a:cs typeface="Trebuchet MS" panose="020B06030202020202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sz="3110" b="1" dirty="0" smtClean="0"/>
              <a:t>Засновники та учасники господарських товариств</a:t>
            </a:r>
            <a:br>
              <a:rPr lang="uk-UA" b="1" dirty="0" smtClean="0"/>
            </a:br>
            <a:endParaRPr lang="uk-UA" dirty="0"/>
          </a:p>
        </p:txBody>
      </p:sp>
      <p:sp>
        <p:nvSpPr>
          <p:cNvPr id="3" name="Прямоугольник 2"/>
          <p:cNvSpPr/>
          <p:nvPr/>
        </p:nvSpPr>
        <p:spPr>
          <a:xfrm>
            <a:off x="539552" y="1988841"/>
            <a:ext cx="6840760" cy="4524315"/>
          </a:xfrm>
          <a:prstGeom prst="rect">
            <a:avLst/>
          </a:prstGeom>
        </p:spPr>
        <p:txBody>
          <a:bodyPr wrap="square">
            <a:spAutoFit/>
          </a:bodyPr>
          <a:lstStyle/>
          <a:p>
            <a:pPr indent="457200" algn="just"/>
            <a:r>
              <a:rPr lang="uk-UA" dirty="0" smtClean="0"/>
              <a:t>Засновниками та учасниками товариства </a:t>
            </a:r>
            <a:r>
              <a:rPr lang="uk-UA" b="1" dirty="0" smtClean="0">
                <a:solidFill>
                  <a:srgbClr val="00B0F0"/>
                </a:solidFill>
              </a:rPr>
              <a:t>можуть бути підприємства, установи, організації, а також громадяни</a:t>
            </a:r>
            <a:r>
              <a:rPr lang="uk-UA" dirty="0" smtClean="0">
                <a:solidFill>
                  <a:srgbClr val="00B0F0"/>
                </a:solidFill>
              </a:rPr>
              <a:t>, </a:t>
            </a:r>
            <a:r>
              <a:rPr lang="uk-UA" dirty="0" smtClean="0"/>
              <a:t>крім випадків, передбачених законодавчими актами України. Підприємства, установи та організації, які стали учасниками товариства, не ліквідуються як юридичні особи.</a:t>
            </a:r>
            <a:endParaRPr lang="uk-UA" dirty="0" smtClean="0"/>
          </a:p>
          <a:p>
            <a:pPr indent="457200" algn="just"/>
            <a:r>
              <a:rPr lang="uk-UA" b="1" dirty="0" smtClean="0">
                <a:solidFill>
                  <a:srgbClr val="00B0F0"/>
                </a:solidFill>
              </a:rPr>
              <a:t>Іноземні громадяни, особи без громадянства, іноземні юридичні особи</a:t>
            </a:r>
            <a:r>
              <a:rPr lang="uk-UA" dirty="0" smtClean="0">
                <a:solidFill>
                  <a:srgbClr val="00B0F0"/>
                </a:solidFill>
              </a:rPr>
              <a:t>, </a:t>
            </a:r>
            <a:r>
              <a:rPr lang="uk-UA" dirty="0" smtClean="0"/>
              <a:t>а також </a:t>
            </a:r>
            <a:r>
              <a:rPr lang="uk-UA" b="1" dirty="0" smtClean="0">
                <a:solidFill>
                  <a:srgbClr val="00B0F0"/>
                </a:solidFill>
              </a:rPr>
              <a:t>міжнародні організації </a:t>
            </a:r>
            <a:r>
              <a:rPr lang="uk-UA" dirty="0" smtClean="0"/>
              <a:t>можуть бути засновниками та учасниками господарських товариств нарівні з громадянами та юридичними особами України, крім випадків, встановлених законодавчими актами України.</a:t>
            </a:r>
            <a:endParaRPr lang="uk-UA" dirty="0" smtClean="0"/>
          </a:p>
          <a:p>
            <a:pPr indent="457200" algn="just"/>
            <a:r>
              <a:rPr lang="uk-UA" dirty="0" smtClean="0"/>
              <a:t>Господарське товариство (за винятком повного і командитного товариств) може бути створене однією особою, яка стає його єдиним учасником.</a:t>
            </a:r>
            <a:endParaRPr lang="uk-UA" dirty="0" smtClean="0"/>
          </a:p>
          <a:p>
            <a:pPr indent="457200" algn="just"/>
            <a:endParaRPr lang="uk-UA" dirty="0" smtClean="0"/>
          </a:p>
          <a:p>
            <a:pPr indent="457200" algn="just"/>
            <a:endParaRPr lang="uk-UA" dirty="0" smtClean="0"/>
          </a:p>
          <a:p>
            <a:pPr indent="457200" algn="just"/>
            <a:endParaRPr lang="uk-UA" dirty="0"/>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28606</Words>
  <Application>WPS Presentation</Application>
  <PresentationFormat>Экран (4:3)</PresentationFormat>
  <Paragraphs>244</Paragraphs>
  <Slides>29</Slides>
  <Notes>1</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29</vt:i4>
      </vt:variant>
    </vt:vector>
  </HeadingPairs>
  <TitlesOfParts>
    <vt:vector size="43" baseType="lpstr">
      <vt:lpstr>Arial</vt:lpstr>
      <vt:lpstr>SimSun</vt:lpstr>
      <vt:lpstr>Wingdings</vt:lpstr>
      <vt:lpstr>Wingdings 3</vt:lpstr>
      <vt:lpstr>Arial</vt:lpstr>
      <vt:lpstr>Times New Roman</vt:lpstr>
      <vt:lpstr>Trebuchet MS</vt:lpstr>
      <vt:lpstr>Microsoft YaHei</vt:lpstr>
      <vt:lpstr>Arial Unicode MS</vt:lpstr>
      <vt:lpstr>Calibri</vt:lpstr>
      <vt:lpstr>Tahoma</vt:lpstr>
      <vt:lpstr>Times New Roman</vt:lpstr>
      <vt:lpstr>Arial Black</vt:lpstr>
      <vt:lpstr>Аспект</vt:lpstr>
      <vt:lpstr>PowerPoint 演示文稿</vt:lpstr>
      <vt:lpstr>  </vt:lpstr>
      <vt:lpstr>PowerPoint 演示文稿</vt:lpstr>
      <vt:lpstr>PowerPoint 演示文稿</vt:lpstr>
      <vt:lpstr>PowerPoint 演示文稿</vt:lpstr>
      <vt:lpstr>PowerPoint 演示文稿</vt:lpstr>
      <vt:lpstr>PowerPoint 演示文稿</vt:lpstr>
      <vt:lpstr>PowerPoint 演示文稿</vt:lpstr>
      <vt:lpstr>Засновники та учасники господарських товариств </vt:lpstr>
      <vt:lpstr>PowerPoint 演示文稿</vt:lpstr>
      <vt:lpstr>PowerPoint 演示文稿</vt:lpstr>
      <vt:lpstr>4. Товариством з обмеженою відповідальністю (ТОВ), (ТзОВ) вважається підприємство, яке має статутний фонд, який поділений на частки (паї), розміри якого визначається установчими документами. Товариства з обмеженою відповідальністю утворюють статутні фонди за рахунок коштів учасників (пайовиків), число яких, як правило, невелике і наперед відоме.Максимальна кількість учасників товариства з обмеженою відповідальністю може досягати 10 осіб. Учасники товариства несуть відповідальність в межах їх вкладів.</vt:lpstr>
      <vt:lpstr>PowerPoint 演示文稿</vt:lpstr>
      <vt:lpstr>Управління ТОВ </vt:lpstr>
      <vt:lpstr>Вищим органом товариства з обмеженою відповідальністю є збори учасників, що складаються з учасників або призначених ними представників.  	Представники учасників можуть бути постійними або призначеними на певний строк.  	Учасник вправі в будь-який час замінити свого представника у загальних зборах учасників, сповістивши про це інших учасників.  	Загальні збори учасників товариства обирають голову товариства.   </vt:lpstr>
      <vt:lpstr>	Для вирішення усіх питань діяльності товариства (за винятком тих, що належать до виключної компетенції загальних зборів учасників) створюється виконавчий орган: колегіальний (дирекція) або одноособовий (директор).</vt:lpstr>
      <vt:lpstr>Правове регулювання діяльності учасників ТОВ: </vt:lpstr>
      <vt:lpstr> 5. Товари́ство з додатко́вою відповіда́льністю (ТзДВ) - об'єднення (товариство), створене за згодою юридичними особами чи громадянами (фізичними особами) шляхом об'єднання їхнього майна з метою здійснення господарської діяльності, статутний фонд якого розділений на частки визначених установчими документами розмірів, а в статуті передбачена конкретна майнова відповідальність учасників при недостатності засобів товариства. У цьому випадку учасники товариства відповідають за його зобов'язаннями у межах, визначених статутом пропорційно їхнім часткам.</vt:lpstr>
      <vt:lpstr>	Товариство з додатковою відповідальністю (ТзДВ) створюється в тих випадках, коли розміри капіталу, необхідного для початку діяльності товариства і його нормального функціонування, значно менші, ніж для забезпечення інтересів кредиторів цього товариства.</vt:lpstr>
      <vt:lpstr>PowerPoint 演示文稿</vt:lpstr>
      <vt:lpstr>По́вне товари́ство - товариство, всі учасники якого проводять спільну підприємницьку діяльність і несуть солідарну відповідальність за зобов'язаннями товариства усім своїм майном.</vt:lpstr>
      <vt:lpstr>Товариство створюється і діє на підставі засновницького договору</vt:lpstr>
      <vt:lpstr>Відповідно до ст.125 Цивільного кодексу зміни у складі товариства можуть бути у зв'язку з:</vt:lpstr>
      <vt:lpstr>Команди́тне товари́ство — товариство, в якому разом з одним чи більше учасників, які здійснюють від імені товариства підприємницьку діяльність і несуть відповідальність за зобов'язаннями товариства всім своїм майном, є один чи більше учасників, відповідальність яких обмежується вкладом у майні товариства (вкладників).</vt:lpstr>
      <vt:lpstr>  Акціонерне товариство — господарське товариство, статутний капітал якого не може бути меншим ніж 1250 мінімальних заробітних плат і який поділено на визначену кількість часток однакової номінальної вартості, корпоративні права за якими посвідчуються акціями. </vt:lpstr>
      <vt:lpstr>	В залежності від здатності акцій товариства вільно обертатися (тобто змінювати власника без згоди інших акціонерів або товариства) акціонерні товариства поділяються на:</vt:lpstr>
      <vt:lpstr>Публічне акціонерне товариство: </vt:lpstr>
      <vt:lpstr>Приватне акціонерне товариство: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с дисципліни:  “Господарське право”</dc:title>
  <dc:creator>Пользователь</dc:creator>
  <cp:lastModifiedBy>Тетяна Біляк</cp:lastModifiedBy>
  <cp:revision>66</cp:revision>
  <dcterms:created xsi:type="dcterms:W3CDTF">2025-09-19T18:49:00Z</dcterms:created>
  <dcterms:modified xsi:type="dcterms:W3CDTF">2025-10-02T20:24:28Z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3F1B5C3AB423447B998A72FD64C2D038_13</vt:lpwstr>
  </property>
  <property fmtid="{D5CDD505-2E9C-101B-9397-08002B2CF9AE}" pid="3" name="KSOProductBuildVer">
    <vt:lpwstr>1049-12.2.0.22549</vt:lpwstr>
  </property>
</Properties>
</file>