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95B7-64D8-4D4A-9A7D-A7485E142BA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464861-2BC7-4878-A7E9-103AAAE00F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785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95B7-64D8-4D4A-9A7D-A7485E142BA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464861-2BC7-4878-A7E9-103AAAE00F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799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95B7-64D8-4D4A-9A7D-A7485E142BA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464861-2BC7-4878-A7E9-103AAAE00F6B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95B7-64D8-4D4A-9A7D-A7485E142BA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464861-2BC7-4878-A7E9-103AAAE00F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063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95B7-64D8-4D4A-9A7D-A7485E142BA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464861-2BC7-4878-A7E9-103AAAE00F6B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8343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95B7-64D8-4D4A-9A7D-A7485E142BA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464861-2BC7-4878-A7E9-103AAAE00F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6615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95B7-64D8-4D4A-9A7D-A7485E142BA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4861-2BC7-4878-A7E9-103AAAE00F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8837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95B7-64D8-4D4A-9A7D-A7485E142BA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4861-2BC7-4878-A7E9-103AAAE00F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405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95B7-64D8-4D4A-9A7D-A7485E142BA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4861-2BC7-4878-A7E9-103AAAE00F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025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95B7-64D8-4D4A-9A7D-A7485E142BA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464861-2BC7-4878-A7E9-103AAAE00F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316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95B7-64D8-4D4A-9A7D-A7485E142BA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464861-2BC7-4878-A7E9-103AAAE00F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9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95B7-64D8-4D4A-9A7D-A7485E142BA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464861-2BC7-4878-A7E9-103AAAE00F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251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95B7-64D8-4D4A-9A7D-A7485E142BA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4861-2BC7-4878-A7E9-103AAAE00F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255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95B7-64D8-4D4A-9A7D-A7485E142BA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4861-2BC7-4878-A7E9-103AAAE00F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79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95B7-64D8-4D4A-9A7D-A7485E142BA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4861-2BC7-4878-A7E9-103AAAE00F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871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95B7-64D8-4D4A-9A7D-A7485E142BA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464861-2BC7-4878-A7E9-103AAAE00F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285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395B7-64D8-4D4A-9A7D-A7485E142BA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464861-2BC7-4878-A7E9-103AAAE00F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293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7b016402bb0bf89b&amp;rlz=1C1GCEU_ukUA1030UA1030&amp;cs=0&amp;q=%D0%BC%D1%96%D0%BA%D0%BE%D1%80%D0%B8%D0%B7%D0%B0&amp;sa=X&amp;ved=2ahUKEwjMjrqj4oKQAxXQBdsEHVFTDvcQxccNegQIBxAC&amp;mstk=AUtExfAnBxpHyKx1_uceGQ-ZTLc7c-DNQ2s_rNfbKqImux2mjc6bj-4fAEB-i7SP_Z2BQKxUyvtlfxf2TPT9qSQMu786_Lb4idVuUYQHqKu0GPVkjJTrv9aDJeQ6LmunlBdJALAVd0HDUjdPNIkUpiR9EzL636wf2y6lm2vQ5pJ27BLa9twclN1_1hqyhnhsNaSen91h&amp;csui=3" TargetMode="External"/><Relationship Id="rId2" Type="http://schemas.openxmlformats.org/officeDocument/2006/relationships/hyperlink" Target="https://www.google.com/search?sca_esv=7b016402bb0bf89b&amp;rlz=1C1GCEU_ukUA1030UA1030&amp;cs=0&amp;q=%D0%B0%D0%B7%D0%BE%D1%82%D1%84%D1%96%D0%BA%D1%81%D0%B0%D1%86%D1%96%D1%8F&amp;sa=X&amp;ved=2ahUKEwjMjrqj4oKQAxXQBdsEHVFTDvcQxccNegQIBxAB&amp;mstk=AUtExfAnBxpHyKx1_uceGQ-ZTLc7c-DNQ2s_rNfbKqImux2mjc6bj-4fAEB-i7SP_Z2BQKxUyvtlfxf2TPT9qSQMu786_Lb4idVuUYQHqKu0GPVkjJTrv9aDJeQ6LmunlBdJALAVd0HDUjdPNIkUpiR9EzL636wf2y6lm2vQ5pJ27BLa9twclN1_1hqyhnhsNaSen91h&amp;csui=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7b016402bb0bf89b&amp;rlz=1C1GCEU_ukUA1030UA1030&amp;cs=0&amp;q=%D0%B3%D1%80%D0%B8%D0%B1%D1%96%D0%B2&amp;sa=X&amp;ved=2ahUKEwjp_M-m3IKQAxUEBNsEHabyNWMQxccNegQIBBAB&amp;mstk=AUtExfA7Gsr-yfivb5Wlbx_bCpJvon5whCj-K-EtSUBEy3S-tPSJUFIcND3VfX8ZGkIYIS3soBL9Uy0EQhD2NkCEkrlRkZqcK1tX9ZHauotzhgR_1KeLQU2KjTAHV-C4T9BXpQ5YMit0fnjGS14XINC2jy-ZcyGRub5BUjBaJrHZ4j1Ufga9AwJJ-teb3Y4e3TsWi2pJ1TUPaiLxzTWndfB9mZVWITB0hgva_aZGNewt4Hht8w&amp;csui=3" TargetMode="External"/><Relationship Id="rId2" Type="http://schemas.openxmlformats.org/officeDocument/2006/relationships/hyperlink" Target="https://www.google.com/search?sca_esv=7b016402bb0bf89b&amp;rlz=1C1GCEU_ukUA1030UA1030&amp;cs=0&amp;q=%D0%B5%D0%BA%D0%BE%D1%81%D0%B8%D1%81%D1%82%D0%B5%D0%BC%D0%B0&amp;sa=X&amp;ved=2ahUKEwjp_M-m3IKQAxUEBNsEHabyNWMQxccNegQIAhAB&amp;mstk=AUtExfA7Gsr-yfivb5Wlbx_bCpJvon5whCj-K-EtSUBEy3S-tPSJUFIcND3VfX8ZGkIYIS3soBL9Uy0EQhD2NkCEkrlRkZqcK1tX9ZHauotzhgR_1KeLQU2KjTAHV-C4T9BXpQ5YMit0fnjGS14XINC2jy-ZcyGRub5BUjBaJrHZ4j1Ufga9AwJJ-teb3Y4e3TsWi2pJ1TUPaiLxzTWndfB9mZVWITB0hgva_aZGNewt4Hht8w&amp;csui=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8002" y="260797"/>
            <a:ext cx="8915399" cy="1980127"/>
          </a:xfrm>
        </p:spPr>
        <p:txBody>
          <a:bodyPr/>
          <a:lstStyle/>
          <a:p>
            <a:pPr algn="ctr"/>
            <a:r>
              <a:rPr lang="uk-UA" dirty="0"/>
              <a:t>Лекція </a:t>
            </a:r>
            <a:r>
              <a:rPr lang="uk-UA" dirty="0" smtClean="0"/>
              <a:t>№3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718002" y="1712890"/>
            <a:ext cx="8915399" cy="122349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/>
              <a:t>Розвиток, розмноження і взаємодія рослин з довкіллям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037" y="2800685"/>
            <a:ext cx="8259328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7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161544"/>
            <a:ext cx="8911687" cy="1280890"/>
          </a:xfrm>
        </p:spPr>
        <p:txBody>
          <a:bodyPr/>
          <a:lstStyle/>
          <a:p>
            <a:pPr algn="ctr"/>
            <a:r>
              <a:rPr lang="uk-UA" b="1" dirty="0"/>
              <a:t>Статеве розмноження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915954" y="1442434"/>
            <a:ext cx="4588657" cy="4468788"/>
          </a:xfrm>
        </p:spPr>
        <p:txBody>
          <a:bodyPr/>
          <a:lstStyle/>
          <a:p>
            <a:pPr algn="just"/>
            <a:r>
              <a:rPr lang="uk-UA" dirty="0" smtClean="0"/>
              <a:t>Відбувається </a:t>
            </a:r>
            <a:r>
              <a:rPr lang="uk-UA" dirty="0"/>
              <a:t>через утворення насіння.</a:t>
            </a:r>
          </a:p>
          <a:p>
            <a:pPr algn="just"/>
            <a:r>
              <a:rPr lang="uk-UA" dirty="0"/>
              <a:t>Забезпечує </a:t>
            </a:r>
            <a:r>
              <a:rPr lang="uk-UA" b="1" dirty="0"/>
              <a:t>генетичне різноманіття</a:t>
            </a:r>
            <a:r>
              <a:rPr lang="uk-UA" dirty="0"/>
              <a:t>, що підвищує стійкість популяцій.</a:t>
            </a:r>
          </a:p>
          <a:p>
            <a:pPr algn="just"/>
            <a:r>
              <a:rPr lang="uk-UA" dirty="0"/>
              <a:t>У лісівництві використовується для створення лісових культур, відновлення природних екосистем.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058" y="1283066"/>
            <a:ext cx="4969088" cy="372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32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807" y="148664"/>
            <a:ext cx="8911687" cy="76573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Вегетативне розмноження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044744" y="1300766"/>
            <a:ext cx="4459868" cy="4610456"/>
          </a:xfrm>
        </p:spPr>
        <p:txBody>
          <a:bodyPr/>
          <a:lstStyle/>
          <a:p>
            <a:pPr algn="just"/>
            <a:r>
              <a:rPr lang="uk-UA" dirty="0" smtClean="0"/>
              <a:t>Відбувається </a:t>
            </a:r>
            <a:r>
              <a:rPr lang="uk-UA" dirty="0"/>
              <a:t>завдяки органам чи тканинам рослини:</a:t>
            </a:r>
          </a:p>
          <a:p>
            <a:pPr lvl="1" algn="just"/>
            <a:r>
              <a:rPr lang="uk-UA" dirty="0"/>
              <a:t>кореневим паросткам (тополя, вільха),</a:t>
            </a:r>
          </a:p>
          <a:p>
            <a:pPr lvl="1" algn="just"/>
            <a:r>
              <a:rPr lang="uk-UA" dirty="0"/>
              <a:t>живцям, відсадками, щепленням.</a:t>
            </a:r>
          </a:p>
          <a:p>
            <a:pPr algn="just"/>
            <a:r>
              <a:rPr lang="uk-UA" dirty="0"/>
              <a:t>Дає </a:t>
            </a:r>
            <a:r>
              <a:rPr lang="uk-UA" b="1" dirty="0"/>
              <a:t>генетично ідентичні копії</a:t>
            </a:r>
            <a:r>
              <a:rPr lang="uk-UA" dirty="0"/>
              <a:t> материнської рослини.</a:t>
            </a:r>
          </a:p>
          <a:p>
            <a:pPr algn="just"/>
            <a:r>
              <a:rPr lang="uk-UA" dirty="0"/>
              <a:t>Важливе для збереження цінних сортів, швидкого відновлення </a:t>
            </a:r>
            <a:r>
              <a:rPr lang="uk-UA" dirty="0" err="1"/>
              <a:t>деревостанів</a:t>
            </a:r>
            <a:r>
              <a:rPr lang="uk-UA" dirty="0"/>
              <a:t>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078" y="1300766"/>
            <a:ext cx="4997477" cy="296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9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527" y="250623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>Взаємодія деревних порід з довкіллям - симбіоз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980348" y="1411399"/>
            <a:ext cx="4704567" cy="37776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С</a:t>
            </a:r>
            <a:r>
              <a:rPr lang="ru-RU" dirty="0" smtClean="0"/>
              <a:t>амі </a:t>
            </a:r>
            <a:r>
              <a:rPr lang="ru-RU" dirty="0"/>
              <a:t>дерева не "вступають" у симбіоз, а є частиною складних симбіотичних взаємин, де вони виступають як хазяїни, отримувачі, або навіть у певних випадках, джерело ресурсів для інших організмів. </a:t>
            </a:r>
            <a:endParaRPr lang="ru-RU" dirty="0" smtClean="0"/>
          </a:p>
          <a:p>
            <a:pPr marL="0" indent="0" algn="just">
              <a:buNone/>
            </a:pPr>
            <a:r>
              <a:rPr lang="uk-UA" dirty="0" smtClean="0"/>
              <a:t>Дерева</a:t>
            </a:r>
            <a:r>
              <a:rPr lang="uk-UA" dirty="0"/>
              <a:t>, як частина екосистеми, взаємодіють з довкіллям через процеси, як-от </a:t>
            </a:r>
            <a:r>
              <a:rPr lang="uk-UA" dirty="0">
                <a:hlinkClick r:id="rId2"/>
              </a:rPr>
              <a:t>азотфіксація</a:t>
            </a:r>
            <a:r>
              <a:rPr lang="uk-UA" dirty="0"/>
              <a:t> бактеріями, </a:t>
            </a:r>
            <a:r>
              <a:rPr lang="uk-UA" dirty="0">
                <a:hlinkClick r:id="rId3"/>
              </a:rPr>
              <a:t>мікориза</a:t>
            </a:r>
            <a:r>
              <a:rPr lang="uk-UA" dirty="0"/>
              <a:t> з грибами, або через надання середовища для інших організмів (наприклад, епіфітів), що є проявами цих форм симбіозу. 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426" y="1375892"/>
            <a:ext cx="5335617" cy="338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09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917" y="211986"/>
            <a:ext cx="8911687" cy="779687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1D35"/>
                </a:solidFill>
                <a:latin typeface="Google Sans"/>
              </a:rPr>
              <a:t>Мікориза 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917" y="1417731"/>
            <a:ext cx="6304816" cy="3476241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8293994" y="1417731"/>
            <a:ext cx="37477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0" i="0" dirty="0" smtClean="0">
                <a:solidFill>
                  <a:srgbClr val="001D35"/>
                </a:solidFill>
                <a:effectLst/>
                <a:latin typeface="Google Sans"/>
              </a:rPr>
              <a:t>Мікориза – це симбіотичне співжиття гриба та кореневої системи дерева, що є взаємовигідним: дерево надає грибу вуглеводи, а гриб допомагає дереву засвоювати воду й поживні речовини (особливо фосфор), захищає від </a:t>
            </a:r>
            <a:r>
              <a:rPr lang="uk-UA" b="0" i="0" dirty="0" err="1" smtClean="0">
                <a:solidFill>
                  <a:srgbClr val="001D35"/>
                </a:solidFill>
                <a:effectLst/>
                <a:latin typeface="Google Sans"/>
              </a:rPr>
              <a:t>патогенів</a:t>
            </a:r>
            <a:r>
              <a:rPr lang="uk-UA" b="0" i="0" dirty="0" smtClean="0">
                <a:solidFill>
                  <a:srgbClr val="001D35"/>
                </a:solidFill>
                <a:effectLst/>
                <a:latin typeface="Google Sans"/>
              </a:rPr>
              <a:t> та стимулює ріст. Цей симбіоз значно покращує живлення, стійкість до посухи та </a:t>
            </a:r>
            <a:r>
              <a:rPr lang="uk-UA" b="0" i="0" dirty="0" err="1" smtClean="0">
                <a:solidFill>
                  <a:srgbClr val="001D35"/>
                </a:solidFill>
                <a:effectLst/>
                <a:latin typeface="Google Sans"/>
              </a:rPr>
              <a:t>хвороб</a:t>
            </a:r>
            <a:r>
              <a:rPr lang="uk-UA" b="0" i="0" dirty="0" smtClean="0">
                <a:solidFill>
                  <a:srgbClr val="001D35"/>
                </a:solidFill>
                <a:effectLst/>
                <a:latin typeface="Google Sans"/>
              </a:rPr>
              <a:t>, а також загальний розвиток і врожайність дерев.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3296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47591"/>
            <a:ext cx="8911687" cy="792566"/>
          </a:xfrm>
        </p:spPr>
        <p:txBody>
          <a:bodyPr/>
          <a:lstStyle/>
          <a:p>
            <a:pPr algn="ctr"/>
            <a:r>
              <a:rPr lang="uk-UA" dirty="0"/>
              <a:t>Алелопатія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765961" y="1232079"/>
            <a:ext cx="4189412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Алелопатія дерев – це хімічний взаємовплив різних дерев, коли одні виділяють речовини, що пригнічують ріст, розвиток або здатність до розмноження інших видів, а інші, навпаки, можуть взаємно </a:t>
            </a:r>
            <a:r>
              <a:rPr lang="uk-UA" dirty="0" smtClean="0"/>
              <a:t>стимулювати.</a:t>
            </a:r>
          </a:p>
          <a:p>
            <a:pPr marL="0" indent="0" algn="just">
              <a:buNone/>
            </a:pPr>
            <a:r>
              <a:rPr lang="uk-UA" dirty="0" smtClean="0"/>
              <a:t>Найвідомішим </a:t>
            </a:r>
            <a:r>
              <a:rPr lang="uk-UA" dirty="0"/>
              <a:t>прикладом є волоський горіх, який виділяє токсичний </a:t>
            </a:r>
            <a:r>
              <a:rPr lang="uk-UA" dirty="0" err="1"/>
              <a:t>юглон</a:t>
            </a:r>
            <a:r>
              <a:rPr lang="uk-UA" dirty="0"/>
              <a:t>, шкідливий для яблунь та груш. 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421" y="1357700"/>
            <a:ext cx="5838145" cy="333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10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6255" y="418048"/>
            <a:ext cx="8911687" cy="74105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Висновки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26820" y="1017431"/>
            <a:ext cx="9688691" cy="2395470"/>
          </a:xfrm>
        </p:spPr>
        <p:txBody>
          <a:bodyPr/>
          <a:lstStyle/>
          <a:p>
            <a:r>
              <a:rPr lang="uk-UA" dirty="0" smtClean="0"/>
              <a:t>Життєвий </a:t>
            </a:r>
            <a:r>
              <a:rPr lang="uk-UA" dirty="0"/>
              <a:t>цикл деревних рослин — складний і тривалий процес, від насіння до відмирання.</a:t>
            </a:r>
          </a:p>
          <a:p>
            <a:r>
              <a:rPr lang="uk-UA" dirty="0"/>
              <a:t>Розмноження може бути статевим (генетична різноманітність) і вегетативним (швидке відновлення, збереження властивостей).</a:t>
            </a:r>
          </a:p>
          <a:p>
            <a:r>
              <a:rPr lang="uk-UA" dirty="0"/>
              <a:t>Взаємодія з довкіллям — ключ до існування лісових екосистем, адже симбіоз, мікориза й алелопатія визначають стійкість та продуктивність лісів.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100" y="3029079"/>
            <a:ext cx="7358847" cy="36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4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24865"/>
            <a:ext cx="8911687" cy="57362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Вступ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34542" y="901522"/>
            <a:ext cx="8915400" cy="374775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Ліс є складною живою системою, в якій кожне дерево проходить свій життєвий шлях — від маленького насіння до могутнього організму, що формує екосистему. Розвиток і розмноження рослин визначають не лише їхнє існування, а й стабільність усього лісового біоценозу. </a:t>
            </a:r>
          </a:p>
          <a:p>
            <a:pPr algn="just"/>
            <a:r>
              <a:rPr lang="uk-UA" dirty="0" smtClean="0"/>
              <a:t>Важливу роль у житті деревних порід відіграють також взаємодії з довкіллям: симбіотичні зв’язки з мікроорганізмами, утворення мікоризи, алелопатичні ефекти (</a:t>
            </a:r>
            <a:r>
              <a:rPr lang="uk-UA" dirty="0"/>
              <a:t>біохімічний вплив одних організмів (рослин, грибів, мікроорганізмів) на інші через виділення хімічних </a:t>
            </a:r>
            <a:r>
              <a:rPr lang="uk-UA" dirty="0" err="1"/>
              <a:t>сполук</a:t>
            </a:r>
            <a:r>
              <a:rPr lang="uk-UA" dirty="0"/>
              <a:t>, що пригнічують або стимулюють їхній ріст, проростання та розмноження</a:t>
            </a:r>
            <a:r>
              <a:rPr lang="uk-UA" dirty="0" smtClean="0"/>
              <a:t>). Саме завдяки цим механізмам рослини можуть виживати у конкурентному середовищі, ефективніше використовувати ресурси та формувати збалансовані лісові угруповання.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420" y="4468233"/>
            <a:ext cx="8590521" cy="22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6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1409" y="224865"/>
            <a:ext cx="8911687" cy="676656"/>
          </a:xfrm>
        </p:spPr>
        <p:txBody>
          <a:bodyPr/>
          <a:lstStyle/>
          <a:p>
            <a:pPr algn="ctr"/>
            <a:r>
              <a:rPr lang="uk-UA" dirty="0"/>
              <a:t>Життєвий цикл деревних порід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096258" y="785611"/>
            <a:ext cx="4971245" cy="557479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Життєвий цикл — це весь шлях, який проходить рослина від моменту свого зародження (наприклад, насіння) до появи нового покоління насіння, що забезпечує безперервність виду. </a:t>
            </a:r>
            <a:endParaRPr lang="ru-RU" dirty="0" smtClean="0"/>
          </a:p>
          <a:p>
            <a:pPr marL="0" indent="0" algn="just">
              <a:buNone/>
            </a:pPr>
            <a:r>
              <a:rPr lang="uk-UA" dirty="0"/>
              <a:t>У сучасному лісовому фонді України тільки половина лісів мають природне походження. Решта - створені людиною за останні 100 років. І хоча природні ліси залишалися, головним чином, у гірській місцевості та на різних заповідних </a:t>
            </a:r>
            <a:r>
              <a:rPr lang="uk-UA" dirty="0" smtClean="0"/>
              <a:t>територіях.</a:t>
            </a:r>
          </a:p>
          <a:p>
            <a:pPr marL="0" indent="0" algn="just">
              <a:buNone/>
            </a:pPr>
            <a:r>
              <a:rPr lang="uk-UA" dirty="0"/>
              <a:t>Природне поновлення лісів відбувається двома способами; </a:t>
            </a:r>
            <a:r>
              <a:rPr lang="uk-UA" i="1" dirty="0"/>
              <a:t>насін­нєвим </a:t>
            </a:r>
            <a:r>
              <a:rPr lang="uk-UA" dirty="0"/>
              <a:t>та </a:t>
            </a:r>
            <a:r>
              <a:rPr lang="uk-UA" i="1" dirty="0"/>
              <a:t>вегетативним. </a:t>
            </a:r>
            <a:r>
              <a:rPr lang="uk-UA" dirty="0"/>
              <a:t>Другий спосіб - мало поширений.</a:t>
            </a:r>
          </a:p>
          <a:p>
            <a:pPr marL="0" indent="0" algn="just">
              <a:buNone/>
            </a:pPr>
            <a:r>
              <a:rPr lang="uk-UA" dirty="0"/>
              <a:t>Насіннєве поновлення лісу має наступні етапи: 1) </a:t>
            </a:r>
            <a:r>
              <a:rPr lang="uk-UA" dirty="0">
                <a:solidFill>
                  <a:srgbClr val="FF0000"/>
                </a:solidFill>
              </a:rPr>
              <a:t>плодоношення дерев </a:t>
            </a:r>
            <a:r>
              <a:rPr lang="uk-UA" dirty="0"/>
              <a:t>у насадженні; 2) </a:t>
            </a:r>
            <a:r>
              <a:rPr lang="uk-UA" dirty="0">
                <a:solidFill>
                  <a:srgbClr val="FF0000"/>
                </a:solidFill>
              </a:rPr>
              <a:t>проростання насіння</a:t>
            </a:r>
            <a:r>
              <a:rPr lang="uk-UA" dirty="0"/>
              <a:t>; 3) </a:t>
            </a:r>
            <a:r>
              <a:rPr lang="uk-UA" dirty="0">
                <a:solidFill>
                  <a:srgbClr val="FF0000"/>
                </a:solidFill>
              </a:rPr>
              <a:t>збереження та розвиток самосіву</a:t>
            </a:r>
            <a:r>
              <a:rPr lang="uk-UA" dirty="0"/>
              <a:t>; 4) </a:t>
            </a:r>
            <a:r>
              <a:rPr lang="uk-UA" dirty="0">
                <a:solidFill>
                  <a:srgbClr val="FF0000"/>
                </a:solidFill>
              </a:rPr>
              <a:t>життя та розвиток підросту</a:t>
            </a:r>
            <a:r>
              <a:rPr lang="uk-UA" dirty="0"/>
              <a:t>.</a:t>
            </a:r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35" y="901522"/>
            <a:ext cx="4540483" cy="54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9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773" y="0"/>
            <a:ext cx="8911687" cy="728172"/>
          </a:xfrm>
        </p:spPr>
        <p:txBody>
          <a:bodyPr/>
          <a:lstStyle/>
          <a:p>
            <a:pPr algn="ctr"/>
            <a:r>
              <a:rPr lang="uk-UA" dirty="0"/>
              <a:t>Насіння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763" y="1405345"/>
            <a:ext cx="5303504" cy="4924684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856434" y="574348"/>
            <a:ext cx="10335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0" i="0" dirty="0" smtClean="0">
                <a:solidFill>
                  <a:srgbClr val="000000"/>
                </a:solidFill>
                <a:effectLst/>
              </a:rPr>
              <a:t>Зріле насіння деревних порід опадає та розповсюджується різними способами на більшій чи меншій території, часто цей процес розтягується у часі на значний термін. Раніше і швид­ко (за кілька днів) опадає насіння ільмових порід, осики, деяких інших порід. </a:t>
            </a:r>
            <a:endParaRPr lang="uk-UA" sz="16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6593267" y="1302520"/>
            <a:ext cx="55987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0" i="0" dirty="0" smtClean="0">
                <a:solidFill>
                  <a:srgbClr val="000000"/>
                </a:solidFill>
                <a:effectLst/>
              </a:rPr>
              <a:t>У липні-серпні розтріскуються сережки берези, у серпні розліта­ється насіння </a:t>
            </a:r>
            <a:r>
              <a:rPr lang="uk-UA" sz="1600" b="0" i="0" dirty="0" err="1" smtClean="0">
                <a:solidFill>
                  <a:srgbClr val="000000"/>
                </a:solidFill>
                <a:effectLst/>
              </a:rPr>
              <a:t>ясена</a:t>
            </a:r>
            <a:r>
              <a:rPr lang="uk-UA" sz="1600" b="0" i="0" dirty="0" smtClean="0">
                <a:solidFill>
                  <a:srgbClr val="000000"/>
                </a:solidFill>
                <a:effectLst/>
              </a:rPr>
              <a:t>, але цей процес може продовжуватися аж до чер­вня. У серпні-вересні визрівають горішки ліщини. Насіння клена гост­ролистого опадає дружно у жовтні-листопаді, а клена, </a:t>
            </a:r>
            <a:r>
              <a:rPr lang="uk-UA" sz="1600" b="0" i="0" dirty="0" err="1" smtClean="0">
                <a:solidFill>
                  <a:srgbClr val="000000"/>
                </a:solidFill>
                <a:effectLst/>
              </a:rPr>
              <a:t>явора</a:t>
            </a:r>
            <a:r>
              <a:rPr lang="uk-UA" sz="1600" b="0" i="0" dirty="0" smtClean="0">
                <a:solidFill>
                  <a:srgbClr val="000000"/>
                </a:solidFill>
                <a:effectLst/>
              </a:rPr>
              <a:t> польового -протягом вересня-листопада. Жолуді </a:t>
            </a:r>
            <a:r>
              <a:rPr lang="uk-UA" sz="1600" b="0" i="0" dirty="0" err="1" smtClean="0">
                <a:solidFill>
                  <a:srgbClr val="000000"/>
                </a:solidFill>
                <a:effectLst/>
              </a:rPr>
              <a:t>дуба</a:t>
            </a:r>
            <a:r>
              <a:rPr lang="uk-UA" sz="1600" b="0" i="0" dirty="0" smtClean="0">
                <a:solidFill>
                  <a:srgbClr val="000000"/>
                </a:solidFill>
                <a:effectLst/>
              </a:rPr>
              <a:t> опадають у вересні-листопаді, горішки бука - протягом осені, а липи - всю зиму. Насіння сосни та ялини залишається у шишках протягом зими. Шишки сосни розкриваються з настанням сухої і теплої весняної погоди. </a:t>
            </a:r>
            <a:r>
              <a:rPr lang="uk-UA" sz="1600" dirty="0"/>
              <a:t>Опале на поверхню ґрунту насіння проросте тільки за певних умов. Насіння різних деревних порід сходить не відразу, а через певний тер­мін, який називається </a:t>
            </a:r>
            <a:r>
              <a:rPr lang="uk-UA" sz="1600" i="1" dirty="0"/>
              <a:t>насіннєвим спокоєм. </a:t>
            </a:r>
            <a:r>
              <a:rPr lang="uk-UA" sz="1600" dirty="0"/>
              <a:t>Сам процес проростання відбувається з </a:t>
            </a:r>
            <a:r>
              <a:rPr lang="uk-UA" sz="1600" dirty="0">
                <a:solidFill>
                  <a:srgbClr val="FF0000"/>
                </a:solidFill>
              </a:rPr>
              <a:t>різною інтенсивністю або </a:t>
            </a:r>
            <a:r>
              <a:rPr lang="uk-UA" sz="1600" i="1" dirty="0">
                <a:solidFill>
                  <a:srgbClr val="FF0000"/>
                </a:solidFill>
              </a:rPr>
              <a:t>енергією проростання</a:t>
            </a:r>
            <a:r>
              <a:rPr lang="uk-UA" sz="1600" i="1" dirty="0" smtClean="0"/>
              <a:t>. </a:t>
            </a:r>
            <a:r>
              <a:rPr lang="uk-UA" sz="1600" dirty="0"/>
              <a:t>В умовах лісу насіннєвий спокій триває у різних порід різний відрі­зок часу. Так, у насіння осики, берези він триває кілька днів; у сосни, ялини, модрини, </a:t>
            </a:r>
            <a:r>
              <a:rPr lang="uk-UA" sz="1600" dirty="0" err="1"/>
              <a:t>дуба</a:t>
            </a:r>
            <a:r>
              <a:rPr lang="uk-UA" sz="1600" dirty="0"/>
              <a:t> - 10-20 днів; у бука - 20-50 днів; липи, кленів, </a:t>
            </a:r>
            <a:r>
              <a:rPr lang="uk-UA" sz="1600" dirty="0" err="1"/>
              <a:t>ясена</a:t>
            </a:r>
            <a:r>
              <a:rPr lang="uk-UA" sz="1600" dirty="0"/>
              <a:t> -1 рік.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497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0282" y="141668"/>
            <a:ext cx="8911687" cy="54786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Проростання та сіянці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06"/>
          <a:stretch/>
        </p:blipFill>
        <p:spPr>
          <a:xfrm>
            <a:off x="2047740" y="3340585"/>
            <a:ext cx="9890974" cy="329611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189407" y="689536"/>
            <a:ext cx="97493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0" i="0" dirty="0" smtClean="0">
                <a:solidFill>
                  <a:srgbClr val="000000"/>
                </a:solidFill>
                <a:effectLst/>
              </a:rPr>
              <a:t>Здатність насіння давати ростки називається </a:t>
            </a:r>
            <a:r>
              <a:rPr lang="uk-UA" sz="1600" b="0" i="1" dirty="0" smtClean="0">
                <a:solidFill>
                  <a:srgbClr val="000000"/>
                </a:solidFill>
                <a:effectLst/>
              </a:rPr>
              <a:t>схожістю. </a:t>
            </a:r>
            <a:r>
              <a:rPr lang="uk-UA" sz="1600" b="0" i="0" dirty="0" smtClean="0">
                <a:solidFill>
                  <a:srgbClr val="000000"/>
                </a:solidFill>
                <a:effectLst/>
              </a:rPr>
              <a:t>Утворення паростків відбувається за рахунок запасів поживних речовин. Щоб заро­док насіння міг використати ці запаси, йому потрібні </a:t>
            </a:r>
            <a:r>
              <a:rPr lang="uk-UA" sz="1600" b="0" i="1" dirty="0" smtClean="0">
                <a:solidFill>
                  <a:srgbClr val="000000"/>
                </a:solidFill>
                <a:effectLst/>
              </a:rPr>
              <a:t>повітря, вода </a:t>
            </a:r>
            <a:r>
              <a:rPr lang="uk-UA" sz="1600" b="0" i="0" dirty="0" smtClean="0">
                <a:solidFill>
                  <a:srgbClr val="000000"/>
                </a:solidFill>
                <a:effectLst/>
              </a:rPr>
              <a:t>та </a:t>
            </a:r>
            <a:r>
              <a:rPr lang="uk-UA" sz="1600" b="0" i="1" dirty="0" smtClean="0">
                <a:solidFill>
                  <a:srgbClr val="000000"/>
                </a:solidFill>
                <a:effectLst/>
              </a:rPr>
              <a:t>тепло. </a:t>
            </a:r>
            <a:r>
              <a:rPr lang="uk-UA" sz="1600" b="0" i="0" dirty="0" smtClean="0">
                <a:solidFill>
                  <a:srgbClr val="000000"/>
                </a:solidFill>
                <a:effectLst/>
              </a:rPr>
              <a:t>Отже, для проростання насіння не мають значення ні багатство ґрунту, ні затінення іншою рослинністю.</a:t>
            </a:r>
          </a:p>
          <a:p>
            <a:pPr algn="just"/>
            <a:r>
              <a:rPr lang="uk-UA" sz="1600" dirty="0"/>
              <a:t>Для опалого на поверхню ґрунту насіння у лісі є ряд позитивних пе­редумов, що впливають на його проростання. Але є й негативні сторо­ни. Так, під пологом лісу молоді рослини не страждають від заморозків, осоння, що особливо відчувають сходи бука, ялини, деяких інших порід. Якщо насіння випало під осінь, а зверху прикрите </a:t>
            </a:r>
            <a:r>
              <a:rPr lang="uk-UA" sz="1600" dirty="0" err="1"/>
              <a:t>опадом</a:t>
            </a:r>
            <a:r>
              <a:rPr lang="uk-UA" sz="1600" dirty="0"/>
              <a:t> листя, хвої, то воно не вимерзає взимку, не пересихає у зимову посуху. Насіння, яке випадає взимку, захищене пухким шаром снігу від різких перепадів тем­ператур.</a:t>
            </a:r>
          </a:p>
        </p:txBody>
      </p:sp>
    </p:spTree>
    <p:extLst>
      <p:ext uri="{BB962C8B-B14F-4D97-AF65-F5344CB8AC3E}">
        <p14:creationId xmlns:p14="http://schemas.microsoft.com/office/powerpoint/2010/main" val="59033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99107"/>
            <a:ext cx="8911687" cy="702414"/>
          </a:xfrm>
        </p:spPr>
        <p:txBody>
          <a:bodyPr/>
          <a:lstStyle/>
          <a:p>
            <a:pPr algn="ctr"/>
            <a:r>
              <a:rPr lang="uk-UA" dirty="0"/>
              <a:t>Молодий організм (підріст)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96980" y="901521"/>
            <a:ext cx="10303098" cy="15197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dirty="0"/>
              <a:t>Рослини віком у 1 рік називаються </a:t>
            </a:r>
            <a:r>
              <a:rPr lang="uk-UA" dirty="0">
                <a:solidFill>
                  <a:srgbClr val="FF0000"/>
                </a:solidFill>
              </a:rPr>
              <a:t>сходами</a:t>
            </a:r>
            <a:r>
              <a:rPr lang="uk-UA" dirty="0"/>
              <a:t>. Вони утворюють </a:t>
            </a:r>
            <a:r>
              <a:rPr lang="uk-UA" i="1" dirty="0">
                <a:solidFill>
                  <a:srgbClr val="FF0000"/>
                </a:solidFill>
              </a:rPr>
              <a:t>само­сів</a:t>
            </a:r>
            <a:r>
              <a:rPr lang="uk-UA" i="1" dirty="0"/>
              <a:t> </a:t>
            </a:r>
            <a:r>
              <a:rPr lang="uk-UA" dirty="0"/>
              <a:t>- першу стадію існування нового покоління лісу. Самосів може з'яв­лятися як під пологом лісу, так і за межами лісостану - на суцільних ви­рубках, інших відкритих місцях, куди насіння попадає, розносячись віт­ром від стін лісу. 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6282745" y="2081655"/>
            <a:ext cx="59092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Самосів під пологом лісу з віком переходить у </a:t>
            </a:r>
            <a:r>
              <a:rPr lang="uk-UA" i="1" dirty="0" smtClean="0"/>
              <a:t>підріст. </a:t>
            </a:r>
            <a:r>
              <a:rPr lang="uk-UA" dirty="0" smtClean="0"/>
              <a:t>Більшість (60-80%) самосіву, що з'явився під пологом лісу, у перший рік життя гине через надмірне затінення, "зависання" у товстому шарі лі­сової підстилки, посухи та інших причин. </a:t>
            </a:r>
          </a:p>
          <a:p>
            <a:pPr algn="just"/>
            <a:r>
              <a:rPr lang="uk-UA" dirty="0" smtClean="0"/>
              <a:t>Молоде покоління лісу під його пологом після 2-х років життя називається </a:t>
            </a:r>
            <a:r>
              <a:rPr lang="uk-UA" i="1" dirty="0" smtClean="0">
                <a:solidFill>
                  <a:srgbClr val="FF0000"/>
                </a:solidFill>
              </a:rPr>
              <a:t>підростом. </a:t>
            </a:r>
          </a:p>
          <a:p>
            <a:pPr algn="just"/>
            <a:endParaRPr lang="uk-UA" i="1" dirty="0"/>
          </a:p>
          <a:p>
            <a:pPr algn="just"/>
            <a:r>
              <a:rPr lang="uk-UA" dirty="0" smtClean="0"/>
              <a:t>Підріст осики, бе­рези насіннєвого походження живе під пологом лісу 1-2 роки; сосни - 2-3 роки; ялини, ялиці, бука - до 60 років. Дубовий підріст під пологом мате­ринського лісостану після другого-третього року життя втрачає здатність до верхівкового росту, перетворюючись у так звані </a:t>
            </a:r>
            <a:r>
              <a:rPr lang="uk-UA" i="1" dirty="0" smtClean="0"/>
              <a:t>сторчки.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80" y="2228045"/>
            <a:ext cx="4685765" cy="22795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033" y="4600501"/>
            <a:ext cx="4527712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60471"/>
            <a:ext cx="8911687" cy="702414"/>
          </a:xfrm>
        </p:spPr>
        <p:txBody>
          <a:bodyPr/>
          <a:lstStyle/>
          <a:p>
            <a:pPr algn="ctr"/>
            <a:r>
              <a:rPr lang="uk-UA" dirty="0"/>
              <a:t>Зрілий організм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58343" y="782650"/>
            <a:ext cx="9778844" cy="119773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dirty="0"/>
              <a:t>Зрілий ліс — це </a:t>
            </a:r>
            <a:r>
              <a:rPr lang="uk-UA" dirty="0">
                <a:hlinkClick r:id="rId2"/>
              </a:rPr>
              <a:t>екосистема</a:t>
            </a:r>
            <a:r>
              <a:rPr lang="uk-UA" dirty="0"/>
              <a:t>, яка пройшла стадію молодняка та </a:t>
            </a:r>
            <a:r>
              <a:rPr lang="uk-UA" dirty="0" err="1"/>
              <a:t>розвинулася</a:t>
            </a:r>
            <a:r>
              <a:rPr lang="uk-UA" dirty="0"/>
              <a:t> до стадії, коли вона забезпечує стійке виробництво біомаси, захист ґрунту та води, а також середовище для різноманітного життя. Він характеризується домінуванням старих дерев, наявністю "ярусності" (чергування деревних та кущових порід), формуванням складної мережі </a:t>
            </a:r>
            <a:r>
              <a:rPr lang="uk-UA" dirty="0">
                <a:hlinkClick r:id="rId3"/>
              </a:rPr>
              <a:t>грибів</a:t>
            </a:r>
            <a:r>
              <a:rPr lang="uk-UA" dirty="0"/>
              <a:t> та бактерій, що розкладають органічну речовину, а також активною присутністю тваринного світу. 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6362162" y="1900150"/>
            <a:ext cx="582983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500" b="1" i="0" dirty="0" smtClean="0">
                <a:solidFill>
                  <a:srgbClr val="001D35"/>
                </a:solidFill>
                <a:effectLst/>
              </a:rPr>
              <a:t>Характеристики зрілого лісу:</a:t>
            </a:r>
          </a:p>
          <a:p>
            <a:pPr algn="just"/>
            <a:r>
              <a:rPr lang="uk-UA" sz="1500" b="1" i="0" dirty="0" smtClean="0">
                <a:solidFill>
                  <a:srgbClr val="001D35"/>
                </a:solidFill>
                <a:effectLst/>
              </a:rPr>
              <a:t>Вікові дерева:</a:t>
            </a:r>
            <a:r>
              <a:rPr lang="uk-UA" sz="1500" b="0" i="0" dirty="0" smtClean="0">
                <a:solidFill>
                  <a:srgbClr val="001D35"/>
                </a:solidFill>
                <a:effectLst/>
              </a:rPr>
              <a:t> </a:t>
            </a:r>
          </a:p>
          <a:p>
            <a:pPr algn="just" fontAlgn="ctr"/>
            <a:r>
              <a:rPr lang="uk-UA" sz="1500" b="0" i="0" dirty="0" smtClean="0">
                <a:solidFill>
                  <a:srgbClr val="001D35"/>
                </a:solidFill>
                <a:effectLst/>
              </a:rPr>
              <a:t>Зрілі ліси складаються з великих, старих дерев, які формують крони та створюють тінь, що впливає на нижні яруси лісу. </a:t>
            </a:r>
            <a:endParaRPr lang="uk-UA" sz="1500" b="0" i="0" dirty="0" smtClean="0">
              <a:solidFill>
                <a:srgbClr val="0B57D0"/>
              </a:solidFill>
              <a:effectLst/>
            </a:endParaRPr>
          </a:p>
          <a:p>
            <a:pPr algn="just"/>
            <a:r>
              <a:rPr lang="uk-UA" sz="1500" b="1" i="0" dirty="0" smtClean="0">
                <a:solidFill>
                  <a:srgbClr val="001D35"/>
                </a:solidFill>
                <a:effectLst/>
              </a:rPr>
              <a:t>Ярусність:</a:t>
            </a:r>
            <a:r>
              <a:rPr lang="uk-UA" sz="1500" b="0" i="0" dirty="0" smtClean="0">
                <a:solidFill>
                  <a:srgbClr val="001D35"/>
                </a:solidFill>
                <a:effectLst/>
              </a:rPr>
              <a:t> </a:t>
            </a:r>
          </a:p>
          <a:p>
            <a:pPr algn="just" fontAlgn="ctr"/>
            <a:r>
              <a:rPr lang="uk-UA" sz="1500" b="0" i="0" dirty="0" smtClean="0">
                <a:solidFill>
                  <a:srgbClr val="001D35"/>
                </a:solidFill>
                <a:effectLst/>
              </a:rPr>
              <a:t>Ліс поділяється на яруси (деревний, кущовий, трав'яний), де кожна рослина займає своє місце відповідно до потреби у світлі, створюючи різноманітне середовище. </a:t>
            </a:r>
            <a:endParaRPr lang="uk-UA" sz="1500" b="0" i="0" dirty="0" smtClean="0">
              <a:solidFill>
                <a:srgbClr val="0B57D0"/>
              </a:solidFill>
              <a:effectLst/>
            </a:endParaRPr>
          </a:p>
          <a:p>
            <a:pPr algn="just"/>
            <a:r>
              <a:rPr lang="uk-UA" sz="1500" b="1" i="0" dirty="0" smtClean="0">
                <a:solidFill>
                  <a:srgbClr val="001D35"/>
                </a:solidFill>
                <a:effectLst/>
              </a:rPr>
              <a:t>Біологічне розмаїття:</a:t>
            </a:r>
            <a:r>
              <a:rPr lang="uk-UA" sz="1500" b="0" i="0" dirty="0" smtClean="0">
                <a:solidFill>
                  <a:srgbClr val="001D35"/>
                </a:solidFill>
                <a:effectLst/>
              </a:rPr>
              <a:t> </a:t>
            </a:r>
          </a:p>
          <a:p>
            <a:pPr algn="just" fontAlgn="ctr"/>
            <a:r>
              <a:rPr lang="uk-UA" sz="1500" b="0" i="0" dirty="0" smtClean="0">
                <a:solidFill>
                  <a:srgbClr val="001D35"/>
                </a:solidFill>
                <a:effectLst/>
              </a:rPr>
              <a:t>Тут мешкає велика кількість рослин, тварин, грибів та мікроорганізмів. </a:t>
            </a:r>
            <a:endParaRPr lang="uk-UA" sz="1500" b="0" i="0" dirty="0" smtClean="0">
              <a:solidFill>
                <a:srgbClr val="0B57D0"/>
              </a:solidFill>
              <a:effectLst/>
            </a:endParaRPr>
          </a:p>
          <a:p>
            <a:pPr algn="just"/>
            <a:r>
              <a:rPr lang="uk-UA" sz="1500" b="1" i="0" dirty="0" smtClean="0">
                <a:solidFill>
                  <a:srgbClr val="001D35"/>
                </a:solidFill>
                <a:effectLst/>
              </a:rPr>
              <a:t>Роль мікроорганізмів:</a:t>
            </a:r>
            <a:r>
              <a:rPr lang="uk-UA" sz="1500" b="0" i="0" dirty="0" smtClean="0">
                <a:solidFill>
                  <a:srgbClr val="001D35"/>
                </a:solidFill>
                <a:effectLst/>
              </a:rPr>
              <a:t> </a:t>
            </a:r>
          </a:p>
          <a:p>
            <a:pPr algn="just" fontAlgn="ctr"/>
            <a:r>
              <a:rPr lang="uk-UA" sz="1500" b="0" i="0" dirty="0" smtClean="0">
                <a:solidFill>
                  <a:srgbClr val="001D35"/>
                </a:solidFill>
                <a:effectLst/>
              </a:rPr>
              <a:t>Гриби та бактерії відіграють важливу роль, розкладаючи органічну речовину (листя, гілки) і повертаючи поживні речовини в ґрунт, що є </a:t>
            </a:r>
            <a:r>
              <a:rPr lang="uk-UA" sz="1500" b="0" i="0" dirty="0" err="1" smtClean="0">
                <a:solidFill>
                  <a:srgbClr val="001D35"/>
                </a:solidFill>
                <a:effectLst/>
              </a:rPr>
              <a:t>життєво</a:t>
            </a:r>
            <a:r>
              <a:rPr lang="uk-UA" sz="1500" b="0" i="0" dirty="0" smtClean="0">
                <a:solidFill>
                  <a:srgbClr val="001D35"/>
                </a:solidFill>
                <a:effectLst/>
              </a:rPr>
              <a:t> важливим для подальшого росту лісу. </a:t>
            </a:r>
            <a:endParaRPr lang="uk-UA" sz="1500" b="0" i="0" dirty="0" smtClean="0">
              <a:solidFill>
                <a:srgbClr val="0B57D0"/>
              </a:solidFill>
              <a:effectLst/>
            </a:endParaRPr>
          </a:p>
          <a:p>
            <a:pPr algn="just"/>
            <a:r>
              <a:rPr lang="uk-UA" sz="1500" b="1" i="0" dirty="0" smtClean="0">
                <a:solidFill>
                  <a:srgbClr val="001D35"/>
                </a:solidFill>
                <a:effectLst/>
              </a:rPr>
              <a:t>Вплив на навколишнє середовище:</a:t>
            </a:r>
            <a:r>
              <a:rPr lang="uk-UA" sz="1500" b="0" i="0" dirty="0" smtClean="0">
                <a:solidFill>
                  <a:srgbClr val="001D35"/>
                </a:solidFill>
                <a:effectLst/>
              </a:rPr>
              <a:t> </a:t>
            </a:r>
          </a:p>
          <a:p>
            <a:pPr algn="just"/>
            <a:r>
              <a:rPr lang="uk-UA" sz="1500" b="0" i="0" dirty="0" smtClean="0">
                <a:solidFill>
                  <a:srgbClr val="001D35"/>
                </a:solidFill>
                <a:effectLst/>
              </a:rPr>
              <a:t>Зрілий ліс слугує джерелом їжі, джерелом ліків та деревини, а також є місцем для відпочинку та оздоровлення людини. </a:t>
            </a:r>
            <a:endParaRPr lang="uk-UA" sz="1500" b="0" i="0" dirty="0">
              <a:solidFill>
                <a:srgbClr val="001D35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822" y="1980384"/>
            <a:ext cx="5200605" cy="34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0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34713"/>
            <a:ext cx="8911687" cy="6122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Старіння лісу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84101" y="746976"/>
            <a:ext cx="10457645" cy="1777284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Старіння лісу — це природний процес, коли лісові насадження досягають певного віку, перетворюючись з молодих на стиглі та перестиглі насадження. В Україні, наприклад, в лісах спостерігається поступове старіння, що призводить до погіршення їхнього санітарного стану. Старіння лісу включає зміну структури лісу, де великі старі дерева замінюються молодшими, що росте у нижніх ярусах, і призводить до появи мертвої деревини. 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4726546" y="2176530"/>
            <a:ext cx="721216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0" i="0" dirty="0" smtClean="0">
                <a:effectLst/>
              </a:rPr>
              <a:t>Ключові аспекти старіння лісу:</a:t>
            </a:r>
          </a:p>
          <a:p>
            <a:pPr algn="just"/>
            <a:r>
              <a:rPr lang="uk-UA" sz="1600" b="1" i="0" dirty="0" smtClean="0">
                <a:effectLst/>
              </a:rPr>
              <a:t>Вікова структура:</a:t>
            </a:r>
            <a:r>
              <a:rPr lang="uk-UA" sz="1600" b="0" i="0" dirty="0" smtClean="0">
                <a:effectLst/>
              </a:rPr>
              <a:t> </a:t>
            </a:r>
          </a:p>
          <a:p>
            <a:pPr algn="just" fontAlgn="ctr"/>
            <a:r>
              <a:rPr lang="uk-UA" sz="1600" b="0" i="0" dirty="0" smtClean="0">
                <a:effectLst/>
              </a:rPr>
              <a:t>Процес старіння означає, що ліс проходить різні стадії: молоді, середньовікові, стиглі та перестиглі насадження. </a:t>
            </a:r>
          </a:p>
          <a:p>
            <a:pPr algn="just"/>
            <a:r>
              <a:rPr lang="uk-UA" sz="1600" b="1" i="0" dirty="0" smtClean="0">
                <a:effectLst/>
              </a:rPr>
              <a:t>Зміна структури:</a:t>
            </a:r>
            <a:r>
              <a:rPr lang="uk-UA" sz="1600" b="0" i="0" dirty="0" smtClean="0">
                <a:effectLst/>
              </a:rPr>
              <a:t> </a:t>
            </a:r>
          </a:p>
          <a:p>
            <a:pPr algn="just" fontAlgn="ctr"/>
            <a:r>
              <a:rPr lang="uk-UA" sz="1600" b="0" i="0" dirty="0" smtClean="0">
                <a:effectLst/>
              </a:rPr>
              <a:t>У міру старіння лісу старі дерева, що утворюють верхній ярус, поступово відмирають. </a:t>
            </a:r>
          </a:p>
          <a:p>
            <a:pPr algn="just"/>
            <a:r>
              <a:rPr lang="uk-UA" sz="1600" b="1" i="0" dirty="0" smtClean="0">
                <a:effectLst/>
              </a:rPr>
              <a:t>Поява нової деревини:</a:t>
            </a:r>
            <a:r>
              <a:rPr lang="uk-UA" sz="1600" b="0" i="0" dirty="0" smtClean="0">
                <a:effectLst/>
              </a:rPr>
              <a:t> </a:t>
            </a:r>
          </a:p>
          <a:p>
            <a:pPr algn="just" fontAlgn="ctr"/>
            <a:r>
              <a:rPr lang="uk-UA" sz="1600" b="0" i="0" dirty="0" smtClean="0">
                <a:effectLst/>
              </a:rPr>
              <a:t>Відмирання старих дерев призводить до утворення "мертвої деревини" – неживих дерев та їхніх частин, які є важливою складовою лісового екосистеми. </a:t>
            </a:r>
          </a:p>
          <a:p>
            <a:pPr algn="just"/>
            <a:r>
              <a:rPr lang="uk-UA" sz="1600" b="1" i="0" dirty="0" smtClean="0">
                <a:effectLst/>
              </a:rPr>
              <a:t>Розвиток молодих дерев:</a:t>
            </a:r>
            <a:r>
              <a:rPr lang="uk-UA" sz="1600" b="0" i="0" dirty="0" smtClean="0">
                <a:effectLst/>
              </a:rPr>
              <a:t> </a:t>
            </a:r>
          </a:p>
          <a:p>
            <a:pPr algn="just" fontAlgn="ctr"/>
            <a:r>
              <a:rPr lang="uk-UA" sz="1600" b="0" i="0" dirty="0" smtClean="0">
                <a:effectLst/>
              </a:rPr>
              <a:t>Великі прогалини, що утворюються в старому ярусі, дозволяють деревам нижніх ярусів отримувати більше світла та рости, відновлюючи ліс. </a:t>
            </a:r>
          </a:p>
          <a:p>
            <a:pPr algn="just"/>
            <a:r>
              <a:rPr lang="uk-UA" sz="1600" b="1" i="0" dirty="0" smtClean="0">
                <a:effectLst/>
              </a:rPr>
              <a:t>Санітарний стан:</a:t>
            </a:r>
            <a:r>
              <a:rPr lang="uk-UA" sz="1600" b="0" i="0" dirty="0" smtClean="0">
                <a:effectLst/>
              </a:rPr>
              <a:t> </a:t>
            </a:r>
          </a:p>
          <a:p>
            <a:pPr algn="just"/>
            <a:r>
              <a:rPr lang="uk-UA" sz="1600" b="0" i="0" dirty="0" smtClean="0">
                <a:effectLst/>
              </a:rPr>
              <a:t>Зі старінням лісу, особливо у великих промислових лісах, може погіршуватися санітарний стан, а також зростає ризик </a:t>
            </a:r>
            <a:r>
              <a:rPr lang="uk-UA" sz="1600" b="0" i="0" dirty="0" err="1" smtClean="0">
                <a:effectLst/>
              </a:rPr>
              <a:t>хвороб</a:t>
            </a:r>
            <a:r>
              <a:rPr lang="uk-UA" sz="1600" b="0" i="0" dirty="0" smtClean="0">
                <a:effectLst/>
              </a:rPr>
              <a:t> і шкідників. </a:t>
            </a:r>
            <a:endParaRPr lang="uk-UA" sz="1600" b="0" i="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047" y="2524260"/>
            <a:ext cx="3246193" cy="433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38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2621" y="173349"/>
            <a:ext cx="8911687" cy="676656"/>
          </a:xfrm>
        </p:spPr>
        <p:txBody>
          <a:bodyPr/>
          <a:lstStyle/>
          <a:p>
            <a:pPr algn="ctr"/>
            <a:r>
              <a:rPr lang="uk-UA" dirty="0"/>
              <a:t>Розмноження рослин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25769" y="1081825"/>
            <a:ext cx="10109916" cy="14939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Розмноження деревних видів здійснюється вегетативним (живцювання, відсадками, щеплення) та насіннєвим (генеративним) шляхами. Вегетативне розмноження дозволяє отримати клон батьківської рослини і зберігає її унікальні властивості, тоді як насіннєве розмноження забезпечує генетичне різноманіття. 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26" y="2343955"/>
            <a:ext cx="6095689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9558"/>
      </p:ext>
    </p:extLst>
  </p:cSld>
  <p:clrMapOvr>
    <a:masterClrMapping/>
  </p:clrMapOvr>
</p:sld>
</file>

<file path=ppt/theme/theme1.xml><?xml version="1.0" encoding="utf-8"?>
<a:theme xmlns:a="http://schemas.openxmlformats.org/drawingml/2006/main" name="Пасмо">
  <a:themeElements>
    <a:clrScheme name="Пасмо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Пасмо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смо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</TotalTime>
  <Words>618</Words>
  <Application>Microsoft Office PowerPoint</Application>
  <PresentationFormat>Широкий екран</PresentationFormat>
  <Paragraphs>72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Google Sans</vt:lpstr>
      <vt:lpstr>Wingdings 3</vt:lpstr>
      <vt:lpstr>Пасмо</vt:lpstr>
      <vt:lpstr>Лекція №3 </vt:lpstr>
      <vt:lpstr>Вступ</vt:lpstr>
      <vt:lpstr>Життєвий цикл деревних порід</vt:lpstr>
      <vt:lpstr>Насіння</vt:lpstr>
      <vt:lpstr>Проростання та сіянці</vt:lpstr>
      <vt:lpstr>Молодий організм (підріст)</vt:lpstr>
      <vt:lpstr>Зрілий організм</vt:lpstr>
      <vt:lpstr>Старіння лісу</vt:lpstr>
      <vt:lpstr>Розмноження рослин</vt:lpstr>
      <vt:lpstr>Статеве розмноження </vt:lpstr>
      <vt:lpstr>Вегетативне розмноження </vt:lpstr>
      <vt:lpstr>Взаємодія деревних порід з довкіллям - симбіоз</vt:lpstr>
      <vt:lpstr>Мікориза </vt:lpstr>
      <vt:lpstr>Алелопатія</vt:lpstr>
      <vt:lpstr>Висновки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№3</dc:title>
  <dc:creator>Нонік Людмила Юріївна</dc:creator>
  <cp:lastModifiedBy>Нонік Людмила Юріївна</cp:lastModifiedBy>
  <cp:revision>13</cp:revision>
  <dcterms:created xsi:type="dcterms:W3CDTF">2025-10-01T07:58:57Z</dcterms:created>
  <dcterms:modified xsi:type="dcterms:W3CDTF">2025-10-01T10:28:45Z</dcterms:modified>
</cp:coreProperties>
</file>