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6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21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37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3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3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44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649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2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16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594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94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012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465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6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60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8273-BB3E-475D-953C-670C67D6894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A221B0-D713-45C5-BC47-9C068907078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51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4c1a28b6bf27f228&amp;rlz=1C1GCEU_ukUA1030UA1030&amp;cs=0&amp;q=%D0%9C%D1%96%D0%BA%D1%80%D0%BE%D0%B5%D0%BB%D0%B5%D0%BC%D0%B5%D0%BD%D1%82%D0%B8&amp;sa=X&amp;ved=2ahUKEwiNw-yRr4CQAxUjSfEDHfAFF1kQxccNegQIIhAB&amp;mstk=AUtExfB5RtFTlGSqLnFDjF_AvRTntKTZs9oujt2LqxIHaZ-uI9I9gS-iRxQg88ioEHP-wNbPLn2k34SnF96M2C004_DOjdG23SHHmdNM-wtl1sfC7vtMGOBsuutueiRTEMxbSJ3_a6zJ8p9TYUjLVajVdihlXGTloeTLAgBPKjar1Zm6Kw-FtutI8HtRoDLC8mgtOTu3&amp;csui=3" TargetMode="External"/><Relationship Id="rId2" Type="http://schemas.openxmlformats.org/officeDocument/2006/relationships/hyperlink" Target="https://www.google.com/search?sca_esv=4c1a28b6bf27f228&amp;rlz=1C1GCEU_ukUA1030UA1030&amp;cs=0&amp;q=%D0%9C%D0%B0%D0%BA%D1%80%D0%BE%D0%B5%D0%BB%D0%B5%D0%BC%D0%B5%D0%BD%D1%82%D0%B8&amp;sa=X&amp;ved=2ahUKEwiNw-yRr4CQAxUjSfEDHfAFF1kQxccNegQIFBAB&amp;mstk=AUtExfB5RtFTlGSqLnFDjF_AvRTntKTZs9oujt2LqxIHaZ-uI9I9gS-iRxQg88ioEHP-wNbPLn2k34SnF96M2C004_DOjdG23SHHmdNM-wtl1sfC7vtMGOBsuutueiRTEMxbSJ3_a6zJ8p9TYUjLVajVdihlXGTloeTLAgBPKjar1Zm6Kw-FtutI8HtRoDLC8mgtOTu3&amp;csui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search?sca_esv=4c1a28b6bf27f228&amp;rlz=1C1GCEU_ukUA1030UA1030&amp;cs=0&amp;q=%D1%81%D1%82%D0%BE%D0%BC%D0%B8&amp;sa=X&amp;ved=2ahUKEwj21NLixoCQAxVMVvEDHUaKBYQQxccNegQIAhAB&amp;mstk=AUtExfC9dkOJ3vhGG95Od4nYrJSpaIY6dLmlZjUU2z3bahIFTsKnG8h2b1BphazqDD7EGM1uQaj6kVSNsAlfWndvdXic0cj7eb3cZAG1R6V90nJ5z-60CxMn1snkbEHuiFzEz5RU2mKxZBL033ALT3tymenfb-rvc4hhlbGEg9uCUs3u_qhld-HcELaAQNDzMHZMvnoH&amp;csui=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5123" y="518375"/>
            <a:ext cx="8915399" cy="16323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Лекція №2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936942" y="1480387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Фізіологічні процеси у лісових рослин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048" y="2309308"/>
            <a:ext cx="8147474" cy="40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51696"/>
            <a:ext cx="8911687" cy="817250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Основні аспекти мінерального живлення: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97768" y="1365161"/>
            <a:ext cx="5206843" cy="45460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b="1" dirty="0" smtClean="0"/>
              <a:t>Поглинання </a:t>
            </a:r>
            <a:r>
              <a:rPr lang="uk-UA" b="1" dirty="0"/>
              <a:t>речовин: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Коріння лісових рослин активно поглинає воду та розчинені в ній мінеральні солі, що містять біогенні елементи (нітроген, фосфор, калій) та інші необхідні речовини. </a:t>
            </a:r>
          </a:p>
          <a:p>
            <a:pPr marL="0" indent="0" algn="just">
              <a:buNone/>
            </a:pPr>
            <a:r>
              <a:rPr lang="uk-UA" b="1" dirty="0"/>
              <a:t>Транспорт речовин: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Після поглинання, вода та мінеральні солі транспортуються від коренів до інших органів (стебла, листя) по спеціалізованій провідній системі рослини. </a:t>
            </a:r>
          </a:p>
          <a:p>
            <a:pPr marL="0" indent="0" algn="just">
              <a:buNone/>
            </a:pPr>
            <a:r>
              <a:rPr lang="uk-UA" b="1" dirty="0"/>
              <a:t>Використання елементів: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Ці елементи стають основою для утворення в процесі фотосинтезу вуглеводів, білків, жирів та інших органічних речовин, необхідних для життєдіяльності рослини. 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40" y="1184856"/>
            <a:ext cx="4142334" cy="4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1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835" y="161544"/>
            <a:ext cx="8911687" cy="8043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Значення елементів: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85656" y="1442434"/>
            <a:ext cx="3918956" cy="3528812"/>
          </a:xfrm>
        </p:spPr>
        <p:txBody>
          <a:bodyPr>
            <a:normAutofit/>
          </a:bodyPr>
          <a:lstStyle/>
          <a:p>
            <a:pPr marL="0" indent="0" algn="just" fontAlgn="ctr">
              <a:buNone/>
            </a:pPr>
            <a:r>
              <a:rPr lang="uk-UA" b="1" dirty="0" err="1" smtClean="0">
                <a:hlinkClick r:id="rId2"/>
              </a:rPr>
              <a:t>Макроелементи</a:t>
            </a:r>
            <a:r>
              <a:rPr lang="uk-UA" b="1" dirty="0"/>
              <a:t>:</a:t>
            </a:r>
            <a:r>
              <a:rPr lang="uk-UA" dirty="0"/>
              <a:t> Нітроген, фосфор, калій — це основні елементи, що забезпечують ріст і розвиток рослин. </a:t>
            </a:r>
          </a:p>
          <a:p>
            <a:pPr marL="0" indent="0" algn="just">
              <a:buNone/>
            </a:pPr>
            <a:r>
              <a:rPr lang="uk-UA" b="1" dirty="0">
                <a:hlinkClick r:id="rId3"/>
              </a:rPr>
              <a:t>Мікроелементи</a:t>
            </a:r>
            <a:r>
              <a:rPr lang="uk-UA" b="1" dirty="0"/>
              <a:t>:</a:t>
            </a:r>
            <a:r>
              <a:rPr lang="uk-UA" dirty="0"/>
              <a:t> Залізо, марганець, бор, цинк, мідь, молібден, хлор — ці елементи, хоч і потрібні в менших кількостях, є критично важливими для багатьох біохімічних процесів.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34" y="804489"/>
            <a:ext cx="4629511" cy="56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834" y="0"/>
            <a:ext cx="8911687" cy="6825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Роль у життєдіяльності:</a:t>
            </a:r>
            <a:r>
              <a:rPr lang="uk-UA" dirty="0"/>
              <a:t> 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31832" y="682580"/>
            <a:ext cx="9572780" cy="589852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/>
              <a:t>Мінеральні речовини – це джерело </a:t>
            </a:r>
            <a:r>
              <a:rPr lang="uk-UA" b="1" dirty="0"/>
              <a:t>сировини та регуляторів</a:t>
            </a:r>
            <a:r>
              <a:rPr lang="uk-UA" dirty="0"/>
              <a:t>, без яких неможливий ріст і розвиток лісових дерев та чагарників. Вони не є прямим джерелом енергії, як, наприклад, вуглеводи чи жири, але забезпечують </a:t>
            </a:r>
            <a:r>
              <a:rPr lang="uk-UA" b="1" dirty="0"/>
              <a:t>функціонування клітинних процесів</a:t>
            </a:r>
            <a:r>
              <a:rPr lang="uk-UA" dirty="0"/>
              <a:t>, від яких залежить життєздатність організму</a:t>
            </a:r>
            <a:r>
              <a:rPr lang="uk-UA" dirty="0" smtClean="0"/>
              <a:t>.</a:t>
            </a:r>
          </a:p>
          <a:p>
            <a:pPr>
              <a:spcBef>
                <a:spcPts val="0"/>
              </a:spcBef>
            </a:pPr>
            <a:r>
              <a:rPr lang="uk-UA" b="1" dirty="0"/>
              <a:t>1. Забезпечення росту та будови тканин</a:t>
            </a:r>
            <a:endParaRPr lang="uk-UA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b="1" dirty="0"/>
              <a:t>Азот (N)</a:t>
            </a:r>
            <a:r>
              <a:rPr lang="uk-UA" dirty="0"/>
              <a:t> – головний компонент білків, ферментів, нуклеїнових кислот; без нього неможливе утворення хлорофілу.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b="1" dirty="0"/>
              <a:t>Фосфор (P)</a:t>
            </a:r>
            <a:r>
              <a:rPr lang="uk-UA" dirty="0"/>
              <a:t> – основа молекул АТФ, які є універсальним «акумулятором» енергії в клітині.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b="1" dirty="0"/>
              <a:t>Кальцій (</a:t>
            </a:r>
            <a:r>
              <a:rPr lang="uk-UA" b="1" dirty="0" err="1"/>
              <a:t>Ca</a:t>
            </a:r>
            <a:r>
              <a:rPr lang="uk-UA" b="1" dirty="0"/>
              <a:t>)</a:t>
            </a:r>
            <a:r>
              <a:rPr lang="uk-UA" dirty="0"/>
              <a:t> – забезпечує міцність клітинних стінок, стабільність мембран, активує ферменти.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b="1" dirty="0"/>
              <a:t>Магній (</a:t>
            </a:r>
            <a:r>
              <a:rPr lang="uk-UA" b="1" dirty="0" err="1"/>
              <a:t>Mg</a:t>
            </a:r>
            <a:r>
              <a:rPr lang="uk-UA" b="1" dirty="0"/>
              <a:t>)</a:t>
            </a:r>
            <a:r>
              <a:rPr lang="uk-UA" dirty="0"/>
              <a:t> – входить до складу хлорофілу, активує більше 300 ферментів.</a:t>
            </a:r>
          </a:p>
          <a:p>
            <a:pPr>
              <a:spcBef>
                <a:spcPts val="0"/>
              </a:spcBef>
            </a:pPr>
            <a:r>
              <a:rPr lang="uk-UA" b="1" dirty="0"/>
              <a:t>2. Регуляція обміну речовин</a:t>
            </a:r>
            <a:endParaRPr lang="uk-UA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b="1" dirty="0"/>
              <a:t>Калій (K)</a:t>
            </a:r>
            <a:r>
              <a:rPr lang="uk-UA" dirty="0"/>
              <a:t> – контролює осмотичний тиск, відкривання та закривання продихів, стійкість до посухи і морозів.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b="1" dirty="0"/>
              <a:t>Сірка (S)</a:t>
            </a:r>
            <a:r>
              <a:rPr lang="uk-UA" dirty="0"/>
              <a:t> – входить до складу амінокислот (метіонін, цистеїн), ферментів та вітамінів.</a:t>
            </a:r>
          </a:p>
          <a:p>
            <a:pPr>
              <a:spcBef>
                <a:spcPts val="0"/>
              </a:spcBef>
            </a:pPr>
            <a:r>
              <a:rPr lang="uk-UA" b="1" dirty="0"/>
              <a:t>3. Забезпечення процесів розмноження</a:t>
            </a:r>
            <a:endParaRPr lang="uk-UA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dirty="0"/>
              <a:t>Фосфор і бор необхідні для формування насіння, пилку, зав’язей.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/>
              <a:t>Цинк впливає на синтез гормонів росту (ауксинів), від чого залежить правильне утворення пагонів і квіток.</a:t>
            </a:r>
          </a:p>
          <a:p>
            <a:pPr>
              <a:spcBef>
                <a:spcPts val="0"/>
              </a:spcBef>
            </a:pPr>
            <a:r>
              <a:rPr lang="uk-UA" b="1" dirty="0"/>
              <a:t>4. Стійкість до стресових факторів</a:t>
            </a:r>
            <a:endParaRPr lang="uk-UA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dirty="0"/>
              <a:t>Калій і кальцій підвищують </a:t>
            </a:r>
            <a:r>
              <a:rPr lang="uk-UA" dirty="0" err="1"/>
              <a:t>морозо</a:t>
            </a:r>
            <a:r>
              <a:rPr lang="uk-UA" dirty="0"/>
              <a:t>- та посухостійкість.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/>
              <a:t>Магній і залізо забезпечують стійкість фотосинтетичного апарату до нестачі світла.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/>
              <a:t>Мікроелементи (</a:t>
            </a:r>
            <a:r>
              <a:rPr lang="uk-UA" dirty="0" err="1"/>
              <a:t>Mn</a:t>
            </a:r>
            <a:r>
              <a:rPr lang="uk-UA" dirty="0"/>
              <a:t>, </a:t>
            </a:r>
            <a:r>
              <a:rPr lang="uk-UA" dirty="0" err="1"/>
              <a:t>Cu</a:t>
            </a:r>
            <a:r>
              <a:rPr lang="uk-UA" dirty="0"/>
              <a:t>, </a:t>
            </a:r>
            <a:r>
              <a:rPr lang="uk-UA" dirty="0" err="1"/>
              <a:t>Zn</a:t>
            </a:r>
            <a:r>
              <a:rPr lang="uk-UA" dirty="0"/>
              <a:t>) беруть участь у роботі антиоксидантних ферментів, які захищають рослини від ушкоджень токсинами чи забрудненнями.</a:t>
            </a:r>
          </a:p>
          <a:p>
            <a:pPr>
              <a:spcBef>
                <a:spcPts val="0"/>
              </a:spcBef>
            </a:pPr>
            <a:r>
              <a:rPr lang="uk-UA" b="1" dirty="0"/>
              <a:t>5. Практичне значення для лісового господарства</a:t>
            </a:r>
            <a:endParaRPr lang="uk-UA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dirty="0"/>
              <a:t>На бідних піщаних ґрунтах сосна росте повільно без додаткового забезпечення азотом і калієм.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/>
              <a:t>Вапнування кислих ґрунтів під дубові ліси дозволяє підвищити доступність кальцію та магнію.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/>
              <a:t>У розсадниках часто застосовують мікродобрива для формування здорових сіянців із сильними кореневими системами.</a:t>
            </a:r>
          </a:p>
          <a:p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377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34713"/>
            <a:ext cx="8911687" cy="753929"/>
          </a:xfrm>
        </p:spPr>
        <p:txBody>
          <a:bodyPr/>
          <a:lstStyle/>
          <a:p>
            <a:pPr algn="ctr"/>
            <a:r>
              <a:rPr lang="uk-UA" b="1" dirty="0"/>
              <a:t>Фотосинтез лісових культур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79595" y="1120464"/>
            <a:ext cx="3751529" cy="40697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Фотосинтез лісових культур – це процес перетворення світлової енергії на хімічну, під час якого зелені частини рослин (листя та хвоя) поглинають вуглекислий газ з повітря та воду з ґрунту, утворюючи органічні речовини (цукри) для живлення та виділяючи кисень як побічний продукт. Цей процес є основою життя на Землі, забезпечуючи рослини енергією, а всіх живих істот — киснем і продуктами харчування.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75" y="1107584"/>
            <a:ext cx="4757580" cy="47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8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137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Основні аспекти фотосинтезу лісових культур: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97014" y="1171977"/>
            <a:ext cx="4807598" cy="47392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Необхідні </a:t>
            </a:r>
            <a:r>
              <a:rPr lang="uk-UA" b="1" dirty="0"/>
              <a:t>умови: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Для фотосинтезу необхідні світло (від сонця), вода (що надходить через корені) та вуглекислий газ (з атмосфери). </a:t>
            </a:r>
          </a:p>
          <a:p>
            <a:pPr algn="just"/>
            <a:r>
              <a:rPr lang="uk-UA" b="1" dirty="0"/>
              <a:t>Місце процесу: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Фотосинтез відбувається в хлоропластах – спеціальних органелах, що містяться в клітинах зелених частин рослин, зокрема в листі й хвої. </a:t>
            </a:r>
          </a:p>
          <a:p>
            <a:pPr algn="just"/>
            <a:r>
              <a:rPr lang="uk-UA" b="1" dirty="0"/>
              <a:t>Утворення органічних речовин: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Рослини використовують енергію світла для синтезу органічних </a:t>
            </a:r>
            <a:r>
              <a:rPr lang="uk-UA" dirty="0" err="1"/>
              <a:t>сполук</a:t>
            </a:r>
            <a:r>
              <a:rPr lang="uk-UA" dirty="0"/>
              <a:t> (наприклад, цукрів) з вуглекислого газу та води. </a:t>
            </a:r>
          </a:p>
          <a:p>
            <a:pPr algn="just"/>
            <a:r>
              <a:rPr lang="uk-UA" b="1" dirty="0"/>
              <a:t>Виділення кисню: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Кисень є побічним продуктом фотосинтезу, який виділяється в атмосферу.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82" y="1171976"/>
            <a:ext cx="4485744" cy="48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686" y="315017"/>
            <a:ext cx="8911687" cy="7925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Роль </a:t>
            </a:r>
            <a:r>
              <a:rPr lang="uk-UA" b="1" dirty="0" smtClean="0"/>
              <a:t>фотосинтезу у </a:t>
            </a:r>
            <a:r>
              <a:rPr lang="uk-UA" b="1" dirty="0"/>
              <a:t>лісових екосистемах: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15955" y="1569412"/>
            <a:ext cx="4987902" cy="3777622"/>
          </a:xfrm>
        </p:spPr>
        <p:txBody>
          <a:bodyPr/>
          <a:lstStyle/>
          <a:p>
            <a:pPr algn="just" fontAlgn="ctr"/>
            <a:r>
              <a:rPr lang="uk-UA" b="1" dirty="0" smtClean="0"/>
              <a:t>Накопичення </a:t>
            </a:r>
            <a:r>
              <a:rPr lang="uk-UA" b="1" dirty="0"/>
              <a:t>біомаси:</a:t>
            </a:r>
            <a:r>
              <a:rPr lang="uk-UA" dirty="0"/>
              <a:t> Фотосинтез забезпечує ріст дерев, збільшуючи їхню біомасу та формуючи лісові масиви. </a:t>
            </a:r>
          </a:p>
          <a:p>
            <a:pPr algn="just" fontAlgn="ctr"/>
            <a:r>
              <a:rPr lang="uk-UA" b="1" dirty="0"/>
              <a:t>Регуляція атмосфери:</a:t>
            </a:r>
            <a:r>
              <a:rPr lang="uk-UA" dirty="0"/>
              <a:t> Ліси споживають велику кількість вуглекислого газу та виділяють кисень, впливаючи на склад повітря та клімат. </a:t>
            </a:r>
          </a:p>
          <a:p>
            <a:pPr algn="just"/>
            <a:r>
              <a:rPr lang="uk-UA" b="1" dirty="0"/>
              <a:t>Джерело енергії:</a:t>
            </a:r>
            <a:r>
              <a:rPr lang="uk-UA" dirty="0"/>
              <a:t> Органічні речовини, утворені в процесі фотосинтезу, є основою для живлення всіх інших організмів у лісовій екосистемі.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53" y="1569412"/>
            <a:ext cx="4844077" cy="39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3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3501"/>
            <a:ext cx="8911687" cy="869839"/>
          </a:xfrm>
        </p:spPr>
        <p:txBody>
          <a:bodyPr/>
          <a:lstStyle/>
          <a:p>
            <a:pPr algn="ctr"/>
            <a:r>
              <a:rPr lang="uk-UA" b="1" dirty="0"/>
              <a:t>Транспірація лісових культур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28832" y="1425262"/>
            <a:ext cx="4730325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Транспірація </a:t>
            </a:r>
            <a:r>
              <a:rPr lang="uk-UA" dirty="0"/>
              <a:t>лісових культур – це процес випаровування води з поверхні листя та інших частин рослин, що відбувається через </a:t>
            </a:r>
            <a:r>
              <a:rPr lang="uk-UA" dirty="0">
                <a:hlinkClick r:id="rId2"/>
              </a:rPr>
              <a:t>стоми</a:t>
            </a:r>
            <a:r>
              <a:rPr lang="uk-UA" dirty="0"/>
              <a:t> для підтримки фотосинтезу, охолодження та руху води в рослині. Цей процес є ключовим для </a:t>
            </a:r>
            <a:r>
              <a:rPr lang="uk-UA" dirty="0" err="1"/>
              <a:t>водорегуляції</a:t>
            </a:r>
            <a:r>
              <a:rPr lang="uk-UA" dirty="0"/>
              <a:t> лісових культур, впливає на їхній ріст та виживання, а його інтенсивність залежить від умов довкілля, таких як температура, вологість повітря та освітленість.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73" y="1425262"/>
            <a:ext cx="4831110" cy="29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4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921" y="195887"/>
            <a:ext cx="8911687" cy="8859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Як працює транспірація: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22771" y="1489656"/>
            <a:ext cx="5065175" cy="4563414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/>
              <a:t>Випаровування </a:t>
            </a:r>
            <a:r>
              <a:rPr lang="uk-UA" b="1" dirty="0"/>
              <a:t>води: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Вода випаровується з поверхні клітин листя, що оточують продихи. </a:t>
            </a:r>
          </a:p>
          <a:p>
            <a:pPr algn="just"/>
            <a:r>
              <a:rPr lang="uk-UA" b="1" dirty="0"/>
              <a:t>Рух води: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Цей процес створює розрідження (всисну силу) в провідній системі рослини (ксилемі), яка транспортує воду від коріння до листя. </a:t>
            </a:r>
          </a:p>
          <a:p>
            <a:pPr algn="just"/>
            <a:r>
              <a:rPr lang="uk-UA" b="1" dirty="0"/>
              <a:t>Фотосинтез: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Відкриття продихів для виходу водяної пари одночасно дозволяє надходженню вуглекислого газу, необхідного для фотосинтезу.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67" y="1489656"/>
            <a:ext cx="4546270" cy="29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5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469" y="121834"/>
            <a:ext cx="8911687" cy="8440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Значення транспірації для лісових культур: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80349" y="1352973"/>
            <a:ext cx="4665931" cy="4614930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/>
              <a:t>Регуляція </a:t>
            </a:r>
            <a:r>
              <a:rPr lang="uk-UA" b="1" dirty="0"/>
              <a:t>температури: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Випаровування води охолоджує листя, запобігаючи перегріванню. </a:t>
            </a:r>
          </a:p>
          <a:p>
            <a:pPr algn="just"/>
            <a:r>
              <a:rPr lang="uk-UA" b="1" dirty="0"/>
              <a:t>Транспорт поживних речовин: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Транспірація сприяє руху води та розчинених у ній мінеральних речовин від коріння до всіх частин рослини. </a:t>
            </a:r>
          </a:p>
          <a:p>
            <a:pPr algn="just"/>
            <a:r>
              <a:rPr lang="uk-UA" b="1" dirty="0"/>
              <a:t>Видалення надлишку води: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Дозволяє рослині позбутися надлишку води, яка надходить у кореневу систему.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964" y="1352973"/>
            <a:ext cx="4281807" cy="53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7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258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Фактори, що впливають на транспірацію лісових культур: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00044" y="1280889"/>
            <a:ext cx="4704567" cy="51971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Вологість </a:t>
            </a:r>
            <a:r>
              <a:rPr lang="uk-UA" b="1" dirty="0"/>
              <a:t>повітря: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Чим нижча вологість, тим інтенсивніша транспірація. </a:t>
            </a:r>
          </a:p>
          <a:p>
            <a:pPr algn="just"/>
            <a:r>
              <a:rPr lang="uk-UA" b="1" dirty="0"/>
              <a:t>Температура: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Підвищення температури збільшує випаровування води. </a:t>
            </a:r>
          </a:p>
          <a:p>
            <a:pPr algn="just"/>
            <a:r>
              <a:rPr lang="uk-UA" b="1" dirty="0"/>
              <a:t>Освітленість: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Сонячне світло стимулює відкриття продихів, що посилює транспірацію. </a:t>
            </a:r>
          </a:p>
          <a:p>
            <a:pPr algn="just"/>
            <a:r>
              <a:rPr lang="uk-UA" b="1" dirty="0"/>
              <a:t>Стан ґрунту: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Доступність ґрунтової вологи визначає, чи зможе рослина заповнити втрати води. </a:t>
            </a:r>
          </a:p>
          <a:p>
            <a:pPr algn="just"/>
            <a:r>
              <a:rPr lang="uk-UA" b="1" dirty="0"/>
              <a:t>Тип культури: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Різні лісові культури мають різну інтенсивність транспірації, що залежить від їхньої біології та віку, — наприклад, показники транспірації у шпильок можуть бути вищими, ніж у листяних порід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76" y="1280889"/>
            <a:ext cx="4883582" cy="50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8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445"/>
          </a:xfrm>
        </p:spPr>
        <p:txBody>
          <a:bodyPr/>
          <a:lstStyle/>
          <a:p>
            <a:pPr algn="ctr"/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429555"/>
            <a:ext cx="8915400" cy="4481667"/>
          </a:xfrm>
        </p:spPr>
        <p:txBody>
          <a:bodyPr/>
          <a:lstStyle/>
          <a:p>
            <a:pPr algn="just"/>
            <a:r>
              <a:rPr lang="uk-UA" dirty="0"/>
              <a:t>Р</a:t>
            </a:r>
            <a:r>
              <a:rPr lang="uk-UA" dirty="0" smtClean="0"/>
              <a:t>озглянемо </a:t>
            </a:r>
            <a:r>
              <a:rPr lang="uk-UA" dirty="0"/>
              <a:t>одну з ключових тем фізіології рослин – </a:t>
            </a:r>
            <a:r>
              <a:rPr lang="uk-UA" b="1" dirty="0"/>
              <a:t>процеси, що забезпечують життєдіяльність лісових рослин</a:t>
            </a:r>
            <a:r>
              <a:rPr lang="uk-UA" dirty="0"/>
              <a:t>. Для лісового господарства це має особливе значення, адже розуміння того, як відбувається фотосинтез, транспірація, дихання, водний та мінеральний обмін, допомагає правильно організувати лісовідновлення, догляд за насадженнями, боротьбу зі стресовими факторами.</a:t>
            </a:r>
          </a:p>
          <a:p>
            <a:pPr algn="just"/>
            <a:r>
              <a:rPr lang="uk-UA" dirty="0"/>
              <a:t>Мета </a:t>
            </a:r>
            <a:r>
              <a:rPr lang="uk-UA" dirty="0" smtClean="0"/>
              <a:t> </a:t>
            </a:r>
            <a:r>
              <a:rPr lang="uk-UA" dirty="0"/>
              <a:t>лекції:</a:t>
            </a:r>
          </a:p>
          <a:p>
            <a:pPr algn="just"/>
            <a:r>
              <a:rPr lang="uk-UA" dirty="0"/>
              <a:t>розкрити основні фізіологічні процеси в рослинних організмах;</a:t>
            </a:r>
          </a:p>
          <a:p>
            <a:pPr algn="just"/>
            <a:r>
              <a:rPr lang="uk-UA" dirty="0"/>
              <a:t>пояснити їхній взаємозв’язок і роль у стійкості лісових екосистем;</a:t>
            </a:r>
          </a:p>
          <a:p>
            <a:pPr algn="just"/>
            <a:r>
              <a:rPr lang="uk-UA" dirty="0"/>
              <a:t>показати приклади практичного значення цих знань для лісівництва.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50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37744"/>
            <a:ext cx="8911687" cy="856960"/>
          </a:xfrm>
        </p:spPr>
        <p:txBody>
          <a:bodyPr/>
          <a:lstStyle/>
          <a:p>
            <a:pPr algn="ctr"/>
            <a:r>
              <a:rPr lang="uk-UA" b="1" dirty="0"/>
              <a:t>Ріст і розвиток лісових насаджень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41499" y="1259469"/>
            <a:ext cx="4584880" cy="5251988"/>
          </a:xfrm>
        </p:spPr>
        <p:txBody>
          <a:bodyPr>
            <a:normAutofit/>
          </a:bodyPr>
          <a:lstStyle/>
          <a:p>
            <a:r>
              <a:rPr lang="uk-UA" dirty="0"/>
              <a:t>Ріст і розвиток лісових насаджень – це складний, поступовий процес, що включає збільшення розмірів дерев (ріст) і зміни у їхній будові та функціях (розвиток), що відбувається протягом усього життя дерева та залежить від багатьох факторів, таких як вік, вид, умови довкілля, конкуренція з іншими рослинами та діяльність людини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56" y="1094704"/>
            <a:ext cx="4163111" cy="55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0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23603"/>
            <a:ext cx="8911687" cy="7024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Основні аспекти </a:t>
            </a:r>
            <a:r>
              <a:rPr lang="uk-UA" b="1" dirty="0" smtClean="0"/>
              <a:t>росту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48768" y="1489655"/>
            <a:ext cx="4511384" cy="4447505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/>
              <a:t>Ріст</a:t>
            </a:r>
            <a:r>
              <a:rPr lang="uk-UA" dirty="0"/>
              <a:t> </a:t>
            </a:r>
            <a:r>
              <a:rPr lang="uk-UA" dirty="0" smtClean="0"/>
              <a:t>– </a:t>
            </a:r>
            <a:r>
              <a:rPr lang="uk-UA" dirty="0"/>
              <a:t>це насамперед збільшення біомаси та розмірів дерева, що проявляється в</a:t>
            </a:r>
            <a:r>
              <a:rPr lang="uk-UA" dirty="0" smtClean="0"/>
              <a:t>:</a:t>
            </a:r>
          </a:p>
          <a:p>
            <a:pPr marL="0" indent="0" algn="just">
              <a:buNone/>
            </a:pPr>
            <a:r>
              <a:rPr lang="uk-UA" b="1" dirty="0"/>
              <a:t>з</a:t>
            </a:r>
            <a:r>
              <a:rPr lang="uk-UA" b="1" dirty="0" smtClean="0"/>
              <a:t>більшенні </a:t>
            </a:r>
            <a:r>
              <a:rPr lang="uk-UA" b="1" dirty="0"/>
              <a:t>висоти та діаметру стовбура:</a:t>
            </a:r>
            <a:r>
              <a:rPr lang="uk-UA" dirty="0"/>
              <a:t> Дерево стає вищим і товщим.</a:t>
            </a:r>
          </a:p>
          <a:p>
            <a:pPr marL="0" indent="0" algn="just">
              <a:buNone/>
            </a:pPr>
            <a:r>
              <a:rPr lang="uk-UA" b="1" dirty="0"/>
              <a:t>р</a:t>
            </a:r>
            <a:r>
              <a:rPr lang="uk-UA" b="1" dirty="0" smtClean="0"/>
              <a:t>озвиткові </a:t>
            </a:r>
            <a:r>
              <a:rPr lang="uk-UA" b="1" dirty="0"/>
              <a:t>кореневої системи:</a:t>
            </a:r>
            <a:r>
              <a:rPr lang="uk-UA" dirty="0"/>
              <a:t> Корені поглиблюються і розширюються, закріплюючи дерево в ґрунті та поглинаючи поживні речовини й вологу.</a:t>
            </a:r>
          </a:p>
          <a:p>
            <a:pPr marL="0" indent="0" algn="just">
              <a:buNone/>
            </a:pPr>
            <a:r>
              <a:rPr lang="uk-UA" b="1" dirty="0"/>
              <a:t>р</a:t>
            </a:r>
            <a:r>
              <a:rPr lang="uk-UA" b="1" dirty="0" smtClean="0"/>
              <a:t>осту </a:t>
            </a:r>
            <a:r>
              <a:rPr lang="uk-UA" b="1" dirty="0"/>
              <a:t>крони:</a:t>
            </a:r>
            <a:r>
              <a:rPr lang="uk-UA" dirty="0"/>
              <a:t> Розгалуження гілок збільшує площу листкової поверхні, що важливо для фотосинтезу.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068" y="1489655"/>
            <a:ext cx="4742700" cy="39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2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863" y="289259"/>
            <a:ext cx="8911687" cy="65089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Основні аспекти </a:t>
            </a:r>
            <a:r>
              <a:rPr lang="uk-UA" b="1" dirty="0" smtClean="0"/>
              <a:t>розвитку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06861" y="1232079"/>
            <a:ext cx="4949266" cy="3777622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Розвиток</a:t>
            </a:r>
            <a:r>
              <a:rPr lang="uk-UA" dirty="0"/>
              <a:t> </a:t>
            </a:r>
            <a:r>
              <a:rPr lang="uk-UA" dirty="0" smtClean="0"/>
              <a:t>– </a:t>
            </a:r>
            <a:r>
              <a:rPr lang="uk-UA" dirty="0"/>
              <a:t>це зміна форми, структури та фізіологічних функцій дерева, що включає</a:t>
            </a:r>
            <a:r>
              <a:rPr lang="uk-UA" dirty="0" smtClean="0"/>
              <a:t>:</a:t>
            </a:r>
          </a:p>
          <a:p>
            <a:pPr marL="0" indent="0" algn="just">
              <a:buNone/>
            </a:pPr>
            <a:r>
              <a:rPr lang="uk-UA" b="1" dirty="0" smtClean="0"/>
              <a:t>Формування </a:t>
            </a:r>
            <a:r>
              <a:rPr lang="uk-UA" b="1" dirty="0"/>
              <a:t>плодових тіл та репродуктивних органів:</a:t>
            </a:r>
            <a:r>
              <a:rPr lang="uk-UA" dirty="0"/>
              <a:t> </a:t>
            </a:r>
            <a:r>
              <a:rPr lang="uk-UA" dirty="0" smtClean="0"/>
              <a:t>дерева </a:t>
            </a:r>
            <a:r>
              <a:rPr lang="uk-UA" dirty="0"/>
              <a:t>досягають </a:t>
            </a:r>
            <a:r>
              <a:rPr lang="uk-UA" dirty="0" smtClean="0"/>
              <a:t>зрілості.</a:t>
            </a:r>
            <a:endParaRPr lang="uk-UA" dirty="0"/>
          </a:p>
          <a:p>
            <a:pPr marL="0" indent="0" algn="just">
              <a:buNone/>
            </a:pPr>
            <a:r>
              <a:rPr lang="uk-UA" b="1" dirty="0"/>
              <a:t>Зміни в деревині:</a:t>
            </a:r>
            <a:r>
              <a:rPr lang="uk-UA" dirty="0"/>
              <a:t> </a:t>
            </a:r>
            <a:r>
              <a:rPr lang="uk-UA" dirty="0" smtClean="0"/>
              <a:t>з </a:t>
            </a:r>
            <a:r>
              <a:rPr lang="uk-UA" dirty="0"/>
              <a:t>часом деревина </a:t>
            </a:r>
            <a:r>
              <a:rPr lang="uk-UA" dirty="0" err="1"/>
              <a:t>ущільнюється</a:t>
            </a:r>
            <a:r>
              <a:rPr lang="uk-UA" dirty="0" smtClean="0"/>
              <a:t>, </a:t>
            </a:r>
            <a:r>
              <a:rPr lang="uk-UA" dirty="0"/>
              <a:t>що надає їй міцності.</a:t>
            </a:r>
          </a:p>
          <a:p>
            <a:pPr marL="0" indent="0" algn="just">
              <a:buNone/>
            </a:pPr>
            <a:r>
              <a:rPr lang="uk-UA" b="1" dirty="0"/>
              <a:t>Адаптація до умов навколишнього середовища:</a:t>
            </a:r>
            <a:r>
              <a:rPr lang="uk-UA" dirty="0"/>
              <a:t> </a:t>
            </a:r>
            <a:r>
              <a:rPr lang="uk-UA" dirty="0" smtClean="0"/>
              <a:t>дерева </a:t>
            </a:r>
            <a:r>
              <a:rPr lang="uk-UA" dirty="0"/>
              <a:t>пристосовуються до зміни сезонів, погодних умов, зниження освітленості та інших факторів.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41" y="1352281"/>
            <a:ext cx="4615921" cy="35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7592"/>
            <a:ext cx="8911687" cy="689535"/>
          </a:xfrm>
        </p:spPr>
        <p:txBody>
          <a:bodyPr>
            <a:normAutofit fontScale="90000"/>
          </a:bodyPr>
          <a:lstStyle/>
          <a:p>
            <a:r>
              <a:rPr lang="uk-UA" dirty="0"/>
              <a:t>Фактори, що впливають на ріст і розвиток: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22016" y="1133340"/>
            <a:ext cx="4945488" cy="57246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Внутрішні </a:t>
            </a:r>
            <a:r>
              <a:rPr lang="uk-UA" b="1" dirty="0"/>
              <a:t>фактори:</a:t>
            </a:r>
            <a:endParaRPr lang="uk-UA" dirty="0"/>
          </a:p>
          <a:p>
            <a:pPr marL="0" indent="0" algn="just">
              <a:buNone/>
            </a:pPr>
            <a:r>
              <a:rPr lang="uk-UA" b="1" dirty="0"/>
              <a:t>Видові особливості:</a:t>
            </a:r>
            <a:r>
              <a:rPr lang="uk-UA" dirty="0"/>
              <a:t> </a:t>
            </a:r>
            <a:r>
              <a:rPr lang="uk-UA" dirty="0" smtClean="0"/>
              <a:t>різні </a:t>
            </a:r>
            <a:r>
              <a:rPr lang="uk-UA" dirty="0"/>
              <a:t>види дерев мають різну швидкість росту, тривалість життя та потреби.</a:t>
            </a:r>
          </a:p>
          <a:p>
            <a:pPr marL="0" indent="0" algn="just">
              <a:buNone/>
            </a:pPr>
            <a:r>
              <a:rPr lang="uk-UA" b="1" dirty="0"/>
              <a:t>Генетичний потенціал:</a:t>
            </a:r>
            <a:r>
              <a:rPr lang="uk-UA" dirty="0"/>
              <a:t> </a:t>
            </a:r>
            <a:r>
              <a:rPr lang="uk-UA" dirty="0"/>
              <a:t>в</a:t>
            </a:r>
            <a:r>
              <a:rPr lang="uk-UA" dirty="0" smtClean="0"/>
              <a:t>роджені </a:t>
            </a:r>
            <a:r>
              <a:rPr lang="uk-UA" dirty="0"/>
              <a:t>властивості дерева визначають його потенціал росту </a:t>
            </a:r>
            <a:r>
              <a:rPr lang="uk-UA" dirty="0" smtClean="0"/>
              <a:t>та розвитку</a:t>
            </a:r>
            <a:r>
              <a:rPr lang="uk-UA" dirty="0"/>
              <a:t>.</a:t>
            </a:r>
          </a:p>
          <a:p>
            <a:pPr algn="just"/>
            <a:r>
              <a:rPr lang="uk-UA" b="1" dirty="0"/>
              <a:t>Зовнішні фактори:</a:t>
            </a:r>
            <a:endParaRPr lang="uk-UA" dirty="0"/>
          </a:p>
          <a:p>
            <a:pPr marL="0" indent="0" algn="just">
              <a:buNone/>
            </a:pPr>
            <a:r>
              <a:rPr lang="uk-UA" b="1" dirty="0"/>
              <a:t>Клімат:</a:t>
            </a:r>
            <a:r>
              <a:rPr lang="uk-UA" dirty="0"/>
              <a:t> </a:t>
            </a:r>
            <a:r>
              <a:rPr lang="uk-UA" dirty="0" smtClean="0"/>
              <a:t>температура</a:t>
            </a:r>
            <a:r>
              <a:rPr lang="uk-UA" dirty="0"/>
              <a:t>, опади та сонячне світло впливають на фотосинтез і загальний розвиток.</a:t>
            </a:r>
          </a:p>
          <a:p>
            <a:pPr marL="0" indent="0" algn="just">
              <a:buNone/>
            </a:pPr>
            <a:r>
              <a:rPr lang="uk-UA" b="1" dirty="0"/>
              <a:t>Ґрунт:</a:t>
            </a:r>
            <a:r>
              <a:rPr lang="uk-UA" dirty="0"/>
              <a:t> </a:t>
            </a:r>
            <a:r>
              <a:rPr lang="uk-UA" dirty="0" smtClean="0"/>
              <a:t>доступність </a:t>
            </a:r>
            <a:r>
              <a:rPr lang="uk-UA" dirty="0"/>
              <a:t>води, поживних речовин та їхній склад є критично важливими.</a:t>
            </a:r>
          </a:p>
          <a:p>
            <a:pPr marL="0" indent="0" algn="just">
              <a:buNone/>
            </a:pPr>
            <a:r>
              <a:rPr lang="uk-UA" b="1" dirty="0"/>
              <a:t>Конкуренція:</a:t>
            </a:r>
            <a:r>
              <a:rPr lang="uk-UA" dirty="0"/>
              <a:t> </a:t>
            </a:r>
            <a:r>
              <a:rPr lang="uk-UA" dirty="0" smtClean="0"/>
              <a:t>взаємодія </a:t>
            </a:r>
            <a:r>
              <a:rPr lang="uk-UA" dirty="0"/>
              <a:t>з іншими деревами та рослинами за світло, воду та поживні речовини.</a:t>
            </a:r>
          </a:p>
          <a:p>
            <a:pPr marL="0" indent="0" algn="just">
              <a:buNone/>
            </a:pPr>
            <a:r>
              <a:rPr lang="uk-UA" b="1" dirty="0"/>
              <a:t>Шкідники та хвороби:</a:t>
            </a:r>
            <a:r>
              <a:rPr lang="uk-UA" dirty="0"/>
              <a:t> </a:t>
            </a:r>
            <a:r>
              <a:rPr lang="uk-UA" dirty="0" smtClean="0"/>
              <a:t>можуть </a:t>
            </a:r>
            <a:r>
              <a:rPr lang="uk-UA" dirty="0"/>
              <a:t>значно уповільнювати або зупиняти ріст і розвиток, а також призводити до загибелі дерева.</a:t>
            </a:r>
          </a:p>
          <a:p>
            <a:pPr marL="0" indent="0" algn="just">
              <a:buNone/>
            </a:pPr>
            <a:r>
              <a:rPr lang="uk-UA" b="1" dirty="0"/>
              <a:t>Людська діяльність:</a:t>
            </a:r>
            <a:r>
              <a:rPr lang="uk-UA" dirty="0"/>
              <a:t> </a:t>
            </a:r>
            <a:r>
              <a:rPr lang="uk-UA" dirty="0" smtClean="0"/>
              <a:t>рубки</a:t>
            </a:r>
            <a:r>
              <a:rPr lang="uk-UA" dirty="0"/>
              <a:t>, посадки, догляд за лісом, забруднення довкілля – все це впливає на ріст і розвиток насаджень.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133340"/>
            <a:ext cx="5447763" cy="36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441" y="108955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Стадії розвитку лісових насаджень: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36751" y="746975"/>
            <a:ext cx="4876954" cy="591140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2100" dirty="0"/>
              <a:t>Стадії розвитку лісових </a:t>
            </a:r>
            <a:r>
              <a:rPr lang="uk-UA" sz="2100" dirty="0" smtClean="0"/>
              <a:t>насаджень включають:</a:t>
            </a:r>
            <a:endParaRPr lang="uk-UA" sz="2100" dirty="0"/>
          </a:p>
          <a:p>
            <a:pPr algn="just"/>
            <a:r>
              <a:rPr lang="uk-UA" sz="2100" b="1" dirty="0"/>
              <a:t>Первинні ліси (нові)</a:t>
            </a:r>
            <a:endParaRPr lang="uk-UA" sz="2100" dirty="0"/>
          </a:p>
          <a:p>
            <a:pPr marL="0" indent="0" algn="just">
              <a:buNone/>
            </a:pPr>
            <a:r>
              <a:rPr lang="uk-UA" sz="2100" dirty="0"/>
              <a:t>Це ліси, які вперше відроджуються на певній території, наприклад, на ділянках, що раніше не були покриті лісом.</a:t>
            </a:r>
          </a:p>
          <a:p>
            <a:pPr algn="just"/>
            <a:r>
              <a:rPr lang="uk-UA" sz="2100" b="1" dirty="0"/>
              <a:t>Вторинні ліси (відновлені)</a:t>
            </a:r>
            <a:endParaRPr lang="uk-UA" sz="2100" dirty="0"/>
          </a:p>
          <a:p>
            <a:pPr marL="0" indent="0" algn="just">
              <a:buNone/>
            </a:pPr>
            <a:r>
              <a:rPr lang="uk-UA" sz="2100" dirty="0"/>
              <a:t>Ці ліси формуються на місцях, де лісовий покрив був знищений (наприклад, після вирубки, пожежі або іншої природної чи антропогенної діяльності).</a:t>
            </a:r>
          </a:p>
          <a:p>
            <a:pPr algn="just"/>
            <a:r>
              <a:rPr lang="uk-UA" sz="2100" b="1" dirty="0"/>
              <a:t>Ліси, що розвиваються</a:t>
            </a:r>
            <a:endParaRPr lang="uk-UA" sz="2100" dirty="0"/>
          </a:p>
          <a:p>
            <a:pPr marL="0" indent="0" algn="just">
              <a:buNone/>
            </a:pPr>
            <a:r>
              <a:rPr lang="uk-UA" sz="2100" dirty="0"/>
              <a:t>Ця стадія охоплює різноманітні етапи росту лісу, від молодих </a:t>
            </a:r>
            <a:r>
              <a:rPr lang="uk-UA" sz="2100" dirty="0" smtClean="0"/>
              <a:t>лісів </a:t>
            </a:r>
            <a:r>
              <a:rPr lang="uk-UA" sz="2100" dirty="0"/>
              <a:t>до більш зрілих </a:t>
            </a:r>
            <a:r>
              <a:rPr lang="uk-UA" sz="2100" dirty="0" err="1"/>
              <a:t>деревостанів</a:t>
            </a:r>
            <a:r>
              <a:rPr lang="uk-UA" sz="2100" dirty="0"/>
              <a:t>, залежно від їхнього віку та стадії росту.</a:t>
            </a:r>
          </a:p>
          <a:p>
            <a:pPr algn="just"/>
            <a:r>
              <a:rPr lang="uk-UA" sz="2100" b="1" dirty="0"/>
              <a:t>Клімактеричні ліси</a:t>
            </a:r>
            <a:endParaRPr lang="uk-UA" sz="2100" dirty="0"/>
          </a:p>
          <a:p>
            <a:pPr marL="0" indent="0" algn="just">
              <a:buNone/>
            </a:pPr>
            <a:r>
              <a:rPr lang="uk-UA" sz="2100" dirty="0"/>
              <a:t>Це ліси, які досягли свого найвищого рівня стабільності та зрілості, що характеризується стабільним віковим складом, максимальним </a:t>
            </a:r>
            <a:r>
              <a:rPr lang="uk-UA" sz="2100" dirty="0" err="1"/>
              <a:t>біорізноманіттям</a:t>
            </a:r>
            <a:r>
              <a:rPr lang="uk-UA" sz="2100" dirty="0"/>
              <a:t> та стабільністю біологічних процесів.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54" y="746975"/>
            <a:ext cx="5245765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69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044" y="134712"/>
            <a:ext cx="8911687" cy="105014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Фізіологія стійкості лісових насаджень до стресів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67470" y="1481070"/>
            <a:ext cx="4537142" cy="4430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Фізіологія стійкості лісових насаджень до стресів полягає у складній системі адаптивних реакцій рослин на несприятливі фактори, як-от посуха, холод, або нестача поживних речовин. Рослини реагують змінами в метаболізмі, активацією захисних механізмів (наприклад, утворенням захисних </a:t>
            </a:r>
            <a:r>
              <a:rPr lang="uk-UA" dirty="0" err="1"/>
              <a:t>сполук</a:t>
            </a:r>
            <a:r>
              <a:rPr lang="uk-UA" dirty="0"/>
              <a:t>, зміною структури тканин), а також регуляцією водного балансу та фотосинтезу для подолання стресових умов.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77" y="1481070"/>
            <a:ext cx="4834842" cy="4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75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257" y="193183"/>
            <a:ext cx="8911687" cy="75392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Фізіологічні механізми стійкості: 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78072" y="1068947"/>
            <a:ext cx="5026539" cy="5280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Регуляція </a:t>
            </a:r>
            <a:r>
              <a:rPr lang="uk-UA" b="1" dirty="0"/>
              <a:t>водного балансу: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У посушливих умовах рослини можуть змінювати структуру поверхні листя (наприклад, потовщення кори) для зменшення втрати вологи.</a:t>
            </a:r>
          </a:p>
          <a:p>
            <a:pPr algn="just"/>
            <a:r>
              <a:rPr lang="uk-UA" b="1" dirty="0"/>
              <a:t>Зміни в метаболізмі: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За стресових умов активуються специфічні метаболічні шляхи, що допомагають рослині виживати, наприклад, вироблення антиоксидантів для захисту клітин від пошкоджень.</a:t>
            </a:r>
          </a:p>
          <a:p>
            <a:pPr algn="just"/>
            <a:r>
              <a:rPr lang="uk-UA" b="1" dirty="0"/>
              <a:t>Фотосинтез та дихання: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Змінюється інтенсивність цих процесів залежно від стресового </a:t>
            </a:r>
            <a:r>
              <a:rPr lang="uk-UA" dirty="0" err="1"/>
              <a:t>фактора</a:t>
            </a:r>
            <a:r>
              <a:rPr lang="uk-UA" dirty="0"/>
              <a:t>. При холоді може сповільнюватися фотосинтез, а за нестачі світла – посилюватися.</a:t>
            </a:r>
          </a:p>
          <a:p>
            <a:pPr algn="just"/>
            <a:r>
              <a:rPr lang="uk-UA" b="1" dirty="0"/>
              <a:t>Синтез захисних речовин: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Рослини можуть виробляти специфічні білки та інші сполуки, які захищають їх від пошкоджень під дією стресу.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94" y="1068947"/>
            <a:ext cx="4185277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Морфологічні та структурні адаптації: 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15199" y="1352282"/>
            <a:ext cx="4314423" cy="5112912"/>
          </a:xfrm>
        </p:spPr>
        <p:txBody>
          <a:bodyPr>
            <a:normAutofit/>
          </a:bodyPr>
          <a:lstStyle/>
          <a:p>
            <a:pPr algn="just"/>
            <a:r>
              <a:rPr lang="uk-UA" b="1" dirty="0" err="1" smtClean="0"/>
              <a:t>Листопадність</a:t>
            </a:r>
            <a:r>
              <a:rPr lang="uk-UA" b="1" dirty="0"/>
              <a:t>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Скидання листя </a:t>
            </a:r>
            <a:r>
              <a:rPr lang="uk-UA" dirty="0" smtClean="0"/>
              <a:t>восени </a:t>
            </a:r>
            <a:r>
              <a:rPr lang="uk-UA" dirty="0"/>
              <a:t>допомагає зменшити втрату води та захистити рослину в несприятливі періоди.</a:t>
            </a:r>
          </a:p>
          <a:p>
            <a:pPr algn="just"/>
            <a:r>
              <a:rPr lang="uk-UA" b="1" dirty="0" err="1"/>
              <a:t>Опробкування</a:t>
            </a:r>
            <a:r>
              <a:rPr lang="uk-UA" b="1" dirty="0"/>
              <a:t> кори: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Потовщення верхнього шару кори захищає від низьких температур та втрати вологи.</a:t>
            </a:r>
          </a:p>
          <a:p>
            <a:pPr algn="just"/>
            <a:r>
              <a:rPr lang="uk-UA" b="1" dirty="0"/>
              <a:t>Зміна форми та розміру органів: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Деякі рослини змінюють розмір листя або гілок, щоб краще адаптуватися до умов навколишнього середовища.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00" y="1289092"/>
            <a:ext cx="5109843" cy="49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9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333" y="214646"/>
            <a:ext cx="8911687" cy="734096"/>
          </a:xfrm>
        </p:spPr>
        <p:txBody>
          <a:bodyPr>
            <a:normAutofit fontScale="90000"/>
          </a:bodyPr>
          <a:lstStyle/>
          <a:p>
            <a:r>
              <a:rPr lang="uk-UA" dirty="0"/>
              <a:t>Взаємодія з навколишнім середовищем: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010659" y="948742"/>
            <a:ext cx="4181340" cy="5722513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/>
              <a:t>Температура</a:t>
            </a:r>
            <a:r>
              <a:rPr lang="uk-UA" b="1" dirty="0"/>
              <a:t>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Для нормального росту кожна рослина потребує оптимальної температури, а за її відхилень вмикаються захисні реакції. </a:t>
            </a:r>
          </a:p>
          <a:p>
            <a:pPr algn="just"/>
            <a:r>
              <a:rPr lang="uk-UA" b="1" dirty="0"/>
              <a:t>Вода: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Нестача або надлишок води є стресовим фактором, що впливає на всі фізіологічні процеси рослин. </a:t>
            </a:r>
          </a:p>
          <a:p>
            <a:pPr algn="just"/>
            <a:r>
              <a:rPr lang="uk-UA" b="1" dirty="0"/>
              <a:t>Поживні речовини та світло: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Для виживання лісовим насадженням потрібні всі ці фактори, і їх нестача призводить до стресового стану.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333" y="1053718"/>
            <a:ext cx="4309326" cy="53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5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Стрес як еволюційний фактор: 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04596" y="1584102"/>
            <a:ext cx="4095483" cy="323259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Стреси </a:t>
            </a:r>
            <a:r>
              <a:rPr lang="uk-UA" dirty="0"/>
              <a:t>є рушійною силою еволюції, оскільки саме завдяки стійкості до них, рослини можуть виживати та розширювати ареали проживання.</a:t>
            </a:r>
          </a:p>
          <a:p>
            <a:pPr marL="0" indent="0" algn="just">
              <a:buNone/>
            </a:pPr>
            <a:r>
              <a:rPr lang="uk-UA" dirty="0"/>
              <a:t>Адаптивні реакції, що розвиваються в процесі еволюції, забезпечують виживання лісових насаджень у мінливих умовах.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58" y="1389448"/>
            <a:ext cx="5053348" cy="54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0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21834"/>
            <a:ext cx="8911687" cy="882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Вода та мінеральне живлення лісових рослин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51330" y="1206321"/>
            <a:ext cx="9645717" cy="2245217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В</a:t>
            </a:r>
            <a:r>
              <a:rPr lang="uk-UA" dirty="0" smtClean="0"/>
              <a:t>ода </a:t>
            </a:r>
            <a:r>
              <a:rPr lang="uk-UA" dirty="0"/>
              <a:t>є джерелом живлення рослин, бере участь у всіх </a:t>
            </a:r>
            <a:r>
              <a:rPr lang="uk-UA" dirty="0" err="1"/>
              <a:t>життєво</a:t>
            </a:r>
            <a:r>
              <a:rPr lang="uk-UA" dirty="0"/>
              <a:t> важливих процесах обміну речовин, тому і її частка в рослині сягає 80-90%. Вона виконує цілий ряд важливих функцій, зокрема транспортування поживних речовин у всі частини рослинного організму (клітини, тканини, органи); терморегуляцію, яка запобігає руйнуванню тканин та білків; виступає джерелом водню, що необхідний для здійснення фотосинтетичних процесів.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0" y="2951673"/>
            <a:ext cx="5359228" cy="37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47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98" y="340775"/>
            <a:ext cx="8911687" cy="728172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365162"/>
            <a:ext cx="8915400" cy="369623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Ф</a:t>
            </a:r>
            <a:r>
              <a:rPr lang="uk-UA" dirty="0" smtClean="0"/>
              <a:t>ізіологічні </a:t>
            </a:r>
            <a:r>
              <a:rPr lang="uk-UA" dirty="0"/>
              <a:t>процеси – це основа життя лісових рослин. Вони визначають усі ключові сторони існування деревних і чагарникових видів – від проростання насіння до старіння та відмирання. Їхня взаємодія забезпечує:</a:t>
            </a:r>
          </a:p>
          <a:p>
            <a:pPr algn="just"/>
            <a:r>
              <a:rPr lang="uk-UA" dirty="0"/>
              <a:t>Н</a:t>
            </a:r>
            <a:r>
              <a:rPr lang="uk-UA" dirty="0" smtClean="0"/>
              <a:t>ормальний </a:t>
            </a:r>
            <a:r>
              <a:rPr lang="uk-UA" dirty="0"/>
              <a:t>ріст і розвиток, формування надземної та підземної частини рослини, підтримку балансу між фотосинтезом, диханням і транспірацією;</a:t>
            </a:r>
          </a:p>
          <a:p>
            <a:pPr algn="just"/>
            <a:r>
              <a:rPr lang="uk-UA" dirty="0"/>
              <a:t>А</a:t>
            </a:r>
            <a:r>
              <a:rPr lang="uk-UA" dirty="0" smtClean="0"/>
              <a:t>даптацію </a:t>
            </a:r>
            <a:r>
              <a:rPr lang="uk-UA" dirty="0"/>
              <a:t>до стресових факторів, таких як посуха, низькі температури, затоплення, ураження шкідниками чи хворобами;</a:t>
            </a:r>
          </a:p>
          <a:p>
            <a:pPr algn="just"/>
            <a:r>
              <a:rPr lang="uk-UA" dirty="0"/>
              <a:t>С</a:t>
            </a:r>
            <a:r>
              <a:rPr lang="uk-UA" dirty="0" smtClean="0"/>
              <a:t>тійкість </a:t>
            </a:r>
            <a:r>
              <a:rPr lang="uk-UA" dirty="0"/>
              <a:t>і продуктивність лісових екосистем, що особливо важливо для підтримання </a:t>
            </a:r>
            <a:r>
              <a:rPr lang="uk-UA" dirty="0" err="1"/>
              <a:t>біорізноманіття</a:t>
            </a:r>
            <a:r>
              <a:rPr lang="uk-UA" dirty="0"/>
              <a:t>, ґрунтового покриву, гідрологічного режиму та кліматичного балансу.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689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7611414" y="1732239"/>
            <a:ext cx="4215169" cy="45375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Вода </a:t>
            </a:r>
            <a:r>
              <a:rPr lang="uk-UA" dirty="0"/>
              <a:t>це своєрідний провідник, міст між рослиною і зовнішнім світом, в ній розчиняються мінеральні солі, що забезпечує їх безперервне постачання з ґрунту через коріння. Саме завдяки воді відбувається переміщення елементів мінерального живлення (ґрунтове живлення) та органічних </a:t>
            </a:r>
            <a:r>
              <a:rPr lang="uk-UA" dirty="0" err="1"/>
              <a:t>сполук</a:t>
            </a:r>
            <a:r>
              <a:rPr lang="uk-UA" dirty="0"/>
              <a:t> (фотосинтез).  Вона забезпечує підтримання усіх тканин рослинного організму у стані тургору (пружності, еластичності), що є надважливим моментом нормального його функціонування.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19" y="2030570"/>
            <a:ext cx="5857323" cy="3365678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1541172" y="130402"/>
            <a:ext cx="10165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Вода виконує функцію регулятора усіх фізіологічних функцій рослинного організму. Окрім цього, це ще й універсальний розчинник. А отже, усі речовини, що потрапляють до організму рослини разом із водою, після розчинення, не втрачають своїх корисних властивостей і не змінюють власний хімічний склад. ЇЇ транспортна функція зумовлюється високим поверхневим натягом, що є основою руху тканинних рідин в організмі рослини. </a:t>
            </a:r>
          </a:p>
        </p:txBody>
      </p:sp>
    </p:spTree>
    <p:extLst>
      <p:ext uri="{BB962C8B-B14F-4D97-AF65-F5344CB8AC3E}">
        <p14:creationId xmlns:p14="http://schemas.microsoft.com/office/powerpoint/2010/main" val="197305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16480" y="188890"/>
            <a:ext cx="8915400" cy="1949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Нестача вологи </a:t>
            </a:r>
            <a:r>
              <a:rPr lang="uk-UA" dirty="0"/>
              <a:t>для лісових масивів призводить до зниження фотосинтезу, пожовтіння листя та опадання бутонів і квітів, що в довгостроковій перспективі сприяє розвитку шкідників і </a:t>
            </a:r>
            <a:r>
              <a:rPr lang="uk-UA" dirty="0" err="1"/>
              <a:t>хвороб</a:t>
            </a:r>
            <a:r>
              <a:rPr lang="uk-UA" dirty="0"/>
              <a:t>, знижуючи загальну стійкість дерев до стресових умов. Причини такої нестачі включають зменшення опадів, підвищення температури повітря та низьку </a:t>
            </a:r>
            <a:r>
              <a:rPr lang="uk-UA" dirty="0" err="1"/>
              <a:t>водоутримуючу</a:t>
            </a:r>
            <a:r>
              <a:rPr lang="uk-UA" dirty="0"/>
              <a:t> здатність ґрунту, особливо у розріджених насадженнях.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07" y="2291938"/>
            <a:ext cx="7773346" cy="41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3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1986"/>
            <a:ext cx="8911687" cy="6251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Наслідки нестачі вологи для лісу: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65961" y="1146221"/>
            <a:ext cx="3738651" cy="53962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/>
              <a:t>Біологічні зміни в деревах: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Дефіцит вологи викликає біохімічні реакції, що порушують фотосинтез, призводячи до пожовтіння та опадання листя, бутонів і квітів. </a:t>
            </a:r>
          </a:p>
          <a:p>
            <a:pPr marL="0" indent="0" algn="just">
              <a:buNone/>
            </a:pPr>
            <a:r>
              <a:rPr lang="uk-UA" b="1" dirty="0"/>
              <a:t>Зниження стійкості до шкідників і </a:t>
            </a:r>
            <a:r>
              <a:rPr lang="uk-UA" b="1" dirty="0" err="1"/>
              <a:t>хвороб</a:t>
            </a:r>
            <a:r>
              <a:rPr lang="uk-UA" b="1" dirty="0"/>
              <a:t>:</a:t>
            </a:r>
            <a:r>
              <a:rPr lang="uk-UA" dirty="0"/>
              <a:t> </a:t>
            </a:r>
          </a:p>
          <a:p>
            <a:pPr marL="0" indent="0" algn="just" fontAlgn="ctr">
              <a:buNone/>
            </a:pPr>
            <a:r>
              <a:rPr lang="uk-UA" dirty="0"/>
              <a:t>Ослаблені від нестачі води дерева стають більш вразливими до шкідливих комах та збудників </a:t>
            </a:r>
            <a:r>
              <a:rPr lang="uk-UA" dirty="0" err="1"/>
              <a:t>хвороб</a:t>
            </a:r>
            <a:r>
              <a:rPr lang="uk-UA" dirty="0"/>
              <a:t>. </a:t>
            </a:r>
          </a:p>
          <a:p>
            <a:pPr marL="0" indent="0" algn="just">
              <a:buNone/>
            </a:pPr>
            <a:r>
              <a:rPr lang="uk-UA" b="1" dirty="0"/>
              <a:t>Зменшення </a:t>
            </a:r>
            <a:r>
              <a:rPr lang="uk-UA" b="1" dirty="0" err="1"/>
              <a:t>водоутримуючої</a:t>
            </a:r>
            <a:r>
              <a:rPr lang="uk-UA" b="1" dirty="0"/>
              <a:t> здатності ґрунту: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Розріджені лісові насадження гірше утримують вологу, що посилює негативний ефект посухи.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63" y="1146220"/>
            <a:ext cx="5535896" cy="52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8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168" y="315017"/>
            <a:ext cx="8911687" cy="6380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Причини нестачі вологи:</a:t>
            </a:r>
            <a:r>
              <a:rPr lang="uk-UA" dirty="0"/>
              <a:t> 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07628" y="1378040"/>
            <a:ext cx="3902299" cy="5022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Зменшення кількості опадів: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Особливо в літній період, коли потреби рослин у воді найвищі.</a:t>
            </a:r>
          </a:p>
          <a:p>
            <a:pPr marL="0" indent="0" algn="just">
              <a:buNone/>
            </a:pPr>
            <a:r>
              <a:rPr lang="uk-UA" b="1" dirty="0"/>
              <a:t>Підвищення температури повітря: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Збільшує випаровування води з рослин і ґрунту.</a:t>
            </a:r>
          </a:p>
          <a:p>
            <a:pPr marL="0" indent="0" algn="just">
              <a:buNone/>
            </a:pPr>
            <a:r>
              <a:rPr lang="uk-UA" b="1" dirty="0"/>
              <a:t>Низька </a:t>
            </a:r>
            <a:r>
              <a:rPr lang="uk-UA" b="1" dirty="0" err="1"/>
              <a:t>водоутримуюча</a:t>
            </a:r>
            <a:r>
              <a:rPr lang="uk-UA" b="1" dirty="0"/>
              <a:t> здатність ґрунту: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Розріджені ліси мають гіршу структуру, що не дозволяє ґрунту ефективно накопичувати та зберігати вологу.</a:t>
            </a:r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486" y="1193468"/>
            <a:ext cx="5780372" cy="52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7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051"/>
          </a:xfrm>
        </p:spPr>
        <p:txBody>
          <a:bodyPr/>
          <a:lstStyle/>
          <a:p>
            <a:pPr algn="ctr"/>
            <a:r>
              <a:rPr lang="uk-UA" b="1" dirty="0"/>
              <a:t>Що може допомогти: 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91718" y="1365161"/>
            <a:ext cx="4198512" cy="48553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Регулювання лісової структури: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Збільшення </a:t>
            </a:r>
            <a:r>
              <a:rPr lang="uk-UA" dirty="0" err="1"/>
              <a:t>водоутримуючої</a:t>
            </a:r>
            <a:r>
              <a:rPr lang="uk-UA" dirty="0"/>
              <a:t> здатності ґрунту шляхом збереження та відновлення лісів.</a:t>
            </a:r>
          </a:p>
          <a:p>
            <a:pPr marL="0" indent="0" algn="just">
              <a:buNone/>
            </a:pPr>
            <a:r>
              <a:rPr lang="uk-UA" b="1" dirty="0"/>
              <a:t>Контроль за вирубками: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Уникнення різких рубок лісів та сприяння залісненню територій.</a:t>
            </a:r>
          </a:p>
          <a:p>
            <a:pPr marL="0" indent="0" algn="just">
              <a:buNone/>
            </a:pPr>
            <a:r>
              <a:rPr lang="uk-UA" b="1" dirty="0"/>
              <a:t>Збереження лісових ресурсів:</a:t>
            </a:r>
            <a:r>
              <a:rPr lang="uk-UA" dirty="0"/>
              <a:t> </a:t>
            </a:r>
          </a:p>
          <a:p>
            <a:pPr marL="0" indent="0" algn="just">
              <a:buNone/>
            </a:pPr>
            <a:r>
              <a:rPr lang="uk-UA" dirty="0"/>
              <a:t>Зменшення споживання паперу та вибір продукції від стійких лісових компаній допомагають зберегти ліси від вирубки.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44" y="1339657"/>
            <a:ext cx="5671533" cy="55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5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5017"/>
            <a:ext cx="8911687" cy="779687"/>
          </a:xfrm>
        </p:spPr>
        <p:txBody>
          <a:bodyPr/>
          <a:lstStyle/>
          <a:p>
            <a:r>
              <a:rPr lang="uk-UA" dirty="0" smtClean="0"/>
              <a:t>Мінеральне </a:t>
            </a:r>
            <a:r>
              <a:rPr lang="uk-UA" dirty="0"/>
              <a:t>живлення лісових рослин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40958" y="1094703"/>
            <a:ext cx="4756082" cy="534473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Мінеральне живлення лісових рослин — це процес поглинання води та розчинених у ній мінеральних речовин з ґрунту кореневою системою, що забезпечує рослини необхідними хімічними елементами для їх росту, розвитку та синтезу органічних </a:t>
            </a:r>
            <a:r>
              <a:rPr lang="uk-UA" dirty="0" err="1"/>
              <a:t>сполук</a:t>
            </a:r>
            <a:r>
              <a:rPr lang="uk-UA" dirty="0"/>
              <a:t> шляхом фотосинтезу. Ключові елементи включають азот, фосфор, калій (</a:t>
            </a:r>
            <a:r>
              <a:rPr lang="uk-UA" dirty="0" err="1"/>
              <a:t>макроелементи</a:t>
            </a:r>
            <a:r>
              <a:rPr lang="uk-UA" dirty="0"/>
              <a:t>), а також магній, сірку, залізо та інші мікроелементи, які є складовими для білків, жирів, вуглеводів та інших важливих </a:t>
            </a:r>
            <a:r>
              <a:rPr lang="uk-UA" dirty="0" err="1"/>
              <a:t>сполук</a:t>
            </a:r>
            <a:r>
              <a:rPr lang="uk-UA" dirty="0"/>
              <a:t> у рослинному організмі.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62" y="1166380"/>
            <a:ext cx="5563758" cy="42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5574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223</TotalTime>
  <Words>1172</Words>
  <Application>Microsoft Office PowerPoint</Application>
  <PresentationFormat>Широкий екран</PresentationFormat>
  <Paragraphs>174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Пасмо</vt:lpstr>
      <vt:lpstr>Лекція №2 </vt:lpstr>
      <vt:lpstr>Вступ</vt:lpstr>
      <vt:lpstr>Вода та мінеральне живлення лісових рослин</vt:lpstr>
      <vt:lpstr>Презентація PowerPoint</vt:lpstr>
      <vt:lpstr>Презентація PowerPoint</vt:lpstr>
      <vt:lpstr>Наслідки нестачі вологи для лісу:</vt:lpstr>
      <vt:lpstr>Причини нестачі вологи: </vt:lpstr>
      <vt:lpstr>Що може допомогти: </vt:lpstr>
      <vt:lpstr>Мінеральне живлення лісових рослин</vt:lpstr>
      <vt:lpstr>Основні аспекти мінерального живлення: </vt:lpstr>
      <vt:lpstr>Значення елементів: </vt:lpstr>
      <vt:lpstr>Роль у життєдіяльності:  </vt:lpstr>
      <vt:lpstr>Фотосинтез лісових культур</vt:lpstr>
      <vt:lpstr>Основні аспекти фотосинтезу лісових культур: </vt:lpstr>
      <vt:lpstr>Роль фотосинтезу у лісових екосистемах: </vt:lpstr>
      <vt:lpstr>Транспірація лісових культур</vt:lpstr>
      <vt:lpstr>Як працює транспірація: </vt:lpstr>
      <vt:lpstr>Значення транспірації для лісових культур: </vt:lpstr>
      <vt:lpstr>Фактори, що впливають на транспірацію лісових культур: </vt:lpstr>
      <vt:lpstr>Ріст і розвиток лісових насаджень</vt:lpstr>
      <vt:lpstr>Основні аспекти росту </vt:lpstr>
      <vt:lpstr>Основні аспекти розвитку </vt:lpstr>
      <vt:lpstr>Фактори, що впливають на ріст і розвиток: </vt:lpstr>
      <vt:lpstr>Стадії розвитку лісових насаджень: </vt:lpstr>
      <vt:lpstr>Фізіологія стійкості лісових насаджень до стресів</vt:lpstr>
      <vt:lpstr>Фізіологічні механізми стійкості:  </vt:lpstr>
      <vt:lpstr>Морфологічні та структурні адаптації:  </vt:lpstr>
      <vt:lpstr>Взаємодія з навколишнім середовищем: </vt:lpstr>
      <vt:lpstr>Стрес як еволюційний фактор:  </vt:lpstr>
      <vt:lpstr>Висновок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№2 </dc:title>
  <dc:creator>Нонік Людмила Юріївна</dc:creator>
  <cp:lastModifiedBy>Нонік Людмила Юріївна</cp:lastModifiedBy>
  <cp:revision>20</cp:revision>
  <dcterms:created xsi:type="dcterms:W3CDTF">2025-09-30T10:46:25Z</dcterms:created>
  <dcterms:modified xsi:type="dcterms:W3CDTF">2025-10-01T07:49:45Z</dcterms:modified>
</cp:coreProperties>
</file>