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uk-UA" smtClean="0"/>
              <a:t>Зразок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en-US" dirty="0"/>
          </a:p>
        </p:txBody>
      </p:sp>
      <p:sp>
        <p:nvSpPr>
          <p:cNvPr id="4" name="Date Placeholder 3"/>
          <p:cNvSpPr>
            <a:spLocks noGrp="1"/>
          </p:cNvSpPr>
          <p:nvPr>
            <p:ph type="dt" sz="half" idx="10"/>
          </p:nvPr>
        </p:nvSpPr>
        <p:spPr/>
        <p:txBody>
          <a:bodyPr/>
          <a:lstStyle/>
          <a:p>
            <a:fld id="{269F96C9-7B7B-4D86-8A6E-C4887F9EC5D9}" type="datetimeFigureOut">
              <a:rPr lang="uk-UA" smtClean="0"/>
              <a:t>01.10.2025</a:t>
            </a:fld>
            <a:endParaRPr lang="uk-UA"/>
          </a:p>
        </p:txBody>
      </p:sp>
      <p:sp>
        <p:nvSpPr>
          <p:cNvPr id="5" name="Footer Placeholder 4"/>
          <p:cNvSpPr>
            <a:spLocks noGrp="1"/>
          </p:cNvSpPr>
          <p:nvPr>
            <p:ph type="ftr" sz="quarter" idx="11"/>
          </p:nvPr>
        </p:nvSpPr>
        <p:spPr/>
        <p:txBody>
          <a:bodyPr/>
          <a:lstStyle/>
          <a:p>
            <a:endParaRPr lang="uk-UA"/>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8EEEC52-3A20-4388-97CD-0300A35EDBA9}" type="slidenum">
              <a:rPr lang="uk-UA" smtClean="0"/>
              <a:t>‹№›</a:t>
            </a:fld>
            <a:endParaRPr lang="uk-UA"/>
          </a:p>
        </p:txBody>
      </p:sp>
    </p:spTree>
    <p:extLst>
      <p:ext uri="{BB962C8B-B14F-4D97-AF65-F5344CB8AC3E}">
        <p14:creationId xmlns:p14="http://schemas.microsoft.com/office/powerpoint/2010/main" val="4104859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Назва та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uk-UA" smtClean="0"/>
              <a:t>Зразок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269F96C9-7B7B-4D86-8A6E-C4887F9EC5D9}" type="datetimeFigureOut">
              <a:rPr lang="uk-UA" smtClean="0"/>
              <a:t>01.10.2025</a:t>
            </a:fld>
            <a:endParaRPr lang="uk-UA"/>
          </a:p>
        </p:txBody>
      </p:sp>
      <p:sp>
        <p:nvSpPr>
          <p:cNvPr id="5" name="Footer Placeholder 4"/>
          <p:cNvSpPr>
            <a:spLocks noGrp="1"/>
          </p:cNvSpPr>
          <p:nvPr>
            <p:ph type="ftr" sz="quarter" idx="11"/>
          </p:nvPr>
        </p:nvSpPr>
        <p:spPr/>
        <p:txBody>
          <a:bodyPr/>
          <a:lstStyle/>
          <a:p>
            <a:endParaRPr lang="uk-UA"/>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8EEEC52-3A20-4388-97CD-0300A35EDBA9}" type="slidenum">
              <a:rPr lang="uk-UA" smtClean="0"/>
              <a:t>‹№›</a:t>
            </a:fld>
            <a:endParaRPr lang="uk-UA"/>
          </a:p>
        </p:txBody>
      </p:sp>
    </p:spTree>
    <p:extLst>
      <p:ext uri="{BB962C8B-B14F-4D97-AF65-F5344CB8AC3E}">
        <p14:creationId xmlns:p14="http://schemas.microsoft.com/office/powerpoint/2010/main" val="3711506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uk-UA" smtClean="0"/>
              <a:t>Зразок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smtClean="0"/>
              <a:t>Зразок тексту</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269F96C9-7B7B-4D86-8A6E-C4887F9EC5D9}" type="datetimeFigureOut">
              <a:rPr lang="uk-UA" smtClean="0"/>
              <a:t>01.10.2025</a:t>
            </a:fld>
            <a:endParaRPr lang="uk-UA"/>
          </a:p>
        </p:txBody>
      </p:sp>
      <p:sp>
        <p:nvSpPr>
          <p:cNvPr id="5" name="Footer Placeholder 4"/>
          <p:cNvSpPr>
            <a:spLocks noGrp="1"/>
          </p:cNvSpPr>
          <p:nvPr>
            <p:ph type="ftr" sz="quarter" idx="11"/>
          </p:nvPr>
        </p:nvSpPr>
        <p:spPr/>
        <p:txBody>
          <a:bodyPr/>
          <a:lstStyle/>
          <a:p>
            <a:endParaRPr lang="uk-UA"/>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8EEEC52-3A20-4388-97CD-0300A35EDBA9}" type="slidenum">
              <a:rPr lang="uk-UA" smtClean="0"/>
              <a:t>‹№›</a:t>
            </a:fld>
            <a:endParaRPr lang="uk-UA"/>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60510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ка назв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uk-UA" smtClean="0"/>
              <a:t>Зразок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uk-UA" smtClean="0"/>
              <a:t>Зразок тексту</a:t>
            </a:r>
          </a:p>
        </p:txBody>
      </p:sp>
      <p:sp>
        <p:nvSpPr>
          <p:cNvPr id="5" name="Date Placeholder 4"/>
          <p:cNvSpPr>
            <a:spLocks noGrp="1"/>
          </p:cNvSpPr>
          <p:nvPr>
            <p:ph type="dt" sz="half" idx="10"/>
          </p:nvPr>
        </p:nvSpPr>
        <p:spPr/>
        <p:txBody>
          <a:bodyPr/>
          <a:lstStyle/>
          <a:p>
            <a:fld id="{269F96C9-7B7B-4D86-8A6E-C4887F9EC5D9}" type="datetimeFigureOut">
              <a:rPr lang="uk-UA" smtClean="0"/>
              <a:t>01.10.2025</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8EEEC52-3A20-4388-97CD-0300A35EDBA9}" type="slidenum">
              <a:rPr lang="uk-UA" smtClean="0"/>
              <a:t>‹№›</a:t>
            </a:fld>
            <a:endParaRPr lang="uk-UA"/>
          </a:p>
        </p:txBody>
      </p:sp>
    </p:spTree>
    <p:extLst>
      <p:ext uri="{BB962C8B-B14F-4D97-AF65-F5344CB8AC3E}">
        <p14:creationId xmlns:p14="http://schemas.microsoft.com/office/powerpoint/2010/main" val="2085654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ка назви цитат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uk-UA" smtClean="0"/>
              <a:t>Зразок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smtClean="0"/>
              <a:t>Зразок тексту</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uk-UA" smtClean="0"/>
              <a:t>Зразок тексту</a:t>
            </a:r>
          </a:p>
        </p:txBody>
      </p:sp>
      <p:sp>
        <p:nvSpPr>
          <p:cNvPr id="5" name="Date Placeholder 4"/>
          <p:cNvSpPr>
            <a:spLocks noGrp="1"/>
          </p:cNvSpPr>
          <p:nvPr>
            <p:ph type="dt" sz="half" idx="10"/>
          </p:nvPr>
        </p:nvSpPr>
        <p:spPr/>
        <p:txBody>
          <a:bodyPr/>
          <a:lstStyle/>
          <a:p>
            <a:fld id="{269F96C9-7B7B-4D86-8A6E-C4887F9EC5D9}" type="datetimeFigureOut">
              <a:rPr lang="uk-UA" smtClean="0"/>
              <a:t>01.10.2025</a:t>
            </a:fld>
            <a:endParaRPr lang="uk-UA"/>
          </a:p>
        </p:txBody>
      </p:sp>
      <p:sp>
        <p:nvSpPr>
          <p:cNvPr id="6" name="Footer Placeholder 5"/>
          <p:cNvSpPr>
            <a:spLocks noGrp="1"/>
          </p:cNvSpPr>
          <p:nvPr>
            <p:ph type="ftr" sz="quarter" idx="11"/>
          </p:nvPr>
        </p:nvSpPr>
        <p:spPr/>
        <p:txBody>
          <a:bodyPr/>
          <a:lstStyle/>
          <a:p>
            <a:endParaRPr lang="uk-UA"/>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8EEEC52-3A20-4388-97CD-0300A35EDBA9}" type="slidenum">
              <a:rPr lang="uk-UA" smtClean="0"/>
              <a:t>‹№›</a:t>
            </a:fld>
            <a:endParaRPr lang="uk-UA"/>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28261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Істина/хибніст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uk-UA" smtClean="0"/>
              <a:t>Зразок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smtClean="0"/>
              <a:t>Зразок тексту</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uk-UA" smtClean="0"/>
              <a:t>Зразок тексту</a:t>
            </a:r>
          </a:p>
        </p:txBody>
      </p:sp>
      <p:sp>
        <p:nvSpPr>
          <p:cNvPr id="5" name="Date Placeholder 4"/>
          <p:cNvSpPr>
            <a:spLocks noGrp="1"/>
          </p:cNvSpPr>
          <p:nvPr>
            <p:ph type="dt" sz="half" idx="10"/>
          </p:nvPr>
        </p:nvSpPr>
        <p:spPr/>
        <p:txBody>
          <a:bodyPr/>
          <a:lstStyle/>
          <a:p>
            <a:fld id="{269F96C9-7B7B-4D86-8A6E-C4887F9EC5D9}" type="datetimeFigureOut">
              <a:rPr lang="uk-UA" smtClean="0"/>
              <a:t>01.10.2025</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8EEEC52-3A20-4388-97CD-0300A35EDBA9}" type="slidenum">
              <a:rPr lang="uk-UA" smtClean="0"/>
              <a:t>‹№›</a:t>
            </a:fld>
            <a:endParaRPr lang="uk-UA"/>
          </a:p>
        </p:txBody>
      </p:sp>
    </p:spTree>
    <p:extLst>
      <p:ext uri="{BB962C8B-B14F-4D97-AF65-F5344CB8AC3E}">
        <p14:creationId xmlns:p14="http://schemas.microsoft.com/office/powerpoint/2010/main" val="426463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269F96C9-7B7B-4D86-8A6E-C4887F9EC5D9}" type="datetimeFigureOut">
              <a:rPr lang="uk-UA" smtClean="0"/>
              <a:t>01.10.2025</a:t>
            </a:fld>
            <a:endParaRPr lang="uk-UA"/>
          </a:p>
        </p:txBody>
      </p:sp>
      <p:sp>
        <p:nvSpPr>
          <p:cNvPr id="5" name="Footer Placeholder 4"/>
          <p:cNvSpPr>
            <a:spLocks noGrp="1"/>
          </p:cNvSpPr>
          <p:nvPr>
            <p:ph type="ftr" sz="quarter" idx="11"/>
          </p:nvPr>
        </p:nvSpPr>
        <p:spPr/>
        <p:txBody>
          <a:bodyPr/>
          <a:lstStyle/>
          <a:p>
            <a:endParaRPr lang="uk-U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8EEEC52-3A20-4388-97CD-0300A35EDBA9}" type="slidenum">
              <a:rPr lang="uk-UA" smtClean="0"/>
              <a:t>‹№›</a:t>
            </a:fld>
            <a:endParaRPr lang="uk-UA"/>
          </a:p>
        </p:txBody>
      </p:sp>
    </p:spTree>
    <p:extLst>
      <p:ext uri="{BB962C8B-B14F-4D97-AF65-F5344CB8AC3E}">
        <p14:creationId xmlns:p14="http://schemas.microsoft.com/office/powerpoint/2010/main" val="3680916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uk-UA" smtClean="0"/>
              <a:t>Зразок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269F96C9-7B7B-4D86-8A6E-C4887F9EC5D9}" type="datetimeFigureOut">
              <a:rPr lang="uk-UA" smtClean="0"/>
              <a:t>01.10.2025</a:t>
            </a:fld>
            <a:endParaRPr lang="uk-UA"/>
          </a:p>
        </p:txBody>
      </p:sp>
      <p:sp>
        <p:nvSpPr>
          <p:cNvPr id="5" name="Footer Placeholder 4"/>
          <p:cNvSpPr>
            <a:spLocks noGrp="1"/>
          </p:cNvSpPr>
          <p:nvPr>
            <p:ph type="ftr" sz="quarter" idx="11"/>
          </p:nvPr>
        </p:nvSpPr>
        <p:spPr/>
        <p:txBody>
          <a:bodyPr/>
          <a:lstStyle/>
          <a:p>
            <a:endParaRPr lang="uk-U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8EEEC52-3A20-4388-97CD-0300A35EDBA9}" type="slidenum">
              <a:rPr lang="uk-UA" smtClean="0"/>
              <a:t>‹№›</a:t>
            </a:fld>
            <a:endParaRPr lang="uk-UA"/>
          </a:p>
        </p:txBody>
      </p:sp>
    </p:spTree>
    <p:extLst>
      <p:ext uri="{BB962C8B-B14F-4D97-AF65-F5344CB8AC3E}">
        <p14:creationId xmlns:p14="http://schemas.microsoft.com/office/powerpoint/2010/main" val="595833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uk-UA" smtClean="0"/>
              <a:t>Зразок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269F96C9-7B7B-4D86-8A6E-C4887F9EC5D9}" type="datetimeFigureOut">
              <a:rPr lang="uk-UA" smtClean="0"/>
              <a:t>01.10.2025</a:t>
            </a:fld>
            <a:endParaRPr lang="uk-UA"/>
          </a:p>
        </p:txBody>
      </p:sp>
      <p:sp>
        <p:nvSpPr>
          <p:cNvPr id="5" name="Footer Placeholder 4"/>
          <p:cNvSpPr>
            <a:spLocks noGrp="1"/>
          </p:cNvSpPr>
          <p:nvPr>
            <p:ph type="ftr" sz="quarter" idx="11"/>
          </p:nvPr>
        </p:nvSpPr>
        <p:spPr/>
        <p:txBody>
          <a:bodyPr/>
          <a:lstStyle/>
          <a:p>
            <a:endParaRPr lang="uk-U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8EEEC52-3A20-4388-97CD-0300A35EDBA9}" type="slidenum">
              <a:rPr lang="uk-UA" smtClean="0"/>
              <a:t>‹№›</a:t>
            </a:fld>
            <a:endParaRPr lang="uk-UA"/>
          </a:p>
        </p:txBody>
      </p:sp>
    </p:spTree>
    <p:extLst>
      <p:ext uri="{BB962C8B-B14F-4D97-AF65-F5344CB8AC3E}">
        <p14:creationId xmlns:p14="http://schemas.microsoft.com/office/powerpoint/2010/main" val="2866820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uk-UA" smtClean="0"/>
              <a:t>Зразок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269F96C9-7B7B-4D86-8A6E-C4887F9EC5D9}" type="datetimeFigureOut">
              <a:rPr lang="uk-UA" smtClean="0"/>
              <a:t>01.10.2025</a:t>
            </a:fld>
            <a:endParaRPr lang="uk-UA"/>
          </a:p>
        </p:txBody>
      </p:sp>
      <p:sp>
        <p:nvSpPr>
          <p:cNvPr id="5" name="Footer Placeholder 4"/>
          <p:cNvSpPr>
            <a:spLocks noGrp="1"/>
          </p:cNvSpPr>
          <p:nvPr>
            <p:ph type="ftr" sz="quarter" idx="11"/>
          </p:nvPr>
        </p:nvSpPr>
        <p:spPr/>
        <p:txBody>
          <a:bodyPr/>
          <a:lstStyle/>
          <a:p>
            <a:endParaRPr lang="uk-UA"/>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8EEEC52-3A20-4388-97CD-0300A35EDBA9}" type="slidenum">
              <a:rPr lang="uk-UA" smtClean="0"/>
              <a:t>‹№›</a:t>
            </a:fld>
            <a:endParaRPr lang="uk-UA"/>
          </a:p>
        </p:txBody>
      </p:sp>
    </p:spTree>
    <p:extLst>
      <p:ext uri="{BB962C8B-B14F-4D97-AF65-F5344CB8AC3E}">
        <p14:creationId xmlns:p14="http://schemas.microsoft.com/office/powerpoint/2010/main" val="361986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uk-UA" smtClean="0"/>
              <a:t>Зразок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Date Placeholder 4"/>
          <p:cNvSpPr>
            <a:spLocks noGrp="1"/>
          </p:cNvSpPr>
          <p:nvPr>
            <p:ph type="dt" sz="half" idx="10"/>
          </p:nvPr>
        </p:nvSpPr>
        <p:spPr/>
        <p:txBody>
          <a:bodyPr/>
          <a:lstStyle/>
          <a:p>
            <a:fld id="{269F96C9-7B7B-4D86-8A6E-C4887F9EC5D9}" type="datetimeFigureOut">
              <a:rPr lang="uk-UA" smtClean="0"/>
              <a:t>01.10.2025</a:t>
            </a:fld>
            <a:endParaRPr lang="uk-UA"/>
          </a:p>
        </p:txBody>
      </p:sp>
      <p:sp>
        <p:nvSpPr>
          <p:cNvPr id="6" name="Footer Placeholder 5"/>
          <p:cNvSpPr>
            <a:spLocks noGrp="1"/>
          </p:cNvSpPr>
          <p:nvPr>
            <p:ph type="ftr" sz="quarter" idx="11"/>
          </p:nvPr>
        </p:nvSpPr>
        <p:spPr/>
        <p:txBody>
          <a:bodyPr/>
          <a:lstStyle/>
          <a:p>
            <a:endParaRPr lang="uk-UA"/>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8EEEC52-3A20-4388-97CD-0300A35EDBA9}" type="slidenum">
              <a:rPr lang="uk-UA" smtClean="0"/>
              <a:t>‹№›</a:t>
            </a:fld>
            <a:endParaRPr lang="uk-UA"/>
          </a:p>
        </p:txBody>
      </p:sp>
    </p:spTree>
    <p:extLst>
      <p:ext uri="{BB962C8B-B14F-4D97-AF65-F5344CB8AC3E}">
        <p14:creationId xmlns:p14="http://schemas.microsoft.com/office/powerpoint/2010/main" val="1460303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uk-UA" smtClean="0"/>
              <a:t>Зразок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6"/>
          <p:cNvSpPr>
            <a:spLocks noGrp="1"/>
          </p:cNvSpPr>
          <p:nvPr>
            <p:ph type="dt" sz="half" idx="10"/>
          </p:nvPr>
        </p:nvSpPr>
        <p:spPr/>
        <p:txBody>
          <a:bodyPr/>
          <a:lstStyle/>
          <a:p>
            <a:fld id="{269F96C9-7B7B-4D86-8A6E-C4887F9EC5D9}" type="datetimeFigureOut">
              <a:rPr lang="uk-UA" smtClean="0"/>
              <a:t>01.10.2025</a:t>
            </a:fld>
            <a:endParaRPr lang="uk-UA"/>
          </a:p>
        </p:txBody>
      </p:sp>
      <p:sp>
        <p:nvSpPr>
          <p:cNvPr id="8" name="Footer Placeholder 7"/>
          <p:cNvSpPr>
            <a:spLocks noGrp="1"/>
          </p:cNvSpPr>
          <p:nvPr>
            <p:ph type="ftr" sz="quarter" idx="11"/>
          </p:nvPr>
        </p:nvSpPr>
        <p:spPr/>
        <p:txBody>
          <a:bodyPr/>
          <a:lstStyle/>
          <a:p>
            <a:endParaRPr lang="uk-UA"/>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8EEEC52-3A20-4388-97CD-0300A35EDBA9}" type="slidenum">
              <a:rPr lang="uk-UA" smtClean="0"/>
              <a:t>‹№›</a:t>
            </a:fld>
            <a:endParaRPr lang="uk-UA"/>
          </a:p>
        </p:txBody>
      </p:sp>
    </p:spTree>
    <p:extLst>
      <p:ext uri="{BB962C8B-B14F-4D97-AF65-F5344CB8AC3E}">
        <p14:creationId xmlns:p14="http://schemas.microsoft.com/office/powerpoint/2010/main" val="286655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Date Placeholder 2"/>
          <p:cNvSpPr>
            <a:spLocks noGrp="1"/>
          </p:cNvSpPr>
          <p:nvPr>
            <p:ph type="dt" sz="half" idx="10"/>
          </p:nvPr>
        </p:nvSpPr>
        <p:spPr/>
        <p:txBody>
          <a:bodyPr/>
          <a:lstStyle/>
          <a:p>
            <a:fld id="{269F96C9-7B7B-4D86-8A6E-C4887F9EC5D9}" type="datetimeFigureOut">
              <a:rPr lang="uk-UA" smtClean="0"/>
              <a:t>01.10.2025</a:t>
            </a:fld>
            <a:endParaRPr lang="uk-UA"/>
          </a:p>
        </p:txBody>
      </p:sp>
      <p:sp>
        <p:nvSpPr>
          <p:cNvPr id="4" name="Footer Placeholder 3"/>
          <p:cNvSpPr>
            <a:spLocks noGrp="1"/>
          </p:cNvSpPr>
          <p:nvPr>
            <p:ph type="ftr" sz="quarter" idx="11"/>
          </p:nvPr>
        </p:nvSpPr>
        <p:spPr/>
        <p:txBody>
          <a:bodyPr/>
          <a:lstStyle/>
          <a:p>
            <a:endParaRPr lang="uk-UA"/>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8EEEC52-3A20-4388-97CD-0300A35EDBA9}" type="slidenum">
              <a:rPr lang="uk-UA" smtClean="0"/>
              <a:t>‹№›</a:t>
            </a:fld>
            <a:endParaRPr lang="uk-UA"/>
          </a:p>
        </p:txBody>
      </p:sp>
    </p:spTree>
    <p:extLst>
      <p:ext uri="{BB962C8B-B14F-4D97-AF65-F5344CB8AC3E}">
        <p14:creationId xmlns:p14="http://schemas.microsoft.com/office/powerpoint/2010/main" val="1506386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9F96C9-7B7B-4D86-8A6E-C4887F9EC5D9}" type="datetimeFigureOut">
              <a:rPr lang="uk-UA" smtClean="0"/>
              <a:t>01.10.2025</a:t>
            </a:fld>
            <a:endParaRPr lang="uk-UA"/>
          </a:p>
        </p:txBody>
      </p:sp>
      <p:sp>
        <p:nvSpPr>
          <p:cNvPr id="3" name="Footer Placeholder 2"/>
          <p:cNvSpPr>
            <a:spLocks noGrp="1"/>
          </p:cNvSpPr>
          <p:nvPr>
            <p:ph type="ftr" sz="quarter" idx="11"/>
          </p:nvPr>
        </p:nvSpPr>
        <p:spPr/>
        <p:txBody>
          <a:bodyPr/>
          <a:lstStyle/>
          <a:p>
            <a:endParaRPr lang="uk-UA"/>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8EEEC52-3A20-4388-97CD-0300A35EDBA9}" type="slidenum">
              <a:rPr lang="uk-UA" smtClean="0"/>
              <a:t>‹№›</a:t>
            </a:fld>
            <a:endParaRPr lang="uk-UA"/>
          </a:p>
        </p:txBody>
      </p:sp>
    </p:spTree>
    <p:extLst>
      <p:ext uri="{BB962C8B-B14F-4D97-AF65-F5344CB8AC3E}">
        <p14:creationId xmlns:p14="http://schemas.microsoft.com/office/powerpoint/2010/main" val="3641375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uk-UA" smtClean="0"/>
              <a:t>Зразок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269F96C9-7B7B-4D86-8A6E-C4887F9EC5D9}" type="datetimeFigureOut">
              <a:rPr lang="uk-UA" smtClean="0"/>
              <a:t>01.10.2025</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8EEEC52-3A20-4388-97CD-0300A35EDBA9}" type="slidenum">
              <a:rPr lang="uk-UA" smtClean="0"/>
              <a:t>‹№›</a:t>
            </a:fld>
            <a:endParaRPr lang="uk-UA"/>
          </a:p>
        </p:txBody>
      </p:sp>
    </p:spTree>
    <p:extLst>
      <p:ext uri="{BB962C8B-B14F-4D97-AF65-F5344CB8AC3E}">
        <p14:creationId xmlns:p14="http://schemas.microsoft.com/office/powerpoint/2010/main" val="3792490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uk-UA" smtClean="0"/>
              <a:t>Зразок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269F96C9-7B7B-4D86-8A6E-C4887F9EC5D9}" type="datetimeFigureOut">
              <a:rPr lang="uk-UA" smtClean="0"/>
              <a:t>01.10.2025</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8EEEC52-3A20-4388-97CD-0300A35EDBA9}" type="slidenum">
              <a:rPr lang="uk-UA" smtClean="0"/>
              <a:t>‹№›</a:t>
            </a:fld>
            <a:endParaRPr lang="uk-UA"/>
          </a:p>
        </p:txBody>
      </p:sp>
    </p:spTree>
    <p:extLst>
      <p:ext uri="{BB962C8B-B14F-4D97-AF65-F5344CB8AC3E}">
        <p14:creationId xmlns:p14="http://schemas.microsoft.com/office/powerpoint/2010/main" val="201416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uk-UA" smtClean="0"/>
              <a:t>Зразок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69F96C9-7B7B-4D86-8A6E-C4887F9EC5D9}" type="datetimeFigureOut">
              <a:rPr lang="uk-UA" smtClean="0"/>
              <a:t>01.10.2025</a:t>
            </a:fld>
            <a:endParaRPr lang="uk-UA"/>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uk-UA"/>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8EEEC52-3A20-4388-97CD-0300A35EDBA9}" type="slidenum">
              <a:rPr lang="uk-UA" smtClean="0"/>
              <a:t>‹№›</a:t>
            </a:fld>
            <a:endParaRPr lang="uk-UA"/>
          </a:p>
        </p:txBody>
      </p:sp>
    </p:spTree>
    <p:extLst>
      <p:ext uri="{BB962C8B-B14F-4D97-AF65-F5344CB8AC3E}">
        <p14:creationId xmlns:p14="http://schemas.microsoft.com/office/powerpoint/2010/main" val="358744365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google.com/search?sca_esv=219388647f983b16&amp;rlz=1C1SQJL_ruUA981UA981&amp;cs=0&amp;q=%D0%AF%D0%B4%D1%80%D0%BE&amp;sa=X&amp;ved=2ahUKEwiSxL2T4f6PAxX0JBAIHQiGG6gQxccNegQIDRAB&amp;mstk=AUtExfAVoXXTl_qt3HZEva7-rFxu0GiHnt7OnLEN7cOAW6Hukc_h62pOrp0gETkU87VfMkHsOi4T7-pSDu3pHi7PXkGWv28LpwxVXKcfB_z-ZtRGUaJaecor_NIY-GTsVD_h0H4QYAsSWfCKVxUGTR21Cn9frJVM8RzuK53mF69p-1ubzS4GILzHJI46daY1puN33rE4&amp;csui=3"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171201" y="269965"/>
            <a:ext cx="8915399" cy="1250410"/>
          </a:xfrm>
        </p:spPr>
        <p:txBody>
          <a:bodyPr/>
          <a:lstStyle/>
          <a:p>
            <a:pPr algn="ctr"/>
            <a:r>
              <a:rPr lang="uk-UA" dirty="0" smtClean="0"/>
              <a:t>ЛЕКЦІЯ №1</a:t>
            </a:r>
            <a:endParaRPr lang="uk-UA" dirty="0"/>
          </a:p>
        </p:txBody>
      </p:sp>
      <p:sp>
        <p:nvSpPr>
          <p:cNvPr id="3" name="Підзаголовок 2"/>
          <p:cNvSpPr>
            <a:spLocks noGrp="1"/>
          </p:cNvSpPr>
          <p:nvPr>
            <p:ph type="subTitle" idx="1"/>
          </p:nvPr>
        </p:nvSpPr>
        <p:spPr>
          <a:xfrm>
            <a:off x="2656114" y="1520376"/>
            <a:ext cx="8475706" cy="787396"/>
          </a:xfrm>
        </p:spPr>
        <p:txBody>
          <a:bodyPr>
            <a:normAutofit/>
          </a:bodyPr>
          <a:lstStyle/>
          <a:p>
            <a:pPr algn="ctr"/>
            <a:r>
              <a:rPr lang="uk-UA" sz="2800" b="1" dirty="0"/>
              <a:t>Будова та функції рослинних клітин і тканин</a:t>
            </a:r>
          </a:p>
        </p:txBody>
      </p:sp>
      <p:pic>
        <p:nvPicPr>
          <p:cNvPr id="6" name="Рисунок 5"/>
          <p:cNvPicPr>
            <a:picLocks noChangeAspect="1"/>
          </p:cNvPicPr>
          <p:nvPr/>
        </p:nvPicPr>
        <p:blipFill>
          <a:blip r:embed="rId2"/>
          <a:stretch>
            <a:fillRect/>
          </a:stretch>
        </p:blipFill>
        <p:spPr>
          <a:xfrm>
            <a:off x="2301329" y="2307772"/>
            <a:ext cx="8830491" cy="4153974"/>
          </a:xfrm>
          <a:prstGeom prst="rect">
            <a:avLst/>
          </a:prstGeom>
        </p:spPr>
      </p:pic>
    </p:spTree>
    <p:extLst>
      <p:ext uri="{BB962C8B-B14F-4D97-AF65-F5344CB8AC3E}">
        <p14:creationId xmlns:p14="http://schemas.microsoft.com/office/powerpoint/2010/main" val="1619709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04410" y="258350"/>
            <a:ext cx="8911687" cy="1280890"/>
          </a:xfrm>
        </p:spPr>
        <p:txBody>
          <a:bodyPr/>
          <a:lstStyle/>
          <a:p>
            <a:pPr algn="ctr"/>
            <a:r>
              <a:rPr lang="uk-UA" b="1" dirty="0"/>
              <a:t>Будова рослинної клітини</a:t>
            </a:r>
            <a:endParaRPr lang="uk-UA" dirty="0"/>
          </a:p>
        </p:txBody>
      </p:sp>
      <p:pic>
        <p:nvPicPr>
          <p:cNvPr id="4" name="Місце для вмісту 3"/>
          <p:cNvPicPr>
            <a:picLocks noGrp="1" noChangeAspect="1"/>
          </p:cNvPicPr>
          <p:nvPr>
            <p:ph idx="1"/>
          </p:nvPr>
        </p:nvPicPr>
        <p:blipFill>
          <a:blip r:embed="rId2"/>
          <a:stretch>
            <a:fillRect/>
          </a:stretch>
        </p:blipFill>
        <p:spPr>
          <a:xfrm>
            <a:off x="2504410" y="2124891"/>
            <a:ext cx="7762996" cy="4519447"/>
          </a:xfrm>
          <a:prstGeom prst="rect">
            <a:avLst/>
          </a:prstGeom>
        </p:spPr>
      </p:pic>
      <p:sp>
        <p:nvSpPr>
          <p:cNvPr id="6" name="Прямокутник 5"/>
          <p:cNvSpPr/>
          <p:nvPr/>
        </p:nvSpPr>
        <p:spPr>
          <a:xfrm>
            <a:off x="1881052" y="935441"/>
            <a:ext cx="9927772" cy="923330"/>
          </a:xfrm>
          <a:prstGeom prst="rect">
            <a:avLst/>
          </a:prstGeom>
        </p:spPr>
        <p:txBody>
          <a:bodyPr wrap="square">
            <a:spAutoFit/>
          </a:bodyPr>
          <a:lstStyle/>
          <a:p>
            <a:pPr algn="just"/>
            <a:r>
              <a:rPr lang="uk-UA" dirty="0" smtClean="0">
                <a:latin typeface="Open Sans"/>
              </a:rPr>
              <a:t>Для цитоплазми характерне </a:t>
            </a:r>
            <a:r>
              <a:rPr lang="uk-UA" dirty="0" smtClean="0">
                <a:solidFill>
                  <a:srgbClr val="FF0000"/>
                </a:solidFill>
                <a:latin typeface="Open Sans"/>
              </a:rPr>
              <a:t>явище </a:t>
            </a:r>
            <a:r>
              <a:rPr lang="uk-UA" dirty="0" err="1" smtClean="0">
                <a:solidFill>
                  <a:srgbClr val="FF0000"/>
                </a:solidFill>
                <a:latin typeface="Open Sans"/>
              </a:rPr>
              <a:t>циклозу</a:t>
            </a:r>
            <a:r>
              <a:rPr lang="uk-UA" dirty="0">
                <a:latin typeface="Open Sans"/>
              </a:rPr>
              <a:t> </a:t>
            </a:r>
            <a:r>
              <a:rPr lang="uk-UA" dirty="0" smtClean="0">
                <a:latin typeface="Open Sans"/>
              </a:rPr>
              <a:t>– внутрішньоклітинного руху, який супроводжується переміщенням органел і речовин. Коли рух цитоплазми припиняється – клітина помирає.</a:t>
            </a:r>
            <a:endParaRPr lang="uk-UA" dirty="0">
              <a:latin typeface="Open Sans"/>
            </a:endParaRPr>
          </a:p>
        </p:txBody>
      </p:sp>
    </p:spTree>
    <p:extLst>
      <p:ext uri="{BB962C8B-B14F-4D97-AF65-F5344CB8AC3E}">
        <p14:creationId xmlns:p14="http://schemas.microsoft.com/office/powerpoint/2010/main" val="4031167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279" y="173298"/>
            <a:ext cx="8911687" cy="1280890"/>
          </a:xfrm>
        </p:spPr>
        <p:txBody>
          <a:bodyPr/>
          <a:lstStyle/>
          <a:p>
            <a:pPr algn="ctr"/>
            <a:r>
              <a:rPr lang="uk-UA" b="1" dirty="0"/>
              <a:t>Будова рослинної клітини</a:t>
            </a:r>
            <a:endParaRPr lang="uk-UA" dirty="0"/>
          </a:p>
        </p:txBody>
      </p:sp>
      <p:pic>
        <p:nvPicPr>
          <p:cNvPr id="4" name="Місце для вмісту 3"/>
          <p:cNvPicPr>
            <a:picLocks noGrp="1" noChangeAspect="1"/>
          </p:cNvPicPr>
          <p:nvPr>
            <p:ph idx="1"/>
          </p:nvPr>
        </p:nvPicPr>
        <p:blipFill>
          <a:blip r:embed="rId2"/>
          <a:stretch>
            <a:fillRect/>
          </a:stretch>
        </p:blipFill>
        <p:spPr>
          <a:xfrm>
            <a:off x="2602283" y="2459466"/>
            <a:ext cx="7325488" cy="4270341"/>
          </a:xfrm>
          <a:prstGeom prst="rect">
            <a:avLst/>
          </a:prstGeom>
        </p:spPr>
      </p:pic>
      <p:sp>
        <p:nvSpPr>
          <p:cNvPr id="5" name="Прямокутник 4"/>
          <p:cNvSpPr/>
          <p:nvPr/>
        </p:nvSpPr>
        <p:spPr>
          <a:xfrm>
            <a:off x="1741715" y="705140"/>
            <a:ext cx="9927772" cy="1754326"/>
          </a:xfrm>
          <a:prstGeom prst="rect">
            <a:avLst/>
          </a:prstGeom>
        </p:spPr>
        <p:txBody>
          <a:bodyPr wrap="square">
            <a:spAutoFit/>
          </a:bodyPr>
          <a:lstStyle/>
          <a:p>
            <a:pPr algn="just"/>
            <a:r>
              <a:rPr lang="uk-UA" dirty="0" smtClean="0">
                <a:latin typeface="Open Sans"/>
              </a:rPr>
              <a:t>Органели клітини – це її постійні структури, кожна з яких виконує певну функцію. Відмінною особливістю рослинних клітин є наявність </a:t>
            </a:r>
            <a:r>
              <a:rPr lang="uk-UA" dirty="0" smtClean="0">
                <a:solidFill>
                  <a:srgbClr val="FF0000"/>
                </a:solidFill>
                <a:latin typeface="Open Sans"/>
              </a:rPr>
              <a:t>пластид</a:t>
            </a:r>
            <a:r>
              <a:rPr lang="uk-UA" dirty="0" smtClean="0">
                <a:latin typeface="Open Sans"/>
              </a:rPr>
              <a:t>. Є три типи пластид залежно від потрібної для клітини функції. </a:t>
            </a:r>
            <a:r>
              <a:rPr lang="uk-UA" dirty="0" smtClean="0">
                <a:solidFill>
                  <a:srgbClr val="FF0000"/>
                </a:solidFill>
                <a:latin typeface="Open Sans"/>
              </a:rPr>
              <a:t>Лейкопласти</a:t>
            </a:r>
            <a:r>
              <a:rPr lang="uk-UA" dirty="0" smtClean="0">
                <a:latin typeface="Open Sans"/>
              </a:rPr>
              <a:t> – не забарвлені пластиди, вони виконують функцію запасання речовин. Наприклад, у лейкопластах бульб картоплі накопичується крохмаль, у лейкопластах насіння пшениці – білки, а лейкопласти насіння льону накопичують олію. Лейкопласти можуть перетворюватися на інші пластиди.</a:t>
            </a:r>
            <a:endParaRPr lang="uk-UA" dirty="0">
              <a:latin typeface="Open Sans"/>
            </a:endParaRPr>
          </a:p>
        </p:txBody>
      </p:sp>
    </p:spTree>
    <p:extLst>
      <p:ext uri="{BB962C8B-B14F-4D97-AF65-F5344CB8AC3E}">
        <p14:creationId xmlns:p14="http://schemas.microsoft.com/office/powerpoint/2010/main" val="2582839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80011" y="171264"/>
            <a:ext cx="8911687" cy="786679"/>
          </a:xfrm>
        </p:spPr>
        <p:txBody>
          <a:bodyPr/>
          <a:lstStyle/>
          <a:p>
            <a:pPr algn="ctr"/>
            <a:r>
              <a:rPr lang="uk-UA" b="1" dirty="0"/>
              <a:t>Будова рослинної клітини</a:t>
            </a:r>
            <a:endParaRPr lang="uk-UA" dirty="0"/>
          </a:p>
        </p:txBody>
      </p:sp>
      <p:pic>
        <p:nvPicPr>
          <p:cNvPr id="4" name="Місце для вмісту 3"/>
          <p:cNvPicPr>
            <a:picLocks noGrp="1" noChangeAspect="1"/>
          </p:cNvPicPr>
          <p:nvPr>
            <p:ph idx="1"/>
          </p:nvPr>
        </p:nvPicPr>
        <p:blipFill>
          <a:blip r:embed="rId2"/>
          <a:stretch>
            <a:fillRect/>
          </a:stretch>
        </p:blipFill>
        <p:spPr>
          <a:xfrm>
            <a:off x="2989882" y="2116182"/>
            <a:ext cx="7405989" cy="4415245"/>
          </a:xfrm>
          <a:prstGeom prst="rect">
            <a:avLst/>
          </a:prstGeom>
        </p:spPr>
      </p:pic>
      <p:sp>
        <p:nvSpPr>
          <p:cNvPr id="5" name="Прямокутник 4"/>
          <p:cNvSpPr/>
          <p:nvPr/>
        </p:nvSpPr>
        <p:spPr>
          <a:xfrm>
            <a:off x="1663926" y="1040453"/>
            <a:ext cx="9927772" cy="923330"/>
          </a:xfrm>
          <a:prstGeom prst="rect">
            <a:avLst/>
          </a:prstGeom>
        </p:spPr>
        <p:txBody>
          <a:bodyPr wrap="square">
            <a:spAutoFit/>
          </a:bodyPr>
          <a:lstStyle/>
          <a:p>
            <a:pPr algn="just"/>
            <a:r>
              <a:rPr lang="uk-UA" dirty="0" smtClean="0">
                <a:latin typeface="Open Sans"/>
              </a:rPr>
              <a:t>Хромопласти – це пластиди жовтого, червоного або помаранчевого кольорів. Хромопласти зумовлюють забарвлення осіннього листя, пелюсток квітів та достиглих плодів. Форма хромопластів може бути різною: кулястою, видовженою або місяцеподібною. </a:t>
            </a:r>
            <a:endParaRPr lang="uk-UA" dirty="0">
              <a:latin typeface="Open Sans"/>
            </a:endParaRPr>
          </a:p>
        </p:txBody>
      </p:sp>
    </p:spTree>
    <p:extLst>
      <p:ext uri="{BB962C8B-B14F-4D97-AF65-F5344CB8AC3E}">
        <p14:creationId xmlns:p14="http://schemas.microsoft.com/office/powerpoint/2010/main" val="3294438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80011" y="127357"/>
            <a:ext cx="8911687" cy="743279"/>
          </a:xfrm>
        </p:spPr>
        <p:txBody>
          <a:bodyPr/>
          <a:lstStyle/>
          <a:p>
            <a:pPr algn="ctr"/>
            <a:r>
              <a:rPr lang="uk-UA" b="1" dirty="0"/>
              <a:t>Будова рослинної клітини</a:t>
            </a:r>
            <a:endParaRPr lang="uk-UA" dirty="0"/>
          </a:p>
        </p:txBody>
      </p:sp>
      <p:sp>
        <p:nvSpPr>
          <p:cNvPr id="3" name="Місце для вмісту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2589212" y="2133600"/>
            <a:ext cx="7892037" cy="4558204"/>
          </a:xfrm>
          <a:prstGeom prst="rect">
            <a:avLst/>
          </a:prstGeom>
        </p:spPr>
      </p:pic>
      <p:sp>
        <p:nvSpPr>
          <p:cNvPr id="5" name="Прямокутник 4"/>
          <p:cNvSpPr/>
          <p:nvPr/>
        </p:nvSpPr>
        <p:spPr>
          <a:xfrm>
            <a:off x="1663926" y="1040453"/>
            <a:ext cx="9927772" cy="923330"/>
          </a:xfrm>
          <a:prstGeom prst="rect">
            <a:avLst/>
          </a:prstGeom>
        </p:spPr>
        <p:txBody>
          <a:bodyPr wrap="square">
            <a:spAutoFit/>
          </a:bodyPr>
          <a:lstStyle/>
          <a:p>
            <a:pPr algn="just"/>
            <a:r>
              <a:rPr lang="uk-UA" dirty="0" smtClean="0">
                <a:latin typeface="Open Sans"/>
              </a:rPr>
              <a:t>Хлоропласти для рослин найважливіші пластиди. В них міститься речовина зеленого кольору – хлорофіл, які зумовлює зелений колір рослин. У хлоропластах відбувається фотосинтез. </a:t>
            </a:r>
            <a:endParaRPr lang="uk-UA" dirty="0">
              <a:latin typeface="Open Sans"/>
            </a:endParaRPr>
          </a:p>
        </p:txBody>
      </p:sp>
    </p:spTree>
    <p:extLst>
      <p:ext uri="{BB962C8B-B14F-4D97-AF65-F5344CB8AC3E}">
        <p14:creationId xmlns:p14="http://schemas.microsoft.com/office/powerpoint/2010/main" val="3430559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09452" y="221228"/>
            <a:ext cx="8911687" cy="1280890"/>
          </a:xfrm>
        </p:spPr>
        <p:txBody>
          <a:bodyPr/>
          <a:lstStyle/>
          <a:p>
            <a:pPr algn="ctr"/>
            <a:r>
              <a:rPr lang="uk-UA" b="1" dirty="0"/>
              <a:t>Будова рослинної клітини</a:t>
            </a:r>
            <a:endParaRPr lang="uk-UA" dirty="0"/>
          </a:p>
        </p:txBody>
      </p:sp>
      <p:pic>
        <p:nvPicPr>
          <p:cNvPr id="4" name="Місце для вмісту 3"/>
          <p:cNvPicPr>
            <a:picLocks noGrp="1" noChangeAspect="1"/>
          </p:cNvPicPr>
          <p:nvPr>
            <p:ph idx="1"/>
          </p:nvPr>
        </p:nvPicPr>
        <p:blipFill>
          <a:blip r:embed="rId2"/>
          <a:stretch>
            <a:fillRect/>
          </a:stretch>
        </p:blipFill>
        <p:spPr>
          <a:xfrm>
            <a:off x="2592925" y="2116183"/>
            <a:ext cx="7054004" cy="3778250"/>
          </a:xfrm>
          <a:prstGeom prst="rect">
            <a:avLst/>
          </a:prstGeom>
        </p:spPr>
      </p:pic>
      <p:sp>
        <p:nvSpPr>
          <p:cNvPr id="5" name="Прямокутник 4"/>
          <p:cNvSpPr/>
          <p:nvPr/>
        </p:nvSpPr>
        <p:spPr>
          <a:xfrm>
            <a:off x="1663926" y="1040453"/>
            <a:ext cx="9927772" cy="646331"/>
          </a:xfrm>
          <a:prstGeom prst="rect">
            <a:avLst/>
          </a:prstGeom>
        </p:spPr>
        <p:txBody>
          <a:bodyPr wrap="square">
            <a:spAutoFit/>
          </a:bodyPr>
          <a:lstStyle/>
          <a:p>
            <a:pPr algn="just"/>
            <a:r>
              <a:rPr lang="uk-UA" dirty="0" smtClean="0">
                <a:latin typeface="Open Sans"/>
              </a:rPr>
              <a:t>Також у рослинних клітинах наявні </a:t>
            </a:r>
            <a:r>
              <a:rPr lang="uk-UA" dirty="0" smtClean="0">
                <a:solidFill>
                  <a:srgbClr val="FF0000"/>
                </a:solidFill>
                <a:latin typeface="Open Sans"/>
              </a:rPr>
              <a:t>вакуолі</a:t>
            </a:r>
            <a:r>
              <a:rPr lang="uk-UA" dirty="0" smtClean="0">
                <a:latin typeface="Open Sans"/>
              </a:rPr>
              <a:t>, які заповнені клітинним соком. Вакуоля надає клітині форму, зберігає корисні речовини.  </a:t>
            </a:r>
            <a:endParaRPr lang="uk-UA" dirty="0">
              <a:latin typeface="Open Sans"/>
            </a:endParaRPr>
          </a:p>
        </p:txBody>
      </p:sp>
    </p:spTree>
    <p:extLst>
      <p:ext uri="{BB962C8B-B14F-4D97-AF65-F5344CB8AC3E}">
        <p14:creationId xmlns:p14="http://schemas.microsoft.com/office/powerpoint/2010/main" val="465607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1068" y="75470"/>
            <a:ext cx="8911687" cy="804096"/>
          </a:xfrm>
        </p:spPr>
        <p:txBody>
          <a:bodyPr/>
          <a:lstStyle/>
          <a:p>
            <a:pPr algn="ctr"/>
            <a:r>
              <a:rPr lang="uk-UA" b="1" dirty="0"/>
              <a:t>Будова рослинної клітини</a:t>
            </a:r>
            <a:endParaRPr lang="uk-UA" dirty="0"/>
          </a:p>
        </p:txBody>
      </p:sp>
      <p:pic>
        <p:nvPicPr>
          <p:cNvPr id="4" name="Місце для вмісту 3"/>
          <p:cNvPicPr>
            <a:picLocks noGrp="1" noChangeAspect="1"/>
          </p:cNvPicPr>
          <p:nvPr>
            <p:ph idx="1"/>
          </p:nvPr>
        </p:nvPicPr>
        <p:blipFill>
          <a:blip r:embed="rId2"/>
          <a:stretch>
            <a:fillRect/>
          </a:stretch>
        </p:blipFill>
        <p:spPr>
          <a:xfrm>
            <a:off x="3583517" y="2133600"/>
            <a:ext cx="6926791" cy="3778250"/>
          </a:xfrm>
          <a:prstGeom prst="rect">
            <a:avLst/>
          </a:prstGeom>
        </p:spPr>
      </p:pic>
      <p:sp>
        <p:nvSpPr>
          <p:cNvPr id="5" name="Прямокутник 4"/>
          <p:cNvSpPr/>
          <p:nvPr/>
        </p:nvSpPr>
        <p:spPr>
          <a:xfrm>
            <a:off x="1663926" y="1040453"/>
            <a:ext cx="9927772" cy="923330"/>
          </a:xfrm>
          <a:prstGeom prst="rect">
            <a:avLst/>
          </a:prstGeom>
        </p:spPr>
        <p:txBody>
          <a:bodyPr wrap="square">
            <a:spAutoFit/>
          </a:bodyPr>
          <a:lstStyle/>
          <a:p>
            <a:pPr algn="just"/>
            <a:r>
              <a:rPr lang="uk-UA" dirty="0" smtClean="0">
                <a:latin typeface="Open Sans"/>
              </a:rPr>
              <a:t>У клітинах наявні органели, які забезпечують їх енергією – це </a:t>
            </a:r>
            <a:r>
              <a:rPr lang="uk-UA" dirty="0" smtClean="0">
                <a:solidFill>
                  <a:srgbClr val="FF0000"/>
                </a:solidFill>
                <a:latin typeface="Open Sans"/>
              </a:rPr>
              <a:t>мітохондрії</a:t>
            </a:r>
            <a:r>
              <a:rPr lang="uk-UA" dirty="0" smtClean="0">
                <a:latin typeface="Open Sans"/>
              </a:rPr>
              <a:t>. Їх називають «клітинними електростанціями», бо вони здатні перетворювати поживні речовини, отримувати з них енергію та запасати її. </a:t>
            </a:r>
            <a:endParaRPr lang="uk-UA" dirty="0">
              <a:latin typeface="Open Sans"/>
            </a:endParaRPr>
          </a:p>
        </p:txBody>
      </p:sp>
    </p:spTree>
    <p:extLst>
      <p:ext uri="{BB962C8B-B14F-4D97-AF65-F5344CB8AC3E}">
        <p14:creationId xmlns:p14="http://schemas.microsoft.com/office/powerpoint/2010/main" val="2068612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6251" y="58611"/>
            <a:ext cx="9970957" cy="812025"/>
          </a:xfrm>
        </p:spPr>
        <p:txBody>
          <a:bodyPr/>
          <a:lstStyle/>
          <a:p>
            <a:pPr algn="ctr"/>
            <a:r>
              <a:rPr lang="uk-UA" b="1" dirty="0"/>
              <a:t>Будова рослинної клітини</a:t>
            </a:r>
            <a:endParaRPr lang="uk-UA" dirty="0"/>
          </a:p>
        </p:txBody>
      </p:sp>
      <p:sp>
        <p:nvSpPr>
          <p:cNvPr id="3" name="Місце для вмісту 2"/>
          <p:cNvSpPr>
            <a:spLocks noGrp="1"/>
          </p:cNvSpPr>
          <p:nvPr>
            <p:ph idx="1"/>
          </p:nvPr>
        </p:nvSpPr>
        <p:spPr/>
        <p:txBody>
          <a:bodyPr/>
          <a:lstStyle/>
          <a:p>
            <a:endParaRPr lang="uk-UA"/>
          </a:p>
        </p:txBody>
      </p:sp>
      <p:pic>
        <p:nvPicPr>
          <p:cNvPr id="5" name="Рисунок 4"/>
          <p:cNvPicPr>
            <a:picLocks noChangeAspect="1"/>
          </p:cNvPicPr>
          <p:nvPr/>
        </p:nvPicPr>
        <p:blipFill>
          <a:blip r:embed="rId2"/>
          <a:stretch>
            <a:fillRect/>
          </a:stretch>
        </p:blipFill>
        <p:spPr>
          <a:xfrm>
            <a:off x="2490650" y="1996108"/>
            <a:ext cx="7980297" cy="4300886"/>
          </a:xfrm>
          <a:prstGeom prst="rect">
            <a:avLst/>
          </a:prstGeom>
        </p:spPr>
      </p:pic>
      <p:sp>
        <p:nvSpPr>
          <p:cNvPr id="6" name="Прямокутник 5"/>
          <p:cNvSpPr/>
          <p:nvPr/>
        </p:nvSpPr>
        <p:spPr>
          <a:xfrm>
            <a:off x="1663926" y="1040453"/>
            <a:ext cx="9927772" cy="923330"/>
          </a:xfrm>
          <a:prstGeom prst="rect">
            <a:avLst/>
          </a:prstGeom>
        </p:spPr>
        <p:txBody>
          <a:bodyPr wrap="square">
            <a:spAutoFit/>
          </a:bodyPr>
          <a:lstStyle/>
          <a:p>
            <a:pPr algn="just"/>
            <a:r>
              <a:rPr lang="uk-UA" dirty="0" smtClean="0">
                <a:latin typeface="Open Sans"/>
              </a:rPr>
              <a:t>Поряд з мітохондріями – «електростанціями», наявні «фабрики», які виробляють білки – це органели під назвою </a:t>
            </a:r>
            <a:r>
              <a:rPr lang="uk-UA" dirty="0" smtClean="0">
                <a:solidFill>
                  <a:srgbClr val="FF0000"/>
                </a:solidFill>
                <a:latin typeface="Open Sans"/>
              </a:rPr>
              <a:t>рибосоми</a:t>
            </a:r>
            <a:r>
              <a:rPr lang="uk-UA" dirty="0" smtClean="0">
                <a:latin typeface="Open Sans"/>
              </a:rPr>
              <a:t>. Для утворення білків вони використовують інформацію, яка міститься в ДНК. Сама рибосома складається з двох частин.  </a:t>
            </a:r>
            <a:endParaRPr lang="uk-UA" dirty="0">
              <a:latin typeface="Open Sans"/>
            </a:endParaRPr>
          </a:p>
        </p:txBody>
      </p:sp>
    </p:spTree>
    <p:extLst>
      <p:ext uri="{BB962C8B-B14F-4D97-AF65-F5344CB8AC3E}">
        <p14:creationId xmlns:p14="http://schemas.microsoft.com/office/powerpoint/2010/main" val="894490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71005" y="135986"/>
            <a:ext cx="8911687" cy="603799"/>
          </a:xfrm>
        </p:spPr>
        <p:txBody>
          <a:bodyPr>
            <a:normAutofit fontScale="90000"/>
          </a:bodyPr>
          <a:lstStyle/>
          <a:p>
            <a:pPr algn="ctr"/>
            <a:r>
              <a:rPr lang="uk-UA" b="1" dirty="0"/>
              <a:t>Будова рослинної клітини</a:t>
            </a:r>
            <a:endParaRPr lang="uk-UA" dirty="0"/>
          </a:p>
        </p:txBody>
      </p:sp>
      <p:pic>
        <p:nvPicPr>
          <p:cNvPr id="4" name="Місце для вмісту 3"/>
          <p:cNvPicPr>
            <a:picLocks noGrp="1" noChangeAspect="1"/>
          </p:cNvPicPr>
          <p:nvPr>
            <p:ph idx="1"/>
          </p:nvPr>
        </p:nvPicPr>
        <p:blipFill>
          <a:blip r:embed="rId2"/>
          <a:stretch>
            <a:fillRect/>
          </a:stretch>
        </p:blipFill>
        <p:spPr>
          <a:xfrm>
            <a:off x="2592925" y="2325189"/>
            <a:ext cx="7041855" cy="3778250"/>
          </a:xfrm>
          <a:prstGeom prst="rect">
            <a:avLst/>
          </a:prstGeom>
        </p:spPr>
      </p:pic>
      <p:sp>
        <p:nvSpPr>
          <p:cNvPr id="5" name="Прямокутник 4"/>
          <p:cNvSpPr/>
          <p:nvPr/>
        </p:nvSpPr>
        <p:spPr>
          <a:xfrm>
            <a:off x="1663926" y="1040453"/>
            <a:ext cx="9927772" cy="923330"/>
          </a:xfrm>
          <a:prstGeom prst="rect">
            <a:avLst/>
          </a:prstGeom>
        </p:spPr>
        <p:txBody>
          <a:bodyPr wrap="square">
            <a:spAutoFit/>
          </a:bodyPr>
          <a:lstStyle/>
          <a:p>
            <a:pPr algn="just"/>
            <a:r>
              <a:rPr lang="uk-UA" dirty="0" smtClean="0">
                <a:latin typeface="Open Sans"/>
              </a:rPr>
              <a:t>Поряд з ядром, оточуючи його, міститься ще одна органела - </a:t>
            </a:r>
            <a:r>
              <a:rPr lang="uk-UA" dirty="0" smtClean="0">
                <a:solidFill>
                  <a:srgbClr val="FF0000"/>
                </a:solidFill>
                <a:latin typeface="Open Sans"/>
              </a:rPr>
              <a:t>ендоплазматична сітка</a:t>
            </a:r>
            <a:r>
              <a:rPr lang="uk-UA" dirty="0" smtClean="0">
                <a:latin typeface="Open Sans"/>
              </a:rPr>
              <a:t>. Вона має вигляд канальців та сплющених порожнин. На ній можуть сидіти рибосоми. Це дуже важлива органела, адже у ній утворюються речовини такі як жири, білки та вуглеводи.</a:t>
            </a:r>
            <a:endParaRPr lang="uk-UA" dirty="0">
              <a:latin typeface="Open Sans"/>
            </a:endParaRPr>
          </a:p>
        </p:txBody>
      </p:sp>
    </p:spTree>
    <p:extLst>
      <p:ext uri="{BB962C8B-B14F-4D97-AF65-F5344CB8AC3E}">
        <p14:creationId xmlns:p14="http://schemas.microsoft.com/office/powerpoint/2010/main" val="1213714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32559" y="84178"/>
            <a:ext cx="8911687" cy="1280890"/>
          </a:xfrm>
        </p:spPr>
        <p:txBody>
          <a:bodyPr/>
          <a:lstStyle/>
          <a:p>
            <a:r>
              <a:rPr lang="uk-UA" b="1" dirty="0"/>
              <a:t>Будова рослинної клітини</a:t>
            </a:r>
            <a:endParaRPr lang="uk-UA" dirty="0"/>
          </a:p>
        </p:txBody>
      </p:sp>
      <p:pic>
        <p:nvPicPr>
          <p:cNvPr id="4" name="Місце для вмісту 3"/>
          <p:cNvPicPr>
            <a:picLocks noGrp="1" noChangeAspect="1"/>
          </p:cNvPicPr>
          <p:nvPr>
            <p:ph idx="1"/>
          </p:nvPr>
        </p:nvPicPr>
        <p:blipFill>
          <a:blip r:embed="rId2"/>
          <a:stretch>
            <a:fillRect/>
          </a:stretch>
        </p:blipFill>
        <p:spPr>
          <a:xfrm>
            <a:off x="2592924" y="2211978"/>
            <a:ext cx="7866511" cy="4214948"/>
          </a:xfrm>
          <a:prstGeom prst="rect">
            <a:avLst/>
          </a:prstGeom>
        </p:spPr>
      </p:pic>
      <p:sp>
        <p:nvSpPr>
          <p:cNvPr id="5" name="Прямокутник 4"/>
          <p:cNvSpPr/>
          <p:nvPr/>
        </p:nvSpPr>
        <p:spPr>
          <a:xfrm>
            <a:off x="1663926" y="1040453"/>
            <a:ext cx="9927772" cy="1200329"/>
          </a:xfrm>
          <a:prstGeom prst="rect">
            <a:avLst/>
          </a:prstGeom>
        </p:spPr>
        <p:txBody>
          <a:bodyPr wrap="square">
            <a:spAutoFit/>
          </a:bodyPr>
          <a:lstStyle/>
          <a:p>
            <a:pPr algn="just"/>
            <a:r>
              <a:rPr lang="uk-UA" dirty="0" smtClean="0">
                <a:latin typeface="Open Sans"/>
              </a:rPr>
              <a:t>Збоку від ЕПС ми бачимо органелу, побудовану з плоских мембранних мішечків – це </a:t>
            </a:r>
            <a:r>
              <a:rPr lang="uk-UA" dirty="0" smtClean="0">
                <a:solidFill>
                  <a:srgbClr val="FF0000"/>
                </a:solidFill>
                <a:latin typeface="Open Sans"/>
              </a:rPr>
              <a:t>комплекс Гольджі</a:t>
            </a:r>
            <a:r>
              <a:rPr lang="uk-UA" dirty="0" smtClean="0">
                <a:latin typeface="Open Sans"/>
              </a:rPr>
              <a:t>. Це як «пункт прийому та пересилки» в клітині. До нього потрапляють речовини утворені в ЕПС, тут вони видозмінюються, упаковуються і звідси транспортуються.</a:t>
            </a:r>
            <a:endParaRPr lang="uk-UA" dirty="0">
              <a:latin typeface="Open Sans"/>
            </a:endParaRPr>
          </a:p>
        </p:txBody>
      </p:sp>
    </p:spTree>
    <p:extLst>
      <p:ext uri="{BB962C8B-B14F-4D97-AF65-F5344CB8AC3E}">
        <p14:creationId xmlns:p14="http://schemas.microsoft.com/office/powerpoint/2010/main" val="1772217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36766" y="0"/>
            <a:ext cx="6376904" cy="757646"/>
          </a:xfrm>
        </p:spPr>
        <p:txBody>
          <a:bodyPr/>
          <a:lstStyle/>
          <a:p>
            <a:r>
              <a:rPr lang="uk-UA" b="1" dirty="0"/>
              <a:t>Будова рослинної клітини</a:t>
            </a:r>
            <a:endParaRPr lang="uk-UA" dirty="0"/>
          </a:p>
        </p:txBody>
      </p:sp>
      <p:pic>
        <p:nvPicPr>
          <p:cNvPr id="4" name="Місце для вмісту 3"/>
          <p:cNvPicPr>
            <a:picLocks noGrp="1" noChangeAspect="1"/>
          </p:cNvPicPr>
          <p:nvPr>
            <p:ph idx="1"/>
          </p:nvPr>
        </p:nvPicPr>
        <p:blipFill>
          <a:blip r:embed="rId2"/>
          <a:stretch>
            <a:fillRect/>
          </a:stretch>
        </p:blipFill>
        <p:spPr>
          <a:xfrm>
            <a:off x="2505840" y="1781278"/>
            <a:ext cx="8072739" cy="4715316"/>
          </a:xfrm>
          <a:prstGeom prst="rect">
            <a:avLst/>
          </a:prstGeom>
        </p:spPr>
      </p:pic>
      <p:sp>
        <p:nvSpPr>
          <p:cNvPr id="5" name="Прямокутник 4"/>
          <p:cNvSpPr/>
          <p:nvPr/>
        </p:nvSpPr>
        <p:spPr>
          <a:xfrm>
            <a:off x="1672634" y="631150"/>
            <a:ext cx="9927772" cy="923330"/>
          </a:xfrm>
          <a:prstGeom prst="rect">
            <a:avLst/>
          </a:prstGeom>
        </p:spPr>
        <p:txBody>
          <a:bodyPr wrap="square">
            <a:spAutoFit/>
          </a:bodyPr>
          <a:lstStyle/>
          <a:p>
            <a:pPr algn="just"/>
            <a:r>
              <a:rPr lang="uk-UA" dirty="0" smtClean="0">
                <a:latin typeface="Open Sans"/>
              </a:rPr>
              <a:t>Окрім обов’язкових постійних органел у клітині можуть бути </a:t>
            </a:r>
            <a:r>
              <a:rPr lang="uk-UA" dirty="0" smtClean="0">
                <a:solidFill>
                  <a:srgbClr val="FF0000"/>
                </a:solidFill>
                <a:latin typeface="Open Sans"/>
              </a:rPr>
              <a:t>включення</a:t>
            </a:r>
            <a:r>
              <a:rPr lang="uk-UA" dirty="0" smtClean="0">
                <a:latin typeface="Open Sans"/>
              </a:rPr>
              <a:t>. Вони то виникають, то зникають в процесі життєдіяльності клітини. Це  речовини, що відкладаються у вигляді кристалів солей, краплин жиру, крохмальних </a:t>
            </a:r>
            <a:r>
              <a:rPr lang="uk-UA" dirty="0" err="1" smtClean="0">
                <a:latin typeface="Open Sans"/>
              </a:rPr>
              <a:t>зерен</a:t>
            </a:r>
            <a:r>
              <a:rPr lang="uk-UA" dirty="0" smtClean="0">
                <a:latin typeface="Open Sans"/>
              </a:rPr>
              <a:t> та інше.</a:t>
            </a:r>
            <a:endParaRPr lang="uk-UA" dirty="0">
              <a:latin typeface="Open Sans"/>
            </a:endParaRPr>
          </a:p>
        </p:txBody>
      </p:sp>
    </p:spTree>
    <p:extLst>
      <p:ext uri="{BB962C8B-B14F-4D97-AF65-F5344CB8AC3E}">
        <p14:creationId xmlns:p14="http://schemas.microsoft.com/office/powerpoint/2010/main" val="601681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a:t>Вступ</a:t>
            </a:r>
            <a:endParaRPr lang="uk-UA" dirty="0"/>
          </a:p>
        </p:txBody>
      </p:sp>
      <p:sp>
        <p:nvSpPr>
          <p:cNvPr id="3" name="Місце для вмісту 2"/>
          <p:cNvSpPr>
            <a:spLocks noGrp="1"/>
          </p:cNvSpPr>
          <p:nvPr>
            <p:ph idx="1"/>
          </p:nvPr>
        </p:nvSpPr>
        <p:spPr>
          <a:xfrm>
            <a:off x="6818811" y="1264555"/>
            <a:ext cx="4241075" cy="3760291"/>
          </a:xfrm>
        </p:spPr>
        <p:txBody>
          <a:bodyPr>
            <a:normAutofit/>
          </a:bodyPr>
          <a:lstStyle/>
          <a:p>
            <a:pPr marL="0" indent="0" algn="just">
              <a:buNone/>
            </a:pPr>
            <a:r>
              <a:rPr lang="uk-UA" sz="1600" dirty="0">
                <a:latin typeface="Open Sans"/>
              </a:rPr>
              <a:t>Рослини є складними багатоклітинними організмами, які існують завдяки злагодженій роботі мільярдів клітин. Клітини об’єднуються в тканини, тканини — в органи, а органи формують цілий організм. Для деревних рослин особливо важливими є провідні та механічні тканини, адже саме вони забезпечують ріст деревини, підняття води на десятки метрів угору і стійкість до навантажень.</a:t>
            </a:r>
          </a:p>
          <a:p>
            <a:pPr marL="0" indent="0" algn="just">
              <a:buNone/>
            </a:pPr>
            <a:r>
              <a:rPr lang="uk-UA" sz="1600" dirty="0">
                <a:latin typeface="Open Sans"/>
              </a:rPr>
              <a:t>Наше завдання сьогодні — простежити, як клітинна будова зумовлює ріст, розвиток і функціонування дерев, що є основою лісового господарства.</a:t>
            </a:r>
          </a:p>
          <a:p>
            <a:pPr algn="just"/>
            <a:endParaRPr lang="uk-UA" dirty="0"/>
          </a:p>
        </p:txBody>
      </p:sp>
      <p:pic>
        <p:nvPicPr>
          <p:cNvPr id="5" name="Рисунок 4"/>
          <p:cNvPicPr>
            <a:picLocks noChangeAspect="1"/>
          </p:cNvPicPr>
          <p:nvPr/>
        </p:nvPicPr>
        <p:blipFill>
          <a:blip r:embed="rId2"/>
          <a:stretch>
            <a:fillRect/>
          </a:stretch>
        </p:blipFill>
        <p:spPr>
          <a:xfrm>
            <a:off x="2254725" y="1264555"/>
            <a:ext cx="4284821" cy="4599773"/>
          </a:xfrm>
          <a:prstGeom prst="rect">
            <a:avLst/>
          </a:prstGeom>
        </p:spPr>
      </p:pic>
    </p:spTree>
    <p:extLst>
      <p:ext uri="{BB962C8B-B14F-4D97-AF65-F5344CB8AC3E}">
        <p14:creationId xmlns:p14="http://schemas.microsoft.com/office/powerpoint/2010/main" val="2595898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12620" y="163639"/>
            <a:ext cx="8911687" cy="741051"/>
          </a:xfrm>
        </p:spPr>
        <p:txBody>
          <a:bodyPr/>
          <a:lstStyle/>
          <a:p>
            <a:pPr algn="ctr"/>
            <a:r>
              <a:rPr lang="uk-UA" b="1" dirty="0"/>
              <a:t>Основні типи тканин </a:t>
            </a:r>
            <a:endParaRPr lang="uk-UA" dirty="0"/>
          </a:p>
        </p:txBody>
      </p:sp>
      <p:pic>
        <p:nvPicPr>
          <p:cNvPr id="4" name="Місце для вмісту 3"/>
          <p:cNvPicPr>
            <a:picLocks noGrp="1" noChangeAspect="1"/>
          </p:cNvPicPr>
          <p:nvPr>
            <p:ph idx="1"/>
          </p:nvPr>
        </p:nvPicPr>
        <p:blipFill>
          <a:blip r:embed="rId2"/>
          <a:stretch>
            <a:fillRect/>
          </a:stretch>
        </p:blipFill>
        <p:spPr>
          <a:xfrm>
            <a:off x="2611198" y="904689"/>
            <a:ext cx="8245691" cy="5780077"/>
          </a:xfrm>
          <a:prstGeom prst="rect">
            <a:avLst/>
          </a:prstGeom>
        </p:spPr>
      </p:pic>
    </p:spTree>
    <p:extLst>
      <p:ext uri="{BB962C8B-B14F-4D97-AF65-F5344CB8AC3E}">
        <p14:creationId xmlns:p14="http://schemas.microsoft.com/office/powerpoint/2010/main" val="1142226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1068" y="67563"/>
            <a:ext cx="8911687" cy="550623"/>
          </a:xfrm>
        </p:spPr>
        <p:txBody>
          <a:bodyPr>
            <a:normAutofit fontScale="90000"/>
          </a:bodyPr>
          <a:lstStyle/>
          <a:p>
            <a:pPr algn="ctr"/>
            <a:r>
              <a:rPr lang="uk-UA" b="1" dirty="0"/>
              <a:t>Основні типи тканин </a:t>
            </a:r>
            <a:endParaRPr lang="uk-UA" dirty="0"/>
          </a:p>
        </p:txBody>
      </p:sp>
      <p:pic>
        <p:nvPicPr>
          <p:cNvPr id="4" name="Місце для вмісту 3"/>
          <p:cNvPicPr>
            <a:picLocks noGrp="1" noChangeAspect="1"/>
          </p:cNvPicPr>
          <p:nvPr>
            <p:ph idx="1"/>
          </p:nvPr>
        </p:nvPicPr>
        <p:blipFill>
          <a:blip r:embed="rId2"/>
          <a:stretch>
            <a:fillRect/>
          </a:stretch>
        </p:blipFill>
        <p:spPr>
          <a:xfrm>
            <a:off x="3755095" y="1818515"/>
            <a:ext cx="6343184" cy="4738510"/>
          </a:xfrm>
          <a:prstGeom prst="rect">
            <a:avLst/>
          </a:prstGeom>
        </p:spPr>
      </p:pic>
      <p:sp>
        <p:nvSpPr>
          <p:cNvPr id="5" name="Прямокутник 4"/>
          <p:cNvSpPr/>
          <p:nvPr/>
        </p:nvSpPr>
        <p:spPr>
          <a:xfrm>
            <a:off x="2043448" y="618186"/>
            <a:ext cx="9766478" cy="1200329"/>
          </a:xfrm>
          <a:prstGeom prst="rect">
            <a:avLst/>
          </a:prstGeom>
        </p:spPr>
        <p:txBody>
          <a:bodyPr wrap="square">
            <a:spAutoFit/>
          </a:bodyPr>
          <a:lstStyle/>
          <a:p>
            <a:pPr algn="just"/>
            <a:r>
              <a:rPr lang="uk-UA" dirty="0">
                <a:solidFill>
                  <a:srgbClr val="001D35"/>
                </a:solidFill>
                <a:latin typeface="Google Sans"/>
              </a:rPr>
              <a:t>Основні типи рослинних тканин включають </a:t>
            </a:r>
            <a:r>
              <a:rPr lang="uk-UA" dirty="0">
                <a:solidFill>
                  <a:srgbClr val="FF0000"/>
                </a:solidFill>
                <a:latin typeface="Google Sans"/>
              </a:rPr>
              <a:t>твірні (меристематичні), </a:t>
            </a:r>
            <a:r>
              <a:rPr lang="uk-UA" dirty="0">
                <a:solidFill>
                  <a:srgbClr val="001D35"/>
                </a:solidFill>
                <a:latin typeface="Google Sans"/>
              </a:rPr>
              <a:t>що забезпечують ріст, та постійні – </a:t>
            </a:r>
            <a:r>
              <a:rPr lang="uk-UA" dirty="0">
                <a:solidFill>
                  <a:srgbClr val="FF0000"/>
                </a:solidFill>
                <a:latin typeface="Google Sans"/>
              </a:rPr>
              <a:t>покривні (захищають), основні (забезпечують фотосинтез, запасання), механічні (опора) </a:t>
            </a:r>
            <a:r>
              <a:rPr lang="uk-UA" dirty="0">
                <a:solidFill>
                  <a:srgbClr val="001D35"/>
                </a:solidFill>
                <a:latin typeface="Google Sans"/>
              </a:rPr>
              <a:t>та </a:t>
            </a:r>
            <a:r>
              <a:rPr lang="uk-UA" dirty="0">
                <a:solidFill>
                  <a:srgbClr val="FF0000"/>
                </a:solidFill>
                <a:latin typeface="Google Sans"/>
              </a:rPr>
              <a:t>провідні (транспортують речовини).</a:t>
            </a:r>
            <a:r>
              <a:rPr lang="uk-UA" dirty="0">
                <a:solidFill>
                  <a:srgbClr val="001D35"/>
                </a:solidFill>
                <a:latin typeface="Google Sans"/>
              </a:rPr>
              <a:t> Кожен тип тканини складається зі спеціалізованих клітин, що виконують певні функції в життєдіяльності рослини. </a:t>
            </a:r>
            <a:endParaRPr lang="uk-UA" dirty="0"/>
          </a:p>
        </p:txBody>
      </p:sp>
    </p:spTree>
    <p:extLst>
      <p:ext uri="{BB962C8B-B14F-4D97-AF65-F5344CB8AC3E}">
        <p14:creationId xmlns:p14="http://schemas.microsoft.com/office/powerpoint/2010/main" val="3869374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28530" y="160471"/>
            <a:ext cx="8911687" cy="676656"/>
          </a:xfrm>
        </p:spPr>
        <p:txBody>
          <a:bodyPr/>
          <a:lstStyle/>
          <a:p>
            <a:pPr algn="ctr"/>
            <a:r>
              <a:rPr lang="uk-UA" b="1" dirty="0" smtClean="0"/>
              <a:t>Покривна тканина</a:t>
            </a:r>
            <a:endParaRPr lang="uk-UA" dirty="0"/>
          </a:p>
        </p:txBody>
      </p:sp>
      <p:pic>
        <p:nvPicPr>
          <p:cNvPr id="4" name="Місце для вмісту 3"/>
          <p:cNvPicPr>
            <a:picLocks noGrp="1" noChangeAspect="1"/>
          </p:cNvPicPr>
          <p:nvPr>
            <p:ph idx="1"/>
          </p:nvPr>
        </p:nvPicPr>
        <p:blipFill>
          <a:blip r:embed="rId2"/>
          <a:stretch>
            <a:fillRect/>
          </a:stretch>
        </p:blipFill>
        <p:spPr>
          <a:xfrm>
            <a:off x="8916663" y="908412"/>
            <a:ext cx="3275337" cy="5312084"/>
          </a:xfrm>
          <a:prstGeom prst="rect">
            <a:avLst/>
          </a:prstGeom>
        </p:spPr>
      </p:pic>
      <p:pic>
        <p:nvPicPr>
          <p:cNvPr id="6" name="Рисунок 5"/>
          <p:cNvPicPr>
            <a:picLocks noChangeAspect="1"/>
          </p:cNvPicPr>
          <p:nvPr/>
        </p:nvPicPr>
        <p:blipFill rotWithShape="1">
          <a:blip r:embed="rId3"/>
          <a:srcRect b="3536"/>
          <a:stretch/>
        </p:blipFill>
        <p:spPr>
          <a:xfrm>
            <a:off x="1658409" y="908412"/>
            <a:ext cx="7258254" cy="5312084"/>
          </a:xfrm>
          <a:prstGeom prst="rect">
            <a:avLst/>
          </a:prstGeom>
        </p:spPr>
      </p:pic>
    </p:spTree>
    <p:extLst>
      <p:ext uri="{BB962C8B-B14F-4D97-AF65-F5344CB8AC3E}">
        <p14:creationId xmlns:p14="http://schemas.microsoft.com/office/powerpoint/2010/main" val="331643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Місце для вмісту 4"/>
          <p:cNvPicPr>
            <a:picLocks noGrp="1" noChangeAspect="1"/>
          </p:cNvPicPr>
          <p:nvPr>
            <p:ph idx="1"/>
          </p:nvPr>
        </p:nvPicPr>
        <p:blipFill>
          <a:blip r:embed="rId2"/>
          <a:stretch>
            <a:fillRect/>
          </a:stretch>
        </p:blipFill>
        <p:spPr>
          <a:xfrm>
            <a:off x="2450983" y="850005"/>
            <a:ext cx="8599090" cy="5936231"/>
          </a:xfrm>
          <a:prstGeom prst="rect">
            <a:avLst/>
          </a:prstGeom>
        </p:spPr>
      </p:pic>
      <p:sp>
        <p:nvSpPr>
          <p:cNvPr id="4" name="Заголовок 1"/>
          <p:cNvSpPr>
            <a:spLocks noGrp="1"/>
          </p:cNvSpPr>
          <p:nvPr>
            <p:ph type="title"/>
          </p:nvPr>
        </p:nvSpPr>
        <p:spPr>
          <a:xfrm>
            <a:off x="2592925" y="199107"/>
            <a:ext cx="8911687" cy="650898"/>
          </a:xfrm>
        </p:spPr>
        <p:txBody>
          <a:bodyPr/>
          <a:lstStyle/>
          <a:p>
            <a:pPr algn="ctr"/>
            <a:r>
              <a:rPr lang="uk-UA" b="1" dirty="0" smtClean="0"/>
              <a:t>Твірна </a:t>
            </a:r>
            <a:r>
              <a:rPr lang="uk-UA" b="1" dirty="0"/>
              <a:t>тканин </a:t>
            </a:r>
            <a:endParaRPr lang="uk-UA" dirty="0"/>
          </a:p>
        </p:txBody>
      </p:sp>
    </p:spTree>
    <p:extLst>
      <p:ext uri="{BB962C8B-B14F-4D97-AF65-F5344CB8AC3E}">
        <p14:creationId xmlns:p14="http://schemas.microsoft.com/office/powerpoint/2010/main" val="3782548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0961" y="0"/>
            <a:ext cx="8911687" cy="715293"/>
          </a:xfrm>
        </p:spPr>
        <p:txBody>
          <a:bodyPr/>
          <a:lstStyle/>
          <a:p>
            <a:pPr algn="ctr"/>
            <a:r>
              <a:rPr lang="uk-UA" b="1" dirty="0" smtClean="0"/>
              <a:t>Основна тканина</a:t>
            </a:r>
            <a:endParaRPr lang="uk-UA" b="1" dirty="0"/>
          </a:p>
        </p:txBody>
      </p:sp>
      <p:pic>
        <p:nvPicPr>
          <p:cNvPr id="4" name="Місце для вмісту 3"/>
          <p:cNvPicPr>
            <a:picLocks noGrp="1" noChangeAspect="1"/>
          </p:cNvPicPr>
          <p:nvPr>
            <p:ph idx="1"/>
          </p:nvPr>
        </p:nvPicPr>
        <p:blipFill>
          <a:blip r:embed="rId2"/>
          <a:stretch>
            <a:fillRect/>
          </a:stretch>
        </p:blipFill>
        <p:spPr>
          <a:xfrm>
            <a:off x="2395472" y="824248"/>
            <a:ext cx="8487176" cy="5824188"/>
          </a:xfrm>
          <a:prstGeom prst="rect">
            <a:avLst/>
          </a:prstGeom>
        </p:spPr>
      </p:pic>
    </p:spTree>
    <p:extLst>
      <p:ext uri="{BB962C8B-B14F-4D97-AF65-F5344CB8AC3E}">
        <p14:creationId xmlns:p14="http://schemas.microsoft.com/office/powerpoint/2010/main" val="227239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1069" y="173349"/>
            <a:ext cx="8911687" cy="702414"/>
          </a:xfrm>
        </p:spPr>
        <p:txBody>
          <a:bodyPr/>
          <a:lstStyle/>
          <a:p>
            <a:pPr algn="ctr"/>
            <a:r>
              <a:rPr lang="uk-UA" b="1" dirty="0" smtClean="0"/>
              <a:t>Механічна тканина</a:t>
            </a:r>
            <a:endParaRPr lang="uk-UA" b="1" dirty="0"/>
          </a:p>
        </p:txBody>
      </p:sp>
      <p:pic>
        <p:nvPicPr>
          <p:cNvPr id="4" name="Місце для вмісту 3"/>
          <p:cNvPicPr>
            <a:picLocks noGrp="1" noChangeAspect="1"/>
          </p:cNvPicPr>
          <p:nvPr>
            <p:ph idx="1"/>
          </p:nvPr>
        </p:nvPicPr>
        <p:blipFill>
          <a:blip r:embed="rId2"/>
          <a:stretch>
            <a:fillRect/>
          </a:stretch>
        </p:blipFill>
        <p:spPr>
          <a:xfrm>
            <a:off x="2894762" y="875763"/>
            <a:ext cx="7781824" cy="5883246"/>
          </a:xfrm>
          <a:prstGeom prst="rect">
            <a:avLst/>
          </a:prstGeom>
        </p:spPr>
      </p:pic>
    </p:spTree>
    <p:extLst>
      <p:ext uri="{BB962C8B-B14F-4D97-AF65-F5344CB8AC3E}">
        <p14:creationId xmlns:p14="http://schemas.microsoft.com/office/powerpoint/2010/main" val="3165253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60488" y="0"/>
            <a:ext cx="8911687" cy="650898"/>
          </a:xfrm>
        </p:spPr>
        <p:txBody>
          <a:bodyPr/>
          <a:lstStyle/>
          <a:p>
            <a:pPr algn="ctr"/>
            <a:r>
              <a:rPr lang="uk-UA" b="1" dirty="0" smtClean="0"/>
              <a:t>Провідна тканина</a:t>
            </a:r>
            <a:endParaRPr lang="uk-UA" b="1" dirty="0"/>
          </a:p>
        </p:txBody>
      </p:sp>
      <p:pic>
        <p:nvPicPr>
          <p:cNvPr id="4" name="Місце для вмісту 3"/>
          <p:cNvPicPr>
            <a:picLocks noGrp="1" noChangeAspect="1"/>
          </p:cNvPicPr>
          <p:nvPr>
            <p:ph idx="1"/>
          </p:nvPr>
        </p:nvPicPr>
        <p:blipFill>
          <a:blip r:embed="rId2"/>
          <a:stretch>
            <a:fillRect/>
          </a:stretch>
        </p:blipFill>
        <p:spPr>
          <a:xfrm>
            <a:off x="2717443" y="637961"/>
            <a:ext cx="8281116" cy="6220039"/>
          </a:xfrm>
          <a:prstGeom prst="rect">
            <a:avLst/>
          </a:prstGeom>
        </p:spPr>
      </p:pic>
    </p:spTree>
    <p:extLst>
      <p:ext uri="{BB962C8B-B14F-4D97-AF65-F5344CB8AC3E}">
        <p14:creationId xmlns:p14="http://schemas.microsoft.com/office/powerpoint/2010/main" val="3664853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77015" y="108956"/>
            <a:ext cx="8911687" cy="650898"/>
          </a:xfrm>
        </p:spPr>
        <p:txBody>
          <a:bodyPr>
            <a:normAutofit fontScale="90000"/>
          </a:bodyPr>
          <a:lstStyle/>
          <a:p>
            <a:pPr algn="ctr"/>
            <a:r>
              <a:rPr lang="uk-UA" b="1" dirty="0"/>
              <a:t>Особливості деревних рослин: ксилема, флоема, камбій</a:t>
            </a:r>
            <a:endParaRPr lang="uk-UA" dirty="0"/>
          </a:p>
        </p:txBody>
      </p:sp>
      <p:sp>
        <p:nvSpPr>
          <p:cNvPr id="3" name="Місце для вмісту 2"/>
          <p:cNvSpPr>
            <a:spLocks noGrp="1"/>
          </p:cNvSpPr>
          <p:nvPr>
            <p:ph idx="1"/>
          </p:nvPr>
        </p:nvSpPr>
        <p:spPr>
          <a:xfrm>
            <a:off x="7650051" y="1268331"/>
            <a:ext cx="4047743" cy="4359737"/>
          </a:xfrm>
        </p:spPr>
        <p:txBody>
          <a:bodyPr>
            <a:normAutofit/>
          </a:bodyPr>
          <a:lstStyle/>
          <a:p>
            <a:pPr marL="0" indent="0" algn="just">
              <a:buNone/>
            </a:pPr>
            <a:r>
              <a:rPr lang="uk-UA" dirty="0"/>
              <a:t>Деревні рослини мають специфічні тканини для транспортування речовин і росту: </a:t>
            </a:r>
            <a:r>
              <a:rPr lang="uk-UA" dirty="0">
                <a:solidFill>
                  <a:srgbClr val="FF0000"/>
                </a:solidFill>
              </a:rPr>
              <a:t>ксилема</a:t>
            </a:r>
            <a:r>
              <a:rPr lang="uk-UA" dirty="0"/>
              <a:t> </a:t>
            </a:r>
            <a:r>
              <a:rPr lang="uk-UA" dirty="0">
                <a:solidFill>
                  <a:srgbClr val="FF0000"/>
                </a:solidFill>
              </a:rPr>
              <a:t>(</a:t>
            </a:r>
            <a:r>
              <a:rPr lang="uk-UA" dirty="0" smtClean="0">
                <a:solidFill>
                  <a:srgbClr val="FF0000"/>
                </a:solidFill>
              </a:rPr>
              <a:t>деревина</a:t>
            </a:r>
            <a:r>
              <a:rPr lang="uk-UA" dirty="0">
                <a:solidFill>
                  <a:srgbClr val="FF0000"/>
                </a:solidFill>
              </a:rPr>
              <a:t>) </a:t>
            </a:r>
            <a:r>
              <a:rPr lang="uk-UA" dirty="0"/>
              <a:t>транспортує воду та мінеральні солі вгору від коренів, </a:t>
            </a:r>
            <a:r>
              <a:rPr lang="uk-UA" dirty="0">
                <a:solidFill>
                  <a:srgbClr val="FF0000"/>
                </a:solidFill>
              </a:rPr>
              <a:t>флоема (луб) </a:t>
            </a:r>
            <a:r>
              <a:rPr lang="uk-UA" dirty="0"/>
              <a:t>переносить органічні речовини від листя до інших частин рослини, а </a:t>
            </a:r>
            <a:r>
              <a:rPr lang="uk-UA" dirty="0">
                <a:solidFill>
                  <a:srgbClr val="FF0000"/>
                </a:solidFill>
              </a:rPr>
              <a:t>камбій</a:t>
            </a:r>
            <a:r>
              <a:rPr lang="uk-UA" dirty="0"/>
              <a:t> — це твірна тканина, що розташовується між ксилемою та флоемою і забезпечує вторинний ріст стебла в товщину, утворюючи нові шари деревини та лубу. </a:t>
            </a:r>
          </a:p>
        </p:txBody>
      </p:sp>
      <p:pic>
        <p:nvPicPr>
          <p:cNvPr id="4" name="Рисунок 3"/>
          <p:cNvPicPr>
            <a:picLocks noChangeAspect="1"/>
          </p:cNvPicPr>
          <p:nvPr/>
        </p:nvPicPr>
        <p:blipFill>
          <a:blip r:embed="rId2"/>
          <a:stretch>
            <a:fillRect/>
          </a:stretch>
        </p:blipFill>
        <p:spPr>
          <a:xfrm>
            <a:off x="2301490" y="1268332"/>
            <a:ext cx="4846285" cy="5589668"/>
          </a:xfrm>
          <a:prstGeom prst="rect">
            <a:avLst/>
          </a:prstGeom>
        </p:spPr>
      </p:pic>
    </p:spTree>
    <p:extLst>
      <p:ext uri="{BB962C8B-B14F-4D97-AF65-F5344CB8AC3E}">
        <p14:creationId xmlns:p14="http://schemas.microsoft.com/office/powerpoint/2010/main" val="852704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1068" y="0"/>
            <a:ext cx="8911687" cy="650898"/>
          </a:xfrm>
        </p:spPr>
        <p:txBody>
          <a:bodyPr>
            <a:normAutofit fontScale="90000"/>
          </a:bodyPr>
          <a:lstStyle/>
          <a:p>
            <a:pPr algn="ctr"/>
            <a:r>
              <a:rPr lang="uk-UA" b="1" dirty="0"/>
              <a:t>Ксилема (деревина</a:t>
            </a:r>
            <a:r>
              <a:rPr lang="uk-UA" b="1" dirty="0" smtClean="0"/>
              <a:t>) – мертва провідна тканина</a:t>
            </a:r>
            <a:r>
              <a:rPr lang="uk-UA" dirty="0"/>
              <a:t/>
            </a:r>
            <a:br>
              <a:rPr lang="uk-UA" dirty="0"/>
            </a:br>
            <a:endParaRPr lang="uk-UA" dirty="0"/>
          </a:p>
        </p:txBody>
      </p:sp>
      <p:pic>
        <p:nvPicPr>
          <p:cNvPr id="4" name="Місце для вмісту 3"/>
          <p:cNvPicPr>
            <a:picLocks noGrp="1" noChangeAspect="1"/>
          </p:cNvPicPr>
          <p:nvPr>
            <p:ph idx="1"/>
          </p:nvPr>
        </p:nvPicPr>
        <p:blipFill>
          <a:blip r:embed="rId2"/>
          <a:stretch>
            <a:fillRect/>
          </a:stretch>
        </p:blipFill>
        <p:spPr>
          <a:xfrm>
            <a:off x="1864006" y="1377907"/>
            <a:ext cx="6290243" cy="4750016"/>
          </a:xfrm>
          <a:prstGeom prst="rect">
            <a:avLst/>
          </a:prstGeom>
        </p:spPr>
      </p:pic>
      <p:sp>
        <p:nvSpPr>
          <p:cNvPr id="5" name="Прямокутник 4"/>
          <p:cNvSpPr/>
          <p:nvPr/>
        </p:nvSpPr>
        <p:spPr>
          <a:xfrm>
            <a:off x="8194808" y="1377907"/>
            <a:ext cx="3732952" cy="3055965"/>
          </a:xfrm>
          <a:prstGeom prst="rect">
            <a:avLst/>
          </a:prstGeom>
        </p:spPr>
        <p:txBody>
          <a:bodyPr wrap="square">
            <a:spAutoFit/>
          </a:bodyPr>
          <a:lstStyle/>
          <a:p>
            <a:pPr lvl="0">
              <a:lnSpc>
                <a:spcPct val="107000"/>
              </a:lnSpc>
              <a:buSzPts val="1000"/>
              <a:tabLst>
                <a:tab pos="457200" algn="l"/>
              </a:tabLst>
            </a:pPr>
            <a:r>
              <a:rPr lang="uk-UA" dirty="0">
                <a:latin typeface="Google Sans"/>
                <a:ea typeface="Times New Roman" panose="02020603050405020304" pitchFamily="18" charset="0"/>
                <a:cs typeface="Times New Roman" panose="02020603050405020304" pitchFamily="18" charset="0"/>
              </a:rPr>
              <a:t>Утворена трахеїдами, судинами та волокнами.</a:t>
            </a:r>
            <a:endParaRPr lang="uk-UA" sz="1600" dirty="0">
              <a:latin typeface="Google Sans"/>
              <a:ea typeface="Calibri" panose="020F0502020204030204" pitchFamily="34" charset="0"/>
              <a:cs typeface="Times New Roman" panose="02020603050405020304" pitchFamily="18" charset="0"/>
            </a:endParaRPr>
          </a:p>
          <a:p>
            <a:pPr lvl="0">
              <a:lnSpc>
                <a:spcPct val="107000"/>
              </a:lnSpc>
              <a:buSzPts val="1000"/>
              <a:tabLst>
                <a:tab pos="457200" algn="l"/>
              </a:tabLst>
            </a:pPr>
            <a:r>
              <a:rPr lang="uk-UA" dirty="0">
                <a:latin typeface="Google Sans"/>
                <a:ea typeface="Times New Roman" panose="02020603050405020304" pitchFamily="18" charset="0"/>
                <a:cs typeface="Times New Roman" panose="02020603050405020304" pitchFamily="18" charset="0"/>
              </a:rPr>
              <a:t>Головна функція — проведення води і мінералів.</a:t>
            </a:r>
            <a:endParaRPr lang="uk-UA" sz="1600" dirty="0">
              <a:latin typeface="Google Sans"/>
              <a:ea typeface="Calibri" panose="020F0502020204030204" pitchFamily="34" charset="0"/>
              <a:cs typeface="Times New Roman" panose="02020603050405020304" pitchFamily="18" charset="0"/>
            </a:endParaRPr>
          </a:p>
          <a:p>
            <a:pPr lvl="0">
              <a:lnSpc>
                <a:spcPct val="107000"/>
              </a:lnSpc>
              <a:buSzPts val="1000"/>
              <a:tabLst>
                <a:tab pos="457200" algn="l"/>
              </a:tabLst>
            </a:pPr>
            <a:r>
              <a:rPr lang="uk-UA" dirty="0">
                <a:latin typeface="Google Sans"/>
                <a:ea typeface="Times New Roman" panose="02020603050405020304" pitchFamily="18" charset="0"/>
                <a:cs typeface="Times New Roman" panose="02020603050405020304" pitchFamily="18" charset="0"/>
              </a:rPr>
              <a:t>Друга функція — механічна підтримка.</a:t>
            </a:r>
            <a:endParaRPr lang="uk-UA" sz="1600" dirty="0">
              <a:latin typeface="Google Sans"/>
              <a:ea typeface="Calibri" panose="020F0502020204030204" pitchFamily="34" charset="0"/>
              <a:cs typeface="Times New Roman" panose="02020603050405020304" pitchFamily="18" charset="0"/>
            </a:endParaRPr>
          </a:p>
          <a:p>
            <a:pPr lvl="0" algn="just">
              <a:lnSpc>
                <a:spcPct val="107000"/>
              </a:lnSpc>
              <a:buSzPts val="1000"/>
              <a:tabLst>
                <a:tab pos="457200" algn="l"/>
              </a:tabLst>
            </a:pPr>
            <a:r>
              <a:rPr lang="uk-UA" dirty="0">
                <a:latin typeface="Google Sans"/>
                <a:ea typeface="Times New Roman" panose="02020603050405020304" pitchFamily="18" charset="0"/>
                <a:cs typeface="Times New Roman" panose="02020603050405020304" pitchFamily="18" charset="0"/>
              </a:rPr>
              <a:t>У хвойних дерев судини відсутні, лише трахеїди, що робить їхню деревину менш продуктивною, але більш морозостійкою.</a:t>
            </a:r>
            <a:endParaRPr lang="uk-UA" sz="1600" dirty="0">
              <a:effectLst/>
              <a:latin typeface="Google Sans"/>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5925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05803" y="173350"/>
            <a:ext cx="8911687" cy="522110"/>
          </a:xfrm>
        </p:spPr>
        <p:txBody>
          <a:bodyPr>
            <a:normAutofit fontScale="90000"/>
          </a:bodyPr>
          <a:lstStyle/>
          <a:p>
            <a:r>
              <a:rPr lang="uk-UA" b="1" dirty="0"/>
              <a:t>Флоема (луб</a:t>
            </a:r>
            <a:r>
              <a:rPr lang="uk-UA" b="1" dirty="0" smtClean="0"/>
              <a:t>) – жива провідна тканина</a:t>
            </a:r>
            <a:r>
              <a:rPr lang="uk-UA" dirty="0"/>
              <a:t/>
            </a:r>
            <a:br>
              <a:rPr lang="uk-UA" dirty="0"/>
            </a:br>
            <a:endParaRPr lang="uk-UA" dirty="0"/>
          </a:p>
        </p:txBody>
      </p:sp>
      <p:pic>
        <p:nvPicPr>
          <p:cNvPr id="4" name="Місце для вмісту 3"/>
          <p:cNvPicPr>
            <a:picLocks noGrp="1" noChangeAspect="1"/>
          </p:cNvPicPr>
          <p:nvPr>
            <p:ph idx="1"/>
          </p:nvPr>
        </p:nvPicPr>
        <p:blipFill>
          <a:blip r:embed="rId2"/>
          <a:stretch>
            <a:fillRect/>
          </a:stretch>
        </p:blipFill>
        <p:spPr>
          <a:xfrm>
            <a:off x="2048314" y="871337"/>
            <a:ext cx="6300514" cy="5367467"/>
          </a:xfrm>
          <a:prstGeom prst="rect">
            <a:avLst/>
          </a:prstGeom>
        </p:spPr>
      </p:pic>
      <p:sp>
        <p:nvSpPr>
          <p:cNvPr id="5" name="Прямокутник 4"/>
          <p:cNvSpPr/>
          <p:nvPr/>
        </p:nvSpPr>
        <p:spPr>
          <a:xfrm>
            <a:off x="8512935" y="871337"/>
            <a:ext cx="3451538" cy="2166875"/>
          </a:xfrm>
          <a:prstGeom prst="rect">
            <a:avLst/>
          </a:prstGeom>
        </p:spPr>
        <p:txBody>
          <a:bodyPr wrap="square">
            <a:spAutoFit/>
          </a:bodyPr>
          <a:lstStyle/>
          <a:p>
            <a:pPr lvl="0">
              <a:lnSpc>
                <a:spcPct val="107000"/>
              </a:lnSpc>
              <a:buSzPts val="1000"/>
              <a:tabLst>
                <a:tab pos="457200" algn="l"/>
              </a:tabLst>
            </a:pPr>
            <a:r>
              <a:rPr lang="uk-UA" dirty="0">
                <a:latin typeface="Google Sans"/>
                <a:ea typeface="Times New Roman" panose="02020603050405020304" pitchFamily="18" charset="0"/>
                <a:cs typeface="Times New Roman" panose="02020603050405020304" pitchFamily="18" charset="0"/>
              </a:rPr>
              <a:t>Складається із ситоподібних трубок і клітин-супутниць.</a:t>
            </a:r>
            <a:endParaRPr lang="uk-UA" dirty="0">
              <a:latin typeface="Google Sans"/>
              <a:ea typeface="Calibri" panose="020F0502020204030204" pitchFamily="34" charset="0"/>
              <a:cs typeface="Times New Roman" panose="02020603050405020304" pitchFamily="18" charset="0"/>
            </a:endParaRPr>
          </a:p>
          <a:p>
            <a:pPr lvl="0">
              <a:lnSpc>
                <a:spcPct val="107000"/>
              </a:lnSpc>
              <a:buSzPts val="1000"/>
              <a:tabLst>
                <a:tab pos="457200" algn="l"/>
              </a:tabLst>
            </a:pPr>
            <a:r>
              <a:rPr lang="uk-UA" dirty="0">
                <a:latin typeface="Google Sans"/>
                <a:ea typeface="Times New Roman" panose="02020603050405020304" pitchFamily="18" charset="0"/>
                <a:cs typeface="Times New Roman" panose="02020603050405020304" pitchFamily="18" charset="0"/>
              </a:rPr>
              <a:t>Проводить органічні речовини від листя до коренів.</a:t>
            </a:r>
            <a:endParaRPr lang="uk-UA" dirty="0">
              <a:latin typeface="Google Sans"/>
              <a:ea typeface="Calibri" panose="020F0502020204030204" pitchFamily="34" charset="0"/>
              <a:cs typeface="Times New Roman" panose="02020603050405020304" pitchFamily="18" charset="0"/>
            </a:endParaRPr>
          </a:p>
          <a:p>
            <a:pPr lvl="0" algn="just">
              <a:lnSpc>
                <a:spcPct val="107000"/>
              </a:lnSpc>
              <a:buSzPts val="1000"/>
              <a:tabLst>
                <a:tab pos="457200" algn="l"/>
              </a:tabLst>
            </a:pPr>
            <a:r>
              <a:rPr lang="uk-UA" dirty="0">
                <a:latin typeface="Google Sans"/>
                <a:ea typeface="Times New Roman" panose="02020603050405020304" pitchFamily="18" charset="0"/>
                <a:cs typeface="Times New Roman" panose="02020603050405020304" pitchFamily="18" charset="0"/>
              </a:rPr>
              <a:t>Дуже чутлива до пошкоджень: зняття лубу може призвести до загибелі дерева.</a:t>
            </a:r>
            <a:endParaRPr lang="uk-UA" dirty="0">
              <a:effectLst/>
              <a:latin typeface="Google Sans"/>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8996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a:t>Історія клітинної теорії</a:t>
            </a:r>
            <a:r>
              <a:rPr lang="uk-UA" dirty="0"/>
              <a:t/>
            </a:r>
            <a:br>
              <a:rPr lang="uk-UA" dirty="0"/>
            </a:br>
            <a:endParaRPr lang="uk-UA" dirty="0"/>
          </a:p>
        </p:txBody>
      </p:sp>
      <p:pic>
        <p:nvPicPr>
          <p:cNvPr id="4" name="Місце для вмісту 3"/>
          <p:cNvPicPr>
            <a:picLocks noGrp="1" noChangeAspect="1"/>
          </p:cNvPicPr>
          <p:nvPr>
            <p:ph idx="1"/>
          </p:nvPr>
        </p:nvPicPr>
        <p:blipFill>
          <a:blip r:embed="rId2"/>
          <a:stretch>
            <a:fillRect/>
          </a:stretch>
        </p:blipFill>
        <p:spPr>
          <a:xfrm>
            <a:off x="2286766" y="1264555"/>
            <a:ext cx="3800526" cy="5510764"/>
          </a:xfrm>
          <a:prstGeom prst="rect">
            <a:avLst/>
          </a:prstGeom>
        </p:spPr>
      </p:pic>
      <p:sp>
        <p:nvSpPr>
          <p:cNvPr id="5" name="Прямокутник 4"/>
          <p:cNvSpPr/>
          <p:nvPr/>
        </p:nvSpPr>
        <p:spPr>
          <a:xfrm>
            <a:off x="6705600" y="1264555"/>
            <a:ext cx="5242560" cy="5509200"/>
          </a:xfrm>
          <a:prstGeom prst="rect">
            <a:avLst/>
          </a:prstGeom>
        </p:spPr>
        <p:txBody>
          <a:bodyPr wrap="square">
            <a:spAutoFit/>
          </a:bodyPr>
          <a:lstStyle/>
          <a:p>
            <a:pPr indent="457200" algn="just"/>
            <a:r>
              <a:rPr lang="uk-UA" sz="1600" b="0" i="0" dirty="0" smtClean="0">
                <a:solidFill>
                  <a:srgbClr val="121010"/>
                </a:solidFill>
                <a:effectLst/>
                <a:latin typeface="Open Sans"/>
              </a:rPr>
              <a:t>Відкриття клітини відбулося в 1665 році завдяки досліду видатного англійського вченого Роберта </a:t>
            </a:r>
            <a:r>
              <a:rPr lang="uk-UA" sz="1600" b="0" i="0" dirty="0" err="1" smtClean="0">
                <a:solidFill>
                  <a:srgbClr val="121010"/>
                </a:solidFill>
                <a:effectLst/>
                <a:latin typeface="Open Sans"/>
              </a:rPr>
              <a:t>Гука</a:t>
            </a:r>
            <a:r>
              <a:rPr lang="uk-UA" sz="1600" b="0" i="0" dirty="0" smtClean="0">
                <a:solidFill>
                  <a:srgbClr val="121010"/>
                </a:solidFill>
                <a:effectLst/>
                <a:latin typeface="Open Sans"/>
              </a:rPr>
              <a:t>. Він був фізиком і займався вдосконаленням вимірювальних приладів (барометра, термометра тощо). Також Гук створив свій варіант </a:t>
            </a:r>
            <a:r>
              <a:rPr lang="uk-UA" sz="1600" b="1" i="0" dirty="0" smtClean="0">
                <a:solidFill>
                  <a:srgbClr val="121010"/>
                </a:solidFill>
                <a:effectLst/>
                <a:latin typeface="Open Sans"/>
              </a:rPr>
              <a:t>мікроскопа</a:t>
            </a:r>
            <a:r>
              <a:rPr lang="uk-UA" sz="1600" b="0" i="0" dirty="0" smtClean="0">
                <a:solidFill>
                  <a:srgbClr val="121010"/>
                </a:solidFill>
                <a:effectLst/>
                <a:latin typeface="Open Sans"/>
              </a:rPr>
              <a:t>, конструкцію якого в загальних рисах використовують і в сучасних приладах. Утім, за сучасними мірками, мікроскоп </a:t>
            </a:r>
            <a:r>
              <a:rPr lang="uk-UA" sz="1600" b="0" i="0" dirty="0" err="1" smtClean="0">
                <a:solidFill>
                  <a:srgbClr val="121010"/>
                </a:solidFill>
                <a:effectLst/>
                <a:latin typeface="Open Sans"/>
              </a:rPr>
              <a:t>Гука</a:t>
            </a:r>
            <a:r>
              <a:rPr lang="uk-UA" sz="1600" b="0" i="0" dirty="0" smtClean="0">
                <a:solidFill>
                  <a:srgbClr val="121010"/>
                </a:solidFill>
                <a:effectLst/>
                <a:latin typeface="Open Sans"/>
              </a:rPr>
              <a:t> був доволі слабким: він давав лише збільшення у 30 разів. </a:t>
            </a:r>
            <a:r>
              <a:rPr lang="uk-UA" sz="1600" b="0" i="0" dirty="0" err="1" smtClean="0">
                <a:solidFill>
                  <a:srgbClr val="121010"/>
                </a:solidFill>
                <a:effectLst/>
                <a:latin typeface="Open Sans"/>
              </a:rPr>
              <a:t>Гука</a:t>
            </a:r>
            <a:r>
              <a:rPr lang="uk-UA" sz="1600" b="0" i="0" dirty="0" smtClean="0">
                <a:solidFill>
                  <a:srgbClr val="121010"/>
                </a:solidFill>
                <a:effectLst/>
                <a:latin typeface="Open Sans"/>
              </a:rPr>
              <a:t> цікавила не будова рослин, а дослідження властивостей матеріалів. Він зазначив, що корок від пляшки (який виготовляють із рослинного матеріалу) плаває на поверхні води. Що тримає корок на поверхні? Гострим лезом Гук зробив тонкі зрізи цього матеріалу та розглянув їх під збільшенням. Те, що він побачив, наведено на рисунку.</a:t>
            </a:r>
          </a:p>
          <a:p>
            <a:pPr indent="457200" algn="just"/>
            <a:r>
              <a:rPr lang="uk-UA" sz="1600" b="0" i="0" dirty="0" smtClean="0">
                <a:solidFill>
                  <a:srgbClr val="121010"/>
                </a:solidFill>
                <a:effectLst/>
                <a:latin typeface="Open Sans"/>
              </a:rPr>
              <a:t>Він побачив чарунки, заповнені повітрям. Саме їх він назвав клітинами.</a:t>
            </a:r>
          </a:p>
          <a:p>
            <a:pPr indent="457200" algn="just"/>
            <a:r>
              <a:rPr lang="uk-UA" sz="1600" b="0" i="0" dirty="0" smtClean="0">
                <a:solidFill>
                  <a:srgbClr val="121010"/>
                </a:solidFill>
                <a:effectLst/>
                <a:latin typeface="Open Sans"/>
              </a:rPr>
              <a:t>Гук не ставив перед собою завдання вивчення мікроскопічної будови рослин. Але саме його праця стала поштовхом для використання мікроскопії в дослідженнях живих організмів.</a:t>
            </a:r>
            <a:endParaRPr lang="uk-UA" sz="1600" b="0" i="0" dirty="0">
              <a:solidFill>
                <a:srgbClr val="121010"/>
              </a:solidFill>
              <a:effectLst/>
              <a:latin typeface="Open Sans"/>
            </a:endParaRPr>
          </a:p>
        </p:txBody>
      </p:sp>
    </p:spTree>
    <p:extLst>
      <p:ext uri="{BB962C8B-B14F-4D97-AF65-F5344CB8AC3E}">
        <p14:creationId xmlns:p14="http://schemas.microsoft.com/office/powerpoint/2010/main" val="1374554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1737" y="105294"/>
            <a:ext cx="8911687" cy="612262"/>
          </a:xfrm>
        </p:spPr>
        <p:txBody>
          <a:bodyPr>
            <a:normAutofit fontScale="90000"/>
          </a:bodyPr>
          <a:lstStyle/>
          <a:p>
            <a:pPr algn="ctr"/>
            <a:r>
              <a:rPr lang="uk-UA" b="1" dirty="0"/>
              <a:t>Камбій</a:t>
            </a:r>
            <a:r>
              <a:rPr lang="uk-UA" dirty="0"/>
              <a:t/>
            </a:r>
            <a:br>
              <a:rPr lang="uk-UA" dirty="0"/>
            </a:br>
            <a:endParaRPr lang="uk-UA" dirty="0"/>
          </a:p>
        </p:txBody>
      </p:sp>
      <p:pic>
        <p:nvPicPr>
          <p:cNvPr id="4" name="Місце для вмісту 3"/>
          <p:cNvPicPr>
            <a:picLocks noGrp="1" noChangeAspect="1"/>
          </p:cNvPicPr>
          <p:nvPr>
            <p:ph idx="1"/>
          </p:nvPr>
        </p:nvPicPr>
        <p:blipFill>
          <a:blip r:embed="rId2"/>
          <a:stretch>
            <a:fillRect/>
          </a:stretch>
        </p:blipFill>
        <p:spPr>
          <a:xfrm>
            <a:off x="1815921" y="2843748"/>
            <a:ext cx="9323187" cy="3351192"/>
          </a:xfrm>
          <a:prstGeom prst="rect">
            <a:avLst/>
          </a:prstGeom>
        </p:spPr>
      </p:pic>
      <p:sp>
        <p:nvSpPr>
          <p:cNvPr id="5" name="Прямокутник 4"/>
          <p:cNvSpPr/>
          <p:nvPr/>
        </p:nvSpPr>
        <p:spPr>
          <a:xfrm>
            <a:off x="1815921" y="785611"/>
            <a:ext cx="9942490" cy="1870512"/>
          </a:xfrm>
          <a:prstGeom prst="rect">
            <a:avLst/>
          </a:prstGeom>
        </p:spPr>
        <p:txBody>
          <a:bodyPr wrap="square">
            <a:spAutoFit/>
          </a:bodyPr>
          <a:lstStyle/>
          <a:p>
            <a:pPr lvl="0">
              <a:lnSpc>
                <a:spcPct val="107000"/>
              </a:lnSpc>
              <a:buSzPts val="1000"/>
              <a:tabLst>
                <a:tab pos="457200" algn="l"/>
              </a:tabLst>
            </a:pPr>
            <a:r>
              <a:rPr lang="uk-UA" dirty="0">
                <a:latin typeface="Google Sans"/>
                <a:ea typeface="Times New Roman" panose="02020603050405020304" pitchFamily="18" charset="0"/>
                <a:cs typeface="Times New Roman" panose="02020603050405020304" pitchFamily="18" charset="0"/>
              </a:rPr>
              <a:t>Це твірна тканина, яка відділяє деревину від лубу.</a:t>
            </a:r>
            <a:endParaRPr lang="uk-UA" dirty="0">
              <a:latin typeface="Google Sans"/>
              <a:ea typeface="Calibri" panose="020F0502020204030204" pitchFamily="34" charset="0"/>
              <a:cs typeface="Times New Roman" panose="02020603050405020304" pitchFamily="18" charset="0"/>
            </a:endParaRPr>
          </a:p>
          <a:p>
            <a:pPr lvl="0">
              <a:lnSpc>
                <a:spcPct val="107000"/>
              </a:lnSpc>
              <a:buSzPts val="1000"/>
              <a:tabLst>
                <a:tab pos="457200" algn="l"/>
              </a:tabLst>
            </a:pPr>
            <a:r>
              <a:rPr lang="uk-UA" dirty="0">
                <a:latin typeface="Google Sans"/>
                <a:ea typeface="Times New Roman" panose="02020603050405020304" pitchFamily="18" charset="0"/>
                <a:cs typeface="Times New Roman" panose="02020603050405020304" pitchFamily="18" charset="0"/>
              </a:rPr>
              <a:t>Кожного року він відкладає шари нової ксилеми й флоеми.</a:t>
            </a:r>
            <a:endParaRPr lang="uk-UA" dirty="0">
              <a:latin typeface="Google Sans"/>
              <a:ea typeface="Calibri" panose="020F0502020204030204" pitchFamily="34" charset="0"/>
              <a:cs typeface="Times New Roman" panose="02020603050405020304" pitchFamily="18" charset="0"/>
            </a:endParaRPr>
          </a:p>
          <a:p>
            <a:pPr lvl="0">
              <a:lnSpc>
                <a:spcPct val="107000"/>
              </a:lnSpc>
              <a:buSzPts val="1000"/>
              <a:tabLst>
                <a:tab pos="457200" algn="l"/>
              </a:tabLst>
            </a:pPr>
            <a:r>
              <a:rPr lang="uk-UA" dirty="0">
                <a:latin typeface="Google Sans"/>
                <a:ea typeface="Times New Roman" panose="02020603050405020304" pitchFamily="18" charset="0"/>
                <a:cs typeface="Times New Roman" panose="02020603050405020304" pitchFamily="18" charset="0"/>
              </a:rPr>
              <a:t>Так утворюються </a:t>
            </a:r>
            <a:r>
              <a:rPr lang="uk-UA" b="1" dirty="0">
                <a:latin typeface="Google Sans"/>
                <a:ea typeface="Times New Roman" panose="02020603050405020304" pitchFamily="18" charset="0"/>
                <a:cs typeface="Times New Roman" panose="02020603050405020304" pitchFamily="18" charset="0"/>
              </a:rPr>
              <a:t>річні кільця</a:t>
            </a:r>
            <a:r>
              <a:rPr lang="uk-UA" dirty="0">
                <a:latin typeface="Google Sans"/>
                <a:ea typeface="Times New Roman" panose="02020603050405020304" pitchFamily="18" charset="0"/>
                <a:cs typeface="Times New Roman" panose="02020603050405020304" pitchFamily="18" charset="0"/>
              </a:rPr>
              <a:t>, за якими можна визначити вік дерева і навіть умови його росту.</a:t>
            </a:r>
            <a:endParaRPr lang="uk-UA" dirty="0">
              <a:latin typeface="Google Sans"/>
              <a:ea typeface="Calibri" panose="020F0502020204030204" pitchFamily="34" charset="0"/>
              <a:cs typeface="Times New Roman" panose="02020603050405020304" pitchFamily="18" charset="0"/>
            </a:endParaRPr>
          </a:p>
          <a:p>
            <a:pPr lvl="0" algn="just">
              <a:lnSpc>
                <a:spcPct val="107000"/>
              </a:lnSpc>
              <a:buSzPts val="1000"/>
              <a:tabLst>
                <a:tab pos="457200" algn="l"/>
              </a:tabLst>
            </a:pPr>
            <a:r>
              <a:rPr lang="uk-UA" dirty="0">
                <a:latin typeface="Google Sans"/>
                <a:ea typeface="Times New Roman" panose="02020603050405020304" pitchFamily="18" charset="0"/>
                <a:cs typeface="Times New Roman" panose="02020603050405020304" pitchFamily="18" charset="0"/>
              </a:rPr>
              <a:t>Якщо кільце вузьке — рік був посушливим або дерево мало конкуренцію. Якщо широке — умови були сприятливими.</a:t>
            </a:r>
            <a:endParaRPr lang="uk-UA" dirty="0">
              <a:effectLst/>
              <a:latin typeface="Google Sans"/>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5557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85935"/>
            <a:ext cx="8911687" cy="1280890"/>
          </a:xfrm>
        </p:spPr>
        <p:txBody>
          <a:bodyPr/>
          <a:lstStyle/>
          <a:p>
            <a:pPr algn="ctr"/>
            <a:r>
              <a:rPr lang="uk-UA" b="1" dirty="0" smtClean="0"/>
              <a:t>Висновки</a:t>
            </a:r>
            <a:endParaRPr lang="uk-UA" b="1" dirty="0"/>
          </a:p>
        </p:txBody>
      </p:sp>
      <p:sp>
        <p:nvSpPr>
          <p:cNvPr id="3" name="Місце для вмісту 2"/>
          <p:cNvSpPr>
            <a:spLocks noGrp="1"/>
          </p:cNvSpPr>
          <p:nvPr>
            <p:ph idx="1"/>
          </p:nvPr>
        </p:nvSpPr>
        <p:spPr>
          <a:xfrm>
            <a:off x="2486181" y="715166"/>
            <a:ext cx="8915400" cy="2193701"/>
          </a:xfrm>
        </p:spPr>
        <p:txBody>
          <a:bodyPr/>
          <a:lstStyle/>
          <a:p>
            <a:pPr lvl="0" algn="just"/>
            <a:r>
              <a:rPr lang="uk-UA" dirty="0"/>
              <a:t>Клітина — це основна одиниця життя, де кожна органела має свою функцію.</a:t>
            </a:r>
          </a:p>
          <a:p>
            <a:pPr lvl="0" algn="just"/>
            <a:r>
              <a:rPr lang="uk-UA" dirty="0"/>
              <a:t>Рослинні тканини </a:t>
            </a:r>
            <a:r>
              <a:rPr lang="uk-UA" dirty="0" smtClean="0"/>
              <a:t>мають свої функції: </a:t>
            </a:r>
            <a:r>
              <a:rPr lang="uk-UA" dirty="0"/>
              <a:t>покривні захищають, провідні транспортують, механічні зміцнюють, основні запасають.</a:t>
            </a:r>
          </a:p>
          <a:p>
            <a:pPr lvl="0" algn="just"/>
            <a:r>
              <a:rPr lang="uk-UA" dirty="0"/>
              <a:t>У дерев особливе значення мають ксилема, флоема та камбій — вони визначають життя і ріст деревини.</a:t>
            </a:r>
          </a:p>
          <a:p>
            <a:endParaRPr lang="uk-UA" dirty="0"/>
          </a:p>
        </p:txBody>
      </p:sp>
      <p:pic>
        <p:nvPicPr>
          <p:cNvPr id="4" name="Рисунок 3"/>
          <p:cNvPicPr>
            <a:picLocks noChangeAspect="1"/>
          </p:cNvPicPr>
          <p:nvPr/>
        </p:nvPicPr>
        <p:blipFill>
          <a:blip r:embed="rId2"/>
          <a:stretch>
            <a:fillRect/>
          </a:stretch>
        </p:blipFill>
        <p:spPr>
          <a:xfrm>
            <a:off x="3230462" y="2716548"/>
            <a:ext cx="7426838" cy="3995594"/>
          </a:xfrm>
          <a:prstGeom prst="rect">
            <a:avLst/>
          </a:prstGeom>
        </p:spPr>
      </p:pic>
    </p:spTree>
    <p:extLst>
      <p:ext uri="{BB962C8B-B14F-4D97-AF65-F5344CB8AC3E}">
        <p14:creationId xmlns:p14="http://schemas.microsoft.com/office/powerpoint/2010/main" val="3039403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a:stretch>
            <a:fillRect/>
          </a:stretch>
        </p:blipFill>
        <p:spPr>
          <a:xfrm>
            <a:off x="2342606" y="3709850"/>
            <a:ext cx="9666514" cy="2882503"/>
          </a:xfrm>
          <a:prstGeom prst="rect">
            <a:avLst/>
          </a:prstGeom>
        </p:spPr>
      </p:pic>
      <p:sp>
        <p:nvSpPr>
          <p:cNvPr id="5" name="Прямокутник 4"/>
          <p:cNvSpPr/>
          <p:nvPr/>
        </p:nvSpPr>
        <p:spPr>
          <a:xfrm>
            <a:off x="2487974" y="200297"/>
            <a:ext cx="9344297" cy="3570208"/>
          </a:xfrm>
          <a:prstGeom prst="rect">
            <a:avLst/>
          </a:prstGeom>
        </p:spPr>
        <p:txBody>
          <a:bodyPr wrap="square">
            <a:spAutoFit/>
          </a:bodyPr>
          <a:lstStyle/>
          <a:p>
            <a:pPr indent="457200" algn="just"/>
            <a:r>
              <a:rPr lang="uk-UA" sz="1600" b="0" i="0" dirty="0" smtClean="0">
                <a:solidFill>
                  <a:srgbClr val="121010"/>
                </a:solidFill>
                <a:effectLst/>
                <a:latin typeface="Open Sans"/>
              </a:rPr>
              <a:t>Насправді </a:t>
            </a:r>
            <a:r>
              <a:rPr lang="uk-UA" sz="1600" dirty="0" smtClean="0">
                <a:latin typeface="Open Sans"/>
              </a:rPr>
              <a:t>Роберт Гук</a:t>
            </a:r>
            <a:r>
              <a:rPr lang="uk-UA" sz="1600" b="0" i="0" dirty="0" smtClean="0">
                <a:solidFill>
                  <a:srgbClr val="121010"/>
                </a:solidFill>
                <a:effectLst/>
                <a:latin typeface="Open Sans"/>
              </a:rPr>
              <a:t> не побачив самих клітин, він відкрив лише клітинні стінки! Саме тому Гук назвав побачене «клітинами» — «комірками».</a:t>
            </a:r>
          </a:p>
          <a:p>
            <a:pPr indent="457200" algn="just"/>
            <a:r>
              <a:rPr lang="uk-UA" sz="1600" b="0" i="0" dirty="0" smtClean="0">
                <a:solidFill>
                  <a:srgbClr val="121010"/>
                </a:solidFill>
                <a:effectLst/>
                <a:latin typeface="Open Sans"/>
              </a:rPr>
              <a:t>Клітини корка є мертвими не лише в тому зразку, який Гук міг дістати з пляшки. Вони є мертвими вже у самій рослині! Корок виготовляють з поверхневих шарів дерева, що поширене в Південно-Західній Європі — коркового </a:t>
            </a:r>
            <a:r>
              <a:rPr lang="uk-UA" sz="1600" b="0" i="0" dirty="0" err="1" smtClean="0">
                <a:solidFill>
                  <a:srgbClr val="121010"/>
                </a:solidFill>
                <a:effectLst/>
                <a:latin typeface="Open Sans"/>
              </a:rPr>
              <a:t>дуба</a:t>
            </a:r>
            <a:r>
              <a:rPr lang="uk-UA" sz="1600" b="0" i="0" dirty="0" smtClean="0">
                <a:solidFill>
                  <a:srgbClr val="121010"/>
                </a:solidFill>
                <a:effectLst/>
                <a:latin typeface="Open Sans"/>
              </a:rPr>
              <a:t>, близького родича нашого </a:t>
            </a:r>
            <a:r>
              <a:rPr lang="uk-UA" sz="1600" b="0" i="0" dirty="0" err="1" smtClean="0">
                <a:solidFill>
                  <a:srgbClr val="121010"/>
                </a:solidFill>
                <a:effectLst/>
                <a:latin typeface="Open Sans"/>
              </a:rPr>
              <a:t>дуба</a:t>
            </a:r>
            <a:r>
              <a:rPr lang="uk-UA" sz="1600" b="0" i="0" dirty="0" smtClean="0">
                <a:solidFill>
                  <a:srgbClr val="121010"/>
                </a:solidFill>
                <a:effectLst/>
                <a:latin typeface="Open Sans"/>
              </a:rPr>
              <a:t> </a:t>
            </a:r>
            <a:r>
              <a:rPr lang="uk-UA" sz="1600" b="0" i="0" dirty="0" err="1" smtClean="0">
                <a:solidFill>
                  <a:srgbClr val="121010"/>
                </a:solidFill>
                <a:effectLst/>
                <a:latin typeface="Open Sans"/>
              </a:rPr>
              <a:t>черешчатого</a:t>
            </a:r>
            <a:r>
              <a:rPr lang="uk-UA" sz="1600" b="0" i="0" dirty="0" smtClean="0">
                <a:solidFill>
                  <a:srgbClr val="121010"/>
                </a:solidFill>
                <a:effectLst/>
                <a:latin typeface="Open Sans"/>
              </a:rPr>
              <a:t>. Від нашого </a:t>
            </a:r>
            <a:r>
              <a:rPr lang="uk-UA" sz="1600" b="0" i="0" dirty="0" err="1" smtClean="0">
                <a:solidFill>
                  <a:srgbClr val="121010"/>
                </a:solidFill>
                <a:effectLst/>
                <a:latin typeface="Open Sans"/>
              </a:rPr>
              <a:t>дуба</a:t>
            </a:r>
            <a:r>
              <a:rPr lang="uk-UA" sz="1600" b="0" i="0" dirty="0" smtClean="0">
                <a:solidFill>
                  <a:srgbClr val="121010"/>
                </a:solidFill>
                <a:effectLst/>
                <a:latin typeface="Open Sans"/>
              </a:rPr>
              <a:t> корковий відрізняється тим, що зовнішній шар, який робить стовбур </a:t>
            </a:r>
            <a:r>
              <a:rPr lang="uk-UA" sz="1600" b="0" i="0" dirty="0" err="1" smtClean="0">
                <a:solidFill>
                  <a:srgbClr val="121010"/>
                </a:solidFill>
                <a:effectLst/>
                <a:latin typeface="Open Sans"/>
              </a:rPr>
              <a:t>дуба</a:t>
            </a:r>
            <a:r>
              <a:rPr lang="uk-UA" sz="1600" b="0" i="0" dirty="0" smtClean="0">
                <a:solidFill>
                  <a:srgbClr val="121010"/>
                </a:solidFill>
                <a:effectLst/>
                <a:latin typeface="Open Sans"/>
              </a:rPr>
              <a:t> зморшкуватим, у нього товстіший та міцніший. З дерева раз у кілька років зрізають кору і використовують для різних потреб — перш за все, щоб закорковувати пляшки.</a:t>
            </a:r>
          </a:p>
          <a:p>
            <a:pPr indent="457200" algn="just"/>
            <a:r>
              <a:rPr lang="uk-UA" sz="1600" dirty="0" smtClean="0">
                <a:latin typeface="Open Sans"/>
              </a:rPr>
              <a:t>Справжнє </a:t>
            </a:r>
            <a:r>
              <a:rPr lang="uk-UA" sz="1600" dirty="0">
                <a:latin typeface="Open Sans"/>
              </a:rPr>
              <a:t>формування клітинної теорії відбулося лише у XIX столітті.</a:t>
            </a:r>
          </a:p>
          <a:p>
            <a:pPr lvl="0" indent="457200" algn="just"/>
            <a:r>
              <a:rPr lang="uk-UA" sz="1600" dirty="0">
                <a:latin typeface="Open Sans"/>
              </a:rPr>
              <a:t>У 1838–1839 роках Теодор </a:t>
            </a:r>
            <a:r>
              <a:rPr lang="uk-UA" sz="1600" dirty="0" err="1">
                <a:latin typeface="Open Sans"/>
              </a:rPr>
              <a:t>Шлейден</a:t>
            </a:r>
            <a:r>
              <a:rPr lang="uk-UA" sz="1600" dirty="0">
                <a:latin typeface="Open Sans"/>
              </a:rPr>
              <a:t> і Теодор </a:t>
            </a:r>
            <a:r>
              <a:rPr lang="uk-UA" sz="1600" dirty="0" err="1">
                <a:latin typeface="Open Sans"/>
              </a:rPr>
              <a:t>Шванн</a:t>
            </a:r>
            <a:r>
              <a:rPr lang="uk-UA" sz="1600" dirty="0">
                <a:latin typeface="Open Sans"/>
              </a:rPr>
              <a:t> висунули ідею, що всі живі організми складаються з клітин.</a:t>
            </a:r>
          </a:p>
          <a:p>
            <a:pPr lvl="0" indent="457200" algn="just"/>
            <a:r>
              <a:rPr lang="uk-UA" sz="1600" dirty="0">
                <a:latin typeface="Open Sans"/>
              </a:rPr>
              <a:t>У 1855 році Рудольф </a:t>
            </a:r>
            <a:r>
              <a:rPr lang="uk-UA" sz="1600" dirty="0" err="1">
                <a:latin typeface="Open Sans"/>
              </a:rPr>
              <a:t>Вірхов</a:t>
            </a:r>
            <a:r>
              <a:rPr lang="uk-UA" sz="1600" dirty="0">
                <a:latin typeface="Open Sans"/>
              </a:rPr>
              <a:t> доповнив цю теорію знаменитим твердженням: «кожна клітина походить від іншої клітини».</a:t>
            </a:r>
          </a:p>
          <a:p>
            <a:pPr indent="457200" algn="just"/>
            <a:endParaRPr lang="uk-UA" b="0" i="0" dirty="0">
              <a:solidFill>
                <a:srgbClr val="121010"/>
              </a:solidFill>
              <a:effectLst/>
              <a:latin typeface="Open Sans"/>
            </a:endParaRPr>
          </a:p>
        </p:txBody>
      </p:sp>
    </p:spTree>
    <p:extLst>
      <p:ext uri="{BB962C8B-B14F-4D97-AF65-F5344CB8AC3E}">
        <p14:creationId xmlns:p14="http://schemas.microsoft.com/office/powerpoint/2010/main" val="3393933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66800" y="95064"/>
            <a:ext cx="8911687" cy="1280890"/>
          </a:xfrm>
        </p:spPr>
        <p:txBody>
          <a:bodyPr/>
          <a:lstStyle/>
          <a:p>
            <a:r>
              <a:rPr lang="uk-UA" b="1" dirty="0"/>
              <a:t>Основні положення клітинної теорії</a:t>
            </a:r>
            <a:r>
              <a:rPr lang="uk-UA" dirty="0"/>
              <a:t/>
            </a:r>
            <a:br>
              <a:rPr lang="uk-UA" dirty="0"/>
            </a:br>
            <a:endParaRPr lang="uk-UA" dirty="0"/>
          </a:p>
        </p:txBody>
      </p:sp>
      <p:sp>
        <p:nvSpPr>
          <p:cNvPr id="3" name="Місце для вмісту 2"/>
          <p:cNvSpPr>
            <a:spLocks noGrp="1"/>
          </p:cNvSpPr>
          <p:nvPr>
            <p:ph idx="1"/>
          </p:nvPr>
        </p:nvSpPr>
        <p:spPr>
          <a:xfrm>
            <a:off x="1898469" y="870859"/>
            <a:ext cx="10101942" cy="1693108"/>
          </a:xfrm>
        </p:spPr>
        <p:txBody>
          <a:bodyPr>
            <a:normAutofit/>
          </a:bodyPr>
          <a:lstStyle/>
          <a:p>
            <a:pPr lvl="0"/>
            <a:r>
              <a:rPr lang="uk-UA" dirty="0"/>
              <a:t>Клітина — елементарна одиниця живого.</a:t>
            </a:r>
          </a:p>
          <a:p>
            <a:pPr lvl="0"/>
            <a:r>
              <a:rPr lang="uk-UA" dirty="0"/>
              <a:t>Всі організми складаються з клітин.</a:t>
            </a:r>
          </a:p>
          <a:p>
            <a:pPr lvl="0"/>
            <a:r>
              <a:rPr lang="uk-UA" dirty="0"/>
              <a:t>Клітини виникають лише шляхом поділу.</a:t>
            </a:r>
          </a:p>
          <a:p>
            <a:pPr lvl="0"/>
            <a:r>
              <a:rPr lang="uk-UA" dirty="0"/>
              <a:t>Організм функціонує як єдина система взаємопов’язаних клітин.</a:t>
            </a:r>
          </a:p>
          <a:p>
            <a:endParaRPr lang="uk-UA" dirty="0"/>
          </a:p>
        </p:txBody>
      </p:sp>
      <p:pic>
        <p:nvPicPr>
          <p:cNvPr id="6" name="Рисунок 5"/>
          <p:cNvPicPr>
            <a:picLocks noChangeAspect="1"/>
          </p:cNvPicPr>
          <p:nvPr/>
        </p:nvPicPr>
        <p:blipFill>
          <a:blip r:embed="rId2"/>
          <a:stretch>
            <a:fillRect/>
          </a:stretch>
        </p:blipFill>
        <p:spPr>
          <a:xfrm>
            <a:off x="3407827" y="2563967"/>
            <a:ext cx="5152964" cy="4007861"/>
          </a:xfrm>
          <a:prstGeom prst="rect">
            <a:avLst/>
          </a:prstGeom>
        </p:spPr>
      </p:pic>
    </p:spTree>
    <p:extLst>
      <p:ext uri="{BB962C8B-B14F-4D97-AF65-F5344CB8AC3E}">
        <p14:creationId xmlns:p14="http://schemas.microsoft.com/office/powerpoint/2010/main" val="783353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a:t>Будова рослинної клітини</a:t>
            </a:r>
            <a:r>
              <a:rPr lang="uk-UA" dirty="0"/>
              <a:t/>
            </a:r>
            <a:br>
              <a:rPr lang="uk-UA" dirty="0"/>
            </a:br>
            <a:endParaRPr lang="uk-UA" dirty="0"/>
          </a:p>
        </p:txBody>
      </p:sp>
      <p:pic>
        <p:nvPicPr>
          <p:cNvPr id="4" name="Місце для вмісту 3"/>
          <p:cNvPicPr>
            <a:picLocks noGrp="1" noChangeAspect="1"/>
          </p:cNvPicPr>
          <p:nvPr>
            <p:ph idx="1"/>
          </p:nvPr>
        </p:nvPicPr>
        <p:blipFill>
          <a:blip r:embed="rId2"/>
          <a:stretch>
            <a:fillRect/>
          </a:stretch>
        </p:blipFill>
        <p:spPr>
          <a:xfrm>
            <a:off x="2372046" y="2545444"/>
            <a:ext cx="7570913" cy="4160155"/>
          </a:xfrm>
          <a:prstGeom prst="rect">
            <a:avLst/>
          </a:prstGeom>
        </p:spPr>
      </p:pic>
      <p:sp>
        <p:nvSpPr>
          <p:cNvPr id="5" name="Прямокутник 4"/>
          <p:cNvSpPr/>
          <p:nvPr/>
        </p:nvSpPr>
        <p:spPr>
          <a:xfrm>
            <a:off x="1950720" y="1264555"/>
            <a:ext cx="9927772" cy="923330"/>
          </a:xfrm>
          <a:prstGeom prst="rect">
            <a:avLst/>
          </a:prstGeom>
        </p:spPr>
        <p:txBody>
          <a:bodyPr wrap="square">
            <a:spAutoFit/>
          </a:bodyPr>
          <a:lstStyle/>
          <a:p>
            <a:pPr algn="just"/>
            <a:r>
              <a:rPr lang="ru-RU" dirty="0">
                <a:solidFill>
                  <a:srgbClr val="001D35"/>
                </a:solidFill>
                <a:latin typeface="Open Sans"/>
              </a:rPr>
              <a:t>Р</a:t>
            </a:r>
            <a:r>
              <a:rPr lang="ru-RU" b="0" i="0" dirty="0" smtClean="0">
                <a:solidFill>
                  <a:srgbClr val="001D35"/>
                </a:solidFill>
                <a:effectLst/>
                <a:latin typeface="Open Sans"/>
              </a:rPr>
              <a:t>ослини належать до еукаріотів, це означає, що </a:t>
            </a:r>
            <a:r>
              <a:rPr lang="ru-RU" dirty="0" smtClean="0">
                <a:latin typeface="Open Sans"/>
              </a:rPr>
              <a:t>їхні клітини мають чітко сформоване ядро.</a:t>
            </a:r>
          </a:p>
          <a:p>
            <a:pPr algn="just"/>
            <a:r>
              <a:rPr lang="ru-RU" b="1" u="sng" dirty="0">
                <a:latin typeface="Open Sans"/>
                <a:hlinkClick r:id="rId3"/>
              </a:rPr>
              <a:t>Ядро</a:t>
            </a:r>
            <a:r>
              <a:rPr lang="ru-RU" dirty="0">
                <a:latin typeface="Open Sans"/>
              </a:rPr>
              <a:t>: </a:t>
            </a:r>
            <a:r>
              <a:rPr lang="ru-RU" dirty="0" smtClean="0">
                <a:latin typeface="Open Sans"/>
              </a:rPr>
              <a:t>містить </a:t>
            </a:r>
            <a:r>
              <a:rPr lang="ru-RU" dirty="0">
                <a:latin typeface="Open Sans"/>
              </a:rPr>
              <a:t>генетичний матеріал (ДНК</a:t>
            </a:r>
            <a:r>
              <a:rPr lang="ru-RU" dirty="0" smtClean="0">
                <a:latin typeface="Open Sans"/>
              </a:rPr>
              <a:t>). Це довгі нитчасті молекули, які здатні утворювати </a:t>
            </a:r>
            <a:r>
              <a:rPr lang="ru-RU" dirty="0" err="1" smtClean="0">
                <a:latin typeface="Open Sans"/>
              </a:rPr>
              <a:t>спіралі</a:t>
            </a:r>
            <a:r>
              <a:rPr lang="ru-RU" dirty="0" smtClean="0">
                <a:latin typeface="Open Sans"/>
              </a:rPr>
              <a:t>, </a:t>
            </a:r>
            <a:r>
              <a:rPr lang="ru-RU" dirty="0" err="1" smtClean="0">
                <a:latin typeface="Open Sans"/>
              </a:rPr>
              <a:t>компактизуватися</a:t>
            </a:r>
            <a:r>
              <a:rPr lang="ru-RU" dirty="0" smtClean="0">
                <a:latin typeface="Open Sans"/>
              </a:rPr>
              <a:t>, </a:t>
            </a:r>
            <a:r>
              <a:rPr lang="ru-RU" dirty="0" err="1" smtClean="0">
                <a:latin typeface="Open Sans"/>
              </a:rPr>
              <a:t>скорочуватися</a:t>
            </a:r>
            <a:r>
              <a:rPr lang="ru-RU" dirty="0" smtClean="0">
                <a:latin typeface="Open Sans"/>
              </a:rPr>
              <a:t> і </a:t>
            </a:r>
            <a:r>
              <a:rPr lang="ru-RU" dirty="0" err="1" smtClean="0">
                <a:latin typeface="Open Sans"/>
              </a:rPr>
              <a:t>складатися</a:t>
            </a:r>
            <a:r>
              <a:rPr lang="ru-RU" dirty="0" smtClean="0">
                <a:latin typeface="Open Sans"/>
              </a:rPr>
              <a:t> в </a:t>
            </a:r>
            <a:r>
              <a:rPr lang="ru-RU" dirty="0" err="1" smtClean="0">
                <a:latin typeface="Open Sans"/>
              </a:rPr>
              <a:t>хромосоми</a:t>
            </a:r>
            <a:r>
              <a:rPr lang="ru-RU" dirty="0" smtClean="0">
                <a:latin typeface="Open Sans"/>
              </a:rPr>
              <a:t>. </a:t>
            </a:r>
            <a:endParaRPr lang="uk-UA" dirty="0">
              <a:latin typeface="Open Sans"/>
            </a:endParaRPr>
          </a:p>
        </p:txBody>
      </p:sp>
    </p:spTree>
    <p:extLst>
      <p:ext uri="{BB962C8B-B14F-4D97-AF65-F5344CB8AC3E}">
        <p14:creationId xmlns:p14="http://schemas.microsoft.com/office/powerpoint/2010/main" val="2482061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a:t>Будова рослинної </a:t>
            </a:r>
            <a:r>
              <a:rPr lang="uk-UA" b="1" dirty="0" smtClean="0"/>
              <a:t>клітини</a:t>
            </a:r>
            <a:endParaRPr lang="uk-UA" dirty="0"/>
          </a:p>
        </p:txBody>
      </p:sp>
      <p:pic>
        <p:nvPicPr>
          <p:cNvPr id="4" name="Місце для вмісту 3"/>
          <p:cNvPicPr>
            <a:picLocks noGrp="1" noChangeAspect="1"/>
          </p:cNvPicPr>
          <p:nvPr>
            <p:ph idx="1"/>
          </p:nvPr>
        </p:nvPicPr>
        <p:blipFill>
          <a:blip r:embed="rId2"/>
          <a:stretch>
            <a:fillRect/>
          </a:stretch>
        </p:blipFill>
        <p:spPr>
          <a:xfrm>
            <a:off x="2592925" y="2545445"/>
            <a:ext cx="7543510" cy="4049389"/>
          </a:xfrm>
          <a:prstGeom prst="rect">
            <a:avLst/>
          </a:prstGeom>
        </p:spPr>
      </p:pic>
      <p:sp>
        <p:nvSpPr>
          <p:cNvPr id="5" name="Прямокутник 4"/>
          <p:cNvSpPr/>
          <p:nvPr/>
        </p:nvSpPr>
        <p:spPr>
          <a:xfrm>
            <a:off x="1950720" y="1264555"/>
            <a:ext cx="9927772" cy="1200329"/>
          </a:xfrm>
          <a:prstGeom prst="rect">
            <a:avLst/>
          </a:prstGeom>
        </p:spPr>
        <p:txBody>
          <a:bodyPr wrap="square">
            <a:spAutoFit/>
          </a:bodyPr>
          <a:lstStyle/>
          <a:p>
            <a:pPr algn="just"/>
            <a:r>
              <a:rPr lang="ru-RU" dirty="0" err="1" smtClean="0">
                <a:solidFill>
                  <a:srgbClr val="001D35"/>
                </a:solidFill>
                <a:latin typeface="Open Sans"/>
              </a:rPr>
              <a:t>Вміст</a:t>
            </a:r>
            <a:r>
              <a:rPr lang="ru-RU" dirty="0" smtClean="0">
                <a:solidFill>
                  <a:srgbClr val="001D35"/>
                </a:solidFill>
                <a:latin typeface="Open Sans"/>
              </a:rPr>
              <a:t> клітини </a:t>
            </a:r>
            <a:r>
              <a:rPr lang="ru-RU" dirty="0" err="1" smtClean="0">
                <a:solidFill>
                  <a:srgbClr val="001D35"/>
                </a:solidFill>
                <a:latin typeface="Open Sans"/>
              </a:rPr>
              <a:t>обмежує</a:t>
            </a:r>
            <a:r>
              <a:rPr lang="ru-RU" dirty="0" smtClean="0">
                <a:solidFill>
                  <a:srgbClr val="001D35"/>
                </a:solidFill>
                <a:latin typeface="Open Sans"/>
              </a:rPr>
              <a:t> тоненька </a:t>
            </a:r>
            <a:r>
              <a:rPr lang="ru-RU" dirty="0" err="1" smtClean="0">
                <a:solidFill>
                  <a:srgbClr val="001D35"/>
                </a:solidFill>
                <a:latin typeface="Open Sans"/>
              </a:rPr>
              <a:t>плівка</a:t>
            </a:r>
            <a:r>
              <a:rPr lang="ru-RU" dirty="0" smtClean="0">
                <a:solidFill>
                  <a:srgbClr val="001D35"/>
                </a:solidFill>
                <a:latin typeface="Open Sans"/>
              </a:rPr>
              <a:t> – </a:t>
            </a:r>
            <a:r>
              <a:rPr lang="ru-RU" dirty="0" err="1" smtClean="0">
                <a:solidFill>
                  <a:srgbClr val="FF0000"/>
                </a:solidFill>
                <a:latin typeface="Open Sans"/>
              </a:rPr>
              <a:t>плазматична</a:t>
            </a:r>
            <a:r>
              <a:rPr lang="ru-RU" dirty="0" smtClean="0">
                <a:solidFill>
                  <a:srgbClr val="FF0000"/>
                </a:solidFill>
                <a:latin typeface="Open Sans"/>
              </a:rPr>
              <a:t> мембрана</a:t>
            </a:r>
            <a:r>
              <a:rPr lang="ru-RU" dirty="0" smtClean="0">
                <a:solidFill>
                  <a:srgbClr val="001D35"/>
                </a:solidFill>
                <a:latin typeface="Open Sans"/>
              </a:rPr>
              <a:t>. Мембрана </a:t>
            </a:r>
            <a:r>
              <a:rPr lang="ru-RU" dirty="0" err="1" smtClean="0">
                <a:solidFill>
                  <a:srgbClr val="001D35"/>
                </a:solidFill>
                <a:latin typeface="Open Sans"/>
              </a:rPr>
              <a:t>забезпечує</a:t>
            </a:r>
            <a:r>
              <a:rPr lang="ru-RU" dirty="0" smtClean="0">
                <a:solidFill>
                  <a:srgbClr val="001D35"/>
                </a:solidFill>
                <a:latin typeface="Open Sans"/>
              </a:rPr>
              <a:t> </a:t>
            </a:r>
            <a:r>
              <a:rPr lang="ru-RU" dirty="0" err="1" smtClean="0">
                <a:solidFill>
                  <a:srgbClr val="001D35"/>
                </a:solidFill>
                <a:latin typeface="Open Sans"/>
              </a:rPr>
              <a:t>обмін</a:t>
            </a:r>
            <a:r>
              <a:rPr lang="ru-RU" dirty="0" smtClean="0">
                <a:solidFill>
                  <a:srgbClr val="001D35"/>
                </a:solidFill>
                <a:latin typeface="Open Sans"/>
              </a:rPr>
              <a:t> </a:t>
            </a:r>
            <a:r>
              <a:rPr lang="ru-RU" dirty="0" err="1" smtClean="0">
                <a:solidFill>
                  <a:srgbClr val="001D35"/>
                </a:solidFill>
                <a:latin typeface="Open Sans"/>
              </a:rPr>
              <a:t>речовин</a:t>
            </a:r>
            <a:r>
              <a:rPr lang="ru-RU" dirty="0" smtClean="0">
                <a:solidFill>
                  <a:srgbClr val="001D35"/>
                </a:solidFill>
                <a:latin typeface="Open Sans"/>
              </a:rPr>
              <a:t> </a:t>
            </a:r>
            <a:r>
              <a:rPr lang="ru-RU" dirty="0" err="1" smtClean="0">
                <a:solidFill>
                  <a:srgbClr val="001D35"/>
                </a:solidFill>
                <a:latin typeface="Open Sans"/>
              </a:rPr>
              <a:t>між</a:t>
            </a:r>
            <a:r>
              <a:rPr lang="ru-RU" dirty="0" smtClean="0">
                <a:solidFill>
                  <a:srgbClr val="001D35"/>
                </a:solidFill>
                <a:latin typeface="Open Sans"/>
              </a:rPr>
              <a:t> </a:t>
            </a:r>
            <a:r>
              <a:rPr lang="ru-RU" dirty="0" err="1" smtClean="0">
                <a:solidFill>
                  <a:srgbClr val="001D35"/>
                </a:solidFill>
                <a:latin typeface="Open Sans"/>
              </a:rPr>
              <a:t>внутрішнім</a:t>
            </a:r>
            <a:r>
              <a:rPr lang="ru-RU" dirty="0" smtClean="0">
                <a:solidFill>
                  <a:srgbClr val="001D35"/>
                </a:solidFill>
                <a:latin typeface="Open Sans"/>
              </a:rPr>
              <a:t> </a:t>
            </a:r>
            <a:r>
              <a:rPr lang="ru-RU" dirty="0" err="1" smtClean="0">
                <a:solidFill>
                  <a:srgbClr val="001D35"/>
                </a:solidFill>
                <a:latin typeface="Open Sans"/>
              </a:rPr>
              <a:t>вмістом</a:t>
            </a:r>
            <a:r>
              <a:rPr lang="ru-RU" dirty="0" smtClean="0">
                <a:solidFill>
                  <a:srgbClr val="001D35"/>
                </a:solidFill>
                <a:latin typeface="Open Sans"/>
              </a:rPr>
              <a:t> клітини і </a:t>
            </a:r>
            <a:r>
              <a:rPr lang="ru-RU" dirty="0" err="1" smtClean="0">
                <a:solidFill>
                  <a:srgbClr val="001D35"/>
                </a:solidFill>
                <a:latin typeface="Open Sans"/>
              </a:rPr>
              <a:t>зовнішнім</a:t>
            </a:r>
            <a:r>
              <a:rPr lang="ru-RU" dirty="0" smtClean="0">
                <a:solidFill>
                  <a:srgbClr val="001D35"/>
                </a:solidFill>
                <a:latin typeface="Open Sans"/>
              </a:rPr>
              <a:t> </a:t>
            </a:r>
            <a:r>
              <a:rPr lang="ru-RU" dirty="0" err="1" smtClean="0">
                <a:solidFill>
                  <a:srgbClr val="001D35"/>
                </a:solidFill>
                <a:latin typeface="Open Sans"/>
              </a:rPr>
              <a:t>середовищем</a:t>
            </a:r>
            <a:r>
              <a:rPr lang="ru-RU" dirty="0" smtClean="0">
                <a:solidFill>
                  <a:srgbClr val="001D35"/>
                </a:solidFill>
                <a:latin typeface="Open Sans"/>
              </a:rPr>
              <a:t>. Вона </a:t>
            </a:r>
            <a:r>
              <a:rPr lang="ru-RU" dirty="0" err="1" smtClean="0">
                <a:solidFill>
                  <a:srgbClr val="001D35"/>
                </a:solidFill>
                <a:latin typeface="Open Sans"/>
              </a:rPr>
              <a:t>володіє</a:t>
            </a:r>
            <a:r>
              <a:rPr lang="ru-RU" dirty="0" smtClean="0">
                <a:solidFill>
                  <a:srgbClr val="001D35"/>
                </a:solidFill>
                <a:latin typeface="Open Sans"/>
              </a:rPr>
              <a:t> </a:t>
            </a:r>
            <a:r>
              <a:rPr lang="ru-RU" dirty="0" err="1" smtClean="0">
                <a:solidFill>
                  <a:srgbClr val="001D35"/>
                </a:solidFill>
                <a:latin typeface="Open Sans"/>
              </a:rPr>
              <a:t>вибірковою</a:t>
            </a:r>
            <a:r>
              <a:rPr lang="ru-RU" dirty="0" smtClean="0">
                <a:solidFill>
                  <a:srgbClr val="001D35"/>
                </a:solidFill>
                <a:latin typeface="Open Sans"/>
              </a:rPr>
              <a:t> </a:t>
            </a:r>
            <a:r>
              <a:rPr lang="ru-RU" dirty="0" err="1" smtClean="0">
                <a:solidFill>
                  <a:srgbClr val="001D35"/>
                </a:solidFill>
                <a:latin typeface="Open Sans"/>
              </a:rPr>
              <a:t>проникністю</a:t>
            </a:r>
            <a:r>
              <a:rPr lang="ru-RU" dirty="0" smtClean="0">
                <a:solidFill>
                  <a:srgbClr val="001D35"/>
                </a:solidFill>
                <a:latin typeface="Open Sans"/>
              </a:rPr>
              <a:t>, </a:t>
            </a:r>
            <a:r>
              <a:rPr lang="ru-RU" dirty="0" err="1" smtClean="0">
                <a:solidFill>
                  <a:srgbClr val="001D35"/>
                </a:solidFill>
                <a:latin typeface="Open Sans"/>
              </a:rPr>
              <a:t>тобто</a:t>
            </a:r>
            <a:r>
              <a:rPr lang="ru-RU" dirty="0" smtClean="0">
                <a:solidFill>
                  <a:srgbClr val="001D35"/>
                </a:solidFill>
                <a:latin typeface="Open Sans"/>
              </a:rPr>
              <a:t> </a:t>
            </a:r>
            <a:r>
              <a:rPr lang="ru-RU" dirty="0" err="1" smtClean="0">
                <a:solidFill>
                  <a:srgbClr val="001D35"/>
                </a:solidFill>
                <a:latin typeface="Open Sans"/>
              </a:rPr>
              <a:t>здатна</a:t>
            </a:r>
            <a:r>
              <a:rPr lang="ru-RU" dirty="0" smtClean="0">
                <a:solidFill>
                  <a:srgbClr val="001D35"/>
                </a:solidFill>
                <a:latin typeface="Open Sans"/>
              </a:rPr>
              <a:t> </a:t>
            </a:r>
            <a:r>
              <a:rPr lang="ru-RU" dirty="0" err="1" smtClean="0">
                <a:solidFill>
                  <a:srgbClr val="001D35"/>
                </a:solidFill>
                <a:latin typeface="Open Sans"/>
              </a:rPr>
              <a:t>пропускати</a:t>
            </a:r>
            <a:r>
              <a:rPr lang="ru-RU" dirty="0" smtClean="0">
                <a:solidFill>
                  <a:srgbClr val="001D35"/>
                </a:solidFill>
                <a:latin typeface="Open Sans"/>
              </a:rPr>
              <a:t> в середину </a:t>
            </a:r>
            <a:r>
              <a:rPr lang="ru-RU" dirty="0" err="1" smtClean="0">
                <a:solidFill>
                  <a:srgbClr val="001D35"/>
                </a:solidFill>
                <a:latin typeface="Open Sans"/>
              </a:rPr>
              <a:t>одні</a:t>
            </a:r>
            <a:r>
              <a:rPr lang="ru-RU" dirty="0" smtClean="0">
                <a:solidFill>
                  <a:srgbClr val="001D35"/>
                </a:solidFill>
                <a:latin typeface="Open Sans"/>
              </a:rPr>
              <a:t> </a:t>
            </a:r>
            <a:r>
              <a:rPr lang="ru-RU" dirty="0" err="1" smtClean="0">
                <a:solidFill>
                  <a:srgbClr val="001D35"/>
                </a:solidFill>
                <a:latin typeface="Open Sans"/>
              </a:rPr>
              <a:t>речовини</a:t>
            </a:r>
            <a:r>
              <a:rPr lang="ru-RU" dirty="0" smtClean="0">
                <a:solidFill>
                  <a:srgbClr val="001D35"/>
                </a:solidFill>
                <a:latin typeface="Open Sans"/>
              </a:rPr>
              <a:t>, які </a:t>
            </a:r>
            <a:r>
              <a:rPr lang="ru-RU" dirty="0" err="1" smtClean="0">
                <a:solidFill>
                  <a:srgbClr val="001D35"/>
                </a:solidFill>
                <a:latin typeface="Open Sans"/>
              </a:rPr>
              <a:t>потрібні</a:t>
            </a:r>
            <a:r>
              <a:rPr lang="ru-RU" dirty="0" smtClean="0">
                <a:solidFill>
                  <a:srgbClr val="001D35"/>
                </a:solidFill>
                <a:latin typeface="Open Sans"/>
              </a:rPr>
              <a:t> </a:t>
            </a:r>
            <a:r>
              <a:rPr lang="ru-RU" dirty="0" err="1" smtClean="0">
                <a:solidFill>
                  <a:srgbClr val="001D35"/>
                </a:solidFill>
                <a:latin typeface="Open Sans"/>
              </a:rPr>
              <a:t>клітині</a:t>
            </a:r>
            <a:r>
              <a:rPr lang="ru-RU" dirty="0" smtClean="0">
                <a:solidFill>
                  <a:srgbClr val="001D35"/>
                </a:solidFill>
                <a:latin typeface="Open Sans"/>
              </a:rPr>
              <a:t> і </a:t>
            </a:r>
            <a:r>
              <a:rPr lang="ru-RU" dirty="0" err="1" smtClean="0">
                <a:solidFill>
                  <a:srgbClr val="001D35"/>
                </a:solidFill>
                <a:latin typeface="Open Sans"/>
              </a:rPr>
              <a:t>затримувати</a:t>
            </a:r>
            <a:r>
              <a:rPr lang="ru-RU" dirty="0" smtClean="0">
                <a:solidFill>
                  <a:srgbClr val="001D35"/>
                </a:solidFill>
                <a:latin typeface="Open Sans"/>
              </a:rPr>
              <a:t> </a:t>
            </a:r>
            <a:r>
              <a:rPr lang="ru-RU" dirty="0" err="1" smtClean="0">
                <a:solidFill>
                  <a:srgbClr val="001D35"/>
                </a:solidFill>
                <a:latin typeface="Open Sans"/>
              </a:rPr>
              <a:t>шкідливі</a:t>
            </a:r>
            <a:r>
              <a:rPr lang="ru-RU" dirty="0" smtClean="0">
                <a:solidFill>
                  <a:srgbClr val="001D35"/>
                </a:solidFill>
                <a:latin typeface="Open Sans"/>
              </a:rPr>
              <a:t> </a:t>
            </a:r>
            <a:r>
              <a:rPr lang="ru-RU" dirty="0" err="1" smtClean="0">
                <a:solidFill>
                  <a:srgbClr val="001D35"/>
                </a:solidFill>
                <a:latin typeface="Open Sans"/>
              </a:rPr>
              <a:t>або</a:t>
            </a:r>
            <a:r>
              <a:rPr lang="ru-RU" dirty="0" smtClean="0">
                <a:solidFill>
                  <a:srgbClr val="001D35"/>
                </a:solidFill>
                <a:latin typeface="Open Sans"/>
              </a:rPr>
              <a:t> </a:t>
            </a:r>
            <a:r>
              <a:rPr lang="ru-RU" dirty="0" err="1" smtClean="0">
                <a:solidFill>
                  <a:srgbClr val="001D35"/>
                </a:solidFill>
                <a:latin typeface="Open Sans"/>
              </a:rPr>
              <a:t>зайві</a:t>
            </a:r>
            <a:r>
              <a:rPr lang="ru-RU" dirty="0" smtClean="0">
                <a:solidFill>
                  <a:srgbClr val="001D35"/>
                </a:solidFill>
                <a:latin typeface="Open Sans"/>
              </a:rPr>
              <a:t> </a:t>
            </a:r>
            <a:r>
              <a:rPr lang="ru-RU" dirty="0" err="1" smtClean="0">
                <a:solidFill>
                  <a:srgbClr val="001D35"/>
                </a:solidFill>
                <a:latin typeface="Open Sans"/>
              </a:rPr>
              <a:t>речовини</a:t>
            </a:r>
            <a:r>
              <a:rPr lang="ru-RU" dirty="0" smtClean="0">
                <a:solidFill>
                  <a:srgbClr val="001D35"/>
                </a:solidFill>
                <a:latin typeface="Open Sans"/>
              </a:rPr>
              <a:t>.</a:t>
            </a:r>
            <a:endParaRPr lang="uk-UA" dirty="0">
              <a:latin typeface="Open Sans"/>
            </a:endParaRPr>
          </a:p>
        </p:txBody>
      </p:sp>
    </p:spTree>
    <p:extLst>
      <p:ext uri="{BB962C8B-B14F-4D97-AF65-F5344CB8AC3E}">
        <p14:creationId xmlns:p14="http://schemas.microsoft.com/office/powerpoint/2010/main" val="293546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0674" y="153847"/>
            <a:ext cx="8911687" cy="1280890"/>
          </a:xfrm>
        </p:spPr>
        <p:txBody>
          <a:bodyPr/>
          <a:lstStyle/>
          <a:p>
            <a:pPr algn="ctr"/>
            <a:r>
              <a:rPr lang="uk-UA" b="1" dirty="0"/>
              <a:t>Будова рослинної клітини</a:t>
            </a:r>
            <a:endParaRPr lang="uk-UA" dirty="0"/>
          </a:p>
        </p:txBody>
      </p:sp>
      <p:pic>
        <p:nvPicPr>
          <p:cNvPr id="4" name="Місце для вмісту 3"/>
          <p:cNvPicPr>
            <a:picLocks noGrp="1" noChangeAspect="1"/>
          </p:cNvPicPr>
          <p:nvPr>
            <p:ph idx="1"/>
          </p:nvPr>
        </p:nvPicPr>
        <p:blipFill>
          <a:blip r:embed="rId2"/>
          <a:stretch>
            <a:fillRect/>
          </a:stretch>
        </p:blipFill>
        <p:spPr>
          <a:xfrm>
            <a:off x="2721062" y="2673532"/>
            <a:ext cx="7393231" cy="3997234"/>
          </a:xfrm>
          <a:prstGeom prst="rect">
            <a:avLst/>
          </a:prstGeom>
        </p:spPr>
      </p:pic>
      <p:sp>
        <p:nvSpPr>
          <p:cNvPr id="5" name="Прямокутник 4"/>
          <p:cNvSpPr/>
          <p:nvPr/>
        </p:nvSpPr>
        <p:spPr>
          <a:xfrm>
            <a:off x="1898469" y="779868"/>
            <a:ext cx="9927772" cy="1754326"/>
          </a:xfrm>
          <a:prstGeom prst="rect">
            <a:avLst/>
          </a:prstGeom>
        </p:spPr>
        <p:txBody>
          <a:bodyPr wrap="square">
            <a:spAutoFit/>
          </a:bodyPr>
          <a:lstStyle/>
          <a:p>
            <a:pPr algn="just"/>
            <a:r>
              <a:rPr lang="uk-UA" dirty="0" smtClean="0">
                <a:latin typeface="Open Sans"/>
              </a:rPr>
              <a:t>Зовні від плазматичної мембрани клітина огорнута щільною оболонкою – </a:t>
            </a:r>
            <a:r>
              <a:rPr lang="uk-UA" dirty="0" smtClean="0">
                <a:solidFill>
                  <a:srgbClr val="FF0000"/>
                </a:solidFill>
                <a:latin typeface="Open Sans"/>
              </a:rPr>
              <a:t>клітинною стінкою</a:t>
            </a:r>
            <a:r>
              <a:rPr lang="uk-UA" dirty="0" smtClean="0">
                <a:latin typeface="Open Sans"/>
              </a:rPr>
              <a:t>. Клітинна стінка як зовнішній скелет клітини – вона є опорою, надає клітині міцності, запобігає розриву клітин при надмірному розтягненні. В той же час клітинна стінка є безбарвною, прозорою гарно пропускає сонячне світло. Найважливіший компонент клітинної стінки – вуглевод целюлоза (клітковина). З віком клітинна стінка може зазнавати перетворень (наприклад, дерев’яніти за рахунок накопичення інших речовин).</a:t>
            </a:r>
            <a:endParaRPr lang="uk-UA" dirty="0">
              <a:latin typeface="Open Sans"/>
            </a:endParaRPr>
          </a:p>
        </p:txBody>
      </p:sp>
    </p:spTree>
    <p:extLst>
      <p:ext uri="{BB962C8B-B14F-4D97-AF65-F5344CB8AC3E}">
        <p14:creationId xmlns:p14="http://schemas.microsoft.com/office/powerpoint/2010/main" val="2979709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63188" y="26212"/>
            <a:ext cx="8911687" cy="1280890"/>
          </a:xfrm>
        </p:spPr>
        <p:txBody>
          <a:bodyPr/>
          <a:lstStyle/>
          <a:p>
            <a:r>
              <a:rPr lang="uk-UA" b="1" dirty="0"/>
              <a:t>Будова рослинної клітини</a:t>
            </a:r>
            <a:endParaRPr lang="uk-UA" dirty="0"/>
          </a:p>
        </p:txBody>
      </p:sp>
      <p:pic>
        <p:nvPicPr>
          <p:cNvPr id="4" name="Місце для вмісту 3"/>
          <p:cNvPicPr>
            <a:picLocks noGrp="1" noChangeAspect="1"/>
          </p:cNvPicPr>
          <p:nvPr>
            <p:ph idx="1"/>
          </p:nvPr>
        </p:nvPicPr>
        <p:blipFill>
          <a:blip r:embed="rId2"/>
          <a:stretch>
            <a:fillRect/>
          </a:stretch>
        </p:blipFill>
        <p:spPr>
          <a:xfrm>
            <a:off x="3179436" y="2760617"/>
            <a:ext cx="7003433" cy="3778250"/>
          </a:xfrm>
          <a:prstGeom prst="rect">
            <a:avLst/>
          </a:prstGeom>
        </p:spPr>
      </p:pic>
      <p:sp>
        <p:nvSpPr>
          <p:cNvPr id="5" name="Прямокутник 4"/>
          <p:cNvSpPr/>
          <p:nvPr/>
        </p:nvSpPr>
        <p:spPr>
          <a:xfrm>
            <a:off x="1898469" y="779868"/>
            <a:ext cx="9927772" cy="1754326"/>
          </a:xfrm>
          <a:prstGeom prst="rect">
            <a:avLst/>
          </a:prstGeom>
        </p:spPr>
        <p:txBody>
          <a:bodyPr wrap="square">
            <a:spAutoFit/>
          </a:bodyPr>
          <a:lstStyle/>
          <a:p>
            <a:pPr algn="just"/>
            <a:r>
              <a:rPr lang="uk-UA" dirty="0" smtClean="0">
                <a:solidFill>
                  <a:srgbClr val="FF0000"/>
                </a:solidFill>
                <a:latin typeface="Open Sans"/>
              </a:rPr>
              <a:t>Цитоплазма</a:t>
            </a:r>
            <a:r>
              <a:rPr lang="uk-UA" dirty="0" smtClean="0">
                <a:latin typeface="Open Sans"/>
              </a:rPr>
              <a:t> напіврідке внутрішнє середовище клітини, пронизане багатьма ниткоподібними утвореннями, що виконують опорну функцію. У ній знаходяться органели – маленькі органи клітин. Цитоплазма об’єднує всі клітинні структури і забезпечує їхню взаємодію. На 80% вона складається з води, містить органічні та неорганічні сполуки. Цитоплазма сусідніх клітин сполучається цитоплазматичними місточками, утворюючи плазмодесми через пори у клітинних стінках.</a:t>
            </a:r>
            <a:endParaRPr lang="uk-UA" dirty="0">
              <a:latin typeface="Open Sans"/>
            </a:endParaRPr>
          </a:p>
        </p:txBody>
      </p:sp>
    </p:spTree>
    <p:extLst>
      <p:ext uri="{BB962C8B-B14F-4D97-AF65-F5344CB8AC3E}">
        <p14:creationId xmlns:p14="http://schemas.microsoft.com/office/powerpoint/2010/main" val="2531306230"/>
      </p:ext>
    </p:extLst>
  </p:cSld>
  <p:clrMapOvr>
    <a:masterClrMapping/>
  </p:clrMapOvr>
</p:sld>
</file>

<file path=ppt/theme/theme1.xml><?xml version="1.0" encoding="utf-8"?>
<a:theme xmlns:a="http://schemas.openxmlformats.org/drawingml/2006/main" name="Пасмо">
  <a:themeElements>
    <a:clrScheme name="Пасмо">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Пасмо">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Пасмо">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340</TotalTime>
  <Words>1177</Words>
  <Application>Microsoft Office PowerPoint</Application>
  <PresentationFormat>Широкий екран</PresentationFormat>
  <Paragraphs>76</Paragraphs>
  <Slides>31</Slides>
  <Notes>0</Notes>
  <HiddenSlides>0</HiddenSlides>
  <MMClips>0</MMClips>
  <ScaleCrop>false</ScaleCrop>
  <HeadingPairs>
    <vt:vector size="6" baseType="variant">
      <vt:variant>
        <vt:lpstr>Використані шрифти</vt:lpstr>
      </vt:variant>
      <vt:variant>
        <vt:i4>7</vt:i4>
      </vt:variant>
      <vt:variant>
        <vt:lpstr>Тема</vt:lpstr>
      </vt:variant>
      <vt:variant>
        <vt:i4>1</vt:i4>
      </vt:variant>
      <vt:variant>
        <vt:lpstr>Заголовки слайдів</vt:lpstr>
      </vt:variant>
      <vt:variant>
        <vt:i4>31</vt:i4>
      </vt:variant>
    </vt:vector>
  </HeadingPairs>
  <TitlesOfParts>
    <vt:vector size="39" baseType="lpstr">
      <vt:lpstr>Arial</vt:lpstr>
      <vt:lpstr>Calibri</vt:lpstr>
      <vt:lpstr>Century Gothic</vt:lpstr>
      <vt:lpstr>Google Sans</vt:lpstr>
      <vt:lpstr>Open Sans</vt:lpstr>
      <vt:lpstr>Times New Roman</vt:lpstr>
      <vt:lpstr>Wingdings 3</vt:lpstr>
      <vt:lpstr>Пасмо</vt:lpstr>
      <vt:lpstr>ЛЕКЦІЯ №1</vt:lpstr>
      <vt:lpstr>Вступ</vt:lpstr>
      <vt:lpstr>Історія клітинної теорії </vt:lpstr>
      <vt:lpstr>Презентація PowerPoint</vt:lpstr>
      <vt:lpstr>Основні положення клітинної теорії </vt:lpstr>
      <vt:lpstr>Будова рослинної клітини </vt:lpstr>
      <vt:lpstr>Будова рослинної клітини</vt:lpstr>
      <vt:lpstr>Будова рослинної клітини</vt:lpstr>
      <vt:lpstr>Будова рослинної клітини</vt:lpstr>
      <vt:lpstr>Будова рослинної клітини</vt:lpstr>
      <vt:lpstr>Будова рослинної клітини</vt:lpstr>
      <vt:lpstr>Будова рослинної клітини</vt:lpstr>
      <vt:lpstr>Будова рослинної клітини</vt:lpstr>
      <vt:lpstr>Будова рослинної клітини</vt:lpstr>
      <vt:lpstr>Будова рослинної клітини</vt:lpstr>
      <vt:lpstr>Будова рослинної клітини</vt:lpstr>
      <vt:lpstr>Будова рослинної клітини</vt:lpstr>
      <vt:lpstr>Будова рослинної клітини</vt:lpstr>
      <vt:lpstr>Будова рослинної клітини</vt:lpstr>
      <vt:lpstr>Основні типи тканин </vt:lpstr>
      <vt:lpstr>Основні типи тканин </vt:lpstr>
      <vt:lpstr>Покривна тканина</vt:lpstr>
      <vt:lpstr>Твірна тканин </vt:lpstr>
      <vt:lpstr>Основна тканина</vt:lpstr>
      <vt:lpstr>Механічна тканина</vt:lpstr>
      <vt:lpstr>Провідна тканина</vt:lpstr>
      <vt:lpstr>Особливості деревних рослин: ксилема, флоема, камбій</vt:lpstr>
      <vt:lpstr>Ксилема (деревина) – мертва провідна тканина </vt:lpstr>
      <vt:lpstr>Флоема (луб) – жива провідна тканина </vt:lpstr>
      <vt:lpstr>Камбій </vt:lpstr>
      <vt:lpstr>Висновки</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ЛЕКЦІЯ №1</dc:title>
  <dc:creator>Пользователь Windows</dc:creator>
  <cp:lastModifiedBy>Нонік Людмила Юріївна</cp:lastModifiedBy>
  <cp:revision>30</cp:revision>
  <dcterms:created xsi:type="dcterms:W3CDTF">2025-09-29T18:24:10Z</dcterms:created>
  <dcterms:modified xsi:type="dcterms:W3CDTF">2025-10-01T07:04:07Z</dcterms:modified>
</cp:coreProperties>
</file>