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5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1655064"/>
            <a:ext cx="7409688" cy="10027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55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668" y="122047"/>
            <a:ext cx="8223250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593" y="1164158"/>
            <a:ext cx="8276590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3195" y="914400"/>
            <a:ext cx="6277610" cy="7072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dirty="0">
                <a:solidFill>
                  <a:srgbClr val="FF0000"/>
                </a:solidFill>
                <a:latin typeface="Calibri"/>
                <a:cs typeface="Calibri"/>
              </a:rPr>
              <a:t>«Цивільний</a:t>
            </a:r>
            <a:r>
              <a:rPr sz="45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FF0000"/>
                </a:solidFill>
                <a:latin typeface="Calibri"/>
                <a:cs typeface="Calibri"/>
              </a:rPr>
              <a:t>захист»</a:t>
            </a:r>
            <a:r>
              <a:rPr sz="4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FF0000"/>
                </a:solidFill>
                <a:latin typeface="Calibri"/>
                <a:cs typeface="Calibri"/>
              </a:rPr>
              <a:t>(ЦЗ).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86000" y="1752600"/>
            <a:ext cx="4285615" cy="4503357"/>
            <a:chOff x="4501896" y="1213103"/>
            <a:chExt cx="4285615" cy="51454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1896" y="1213103"/>
              <a:ext cx="4285488" cy="27889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3928871"/>
              <a:ext cx="4285488" cy="2429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3765" rIns="0" bIns="0" rtlCol="0">
            <a:spAutoFit/>
          </a:bodyPr>
          <a:lstStyle/>
          <a:p>
            <a:pPr marL="2512695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000000"/>
                </a:solidFill>
              </a:rPr>
              <a:t>Режим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надзвичайного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стану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78916" y="1134237"/>
            <a:ext cx="812990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стану</a:t>
            </a:r>
            <a:r>
              <a:rPr sz="2000" spc="2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системи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повному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обсязі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1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частково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1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окремих</a:t>
            </a:r>
            <a:r>
              <a:rPr sz="2000" spc="18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її </a:t>
            </a:r>
            <a:r>
              <a:rPr sz="2000" dirty="0">
                <a:latin typeface="Times New Roman"/>
                <a:cs typeface="Times New Roman"/>
              </a:rPr>
              <a:t>територіальних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підсистем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тимчасово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встановлюється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межах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території,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якій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введено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правовий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стану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відповідно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до </a:t>
            </a:r>
            <a:r>
              <a:rPr sz="2000" spc="-10" dirty="0">
                <a:latin typeface="Times New Roman"/>
                <a:cs typeface="Times New Roman"/>
              </a:rPr>
              <a:t>Закону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України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"Про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правовий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стану".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40" y="2868167"/>
            <a:ext cx="8714740" cy="3377565"/>
            <a:chOff x="320040" y="2868167"/>
            <a:chExt cx="8714740" cy="337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3087623"/>
              <a:ext cx="4361688" cy="3157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5216" y="2868167"/>
              <a:ext cx="4639055" cy="2822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526" y="521335"/>
            <a:ext cx="59321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9355" marR="5080" indent="-117729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Керівник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робіт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з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ліквідації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наслідків </a:t>
            </a:r>
            <a:r>
              <a:rPr sz="2800" dirty="0">
                <a:solidFill>
                  <a:srgbClr val="000000"/>
                </a:solidFill>
              </a:rPr>
              <a:t>надзвичайної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ситуації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47" y="3921201"/>
            <a:ext cx="475488" cy="338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47" y="4653102"/>
            <a:ext cx="475488" cy="338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8916" y="1682572"/>
            <a:ext cx="813244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Керівник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призначається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безпосереднього</a:t>
            </a:r>
            <a:r>
              <a:rPr sz="2400" spc="48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управління аварійно-</a:t>
            </a:r>
            <a:r>
              <a:rPr sz="2400" dirty="0">
                <a:latin typeface="Times New Roman"/>
                <a:cs typeface="Times New Roman"/>
              </a:rPr>
              <a:t>рятувальними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іншими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невідкладними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роботами </a:t>
            </a:r>
            <a:r>
              <a:rPr sz="2400" dirty="0">
                <a:latin typeface="Times New Roman"/>
                <a:cs typeface="Times New Roman"/>
              </a:rPr>
              <a:t>під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будь-</a:t>
            </a:r>
            <a:r>
              <a:rPr sz="2400" dirty="0">
                <a:latin typeface="Times New Roman"/>
                <a:cs typeface="Times New Roman"/>
              </a:rPr>
              <a:t>якої надзвичайної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Залежно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рівнянадзвичайної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 керівник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призначається:</a:t>
            </a:r>
            <a:endParaRPr sz="2400">
              <a:latin typeface="Times New Roman"/>
              <a:cs typeface="Times New Roman"/>
            </a:endParaRPr>
          </a:p>
          <a:p>
            <a:pPr marL="116522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Кабінетом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2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України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державного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2700" marR="6350" indent="115252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Радою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4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Крим, </a:t>
            </a:r>
            <a:r>
              <a:rPr sz="2400" dirty="0">
                <a:latin typeface="Times New Roman"/>
                <a:cs typeface="Times New Roman"/>
              </a:rPr>
              <a:t>обласною,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Київською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Севастопольською</a:t>
            </a:r>
            <a:r>
              <a:rPr sz="2400" spc="32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міськими </a:t>
            </a:r>
            <a:r>
              <a:rPr sz="2400" dirty="0">
                <a:latin typeface="Times New Roman"/>
                <a:cs typeface="Times New Roman"/>
              </a:rPr>
              <a:t>державними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адміністраціями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регіонального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352628"/>
            <a:ext cx="475488" cy="338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1084529"/>
            <a:ext cx="475488" cy="338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1816303"/>
            <a:ext cx="475488" cy="338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2548077"/>
            <a:ext cx="475488" cy="338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1868" y="309448"/>
            <a:ext cx="8062595" cy="588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районною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державною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адміністрацією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разі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виконавчим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органом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міської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місцевого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сільською,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селищною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радою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об’єктового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2700" marR="203200" indent="115189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керівником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суб’єкта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господарювання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разі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відповідного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об’єктового рівня.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прибуття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обов’язки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виконує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b="1" i="1" spc="-10" dirty="0">
                <a:latin typeface="Times New Roman"/>
                <a:cs typeface="Times New Roman"/>
              </a:rPr>
              <a:t>керівник </a:t>
            </a:r>
            <a:r>
              <a:rPr sz="2400" b="1" i="1" dirty="0">
                <a:latin typeface="Times New Roman"/>
                <a:cs typeface="Times New Roman"/>
              </a:rPr>
              <a:t>підрозділу </a:t>
            </a:r>
            <a:r>
              <a:rPr sz="2400" dirty="0">
                <a:latin typeface="Times New Roman"/>
                <a:cs typeface="Times New Roman"/>
              </a:rPr>
              <a:t>(служби, формування)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або </a:t>
            </a:r>
            <a:r>
              <a:rPr sz="2400" dirty="0">
                <a:latin typeface="Times New Roman"/>
                <a:cs typeface="Times New Roman"/>
              </a:rPr>
              <a:t>оперативної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групи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(представник</a:t>
            </a:r>
            <a:r>
              <a:rPr sz="2400" spc="5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центру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управління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надзвичайних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ситуаціях),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прибув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зони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першим.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52450"/>
            <a:ext cx="8349615" cy="606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Times New Roman"/>
                <a:cs typeface="Times New Roman"/>
              </a:rPr>
              <a:t>Залежно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від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обставин,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1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склалися</a:t>
            </a:r>
            <a:r>
              <a:rPr sz="2200" spc="1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надзвичайної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керівник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робіт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наслідків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ситуації </a:t>
            </a:r>
            <a:r>
              <a:rPr sz="2200" dirty="0">
                <a:latin typeface="Times New Roman"/>
                <a:cs typeface="Times New Roman"/>
              </a:rPr>
              <a:t>самостійно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ухвалює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рішення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щодо:</a:t>
            </a:r>
            <a:endParaRPr sz="2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200" spc="-5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здійснення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заходів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евакуації;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зупинення</a:t>
            </a:r>
            <a:r>
              <a:rPr sz="2200" spc="340" dirty="0">
                <a:latin typeface="Times New Roman"/>
                <a:cs typeface="Times New Roman"/>
              </a:rPr>
              <a:t>     </a:t>
            </a:r>
            <a:r>
              <a:rPr sz="2200" dirty="0">
                <a:latin typeface="Times New Roman"/>
                <a:cs typeface="Times New Roman"/>
              </a:rPr>
              <a:t>діяльності</a:t>
            </a:r>
            <a:r>
              <a:rPr sz="2200" spc="345" dirty="0">
                <a:latin typeface="Times New Roman"/>
                <a:cs typeface="Times New Roman"/>
              </a:rPr>
              <a:t>     </a:t>
            </a:r>
            <a:r>
              <a:rPr sz="2200" dirty="0">
                <a:latin typeface="Times New Roman"/>
                <a:cs typeface="Times New Roman"/>
              </a:rPr>
              <a:t>суб’єктів</a:t>
            </a:r>
            <a:r>
              <a:rPr sz="2200" spc="340" dirty="0">
                <a:latin typeface="Times New Roman"/>
                <a:cs typeface="Times New Roman"/>
              </a:rPr>
              <a:t>     </a:t>
            </a:r>
            <a:r>
              <a:rPr sz="2200" spc="-10" dirty="0">
                <a:latin typeface="Times New Roman"/>
                <a:cs typeface="Times New Roman"/>
              </a:rPr>
              <a:t>господарювання, </a:t>
            </a:r>
            <a:r>
              <a:rPr sz="2200" dirty="0">
                <a:latin typeface="Times New Roman"/>
                <a:cs typeface="Times New Roman"/>
              </a:rPr>
              <a:t>розташованих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3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обмеження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доступу </a:t>
            </a:r>
            <a:r>
              <a:rPr sz="2200" dirty="0">
                <a:latin typeface="Times New Roman"/>
                <a:cs typeface="Times New Roman"/>
              </a:rPr>
              <a:t>населення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такої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зони;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залучення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установленому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порядку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проведення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аварійно- 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невідкладних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робіт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транспортних </a:t>
            </a:r>
            <a:r>
              <a:rPr sz="2200" dirty="0">
                <a:latin typeface="Times New Roman"/>
                <a:cs typeface="Times New Roman"/>
              </a:rPr>
              <a:t>засобів,  іншого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майна  суб’єктів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господарювання,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розташованих  </a:t>
            </a:r>
            <a:r>
              <a:rPr sz="2200" spc="-50" dirty="0">
                <a:latin typeface="Times New Roman"/>
                <a:cs typeface="Times New Roman"/>
              </a:rPr>
              <a:t>у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аварійно-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служб,</a:t>
            </a:r>
            <a:r>
              <a:rPr sz="2200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також </a:t>
            </a:r>
            <a:r>
              <a:rPr sz="2200" dirty="0">
                <a:latin typeface="Times New Roman"/>
                <a:cs typeface="Times New Roman"/>
              </a:rPr>
              <a:t>громадян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згодою;</a:t>
            </a:r>
            <a:endParaRPr sz="22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10"/>
              </a:spcBef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зупинення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spc="-20" dirty="0">
                <a:latin typeface="Times New Roman"/>
                <a:cs typeface="Times New Roman"/>
              </a:rPr>
              <a:t>аварійно-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29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невідкладних </a:t>
            </a:r>
            <a:r>
              <a:rPr sz="2200" dirty="0">
                <a:latin typeface="Times New Roman"/>
                <a:cs typeface="Times New Roman"/>
              </a:rPr>
              <a:t>робіт,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якщо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виникла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підвищена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загроза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життю</a:t>
            </a:r>
            <a:r>
              <a:rPr sz="2200" spc="3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33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здоров’ю </a:t>
            </a:r>
            <a:r>
              <a:rPr sz="2200" dirty="0">
                <a:latin typeface="Times New Roman"/>
                <a:cs typeface="Times New Roman"/>
              </a:rPr>
              <a:t>рятувальників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осіб,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беруть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участь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наслідків </a:t>
            </a:r>
            <a:r>
              <a:rPr sz="2200" dirty="0">
                <a:latin typeface="Times New Roman"/>
                <a:cs typeface="Times New Roman"/>
              </a:rPr>
              <a:t>надзвичайних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ситуацій;</a:t>
            </a:r>
            <a:endParaRPr sz="22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200" spc="-5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інші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рішення,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необхідні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ліквідаціїнаслідків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надзвичайної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гарантуваннябезпеки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постраждалих.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9448"/>
            <a:ext cx="20339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Рішення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надзвичайної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9060" y="309448"/>
            <a:ext cx="62172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  <a:tabLst>
                <a:tab pos="1790064" algn="l"/>
                <a:tab pos="2860675" algn="l"/>
                <a:tab pos="3375660" algn="l"/>
                <a:tab pos="50006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керівника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робіт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91945" algn="l"/>
                <a:tab pos="393382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ситуації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оформляється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розпорядженням.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041349"/>
            <a:ext cx="849439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Підготовка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розпоряджень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реєстрація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установленому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порядку </a:t>
            </a:r>
            <a:r>
              <a:rPr sz="2400" dirty="0">
                <a:latin typeface="Times New Roman"/>
                <a:cs typeface="Times New Roman"/>
              </a:rPr>
              <a:t>після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підписання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доведення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виконавців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здійснюється </a:t>
            </a:r>
            <a:r>
              <a:rPr sz="2400" b="1" i="1" spc="-10" dirty="0">
                <a:latin typeface="Times New Roman"/>
                <a:cs typeface="Times New Roman"/>
              </a:rPr>
              <a:t>штабом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9940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Розпорядження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обов’язковими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виконання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всіма </a:t>
            </a:r>
            <a:r>
              <a:rPr sz="2400" dirty="0">
                <a:latin typeface="Times New Roman"/>
                <a:cs typeface="Times New Roman"/>
              </a:rPr>
              <a:t>суб’єктами,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беруть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участь у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громадянами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суб’єктами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господарювання, </a:t>
            </a:r>
            <a:r>
              <a:rPr sz="2400" dirty="0">
                <a:latin typeface="Times New Roman"/>
                <a:cs typeface="Times New Roman"/>
              </a:rPr>
              <a:t>розташованими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зоні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Times New Roman"/>
                <a:cs typeface="Times New Roman"/>
              </a:rPr>
              <a:t>Керівник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4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несе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персональну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відповідальність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управління аварійно-</a:t>
            </a:r>
            <a:r>
              <a:rPr sz="2400" dirty="0">
                <a:latin typeface="Times New Roman"/>
                <a:cs typeface="Times New Roman"/>
              </a:rPr>
              <a:t>рятувальними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іншими  невідкладними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роботами 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238505"/>
            <a:ext cx="849058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Штаб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наслідків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надзвичайної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ситуації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безпосередньої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  координації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аварійно- </a:t>
            </a:r>
            <a:r>
              <a:rPr sz="2400" dirty="0">
                <a:latin typeface="Times New Roman"/>
                <a:cs typeface="Times New Roman"/>
              </a:rPr>
              <a:t>рятувальних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інших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невідкладних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утворюють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штаб</a:t>
            </a:r>
            <a:r>
              <a:rPr sz="2400" b="1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органом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Рішення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утворення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ліквідацію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штабу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ліквідації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склад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ухвалює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керівник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7719" y="3531184"/>
            <a:ext cx="4154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  <a:tab pos="3335654" algn="l"/>
              </a:tabLst>
            </a:pPr>
            <a:r>
              <a:rPr sz="2400" spc="-10" dirty="0">
                <a:latin typeface="Times New Roman"/>
                <a:cs typeface="Times New Roman"/>
              </a:rPr>
              <a:t>Керівництво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роботою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штабу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6118" y="3531184"/>
            <a:ext cx="1226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5053" y="3531184"/>
            <a:ext cx="19081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00"/>
              </a:spcBef>
              <a:tabLst>
                <a:tab pos="658495" algn="l"/>
              </a:tabLst>
            </a:pP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/>
                <a:cs typeface="Times New Roman"/>
              </a:rPr>
              <a:t>його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5428" y="3897629"/>
            <a:ext cx="144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начальник,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7431" y="3897629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який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14" y="3897629"/>
            <a:ext cx="4784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31695" algn="l"/>
                <a:tab pos="2253615" algn="l"/>
                <a:tab pos="3552190" algn="l"/>
                <a:tab pos="40919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надзвичайної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ситуації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здійснює призначається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керівником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3821" y="4263085"/>
            <a:ext cx="3348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2134870" algn="l"/>
              </a:tabLst>
            </a:pP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14" y="4629404"/>
            <a:ext cx="295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7" y="378332"/>
            <a:ext cx="3813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  <a:tab pos="2298700" algn="l"/>
                <a:tab pos="3658870" algn="l"/>
              </a:tabLst>
            </a:pP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штабу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5282" y="804748"/>
            <a:ext cx="1239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ситуації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4925" y="378332"/>
            <a:ext cx="184403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5285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ліквідації входять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804748"/>
            <a:ext cx="341249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надзвичайної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69185" algn="l"/>
              </a:tabLst>
            </a:pPr>
            <a:r>
              <a:rPr sz="2800" spc="-10" dirty="0">
                <a:latin typeface="Times New Roman"/>
                <a:cs typeface="Times New Roman"/>
              </a:rPr>
              <a:t>центрального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органу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775" y="1231849"/>
            <a:ext cx="167893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виконавчої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9704" y="378332"/>
            <a:ext cx="175387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6390" algn="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наслідків працівники керівники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1659127"/>
            <a:ext cx="33540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Times New Roman"/>
                <a:cs typeface="Times New Roman"/>
              </a:rPr>
              <a:t>аварійно-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766" y="1659127"/>
            <a:ext cx="10407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служб,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6469" y="1231849"/>
            <a:ext cx="350647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влади,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0570" algn="l"/>
                <a:tab pos="2040255" algn="l"/>
                <a:tab pos="3314700" algn="l"/>
              </a:tabLst>
            </a:pPr>
            <a:r>
              <a:rPr sz="2800" spc="-25" dirty="0">
                <a:latin typeface="Times New Roman"/>
                <a:cs typeface="Times New Roman"/>
              </a:rPr>
              <a:t>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беруть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участь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2085543"/>
            <a:ext cx="36074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95195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5157" y="2085543"/>
            <a:ext cx="41001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774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надзвичайної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ситуації,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642" y="2512822"/>
            <a:ext cx="84188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43050" algn="l"/>
                <a:tab pos="2274570" algn="l"/>
                <a:tab pos="2960370" algn="l"/>
                <a:tab pos="3607435" algn="l"/>
                <a:tab pos="4479290" algn="l"/>
                <a:tab pos="4979035" algn="l"/>
                <a:tab pos="6470015" algn="l"/>
                <a:tab pos="67595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представники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або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експерти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відповідних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центральних органів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виконавчої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влади,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державних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642" y="3366642"/>
            <a:ext cx="22002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адміністрацій,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2585" y="3366642"/>
            <a:ext cx="2569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самоврядування,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642" y="3366642"/>
            <a:ext cx="55162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30475">
              <a:lnSpc>
                <a:spcPct val="100000"/>
              </a:lnSpc>
              <a:spcBef>
                <a:spcPts val="105"/>
              </a:spcBef>
              <a:tabLst>
                <a:tab pos="1585595" algn="l"/>
                <a:tab pos="2286635" algn="l"/>
                <a:tab pos="4015740" algn="l"/>
                <a:tab pos="4396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органів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місцевого </a:t>
            </a:r>
            <a:r>
              <a:rPr sz="2800" spc="-10" dirty="0">
                <a:latin typeface="Times New Roman"/>
                <a:cs typeface="Times New Roman"/>
              </a:rPr>
              <a:t>установ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організацій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(за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8121" y="3793616"/>
            <a:ext cx="32359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0620" algn="l"/>
                <a:tab pos="29425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погодженням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їх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642" y="4220032"/>
            <a:ext cx="841692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керівниками).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Штаб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надзвичайної </a:t>
            </a:r>
            <a:r>
              <a:rPr sz="2800" dirty="0">
                <a:latin typeface="Times New Roman"/>
                <a:cs typeface="Times New Roman"/>
              </a:rPr>
              <a:t>ситуації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розгортається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працює,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правило,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районі </a:t>
            </a:r>
            <a:r>
              <a:rPr sz="2800" dirty="0">
                <a:latin typeface="Times New Roman"/>
                <a:cs typeface="Times New Roman"/>
              </a:rPr>
              <a:t>виникнення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ситуації.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309448"/>
            <a:ext cx="64230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Залучення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сил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цивільного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захисту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до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наслідків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надзвичайних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647" y="1465580"/>
            <a:ext cx="4680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0730" algn="l"/>
                <a:tab pos="29972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4729" y="1465580"/>
            <a:ext cx="1973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976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1892554"/>
            <a:ext cx="34366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8664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934" y="1892554"/>
            <a:ext cx="2141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5190" y="1892554"/>
            <a:ext cx="13309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ситуацій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16" y="2318969"/>
            <a:ext cx="3731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32990" algn="l"/>
                <a:tab pos="3576954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здійснюється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згідно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4605" y="2318969"/>
            <a:ext cx="33153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12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реагування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5564" y="2318969"/>
            <a:ext cx="3714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3001" y="2746374"/>
            <a:ext cx="45148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0355" algn="l"/>
                <a:tab pos="311277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ситуації,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взаємодії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4166" y="2746374"/>
            <a:ext cx="1143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органів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8989" y="3172790"/>
            <a:ext cx="31565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37540" algn="l"/>
                <a:tab pos="1470025" algn="l"/>
              </a:tabLst>
            </a:pP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1451" y="3172790"/>
            <a:ext cx="2546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70025" algn="l"/>
                <a:tab pos="195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разі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916" y="2746374"/>
            <a:ext cx="1872614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надзвичайні управління виникнення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6633" y="3600069"/>
            <a:ext cx="57804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7300" algn="l"/>
                <a:tab pos="4323715" algn="l"/>
                <a:tab pos="48812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надзвичайних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ситуацій,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916" y="4018026"/>
            <a:ext cx="7990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4160" algn="l"/>
                <a:tab pos="3406140" algn="l"/>
                <a:tab pos="3735070" algn="l"/>
                <a:tab pos="5403215" algn="l"/>
                <a:tab pos="703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локалізації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аварії.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916" y="4880864"/>
            <a:ext cx="32658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приймають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3647" y="4444441"/>
            <a:ext cx="7074534" cy="8902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10"/>
              </a:spcBef>
              <a:tabLst>
                <a:tab pos="1645920" algn="l"/>
                <a:tab pos="2566670" algn="l"/>
                <a:tab pos="4475480" algn="l"/>
                <a:tab pos="5375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Рішення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про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5"/>
              </a:spcBef>
              <a:tabLst>
                <a:tab pos="1426845" algn="l"/>
                <a:tab pos="358521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органи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управління,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яким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916" y="5307279"/>
            <a:ext cx="798893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підпорядковані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сили,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 території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виникла </a:t>
            </a:r>
            <a:r>
              <a:rPr sz="2800" dirty="0">
                <a:latin typeface="Times New Roman"/>
                <a:cs typeface="Times New Roman"/>
              </a:rPr>
              <a:t>надзвичайна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5780" marR="5080" indent="-1783714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2.</a:t>
            </a:r>
            <a:r>
              <a:rPr sz="2800" spc="-30" dirty="0"/>
              <a:t> </a:t>
            </a:r>
            <a:r>
              <a:rPr sz="2800" spc="-10" dirty="0"/>
              <a:t>Послідовність</a:t>
            </a:r>
            <a:r>
              <a:rPr sz="2800" spc="-75" dirty="0"/>
              <a:t> </a:t>
            </a:r>
            <a:r>
              <a:rPr sz="2800" dirty="0"/>
              <a:t>і</a:t>
            </a:r>
            <a:r>
              <a:rPr sz="2800" spc="-5" dirty="0"/>
              <a:t> </a:t>
            </a:r>
            <a:r>
              <a:rPr sz="2800" dirty="0"/>
              <a:t>способи</a:t>
            </a:r>
            <a:r>
              <a:rPr sz="2800" spc="-55" dirty="0"/>
              <a:t> </a:t>
            </a:r>
            <a:r>
              <a:rPr sz="2800" dirty="0"/>
              <a:t>виконання</a:t>
            </a:r>
            <a:r>
              <a:rPr sz="2800" spc="-15" dirty="0"/>
              <a:t> </a:t>
            </a:r>
            <a:r>
              <a:rPr sz="2800" spc="-10" dirty="0"/>
              <a:t>рятувальних </a:t>
            </a:r>
            <a:r>
              <a:rPr sz="2800" dirty="0"/>
              <a:t>та</a:t>
            </a:r>
            <a:r>
              <a:rPr sz="2800" spc="-55" dirty="0"/>
              <a:t> </a:t>
            </a:r>
            <a:r>
              <a:rPr sz="2800" dirty="0"/>
              <a:t>інших</a:t>
            </a:r>
            <a:r>
              <a:rPr sz="2800" spc="-30" dirty="0"/>
              <a:t> </a:t>
            </a:r>
            <a:r>
              <a:rPr sz="2800" dirty="0"/>
              <a:t>невідкладних</a:t>
            </a:r>
            <a:r>
              <a:rPr sz="2800" spc="-75" dirty="0"/>
              <a:t> </a:t>
            </a:r>
            <a:r>
              <a:rPr sz="2800" spc="-10" dirty="0"/>
              <a:t>робіт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1024204"/>
            <a:ext cx="8204834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Рятувальні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роботи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включають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дії:</a:t>
            </a:r>
            <a:endParaRPr sz="2400">
              <a:latin typeface="Times New Roman"/>
              <a:cs typeface="Times New Roman"/>
            </a:endParaRPr>
          </a:p>
          <a:p>
            <a:pPr marL="12700" marR="8890" indent="1292225">
              <a:lnSpc>
                <a:spcPct val="100000"/>
              </a:lnSpc>
              <a:spcBef>
                <a:spcPts val="5"/>
              </a:spcBef>
              <a:buChar char="–"/>
              <a:tabLst>
                <a:tab pos="1304925" algn="l"/>
                <a:tab pos="3234690" algn="l"/>
                <a:tab pos="4835525" algn="l"/>
                <a:tab pos="6396990" algn="l"/>
                <a:tab pos="804354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розвідування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маршрутів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висування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формувань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район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осередка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ураження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(ОУ);</a:t>
            </a:r>
            <a:endParaRPr sz="24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buChar char="–"/>
              <a:tabLst>
                <a:tab pos="1155700" algn="l"/>
              </a:tabLst>
            </a:pPr>
            <a:r>
              <a:rPr sz="2400" dirty="0">
                <a:latin typeface="Times New Roman"/>
                <a:cs typeface="Times New Roman"/>
              </a:rPr>
              <a:t>локалізацію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гасіння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пожеж;</a:t>
            </a:r>
            <a:endParaRPr sz="2400">
              <a:latin typeface="Times New Roman"/>
              <a:cs typeface="Times New Roman"/>
            </a:endParaRPr>
          </a:p>
          <a:p>
            <a:pPr marL="1316990" indent="-389890">
              <a:lnSpc>
                <a:spcPct val="100000"/>
              </a:lnSpc>
              <a:buChar char="–"/>
              <a:tabLst>
                <a:tab pos="1316990" algn="l"/>
                <a:tab pos="3406140" algn="l"/>
                <a:tab pos="3728720" algn="l"/>
                <a:tab pos="5281295" algn="l"/>
                <a:tab pos="6336030" algn="l"/>
                <a:tab pos="71989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розшукування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рятування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людей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з-</a:t>
            </a:r>
            <a:r>
              <a:rPr sz="2400" spc="-25" dirty="0">
                <a:latin typeface="Times New Roman"/>
                <a:cs typeface="Times New Roman"/>
              </a:rPr>
              <a:t>під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завалів,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зруйнованих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будівель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захисних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споруд;</a:t>
            </a:r>
            <a:endParaRPr sz="2400">
              <a:latin typeface="Times New Roman"/>
              <a:cs typeface="Times New Roman"/>
            </a:endParaRPr>
          </a:p>
          <a:p>
            <a:pPr marL="1155065" indent="-227965">
              <a:lnSpc>
                <a:spcPct val="100000"/>
              </a:lnSpc>
              <a:buChar char="–"/>
              <a:tabLst>
                <a:tab pos="1155065" algn="l"/>
              </a:tabLst>
            </a:pPr>
            <a:r>
              <a:rPr sz="2400" dirty="0">
                <a:latin typeface="Times New Roman"/>
                <a:cs typeface="Times New Roman"/>
              </a:rPr>
              <a:t>подавання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повітря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завалені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захисні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споруди;</a:t>
            </a:r>
            <a:endParaRPr sz="2400">
              <a:latin typeface="Times New Roman"/>
              <a:cs typeface="Times New Roman"/>
            </a:endParaRPr>
          </a:p>
          <a:p>
            <a:pPr marL="12700" marR="5715" indent="1240155">
              <a:lnSpc>
                <a:spcPct val="100000"/>
              </a:lnSpc>
              <a:buChar char="–"/>
              <a:tabLst>
                <a:tab pos="1252855" algn="l"/>
                <a:tab pos="2719705" algn="l"/>
                <a:tab pos="4192270" algn="l"/>
                <a:tab pos="5555615" algn="l"/>
                <a:tab pos="6610350" algn="l"/>
                <a:tab pos="686943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розкриття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завалених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захисних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споруд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рятування людей,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перебувають;</a:t>
            </a:r>
            <a:endParaRPr sz="2400">
              <a:latin typeface="Times New Roman"/>
              <a:cs typeface="Times New Roman"/>
            </a:endParaRPr>
          </a:p>
          <a:p>
            <a:pPr marL="12700" marR="5080" indent="1237615">
              <a:lnSpc>
                <a:spcPct val="100000"/>
              </a:lnSpc>
              <a:spcBef>
                <a:spcPts val="5"/>
              </a:spcBef>
              <a:buChar char="–"/>
              <a:tabLst>
                <a:tab pos="1250315" algn="l"/>
                <a:tab pos="2479040" algn="l"/>
                <a:tab pos="3573779" algn="l"/>
                <a:tab pos="4942205" algn="l"/>
                <a:tab pos="6366510" algn="l"/>
                <a:tab pos="80283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надання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першої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медичної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допомоги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потерпілим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й </a:t>
            </a:r>
            <a:r>
              <a:rPr sz="2400" dirty="0">
                <a:latin typeface="Times New Roman"/>
                <a:cs typeface="Times New Roman"/>
              </a:rPr>
              <a:t>евакуація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медичні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установи;</a:t>
            </a:r>
            <a:endParaRPr sz="2400">
              <a:latin typeface="Times New Roman"/>
              <a:cs typeface="Times New Roman"/>
            </a:endParaRPr>
          </a:p>
          <a:p>
            <a:pPr marL="12700" marR="5715" indent="1310640">
              <a:lnSpc>
                <a:spcPct val="100000"/>
              </a:lnSpc>
              <a:buChar char="–"/>
              <a:tabLst>
                <a:tab pos="1323340" algn="l"/>
                <a:tab pos="2905760" algn="l"/>
                <a:tab pos="4479290" algn="l"/>
                <a:tab pos="4926965" algn="l"/>
                <a:tab pos="6808470" algn="l"/>
                <a:tab pos="80467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виведення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населення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із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небезпечних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районів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безпечні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місця;</a:t>
            </a:r>
            <a:endParaRPr sz="2400">
              <a:latin typeface="Times New Roman"/>
              <a:cs typeface="Times New Roman"/>
            </a:endParaRPr>
          </a:p>
          <a:p>
            <a:pPr marL="12700" marR="9525" indent="1182370">
              <a:lnSpc>
                <a:spcPct val="100000"/>
              </a:lnSpc>
              <a:spcBef>
                <a:spcPts val="5"/>
              </a:spcBef>
              <a:buChar char="–"/>
              <a:tabLst>
                <a:tab pos="1195070" algn="l"/>
              </a:tabLst>
            </a:pPr>
            <a:r>
              <a:rPr sz="2400" dirty="0">
                <a:latin typeface="Times New Roman"/>
                <a:cs typeface="Times New Roman"/>
              </a:rPr>
              <a:t>санітарну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обробку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людей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знезаражування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одягу, </a:t>
            </a:r>
            <a:r>
              <a:rPr sz="2400" dirty="0">
                <a:latin typeface="Times New Roman"/>
                <a:cs typeface="Times New Roman"/>
              </a:rPr>
              <a:t>техніки,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будівель,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провізії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ін.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664210"/>
            <a:ext cx="8277225" cy="5149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Невідкладні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роботи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виконуються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метою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включають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заходи:</a:t>
            </a:r>
            <a:endParaRPr sz="2800">
              <a:latin typeface="Times New Roman"/>
              <a:cs typeface="Times New Roman"/>
            </a:endParaRPr>
          </a:p>
          <a:p>
            <a:pPr marL="12700" marR="5080" indent="1246505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259205" algn="l"/>
              </a:tabLst>
            </a:pPr>
            <a:r>
              <a:rPr sz="2800" dirty="0">
                <a:latin typeface="Times New Roman"/>
                <a:cs typeface="Times New Roman"/>
              </a:rPr>
              <a:t>створення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проїздів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(проходів)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завалах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зараженій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території;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63370" algn="just">
              <a:lnSpc>
                <a:spcPct val="100000"/>
              </a:lnSpc>
              <a:buChar char="–"/>
              <a:tabLst>
                <a:tab pos="1576070" algn="l"/>
              </a:tabLst>
            </a:pPr>
            <a:r>
              <a:rPr sz="2800" dirty="0">
                <a:latin typeface="Times New Roman"/>
                <a:cs typeface="Times New Roman"/>
              </a:rPr>
              <a:t>локалізацію</a:t>
            </a:r>
            <a:r>
              <a:rPr sz="2800" spc="5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ліквідацію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аварій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на комунально-</a:t>
            </a:r>
            <a:r>
              <a:rPr sz="2800" dirty="0">
                <a:latin typeface="Times New Roman"/>
                <a:cs typeface="Times New Roman"/>
              </a:rPr>
              <a:t>енергетичних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технологічних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мережах;</a:t>
            </a:r>
            <a:endParaRPr sz="2800">
              <a:latin typeface="Times New Roman"/>
              <a:cs typeface="Times New Roman"/>
            </a:endParaRPr>
          </a:p>
          <a:p>
            <a:pPr marL="1283970" indent="-356870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283970" algn="l"/>
              </a:tabLst>
            </a:pPr>
            <a:r>
              <a:rPr sz="2800" dirty="0">
                <a:latin typeface="Times New Roman"/>
                <a:cs typeface="Times New Roman"/>
              </a:rPr>
              <a:t>відновлення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порушених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ліній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зв’язку;</a:t>
            </a:r>
            <a:endParaRPr sz="2800">
              <a:latin typeface="Times New Roman"/>
              <a:cs typeface="Times New Roman"/>
            </a:endParaRPr>
          </a:p>
          <a:p>
            <a:pPr marL="12700" marR="6350" indent="1508125" algn="just">
              <a:lnSpc>
                <a:spcPct val="100000"/>
              </a:lnSpc>
              <a:buChar char="–"/>
              <a:tabLst>
                <a:tab pos="1520825" algn="l"/>
              </a:tabLst>
            </a:pPr>
            <a:r>
              <a:rPr sz="2800" dirty="0">
                <a:latin typeface="Times New Roman"/>
                <a:cs typeface="Times New Roman"/>
              </a:rPr>
              <a:t>укріплення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руйнування</a:t>
            </a:r>
            <a:r>
              <a:rPr sz="2800" spc="36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нестійких </a:t>
            </a:r>
            <a:r>
              <a:rPr sz="2800" dirty="0">
                <a:latin typeface="Times New Roman"/>
                <a:cs typeface="Times New Roman"/>
              </a:rPr>
              <a:t>конструкцій,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загрожують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виконанню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рятувальних робіт;</a:t>
            </a:r>
            <a:endParaRPr sz="2800">
              <a:latin typeface="Times New Roman"/>
              <a:cs typeface="Times New Roman"/>
            </a:endParaRPr>
          </a:p>
          <a:p>
            <a:pPr marL="12700" marR="8890" indent="1538605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551305" algn="l"/>
              </a:tabLst>
            </a:pPr>
            <a:r>
              <a:rPr sz="2800" dirty="0">
                <a:latin typeface="Times New Roman"/>
                <a:cs typeface="Times New Roman"/>
              </a:rPr>
              <a:t>знешкодження</a:t>
            </a:r>
            <a:r>
              <a:rPr sz="2800" spc="42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2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42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знайдених </a:t>
            </a:r>
            <a:r>
              <a:rPr sz="2800" dirty="0">
                <a:latin typeface="Times New Roman"/>
                <a:cs typeface="Times New Roman"/>
              </a:rPr>
              <a:t>боєприпасів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вибухонебезпечних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предметів.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423" y="533400"/>
            <a:ext cx="7611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Лекція</a:t>
            </a:r>
            <a:r>
              <a:rPr sz="2400" spc="-50" dirty="0"/>
              <a:t> </a:t>
            </a:r>
            <a:r>
              <a:rPr sz="2400" dirty="0"/>
              <a:t>№</a:t>
            </a:r>
            <a:r>
              <a:rPr sz="2400" spc="-25" dirty="0"/>
              <a:t> </a:t>
            </a:r>
            <a:r>
              <a:rPr sz="2400" dirty="0"/>
              <a:t>4</a:t>
            </a:r>
            <a:r>
              <a:rPr sz="2400" spc="-30" dirty="0"/>
              <a:t> </a:t>
            </a:r>
            <a:r>
              <a:rPr sz="2400" dirty="0"/>
              <a:t>на</a:t>
            </a:r>
            <a:r>
              <a:rPr sz="2400" spc="-30" dirty="0"/>
              <a:t> </a:t>
            </a:r>
            <a:r>
              <a:rPr sz="2400" dirty="0"/>
              <a:t>тему:</a:t>
            </a:r>
            <a:r>
              <a:rPr sz="2400" spc="-50" dirty="0"/>
              <a:t> </a:t>
            </a:r>
            <a:r>
              <a:rPr sz="2400" spc="-25" dirty="0"/>
              <a:t>“ОРГАНІЗАЦІЯ</a:t>
            </a:r>
            <a:r>
              <a:rPr sz="2400" spc="-20" dirty="0"/>
              <a:t> </a:t>
            </a:r>
            <a:r>
              <a:rPr sz="2400" dirty="0"/>
              <a:t>І</a:t>
            </a:r>
            <a:r>
              <a:rPr sz="2400" spc="-35" dirty="0"/>
              <a:t> </a:t>
            </a:r>
            <a:r>
              <a:rPr sz="2400" spc="-10" dirty="0"/>
              <a:t>ПРОВЕДЕННЯ </a:t>
            </a:r>
            <a:r>
              <a:rPr sz="2400" spc="-30" dirty="0"/>
              <a:t>РЯТУВАЛЬНИХ</a:t>
            </a:r>
            <a:r>
              <a:rPr sz="2400" spc="-80" dirty="0"/>
              <a:t> </a:t>
            </a:r>
            <a:r>
              <a:rPr sz="2400" dirty="0"/>
              <a:t>ТА</a:t>
            </a:r>
            <a:r>
              <a:rPr sz="2400" spc="-35" dirty="0"/>
              <a:t> </a:t>
            </a:r>
            <a:r>
              <a:rPr sz="2400" dirty="0"/>
              <a:t>ІНШИХ</a:t>
            </a:r>
            <a:r>
              <a:rPr sz="2400" spc="-80" dirty="0"/>
              <a:t> </a:t>
            </a:r>
            <a:r>
              <a:rPr sz="2400" dirty="0"/>
              <a:t>РОБІТ</a:t>
            </a:r>
            <a:r>
              <a:rPr sz="2400" spc="-60" dirty="0"/>
              <a:t> </a:t>
            </a:r>
            <a:r>
              <a:rPr sz="2400" dirty="0"/>
              <a:t>НА</a:t>
            </a:r>
            <a:r>
              <a:rPr sz="2400" spc="-45" dirty="0"/>
              <a:t> </a:t>
            </a:r>
            <a:r>
              <a:rPr sz="2400" spc="-10" dirty="0"/>
              <a:t>ОБ’ЄКТАХ </a:t>
            </a:r>
            <a:r>
              <a:rPr sz="2400" spc="-35" dirty="0"/>
              <a:t>БУДІВЕЛЬНОЇ</a:t>
            </a:r>
            <a:r>
              <a:rPr sz="2400" spc="-95" dirty="0"/>
              <a:t> </a:t>
            </a:r>
            <a:r>
              <a:rPr sz="2400" dirty="0"/>
              <a:t>ІНДУСТРІЇ У</a:t>
            </a:r>
            <a:r>
              <a:rPr sz="2400" spc="-10" dirty="0"/>
              <a:t> НАДЗВИЧАЙНИХ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sz="2400" spc="-10" dirty="0"/>
              <a:t>СИТУАЦІЯХ”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78916" y="1739265"/>
            <a:ext cx="8057515" cy="4770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algn="ctr">
              <a:lnSpc>
                <a:spcPts val="2875"/>
              </a:lnSpc>
              <a:spcBef>
                <a:spcPts val="100"/>
              </a:spcBef>
            </a:pPr>
            <a:endParaRPr lang="uk-UA" sz="2400" b="1" dirty="0">
              <a:latin typeface="Times New Roman"/>
              <a:cs typeface="Times New Roman"/>
            </a:endParaRPr>
          </a:p>
          <a:p>
            <a:pPr marL="142875" algn="ctr">
              <a:lnSpc>
                <a:spcPts val="2875"/>
              </a:lnSpc>
              <a:spcBef>
                <a:spcPts val="100"/>
              </a:spcBef>
            </a:pPr>
            <a:r>
              <a:rPr sz="2400" b="1" dirty="0" err="1">
                <a:latin typeface="Times New Roman"/>
                <a:cs typeface="Times New Roman"/>
              </a:rPr>
              <a:t>Навчальні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питання</a:t>
            </a:r>
            <a:endParaRPr sz="2400" dirty="0">
              <a:latin typeface="Times New Roman"/>
              <a:cs typeface="Times New Roman"/>
            </a:endParaRPr>
          </a:p>
          <a:p>
            <a:pPr marL="264795" indent="-252095">
              <a:lnSpc>
                <a:spcPts val="2395"/>
              </a:lnSpc>
              <a:buFont typeface="Times New Roman"/>
              <a:buAutoNum type="arabicPeriod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Мета,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зміст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умови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 та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252095">
              <a:lnSpc>
                <a:spcPct val="100000"/>
              </a:lnSpc>
              <a:buFont typeface="Times New Roman"/>
              <a:buAutoNum type="arabicPeriod" startAt="2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Послідовність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 робіт.</a:t>
            </a:r>
            <a:endParaRPr sz="2000" dirty="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2"/>
              <a:tabLst>
                <a:tab pos="26479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Рятувальні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роботи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осередку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хімічного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ураження.</a:t>
            </a:r>
            <a:endParaRPr sz="2000" dirty="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Font typeface="Times New Roman"/>
              <a:buAutoNum type="arabicPeriod" startAt="2"/>
              <a:tabLst>
                <a:tab pos="265430" algn="l"/>
              </a:tabLst>
            </a:pPr>
            <a:r>
              <a:rPr sz="2000" dirty="0">
                <a:latin typeface="Times New Roman"/>
                <a:cs typeface="Times New Roman"/>
              </a:rPr>
              <a:t>Ліквідація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осередку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інфекційних</a:t>
            </a:r>
            <a:r>
              <a:rPr sz="2000" spc="-10" dirty="0">
                <a:latin typeface="Times New Roman"/>
                <a:cs typeface="Times New Roman"/>
              </a:rPr>
              <a:t> захворювань.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Протиепідемічний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населення.</a:t>
            </a:r>
            <a:endParaRPr sz="2000" dirty="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Font typeface="Times New Roman"/>
              <a:buAutoNum type="arabicPeriod" startAt="5"/>
              <a:tabLst>
                <a:tab pos="265430" algn="l"/>
              </a:tabLst>
            </a:pPr>
            <a:r>
              <a:rPr sz="2000" dirty="0">
                <a:latin typeface="Times New Roman"/>
                <a:cs typeface="Times New Roman"/>
              </a:rPr>
              <a:t>Знезараження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території,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споруд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техніки.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Санітарна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обробка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людей.</a:t>
            </a:r>
            <a:endParaRPr sz="2000" dirty="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5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Гасіння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лісових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пожеж.</a:t>
            </a:r>
            <a:endParaRPr sz="2000" dirty="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buFont typeface="Times New Roman"/>
              <a:buAutoNum type="arabicPeriod" startAt="5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Особливості</a:t>
            </a:r>
            <a:r>
              <a:rPr sz="2000" spc="-10" dirty="0">
                <a:latin typeface="Times New Roman"/>
                <a:cs typeface="Times New Roman"/>
              </a:rPr>
              <a:t> рятувальних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невідкладних робіт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осередках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комбінованого </a:t>
            </a:r>
            <a:r>
              <a:rPr sz="2000" dirty="0">
                <a:latin typeface="Times New Roman"/>
                <a:cs typeface="Times New Roman"/>
              </a:rPr>
              <a:t>ураження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зонах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зараження.</a:t>
            </a:r>
            <a:endParaRPr sz="2000" dirty="0">
              <a:latin typeface="Times New Roman"/>
              <a:cs typeface="Times New Roman"/>
            </a:endParaRPr>
          </a:p>
          <a:p>
            <a:pPr marL="264160" indent="-251460">
              <a:lnSpc>
                <a:spcPct val="100000"/>
              </a:lnSpc>
              <a:buFont typeface="Times New Roman"/>
              <a:buAutoNum type="arabicPeriod" startAt="8"/>
              <a:tabLst>
                <a:tab pos="264160" algn="l"/>
              </a:tabLst>
            </a:pPr>
            <a:r>
              <a:rPr sz="2000" spc="-25" dirty="0">
                <a:latin typeface="Times New Roman"/>
                <a:cs typeface="Times New Roman"/>
              </a:rPr>
              <a:t>Умови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успішного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невідкладних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 dirty="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buFont typeface="Times New Roman"/>
              <a:buAutoNum type="arabicPeriod" startAt="8"/>
              <a:tabLst>
                <a:tab pos="2647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Заходи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рятувальних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06400"/>
            <a:ext cx="8349615" cy="5576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42720" algn="just">
              <a:lnSpc>
                <a:spcPct val="100000"/>
              </a:lnSpc>
              <a:spcBef>
                <a:spcPts val="110"/>
              </a:spcBef>
            </a:pPr>
            <a:r>
              <a:rPr sz="2800" b="1" spc="-55" dirty="0">
                <a:latin typeface="Times New Roman"/>
                <a:cs typeface="Times New Roman"/>
              </a:rPr>
              <a:t>Умови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успішного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РНР.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Успіх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РНР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визначають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кількістю </a:t>
            </a:r>
            <a:r>
              <a:rPr sz="2800" dirty="0">
                <a:latin typeface="Times New Roman"/>
                <a:cs typeface="Times New Roman"/>
              </a:rPr>
              <a:t>врятованих</a:t>
            </a:r>
            <a:r>
              <a:rPr sz="2800" spc="42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людей,</a:t>
            </a:r>
            <a:r>
              <a:rPr sz="2800" spc="43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збережених</a:t>
            </a:r>
            <a:r>
              <a:rPr sz="2800" spc="42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матеріальних </a:t>
            </a:r>
            <a:r>
              <a:rPr sz="2800" dirty="0">
                <a:latin typeface="Times New Roman"/>
                <a:cs typeface="Times New Roman"/>
              </a:rPr>
              <a:t>цінностей.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Він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зумовлений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такими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факторами:</a:t>
            </a:r>
            <a:endParaRPr sz="2800">
              <a:latin typeface="Times New Roman"/>
              <a:cs typeface="Times New Roman"/>
            </a:endParaRPr>
          </a:p>
          <a:p>
            <a:pPr marL="12700" marR="8890" indent="137795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39065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Своєчасною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підготовкою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РНР.</a:t>
            </a:r>
            <a:endParaRPr sz="2800">
              <a:latin typeface="Times New Roman"/>
              <a:cs typeface="Times New Roman"/>
            </a:endParaRPr>
          </a:p>
          <a:p>
            <a:pPr marL="12700" marR="5715" indent="154813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6083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Своєчасним</a:t>
            </a:r>
            <a:r>
              <a:rPr sz="2800" spc="2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плануванням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створенням </a:t>
            </a:r>
            <a:r>
              <a:rPr sz="2800" dirty="0">
                <a:latin typeface="Times New Roman"/>
                <a:cs typeface="Times New Roman"/>
              </a:rPr>
              <a:t>угруповання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РНР </a:t>
            </a:r>
            <a:r>
              <a:rPr sz="2800" dirty="0">
                <a:latin typeface="Times New Roman"/>
                <a:cs typeface="Times New Roman"/>
              </a:rPr>
              <a:t>(розміщення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місцевості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задуму </a:t>
            </a:r>
            <a:r>
              <a:rPr sz="2800" dirty="0">
                <a:latin typeface="Times New Roman"/>
                <a:cs typeface="Times New Roman"/>
              </a:rPr>
              <a:t>керівника,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забезпечує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послідовне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ефективне використання).</a:t>
            </a:r>
            <a:endParaRPr sz="2800">
              <a:latin typeface="Times New Roman"/>
              <a:cs typeface="Times New Roman"/>
            </a:endParaRPr>
          </a:p>
          <a:p>
            <a:pPr marL="12700" marR="10160" indent="118237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19507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Своєчасною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організацією</a:t>
            </a:r>
            <a:r>
              <a:rPr sz="2800" spc="254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4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безперервним </a:t>
            </a:r>
            <a:r>
              <a:rPr sz="2800" dirty="0">
                <a:latin typeface="Times New Roman"/>
                <a:cs typeface="Times New Roman"/>
              </a:rPr>
              <a:t>веденням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розвідки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районі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НС.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306400"/>
            <a:ext cx="8063865" cy="600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15" indent="1355725" algn="just">
              <a:lnSpc>
                <a:spcPct val="100000"/>
              </a:lnSpc>
              <a:spcBef>
                <a:spcPts val="110"/>
              </a:spcBef>
              <a:buAutoNum type="arabicPeriod" startAt="4"/>
              <a:tabLst>
                <a:tab pos="1368425" algn="l"/>
              </a:tabLst>
            </a:pPr>
            <a:r>
              <a:rPr sz="2800" dirty="0">
                <a:latin typeface="Times New Roman"/>
                <a:cs typeface="Times New Roman"/>
              </a:rPr>
              <a:t>Швидким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висуванням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район </a:t>
            </a:r>
            <a:r>
              <a:rPr sz="2800" spc="-90" dirty="0">
                <a:latin typeface="Times New Roman"/>
                <a:cs typeface="Times New Roman"/>
              </a:rPr>
              <a:t>ОУ,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швидким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рішучим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рятуванням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людей,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має </a:t>
            </a:r>
            <a:r>
              <a:rPr sz="2800" spc="-10" dirty="0">
                <a:latin typeface="Times New Roman"/>
                <a:cs typeface="Times New Roman"/>
              </a:rPr>
              <a:t>забезпечити:</a:t>
            </a:r>
            <a:endParaRPr sz="2800">
              <a:latin typeface="Times New Roman"/>
              <a:cs typeface="Times New Roman"/>
            </a:endParaRPr>
          </a:p>
          <a:p>
            <a:pPr marL="12700" marR="6350" lvl="1" indent="1438275">
              <a:lnSpc>
                <a:spcPct val="100000"/>
              </a:lnSpc>
              <a:spcBef>
                <a:spcPts val="5"/>
              </a:spcBef>
              <a:buChar char="–"/>
              <a:tabLst>
                <a:tab pos="1450975" algn="l"/>
                <a:tab pos="3357245" algn="l"/>
                <a:tab pos="4835525" algn="l"/>
                <a:tab pos="5347970" algn="l"/>
                <a:tab pos="6936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подавання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повітря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завалені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захисні </a:t>
            </a:r>
            <a:r>
              <a:rPr sz="2800" spc="-20" dirty="0">
                <a:latin typeface="Times New Roman"/>
                <a:cs typeface="Times New Roman"/>
              </a:rPr>
              <a:t>споруди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перші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3–4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год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аварії;</a:t>
            </a:r>
            <a:endParaRPr sz="2800">
              <a:latin typeface="Times New Roman"/>
              <a:cs typeface="Times New Roman"/>
            </a:endParaRPr>
          </a:p>
          <a:p>
            <a:pPr marL="12700" marR="7620" lvl="1" indent="1539240">
              <a:lnSpc>
                <a:spcPct val="100000"/>
              </a:lnSpc>
              <a:buChar char="–"/>
              <a:tabLst>
                <a:tab pos="1551940" algn="l"/>
                <a:tab pos="3225800" algn="l"/>
                <a:tab pos="4747260" algn="l"/>
                <a:tab pos="6588759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допомоги </a:t>
            </a:r>
            <a:r>
              <a:rPr sz="2800" dirty="0">
                <a:latin typeface="Times New Roman"/>
                <a:cs typeface="Times New Roman"/>
              </a:rPr>
              <a:t>ураженим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 перші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12–14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год;</a:t>
            </a:r>
            <a:endParaRPr sz="2800">
              <a:latin typeface="Times New Roman"/>
              <a:cs typeface="Times New Roman"/>
            </a:endParaRPr>
          </a:p>
          <a:p>
            <a:pPr marL="12700" marR="8890" lvl="1" indent="1243330">
              <a:lnSpc>
                <a:spcPct val="100000"/>
              </a:lnSpc>
              <a:spcBef>
                <a:spcPts val="5"/>
              </a:spcBef>
              <a:buChar char="–"/>
              <a:tabLst>
                <a:tab pos="1256030" algn="l"/>
                <a:tab pos="3176905" algn="l"/>
                <a:tab pos="4768850" algn="l"/>
                <a:tab pos="6811645" algn="l"/>
                <a:tab pos="77533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завершення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основних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0" dirty="0">
                <a:latin typeface="Times New Roman"/>
                <a:cs typeface="Times New Roman"/>
              </a:rPr>
              <a:t>за </a:t>
            </a:r>
            <a:r>
              <a:rPr sz="2800" dirty="0">
                <a:latin typeface="Times New Roman"/>
                <a:cs typeface="Times New Roman"/>
              </a:rPr>
              <a:t>першу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добу.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5.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Безперервним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веденням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робіт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повного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завершення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всій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території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ОУ,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dirty="0">
                <a:latin typeface="Times New Roman"/>
                <a:cs typeface="Times New Roman"/>
              </a:rPr>
              <a:t>забезпечується</a:t>
            </a:r>
            <a:r>
              <a:rPr sz="2800" spc="4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позмінною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роботою.</a:t>
            </a:r>
            <a:r>
              <a:rPr sz="2800" spc="48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Мінімальна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22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зміни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становить</a:t>
            </a:r>
            <a:r>
              <a:rPr sz="2800" spc="22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2–4</a:t>
            </a:r>
            <a:r>
              <a:rPr sz="2800" spc="24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год,, </a:t>
            </a:r>
            <a:r>
              <a:rPr sz="2800" dirty="0">
                <a:latin typeface="Times New Roman"/>
                <a:cs typeface="Times New Roman"/>
              </a:rPr>
              <a:t>максимальна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10–12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78332"/>
            <a:ext cx="834453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  <a:tabLst>
                <a:tab pos="3790315" algn="l"/>
                <a:tab pos="6354445" algn="l"/>
                <a:tab pos="6906259" algn="l"/>
              </a:tabLst>
            </a:pPr>
            <a:r>
              <a:rPr sz="2800" spc="-10" dirty="0">
                <a:latin typeface="Times New Roman"/>
                <a:cs typeface="Times New Roman"/>
              </a:rPr>
              <a:t>6.Оперативним,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безперервним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надійним </a:t>
            </a:r>
            <a:r>
              <a:rPr sz="2800" dirty="0">
                <a:latin typeface="Times New Roman"/>
                <a:cs typeface="Times New Roman"/>
              </a:rPr>
              <a:t>управлінням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діями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ЦЗ.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4109" y="1231849"/>
            <a:ext cx="51111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32405" algn="l"/>
                <a:tab pos="35280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професійною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морально-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279" y="1659127"/>
            <a:ext cx="5532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1255" algn="l"/>
                <a:tab pos="44913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підготовкою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особового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1231849"/>
            <a:ext cx="282956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61620" indent="1181735">
              <a:lnSpc>
                <a:spcPct val="100000"/>
              </a:lnSpc>
              <a:spcBef>
                <a:spcPts val="110"/>
              </a:spcBef>
              <a:buSzPct val="96428"/>
              <a:buAutoNum type="arabicPeriod" startAt="7"/>
              <a:tabLst>
                <a:tab pos="1194435" algn="l"/>
              </a:tabLst>
            </a:pPr>
            <a:r>
              <a:rPr sz="2800" spc="-25" dirty="0">
                <a:latin typeface="Times New Roman"/>
                <a:cs typeface="Times New Roman"/>
              </a:rPr>
              <a:t>Високою </a:t>
            </a:r>
            <a:r>
              <a:rPr sz="2800" spc="-10" dirty="0">
                <a:latin typeface="Times New Roman"/>
                <a:cs typeface="Times New Roman"/>
              </a:rPr>
              <a:t>психологічною формувань.</a:t>
            </a:r>
            <a:endParaRPr sz="2800">
              <a:latin typeface="Times New Roman"/>
              <a:cs typeface="Times New Roman"/>
            </a:endParaRPr>
          </a:p>
          <a:p>
            <a:pPr marL="1195070" indent="-269875">
              <a:lnSpc>
                <a:spcPct val="100000"/>
              </a:lnSpc>
              <a:spcBef>
                <a:spcPts val="5"/>
              </a:spcBef>
              <a:buSzPct val="96428"/>
              <a:buAutoNum type="arabicPeriod" startAt="7"/>
              <a:tabLst>
                <a:tab pos="11950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Всебічним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939237"/>
            <a:ext cx="65989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5840" algn="l"/>
                <a:tab pos="4351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(протирадіаційний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протихімічний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1438" y="2512822"/>
            <a:ext cx="515239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2606675" algn="l"/>
                <a:tab pos="34696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забезпеченням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дій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формувань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захист,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65" y="3366642"/>
            <a:ext cx="72129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матеріальне,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технічне,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забезпечення).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9.Суворим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дотриманням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49402"/>
            <a:ext cx="8206105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87475" algn="just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latin typeface="Times New Roman"/>
                <a:cs typeface="Times New Roman"/>
              </a:rPr>
              <a:t>Розшукування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рятування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людей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i="1" dirty="0">
                <a:latin typeface="Times New Roman"/>
                <a:cs typeface="Times New Roman"/>
              </a:rPr>
              <a:t>З-під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завалів,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зруйнованих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будівель: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постраждалих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з-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завалів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слід </a:t>
            </a:r>
            <a:r>
              <a:rPr sz="2800" dirty="0">
                <a:latin typeface="Times New Roman"/>
                <a:cs typeface="Times New Roman"/>
              </a:rPr>
              <a:t>починати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огляду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завалів,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вибору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підходів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визначення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способів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дій.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постраждалих,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перебувають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верхніх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частинах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завалу,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обережно</a:t>
            </a:r>
            <a:r>
              <a:rPr sz="2800" spc="1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розбирають </a:t>
            </a:r>
            <a:r>
              <a:rPr sz="2800" dirty="0">
                <a:latin typeface="Times New Roman"/>
                <a:cs typeface="Times New Roman"/>
              </a:rPr>
              <a:t>завал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згори.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завалами </a:t>
            </a:r>
            <a:r>
              <a:rPr sz="2800" dirty="0">
                <a:latin typeface="Times New Roman"/>
                <a:cs typeface="Times New Roman"/>
              </a:rPr>
              <a:t>всередині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будинку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краще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влаштувати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вузькі </a:t>
            </a:r>
            <a:r>
              <a:rPr sz="2800" dirty="0">
                <a:latin typeface="Times New Roman"/>
                <a:cs typeface="Times New Roman"/>
              </a:rPr>
              <a:t>проходи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самому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завалі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біля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однієї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бокових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стін.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4718380"/>
            <a:ext cx="49784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82545" algn="l"/>
                <a:tab pos="4351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Влаштовуючи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проходи,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слід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6090" y="4718380"/>
            <a:ext cx="18954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використати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5145785"/>
            <a:ext cx="49415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3610" algn="l"/>
                <a:tab pos="2792730" algn="l"/>
                <a:tab pos="44824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порожнини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щілини,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7404" y="5145785"/>
            <a:ext cx="28060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256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утворилися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між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593" y="5572150"/>
            <a:ext cx="53041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зруйнованими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елементами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будівлі.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6400"/>
            <a:ext cx="841756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Із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завалених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захисних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споруд: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tabLst>
                <a:tab pos="3067050" algn="l"/>
                <a:tab pos="4613275" algn="l"/>
                <a:tab pos="6847840" algn="l"/>
                <a:tab pos="762254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Рятування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такій послідовності: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відшукування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сховищ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серед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руїн;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06220">
              <a:lnSpc>
                <a:spcPct val="100000"/>
              </a:lnSpc>
              <a:buChar char="-"/>
              <a:tabLst>
                <a:tab pos="1518920" algn="l"/>
                <a:tab pos="4043045" algn="l"/>
                <a:tab pos="5589270" algn="l"/>
                <a:tab pos="6202045" algn="l"/>
                <a:tab pos="79521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встановлення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зв’язку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людьми,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spc="-10" dirty="0">
                <a:latin typeface="Times New Roman"/>
                <a:cs typeface="Times New Roman"/>
              </a:rPr>
              <a:t>укриваються;</a:t>
            </a:r>
            <a:endParaRPr sz="2800">
              <a:latin typeface="Times New Roman"/>
              <a:cs typeface="Times New Roman"/>
            </a:endParaRPr>
          </a:p>
          <a:p>
            <a:pPr marL="12700" marR="5715" indent="1200785">
              <a:lnSpc>
                <a:spcPct val="100000"/>
              </a:lnSpc>
              <a:spcBef>
                <a:spcPts val="5"/>
              </a:spcBef>
              <a:buChar char="-"/>
              <a:tabLst>
                <a:tab pos="1213485" algn="l"/>
                <a:tab pos="2942590" algn="l"/>
                <a:tab pos="4247515" algn="l"/>
                <a:tab pos="4582795" algn="l"/>
                <a:tab pos="5994400" algn="l"/>
                <a:tab pos="718058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подавання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повітря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завалені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захісні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споруди </a:t>
            </a:r>
            <a:r>
              <a:rPr sz="2800" dirty="0">
                <a:latin typeface="Times New Roman"/>
                <a:cs typeface="Times New Roman"/>
              </a:rPr>
              <a:t>(якщо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потрібно);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розкриття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заваленого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сховища;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евакуація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постраждалих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медпункту;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82420">
              <a:lnSpc>
                <a:spcPct val="100000"/>
              </a:lnSpc>
              <a:buChar char="-"/>
              <a:tabLst>
                <a:tab pos="1595120" algn="l"/>
                <a:tab pos="3375660" algn="l"/>
                <a:tab pos="5000625" algn="l"/>
                <a:tab pos="69430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допомоги постраждалим.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5145023"/>
            <a:ext cx="2286000" cy="14051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7593" y="306400"/>
            <a:ext cx="8276590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255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Локалізацію</a:t>
            </a:r>
            <a:r>
              <a:rPr sz="2800" b="1" spc="57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580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гасіння</a:t>
            </a:r>
            <a:r>
              <a:rPr sz="2800" b="1" spc="57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пожеж</a:t>
            </a:r>
            <a:r>
              <a:rPr sz="2800" b="1" spc="5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виконують </a:t>
            </a:r>
            <a:r>
              <a:rPr sz="2800" dirty="0">
                <a:latin typeface="Times New Roman"/>
                <a:cs typeface="Times New Roman"/>
              </a:rPr>
              <a:t>протипожежні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формування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сприяння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рятувальних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формувань.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Щоб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допустити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злиття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окремих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осередків </a:t>
            </a:r>
            <a:r>
              <a:rPr sz="2800" dirty="0">
                <a:latin typeface="Times New Roman"/>
                <a:cs typeface="Times New Roman"/>
              </a:rPr>
              <a:t>пожеж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суцільні,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вживають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локалізації </a:t>
            </a:r>
            <a:r>
              <a:rPr sz="2800" dirty="0">
                <a:latin typeface="Times New Roman"/>
                <a:cs typeface="Times New Roman"/>
              </a:rPr>
              <a:t>пожеж.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цього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водночас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гасінням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пожеж </a:t>
            </a:r>
            <a:r>
              <a:rPr sz="2800" spc="-20" dirty="0">
                <a:latin typeface="Times New Roman"/>
                <a:cs typeface="Times New Roman"/>
              </a:rPr>
              <a:t>влаштовують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відсічні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протипожежні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смуги.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шляху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руху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розбирають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або </a:t>
            </a:r>
            <a:r>
              <a:rPr sz="2800" dirty="0">
                <a:latin typeface="Times New Roman"/>
                <a:cs typeface="Times New Roman"/>
              </a:rPr>
              <a:t>розламують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займисті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конструкції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будинків,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також </a:t>
            </a:r>
            <a:r>
              <a:rPr sz="2800" dirty="0">
                <a:latin typeface="Times New Roman"/>
                <a:cs typeface="Times New Roman"/>
              </a:rPr>
              <a:t>повністю прибирають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відсічної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смуги </a:t>
            </a:r>
            <a:r>
              <a:rPr sz="2800" spc="-10" dirty="0">
                <a:latin typeface="Times New Roman"/>
                <a:cs typeface="Times New Roman"/>
              </a:rPr>
              <a:t>легкозаймисті </a:t>
            </a:r>
            <a:r>
              <a:rPr sz="2800" dirty="0">
                <a:latin typeface="Times New Roman"/>
                <a:cs typeface="Times New Roman"/>
              </a:rPr>
              <a:t>матеріали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рослинність.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128" y="4715255"/>
            <a:ext cx="3215639" cy="17129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06386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Способи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засоби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невідкладних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робіт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2800" b="1" i="1" dirty="0">
                <a:latin typeface="Times New Roman"/>
                <a:cs typeface="Times New Roman"/>
              </a:rPr>
              <a:t>Прокладання</a:t>
            </a:r>
            <a:r>
              <a:rPr sz="2800" b="1" i="1" spc="46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колонних</a:t>
            </a:r>
            <a:r>
              <a:rPr sz="2800" b="1" i="1" spc="46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шляхів</a:t>
            </a:r>
            <a:r>
              <a:rPr sz="2800" dirty="0">
                <a:latin typeface="Times New Roman"/>
                <a:cs typeface="Times New Roman"/>
              </a:rPr>
              <a:t>(об’їздів)</a:t>
            </a:r>
            <a:r>
              <a:rPr sz="2800" spc="46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влаштування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проїзду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завалах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здійснюють,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коли </a:t>
            </a:r>
            <a:r>
              <a:rPr sz="2800" dirty="0">
                <a:latin typeface="Times New Roman"/>
                <a:cs typeface="Times New Roman"/>
              </a:rPr>
              <a:t>немає</a:t>
            </a:r>
            <a:r>
              <a:rPr sz="2800" spc="6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6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неможливо</a:t>
            </a:r>
            <a:r>
              <a:rPr sz="2800" spc="6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використати</a:t>
            </a:r>
            <a:r>
              <a:rPr sz="2800" spc="6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наявні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завалені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вулиці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місті.</a:t>
            </a:r>
            <a:endParaRPr sz="28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влаштування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колонного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шляху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усувають </a:t>
            </a:r>
            <a:r>
              <a:rPr sz="2800" dirty="0">
                <a:latin typeface="Times New Roman"/>
                <a:cs typeface="Times New Roman"/>
              </a:rPr>
              <a:t>усі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перешкоди,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вирівнюють</a:t>
            </a:r>
            <a:r>
              <a:rPr sz="2800" spc="5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полотно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дороги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зводять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дорожні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споруди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(невеликого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розміру), </a:t>
            </a:r>
            <a:r>
              <a:rPr sz="2800" spc="-30" dirty="0">
                <a:latin typeface="Times New Roman"/>
                <a:cs typeface="Times New Roman"/>
              </a:rPr>
              <a:t>використовуючи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бульдозери,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шляхопрокладачі.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Безпосередньо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6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вулицях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міста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влаштовують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проїзди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проходи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завалах.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134350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Усунення</a:t>
            </a:r>
            <a:r>
              <a:rPr sz="2800" b="1" i="1" spc="3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аварій</a:t>
            </a:r>
            <a:r>
              <a:rPr sz="2800" b="1" i="1" spc="2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на</a:t>
            </a:r>
            <a:r>
              <a:rPr sz="2800" b="1" i="1" spc="3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мережах</a:t>
            </a:r>
            <a:r>
              <a:rPr sz="2800" b="1" i="1" spc="25" dirty="0">
                <a:latin typeface="Times New Roman"/>
                <a:cs typeface="Times New Roman"/>
              </a:rPr>
              <a:t>  </a:t>
            </a:r>
            <a:r>
              <a:rPr sz="2800" b="1" i="1" spc="-10" dirty="0">
                <a:latin typeface="Times New Roman"/>
                <a:cs typeface="Times New Roman"/>
              </a:rPr>
              <a:t>комунального </a:t>
            </a:r>
            <a:r>
              <a:rPr sz="2800" b="1" i="1" dirty="0">
                <a:latin typeface="Times New Roman"/>
                <a:cs typeface="Times New Roman"/>
              </a:rPr>
              <a:t>господарства</a:t>
            </a:r>
            <a:r>
              <a:rPr sz="2800" b="1" i="1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здійснюють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підготовлені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оснащені </a:t>
            </a:r>
            <a:r>
              <a:rPr sz="2800" dirty="0">
                <a:latin typeface="Times New Roman"/>
                <a:cs typeface="Times New Roman"/>
              </a:rPr>
              <a:t>спеціальним</a:t>
            </a:r>
            <a:r>
              <a:rPr sz="2800" spc="69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інструментом</a:t>
            </a:r>
            <a:r>
              <a:rPr sz="2800" spc="42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аварійно-технічні формування:</a:t>
            </a:r>
            <a:endParaRPr sz="2800">
              <a:latin typeface="Times New Roman"/>
              <a:cs typeface="Times New Roman"/>
            </a:endParaRPr>
          </a:p>
          <a:p>
            <a:pPr marL="1134110" indent="-20701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водопостачання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каналізації;</a:t>
            </a:r>
            <a:endParaRPr sz="2800">
              <a:latin typeface="Times New Roman"/>
              <a:cs typeface="Times New Roman"/>
            </a:endParaRPr>
          </a:p>
          <a:p>
            <a:pPr marL="1134110" indent="-20701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газових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мереж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газопроводах;</a:t>
            </a:r>
            <a:endParaRPr sz="2800">
              <a:latin typeface="Times New Roman"/>
              <a:cs typeface="Times New Roman"/>
            </a:endParaRPr>
          </a:p>
          <a:p>
            <a:pPr marL="1222375" indent="-295275" algn="just">
              <a:lnSpc>
                <a:spcPct val="100000"/>
              </a:lnSpc>
              <a:buChar char="-"/>
              <a:tabLst>
                <a:tab pos="1222375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електропостачання.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3736847"/>
            <a:ext cx="4285487" cy="28559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92989"/>
            <a:ext cx="8418830" cy="185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90265" marR="902335" indent="-2552065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3.Рятувальні</a:t>
            </a:r>
            <a:r>
              <a:rPr sz="2800" b="1" spc="-12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роботи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sz="2800" b="1" spc="-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осередку</a:t>
            </a:r>
            <a:r>
              <a:rPr sz="2800" b="1" spc="-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хімічного ураження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925"/>
              </a:spcBef>
              <a:tabLst>
                <a:tab pos="1555115" algn="l"/>
                <a:tab pos="3305175" algn="l"/>
                <a:tab pos="5161915" algn="l"/>
                <a:tab pos="7004050" algn="l"/>
                <a:tab pos="7741920" algn="l"/>
              </a:tabLst>
            </a:pP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хімічного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0" dirty="0">
                <a:latin typeface="Times New Roman"/>
                <a:cs typeface="Times New Roman"/>
              </a:rPr>
              <a:t>буде </a:t>
            </a:r>
            <a:r>
              <a:rPr sz="2800" dirty="0">
                <a:latin typeface="Times New Roman"/>
                <a:cs typeface="Times New Roman"/>
              </a:rPr>
              <a:t>руйнувань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пожеж,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тому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рятувальні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зводяться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2017852"/>
            <a:ext cx="15455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передусім евакуації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698" y="2017852"/>
            <a:ext cx="151511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допомоги установи,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1750" y="2017852"/>
            <a:ext cx="24726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10"/>
              </a:spcBef>
              <a:tabLst>
                <a:tab pos="2183130" algn="l"/>
                <a:tab pos="236029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потерпілим,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їх </a:t>
            </a:r>
            <a:r>
              <a:rPr sz="2800" spc="-10" dirty="0">
                <a:latin typeface="Times New Roman"/>
                <a:cs typeface="Times New Roman"/>
              </a:rPr>
              <a:t>позначення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871673"/>
            <a:ext cx="21088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загородження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1522" y="2017852"/>
            <a:ext cx="210375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21285" indent="27305">
              <a:lnSpc>
                <a:spcPct val="100000"/>
              </a:lnSpc>
              <a:spcBef>
                <a:spcPts val="110"/>
              </a:spcBef>
              <a:tabLst>
                <a:tab pos="649605" algn="l"/>
                <a:tab pos="744220" algn="l"/>
              </a:tabLst>
            </a:pP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надання 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медичні</a:t>
            </a:r>
            <a:endParaRPr sz="280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осередків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3003" y="2871673"/>
            <a:ext cx="16897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зараження,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6654" y="2871673"/>
            <a:ext cx="2099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знезараження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9914" y="3298647"/>
            <a:ext cx="46869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  <a:tab pos="3384550" algn="l"/>
                <a:tab pos="3783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транспорту,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споруд,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3298647"/>
            <a:ext cx="2773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717039" algn="l"/>
              </a:tabLst>
            </a:pPr>
            <a:r>
              <a:rPr sz="2800" spc="-10" dirty="0">
                <a:latin typeface="Times New Roman"/>
                <a:cs typeface="Times New Roman"/>
              </a:rPr>
              <a:t>місцевості, обробки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людей.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2294" y="3725926"/>
            <a:ext cx="1654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Times New Roman"/>
                <a:cs typeface="Times New Roman"/>
              </a:rPr>
              <a:t>Рятувальні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2521" y="3725926"/>
            <a:ext cx="1082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роботи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2771" y="3298647"/>
            <a:ext cx="165988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санітарної </a:t>
            </a:r>
            <a:r>
              <a:rPr sz="2800" spc="-35" dirty="0">
                <a:latin typeface="Times New Roman"/>
                <a:cs typeface="Times New Roman"/>
              </a:rPr>
              <a:t>виконують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965" y="4152341"/>
            <a:ext cx="842200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підготовлені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формування,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забезпечені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спеціальними </a:t>
            </a:r>
            <a:r>
              <a:rPr sz="2800" dirty="0">
                <a:latin typeface="Times New Roman"/>
                <a:cs typeface="Times New Roman"/>
              </a:rPr>
              <a:t>засобами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захисту.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Перш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організовують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проводять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хімічну </a:t>
            </a:r>
            <a:r>
              <a:rPr sz="2800" spc="-25" dirty="0">
                <a:latin typeface="Times New Roman"/>
                <a:cs typeface="Times New Roman"/>
              </a:rPr>
              <a:t>розвідку,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визначають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вид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отруйної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речовини,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характер, </a:t>
            </a:r>
            <a:r>
              <a:rPr sz="2800" dirty="0">
                <a:latin typeface="Times New Roman"/>
                <a:cs typeface="Times New Roman"/>
              </a:rPr>
              <a:t>щільність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межі</a:t>
            </a:r>
            <a:r>
              <a:rPr sz="2800" spc="31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зараження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1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позначають</a:t>
            </a:r>
            <a:r>
              <a:rPr sz="2800" spc="32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їх </a:t>
            </a:r>
            <a:r>
              <a:rPr sz="2800" dirty="0">
                <a:latin typeface="Times New Roman"/>
                <a:cs typeface="Times New Roman"/>
              </a:rPr>
              <a:t>спеціальними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знаками.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467" y="235457"/>
            <a:ext cx="66884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0415" algn="l"/>
                <a:tab pos="2951480" algn="l"/>
                <a:tab pos="4018915" algn="l"/>
                <a:tab pos="6085840" algn="l"/>
              </a:tabLst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здійснюють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такі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35457"/>
            <a:ext cx="147828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latin typeface="Times New Roman"/>
                <a:cs typeface="Times New Roman"/>
              </a:rPr>
              <a:t>Під </a:t>
            </a:r>
            <a:r>
              <a:rPr sz="2800" spc="-10" dirty="0">
                <a:latin typeface="Times New Roman"/>
                <a:cs typeface="Times New Roman"/>
              </a:rPr>
              <a:t>заходи: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Times New Roman"/>
                <a:cs typeface="Times New Roman"/>
              </a:rPr>
              <a:t>1)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1276" y="1088847"/>
            <a:ext cx="6700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47520" algn="l"/>
                <a:tab pos="3326129" algn="l"/>
                <a:tab pos="52260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516125"/>
            <a:ext cx="8424545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потерпілим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осредку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хімічного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зараження;</a:t>
            </a:r>
            <a:endParaRPr sz="2800">
              <a:latin typeface="Times New Roman"/>
              <a:cs typeface="Times New Roman"/>
            </a:endParaRPr>
          </a:p>
          <a:p>
            <a:pPr marL="12700" marR="14604" indent="1755775">
              <a:lnSpc>
                <a:spcPct val="100000"/>
              </a:lnSpc>
              <a:buAutoNum type="arabicParenR" startAt="2"/>
              <a:tabLst>
                <a:tab pos="1768475" algn="l"/>
                <a:tab pos="4387850" algn="l"/>
                <a:tab pos="63055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антидоту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(протиотрута, </a:t>
            </a:r>
            <a:r>
              <a:rPr sz="2800" dirty="0">
                <a:latin typeface="Times New Roman"/>
                <a:cs typeface="Times New Roman"/>
              </a:rPr>
              <a:t>спеціальна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певної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НХР);</a:t>
            </a:r>
            <a:endParaRPr sz="2800">
              <a:latin typeface="Times New Roman"/>
              <a:cs typeface="Times New Roman"/>
            </a:endParaRPr>
          </a:p>
          <a:p>
            <a:pPr marL="1313815" indent="-38671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1313815" algn="l"/>
              </a:tabLst>
            </a:pPr>
            <a:r>
              <a:rPr sz="2800" dirty="0">
                <a:latin typeface="Times New Roman"/>
                <a:cs typeface="Times New Roman"/>
              </a:rPr>
              <a:t>надівання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протигазів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потерпілих;</a:t>
            </a:r>
            <a:endParaRPr sz="2800">
              <a:latin typeface="Times New Roman"/>
              <a:cs typeface="Times New Roman"/>
            </a:endParaRPr>
          </a:p>
          <a:p>
            <a:pPr marL="12700" marR="5080" indent="1350010">
              <a:lnSpc>
                <a:spcPct val="100000"/>
              </a:lnSpc>
              <a:buAutoNum type="arabicParenR" startAt="2"/>
              <a:tabLst>
                <a:tab pos="1362710" algn="l"/>
                <a:tab pos="3201670" algn="l"/>
                <a:tab pos="3436620" algn="l"/>
                <a:tab pos="4732020" algn="l"/>
                <a:tab pos="6403340" algn="l"/>
                <a:tab pos="8232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сортування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швидку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евакуацію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потерпілих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 </a:t>
            </a:r>
            <a:r>
              <a:rPr sz="2800" dirty="0">
                <a:latin typeface="Times New Roman"/>
                <a:cs typeface="Times New Roman"/>
              </a:rPr>
              <a:t>загони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першої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медичної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(ЗПМ).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забезпечення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дій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медичних</a:t>
            </a:r>
            <a:r>
              <a:rPr sz="2800" spc="6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інших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команди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дегазують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проїзди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проходи,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цього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повну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дегазацію </a:t>
            </a:r>
            <a:r>
              <a:rPr sz="2800" dirty="0">
                <a:latin typeface="Times New Roman"/>
                <a:cs typeface="Times New Roman"/>
              </a:rPr>
              <a:t>території,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споруд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техніки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6" y="50114"/>
            <a:ext cx="8107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3420" marR="5080" indent="-1951355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1.Мета,</a:t>
            </a:r>
            <a:r>
              <a:rPr sz="2800" spc="-90" dirty="0"/>
              <a:t> </a:t>
            </a:r>
            <a:r>
              <a:rPr sz="2800" dirty="0"/>
              <a:t>зміст</a:t>
            </a:r>
            <a:r>
              <a:rPr sz="2800" spc="-100" dirty="0"/>
              <a:t> </a:t>
            </a:r>
            <a:r>
              <a:rPr sz="2800" dirty="0"/>
              <a:t>та</a:t>
            </a:r>
            <a:r>
              <a:rPr sz="2800" spc="-75" dirty="0"/>
              <a:t> </a:t>
            </a:r>
            <a:r>
              <a:rPr sz="2800" dirty="0"/>
              <a:t>умови</a:t>
            </a:r>
            <a:r>
              <a:rPr sz="2800" spc="-85" dirty="0"/>
              <a:t> </a:t>
            </a:r>
            <a:r>
              <a:rPr sz="2800" dirty="0"/>
              <a:t>виконання</a:t>
            </a:r>
            <a:r>
              <a:rPr sz="2800" spc="-70" dirty="0"/>
              <a:t> </a:t>
            </a:r>
            <a:r>
              <a:rPr sz="2800" dirty="0"/>
              <a:t>рятувальних</a:t>
            </a:r>
            <a:r>
              <a:rPr sz="2800" spc="-105" dirty="0"/>
              <a:t> </a:t>
            </a:r>
            <a:r>
              <a:rPr sz="2800" spc="-25" dirty="0"/>
              <a:t>та </a:t>
            </a:r>
            <a:r>
              <a:rPr sz="2800" dirty="0"/>
              <a:t>інших</a:t>
            </a:r>
            <a:r>
              <a:rPr sz="2800" spc="-65" dirty="0"/>
              <a:t> </a:t>
            </a:r>
            <a:r>
              <a:rPr sz="2800" dirty="0"/>
              <a:t>невідкладних</a:t>
            </a:r>
            <a:r>
              <a:rPr sz="2800" spc="-130" dirty="0"/>
              <a:t> </a:t>
            </a:r>
            <a:r>
              <a:rPr sz="2800" spc="-10" dirty="0"/>
              <a:t>робіт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3014" y="1167510"/>
            <a:ext cx="86334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Рятувальні</a:t>
            </a:r>
            <a:r>
              <a:rPr sz="2400" b="1" spc="33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та</a:t>
            </a:r>
            <a:r>
              <a:rPr sz="2400" b="1" spc="35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інші</a:t>
            </a:r>
            <a:r>
              <a:rPr sz="2400" b="1" spc="34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невідкладні</a:t>
            </a:r>
            <a:r>
              <a:rPr sz="2400" b="1" spc="34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роботи</a:t>
            </a:r>
            <a:r>
              <a:rPr sz="2400" b="1" spc="355" dirty="0">
                <a:latin typeface="Times New Roman"/>
                <a:cs typeface="Times New Roman"/>
              </a:rPr>
              <a:t>   </a:t>
            </a:r>
            <a:r>
              <a:rPr sz="2400" b="1" spc="-10" dirty="0">
                <a:latin typeface="Times New Roman"/>
                <a:cs typeface="Times New Roman"/>
              </a:rPr>
              <a:t>(РНР) </a:t>
            </a:r>
            <a:r>
              <a:rPr sz="2400" b="1" dirty="0">
                <a:latin typeface="Times New Roman"/>
                <a:cs typeface="Times New Roman"/>
              </a:rPr>
              <a:t>виконують</a:t>
            </a:r>
            <a:r>
              <a:rPr sz="2400" b="1" spc="3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з</a:t>
            </a:r>
            <a:r>
              <a:rPr sz="2400" b="1" spc="3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метою</a:t>
            </a:r>
            <a:r>
              <a:rPr sz="2400" b="1" spc="2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рятування</a:t>
            </a:r>
            <a:r>
              <a:rPr sz="2400" b="1" spc="4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людей</a:t>
            </a:r>
            <a:r>
              <a:rPr sz="2400" b="1" spc="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надання</a:t>
            </a:r>
            <a:r>
              <a:rPr sz="2400" b="1" spc="4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допомоги </a:t>
            </a:r>
            <a:r>
              <a:rPr sz="2400" b="1" dirty="0">
                <a:latin typeface="Times New Roman"/>
                <a:cs typeface="Times New Roman"/>
              </a:rPr>
              <a:t>потерпілим,</a:t>
            </a:r>
            <a:r>
              <a:rPr sz="2400" b="1" spc="5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5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5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локалізації</a:t>
            </a:r>
            <a:r>
              <a:rPr sz="2400" b="1" spc="5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аварій,</a:t>
            </a:r>
            <a:r>
              <a:rPr sz="2400" b="1" spc="5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створення</a:t>
            </a:r>
            <a:r>
              <a:rPr sz="2400" b="1" spc="5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умов 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подальшого відновлення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виробничої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діяльності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об’єкта.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2855976"/>
            <a:ext cx="2420112" cy="18166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5639" y="2855976"/>
            <a:ext cx="2627376" cy="1743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8023" y="2855976"/>
            <a:ext cx="2618231" cy="1743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615" y="5001767"/>
            <a:ext cx="2429256" cy="1600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5639" y="4928615"/>
            <a:ext cx="2642616" cy="17861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8023" y="4928615"/>
            <a:ext cx="2618231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192989"/>
            <a:ext cx="8060055" cy="2568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604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4.Ліквідація</a:t>
            </a:r>
            <a:r>
              <a:rPr sz="2800" b="1" spc="-1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осередку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інфекційних</a:t>
            </a:r>
            <a:r>
              <a:rPr sz="2800" b="1" spc="-6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захворювань.</a:t>
            </a:r>
            <a:endParaRPr sz="280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</a:pP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Протиепідемічний</a:t>
            </a:r>
            <a:r>
              <a:rPr sz="2800" b="1" spc="-114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захист</a:t>
            </a:r>
            <a:r>
              <a:rPr sz="2800" b="1" spc="-9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населення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5"/>
              </a:spcBef>
              <a:tabLst>
                <a:tab pos="1750060" algn="l"/>
                <a:tab pos="3451860" algn="l"/>
                <a:tab pos="5213985" algn="l"/>
                <a:tab pos="6659245" algn="l"/>
              </a:tabLst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визначення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типу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збудника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межі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осередку 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проводять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біологічну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розвідку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мережею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2735072"/>
            <a:ext cx="51225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213735" algn="l"/>
                <a:tab pos="3287395" algn="l"/>
                <a:tab pos="422021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спостережних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постів, формуваннями,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0595" y="2735072"/>
            <a:ext cx="26085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3555" marR="5080" indent="-49149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розвідувальними спеціальними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3588766"/>
            <a:ext cx="806386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5"/>
              </a:spcBef>
              <a:tabLst>
                <a:tab pos="1018540" algn="l"/>
                <a:tab pos="1790064" algn="l"/>
                <a:tab pos="1829435" algn="l"/>
                <a:tab pos="2381885" algn="l"/>
                <a:tab pos="2412365" algn="l"/>
                <a:tab pos="3238500" algn="l"/>
                <a:tab pos="3991610" algn="l"/>
                <a:tab pos="5683885" algn="l"/>
                <a:tab pos="5829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формуваннями</a:t>
            </a:r>
            <a:r>
              <a:rPr sz="2800" dirty="0">
                <a:latin typeface="Times New Roman"/>
                <a:cs typeface="Times New Roman"/>
              </a:rPr>
              <a:t>		та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установами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медичної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служби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ЦЗ. </a:t>
            </a:r>
            <a:r>
              <a:rPr sz="2800" spc="-20" dirty="0">
                <a:latin typeface="Times New Roman"/>
                <a:cs typeface="Times New Roman"/>
              </a:rPr>
              <a:t>Якщо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дані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розвідки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підтверджують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наявність підозрілих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особливо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небезпечні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захворювання,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запроваджують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карантин</a:t>
            </a:r>
            <a:r>
              <a:rPr sz="2800" b="1" i="1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режим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обсервації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306400"/>
            <a:ext cx="8133715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10"/>
              </a:spcBef>
              <a:tabLst>
                <a:tab pos="1524635" algn="l"/>
                <a:tab pos="1737995" algn="l"/>
                <a:tab pos="1851025" algn="l"/>
                <a:tab pos="1915160" algn="l"/>
                <a:tab pos="2122805" algn="l"/>
                <a:tab pos="2732405" algn="l"/>
                <a:tab pos="3067685" algn="l"/>
                <a:tab pos="3116580" algn="l"/>
                <a:tab pos="3247390" algn="l"/>
                <a:tab pos="3521710" algn="l"/>
                <a:tab pos="3674110" algn="l"/>
                <a:tab pos="3844925" algn="l"/>
                <a:tab pos="3957954" algn="l"/>
                <a:tab pos="4006850" algn="l"/>
                <a:tab pos="4040504" algn="l"/>
                <a:tab pos="4110354" algn="l"/>
                <a:tab pos="4631690" algn="l"/>
                <a:tab pos="4671060" algn="l"/>
                <a:tab pos="5076825" algn="l"/>
                <a:tab pos="5220335" algn="l"/>
                <a:tab pos="5638165" algn="l"/>
                <a:tab pos="5738495" algn="l"/>
                <a:tab pos="5793740" algn="l"/>
                <a:tab pos="6323965" algn="l"/>
                <a:tab pos="6668770" algn="l"/>
                <a:tab pos="6811645" algn="l"/>
                <a:tab pos="6973570" algn="l"/>
                <a:tab pos="7134859" algn="l"/>
                <a:tab pos="801941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Карантин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це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система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протиепідемічних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режимних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спрямованих	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повну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ізоляцію 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від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навколишнього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населення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ліквідацію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інфекційної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захворюваності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60" dirty="0">
                <a:latin typeface="Times New Roman"/>
                <a:cs typeface="Times New Roman"/>
              </a:rPr>
              <a:t>ньому. </a:t>
            </a:r>
            <a:r>
              <a:rPr sz="2800" spc="-10" dirty="0">
                <a:latin typeface="Times New Roman"/>
                <a:cs typeface="Times New Roman"/>
              </a:rPr>
              <a:t>Карантин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оголошують</a:t>
            </a:r>
            <a:r>
              <a:rPr sz="2800" dirty="0">
                <a:latin typeface="Times New Roman"/>
                <a:cs typeface="Times New Roman"/>
              </a:rPr>
              <a:t>				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0" dirty="0">
                <a:latin typeface="Times New Roman"/>
                <a:cs typeface="Times New Roman"/>
              </a:rPr>
              <a:t>разі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виявлення особливо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небезпечних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spc="-10" dirty="0">
                <a:latin typeface="Times New Roman"/>
                <a:cs typeface="Times New Roman"/>
              </a:rPr>
              <a:t>інфекцій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i="1" spc="-10" dirty="0">
                <a:latin typeface="Times New Roman"/>
                <a:cs typeface="Times New Roman"/>
              </a:rPr>
              <a:t>чуми,</a:t>
            </a:r>
            <a:r>
              <a:rPr sz="2800" b="1" i="1" dirty="0">
                <a:latin typeface="Times New Roman"/>
                <a:cs typeface="Times New Roman"/>
              </a:rPr>
              <a:t>			</a:t>
            </a:r>
            <a:r>
              <a:rPr sz="2800" b="1" i="1" spc="-30" dirty="0">
                <a:latin typeface="Times New Roman"/>
                <a:cs typeface="Times New Roman"/>
              </a:rPr>
              <a:t>холери, </a:t>
            </a:r>
            <a:r>
              <a:rPr sz="2800" b="1" i="1" spc="-10" dirty="0">
                <a:latin typeface="Times New Roman"/>
                <a:cs typeface="Times New Roman"/>
              </a:rPr>
              <a:t>натуральної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20" dirty="0">
                <a:latin typeface="Times New Roman"/>
                <a:cs typeface="Times New Roman"/>
              </a:rPr>
              <a:t>віспи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ін.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разі</a:t>
            </a:r>
            <a:r>
              <a:rPr sz="2800" b="1" i="1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світова</a:t>
            </a:r>
            <a:r>
              <a:rPr sz="2800" b="1" i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пандемія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COVID-</a:t>
            </a:r>
            <a:r>
              <a:rPr sz="2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19.</a:t>
            </a:r>
            <a:endParaRPr sz="28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карантинну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зону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можуть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отримати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доступ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4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медичні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інші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формування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цивільного </a:t>
            </a:r>
            <a:r>
              <a:rPr sz="2800" spc="-20" dirty="0">
                <a:latin typeface="Times New Roman"/>
                <a:cs typeface="Times New Roman"/>
              </a:rPr>
              <a:t>захисту,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беруть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безпосередню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участь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9866" y="5054314"/>
          <a:ext cx="8247380" cy="1247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 marL="31750">
                        <a:lnSpc>
                          <a:spcPts val="306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епідемічного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ts val="306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осередку.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60"/>
                        </a:lnSpc>
                        <a:tabLst>
                          <a:tab pos="2359660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Особовому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складу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31750">
                        <a:lnSpc>
                          <a:spcPts val="319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формувань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319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заздалегідь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3190"/>
                        </a:lnSpc>
                        <a:tabLst>
                          <a:tab pos="1643380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роблять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профілактичні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31750">
                        <a:lnSpc>
                          <a:spcPts val="313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щеплення.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5142" y="1021156"/>
            <a:ext cx="1670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3829" y="1021156"/>
            <a:ext cx="5220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43380" algn="l"/>
                <a:tab pos="3491229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найчастіше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1021156"/>
            <a:ext cx="204787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Вихід </a:t>
            </a:r>
            <a:r>
              <a:rPr sz="2800" spc="-10" dirty="0">
                <a:latin typeface="Times New Roman"/>
                <a:cs typeface="Times New Roman"/>
              </a:rPr>
              <a:t>заборонений. випускають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4685" y="1448562"/>
            <a:ext cx="21577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Промислову підприємства,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261" y="1448562"/>
            <a:ext cx="277431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5"/>
              </a:spcBef>
              <a:tabLst>
                <a:tab pos="2250440" algn="l"/>
                <a:tab pos="25920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продукцію,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яку </a:t>
            </a:r>
            <a:r>
              <a:rPr sz="2800" spc="-10" dirty="0">
                <a:latin typeface="Times New Roman"/>
                <a:cs typeface="Times New Roman"/>
              </a:rPr>
              <a:t>розміщені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868" y="2302255"/>
            <a:ext cx="7706359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3848100" algn="l"/>
              </a:tabLst>
            </a:pPr>
            <a:r>
              <a:rPr sz="2800" dirty="0">
                <a:latin typeface="Times New Roman"/>
                <a:cs typeface="Times New Roman"/>
              </a:rPr>
              <a:t>епідемічному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осередку,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вивозять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через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спеціальні перевантажувальні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(прийомно-</a:t>
            </a:r>
            <a:r>
              <a:rPr sz="2800" spc="-10" dirty="0">
                <a:latin typeface="Times New Roman"/>
                <a:cs typeface="Times New Roman"/>
              </a:rPr>
              <a:t>передавальні) </a:t>
            </a:r>
            <a:r>
              <a:rPr sz="2800" dirty="0">
                <a:latin typeface="Times New Roman"/>
                <a:cs typeface="Times New Roman"/>
              </a:rPr>
              <a:t>пункти</a:t>
            </a:r>
            <a:r>
              <a:rPr sz="2800" spc="5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5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ретельної</a:t>
            </a:r>
            <a:r>
              <a:rPr sz="2800" spc="5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дезінфекції</a:t>
            </a:r>
            <a:r>
              <a:rPr sz="2800" spc="51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подальшого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контролю.</a:t>
            </a:r>
            <a:endParaRPr sz="28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Аналогічно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осередок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завозять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промислову </a:t>
            </a:r>
            <a:r>
              <a:rPr sz="2800" dirty="0">
                <a:latin typeface="Times New Roman"/>
                <a:cs typeface="Times New Roman"/>
              </a:rPr>
              <a:t>сировину,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продукти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харчування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45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інші</a:t>
            </a:r>
            <a:r>
              <a:rPr sz="2800" spc="4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життєво </a:t>
            </a:r>
            <a:r>
              <a:rPr sz="2800" dirty="0">
                <a:latin typeface="Times New Roman"/>
                <a:cs typeface="Times New Roman"/>
              </a:rPr>
              <a:t>необхідні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449402"/>
            <a:ext cx="806386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Щодо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режиму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обсервації,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запобігання </a:t>
            </a:r>
            <a:r>
              <a:rPr sz="2800" dirty="0">
                <a:latin typeface="Times New Roman"/>
                <a:cs typeface="Times New Roman"/>
              </a:rPr>
              <a:t>поширенню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3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захворювань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проводять </a:t>
            </a:r>
            <a:r>
              <a:rPr sz="2800" dirty="0">
                <a:latin typeface="Times New Roman"/>
                <a:cs typeface="Times New Roman"/>
              </a:rPr>
              <a:t>постійне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медичне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спостереження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вчасного </a:t>
            </a:r>
            <a:r>
              <a:rPr sz="2800" dirty="0">
                <a:latin typeface="Times New Roman"/>
                <a:cs typeface="Times New Roman"/>
              </a:rPr>
              <a:t>виявлення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осіб,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занедужали,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підозрою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захворювання,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ізоляції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госпіталізації.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Крім</a:t>
            </a:r>
            <a:r>
              <a:rPr sz="2800" spc="5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того,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проводять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екстрену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профілактику </a:t>
            </a:r>
            <a:r>
              <a:rPr sz="2800" dirty="0">
                <a:latin typeface="Times New Roman"/>
                <a:cs typeface="Times New Roman"/>
              </a:rPr>
              <a:t>антибіотиками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всього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зоні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зараження,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3437585"/>
            <a:ext cx="616712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7390" algn="l"/>
                <a:tab pos="2336165" algn="l"/>
                <a:tab pos="2912110" algn="l"/>
                <a:tab pos="4101465" algn="l"/>
              </a:tabLst>
            </a:pP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потреби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після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встановлення</a:t>
            </a:r>
            <a:endParaRPr sz="2800">
              <a:latin typeface="Times New Roman"/>
              <a:cs typeface="Times New Roman"/>
            </a:endParaRPr>
          </a:p>
          <a:p>
            <a:pPr marL="2973070">
              <a:lnSpc>
                <a:spcPct val="100000"/>
              </a:lnSpc>
              <a:tabLst>
                <a:tab pos="4025265" algn="l"/>
                <a:tab pos="5741670" algn="l"/>
              </a:tabLst>
            </a:pPr>
            <a:r>
              <a:rPr sz="2800" spc="-20" dirty="0">
                <a:latin typeface="Times New Roman"/>
                <a:cs typeface="Times New Roman"/>
              </a:rPr>
              <a:t>його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збудника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760" y="3437585"/>
            <a:ext cx="179260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543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характеру </a:t>
            </a:r>
            <a:r>
              <a:rPr sz="2800" spc="-10" dirty="0">
                <a:latin typeface="Times New Roman"/>
                <a:cs typeface="Times New Roman"/>
              </a:rPr>
              <a:t>специфічну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3864686"/>
            <a:ext cx="26066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06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захворювання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профілактику.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16" y="4718380"/>
            <a:ext cx="806386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разі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необхідності,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вакцинацію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34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6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запобігання</a:t>
            </a:r>
            <a:r>
              <a:rPr sz="2800" spc="35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розповсюдження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захворювань.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7" y="381380"/>
            <a:ext cx="143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Тривалість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746836"/>
            <a:ext cx="13722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карантину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залежить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8604" y="381380"/>
            <a:ext cx="2174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045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режимів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29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обсервації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325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характеру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478737"/>
            <a:ext cx="3846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інфекційного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захворювання,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845055"/>
            <a:ext cx="1849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07514" algn="l"/>
              </a:tabLst>
            </a:pPr>
            <a:r>
              <a:rPr sz="2400" spc="-20" dirty="0">
                <a:latin typeface="Times New Roman"/>
                <a:cs typeface="Times New Roman"/>
              </a:rPr>
              <a:t>інкубаційного </a:t>
            </a:r>
            <a:r>
              <a:rPr sz="2400" spc="-10" dirty="0">
                <a:latin typeface="Times New Roman"/>
                <a:cs typeface="Times New Roman"/>
              </a:rPr>
              <a:t>хвороби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7329" y="1845055"/>
            <a:ext cx="1442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періоду </a:t>
            </a:r>
            <a:r>
              <a:rPr sz="2400" spc="-25" dirty="0">
                <a:latin typeface="Times New Roman"/>
                <a:cs typeface="Times New Roman"/>
              </a:rPr>
              <a:t>конкретної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2576829"/>
            <a:ext cx="3846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tabLst>
                <a:tab pos="1390650" algn="l"/>
                <a:tab pos="3058160" algn="l"/>
                <a:tab pos="3381375" algn="l"/>
              </a:tabLst>
            </a:pPr>
            <a:r>
              <a:rPr sz="2400" spc="-10" dirty="0">
                <a:latin typeface="Times New Roman"/>
                <a:cs typeface="Times New Roman"/>
              </a:rPr>
              <a:t>медичної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обстановки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0" dirty="0">
                <a:latin typeface="Times New Roman"/>
                <a:cs typeface="Times New Roman"/>
              </a:rPr>
              <a:t>ОУ.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26403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Зазвичай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карантин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75155" algn="l"/>
                <a:tab pos="3241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(обсервацію)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знімають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тоді,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" y="3674186"/>
            <a:ext cx="2494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1365885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коли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моменту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642" y="4040504"/>
            <a:ext cx="256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лізації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останнього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5282" y="3674186"/>
            <a:ext cx="1063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госпіта- </a:t>
            </a:r>
            <a:r>
              <a:rPr sz="2400" spc="-25" dirty="0">
                <a:latin typeface="Times New Roman"/>
                <a:cs typeface="Times New Roman"/>
              </a:rPr>
              <a:t>хворого </a:t>
            </a:r>
            <a:r>
              <a:rPr sz="2400" spc="-10" dirty="0">
                <a:latin typeface="Times New Roman"/>
                <a:cs typeface="Times New Roman"/>
              </a:rPr>
              <a:t>рівний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642" y="4405960"/>
            <a:ext cx="24676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вийшов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термін,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тривалості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5595" y="4772405"/>
            <a:ext cx="184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інкубаційного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642" y="5137861"/>
            <a:ext cx="2764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періоду,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властивого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6073" y="5137861"/>
            <a:ext cx="823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цьому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642" y="5504179"/>
            <a:ext cx="201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захворюванню.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1962" y="0"/>
            <a:ext cx="4476115" cy="6450330"/>
            <a:chOff x="4571962" y="0"/>
            <a:chExt cx="4476115" cy="645033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62" y="0"/>
              <a:ext cx="4155605" cy="31697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6892" y="3123679"/>
              <a:ext cx="4450714" cy="3326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964" y="162509"/>
            <a:ext cx="7298690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6220" marR="5080" indent="-1494155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spc="-80" dirty="0"/>
              <a:t> </a:t>
            </a:r>
            <a:r>
              <a:rPr dirty="0"/>
              <a:t>Знезараження</a:t>
            </a:r>
            <a:r>
              <a:rPr spc="-65" dirty="0"/>
              <a:t> </a:t>
            </a:r>
            <a:r>
              <a:rPr dirty="0"/>
              <a:t>території,</a:t>
            </a:r>
            <a:r>
              <a:rPr spc="-85" dirty="0"/>
              <a:t> </a:t>
            </a:r>
            <a:r>
              <a:rPr spc="-20" dirty="0"/>
              <a:t>споруд</a:t>
            </a:r>
            <a:r>
              <a:rPr spc="-95" dirty="0"/>
              <a:t> </a:t>
            </a:r>
            <a:r>
              <a:rPr dirty="0"/>
              <a:t>і</a:t>
            </a:r>
            <a:r>
              <a:rPr spc="-70" dirty="0"/>
              <a:t> </a:t>
            </a:r>
            <a:r>
              <a:rPr spc="-10" dirty="0"/>
              <a:t>техніки. </a:t>
            </a:r>
            <a:r>
              <a:rPr dirty="0"/>
              <a:t>Санітарна</a:t>
            </a:r>
            <a:r>
              <a:rPr spc="-50" dirty="0"/>
              <a:t> </a:t>
            </a:r>
            <a:r>
              <a:rPr dirty="0"/>
              <a:t>обробка</a:t>
            </a:r>
            <a:r>
              <a:rPr spc="-95" dirty="0"/>
              <a:t> </a:t>
            </a:r>
            <a:r>
              <a:rPr spc="-10" dirty="0"/>
              <a:t>людей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916" y="1326895"/>
            <a:ext cx="8133715" cy="5149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запобігання</a:t>
            </a:r>
            <a:r>
              <a:rPr sz="2800" spc="3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ураженню людей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тварин,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виникненню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епідемії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провадять:</a:t>
            </a:r>
            <a:endParaRPr sz="2800">
              <a:latin typeface="Times New Roman"/>
              <a:cs typeface="Times New Roman"/>
            </a:endParaRPr>
          </a:p>
          <a:p>
            <a:pPr marL="12700" marR="8255" indent="1313815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32651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дезактивацію</a:t>
            </a:r>
            <a:r>
              <a:rPr sz="2800" b="1" i="1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видалення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радіоактивних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заражених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поверхонь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допустимих </a:t>
            </a:r>
            <a:r>
              <a:rPr sz="2800" dirty="0">
                <a:latin typeface="Times New Roman"/>
                <a:cs typeface="Times New Roman"/>
              </a:rPr>
              <a:t>норм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зараження;</a:t>
            </a:r>
            <a:endParaRPr sz="2800">
              <a:latin typeface="Times New Roman"/>
              <a:cs typeface="Times New Roman"/>
            </a:endParaRPr>
          </a:p>
          <a:p>
            <a:pPr marL="12700" marR="8890" indent="1426210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43891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дегазацію</a:t>
            </a:r>
            <a:r>
              <a:rPr sz="2800" b="1" i="1" spc="5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знешкоджування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отруйних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вилучення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заражених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об’єктів;</a:t>
            </a:r>
            <a:endParaRPr sz="2800">
              <a:latin typeface="Times New Roman"/>
              <a:cs typeface="Times New Roman"/>
            </a:endParaRPr>
          </a:p>
          <a:p>
            <a:pPr marL="12700" marR="5080" indent="1356360" algn="just">
              <a:lnSpc>
                <a:spcPct val="100000"/>
              </a:lnSpc>
              <a:buFont typeface="Times New Roman"/>
              <a:buChar char="–"/>
              <a:tabLst>
                <a:tab pos="136906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дезінфекцію</a:t>
            </a:r>
            <a:r>
              <a:rPr sz="2800" b="1" i="1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вилучення </a:t>
            </a:r>
            <a:r>
              <a:rPr sz="2800" dirty="0">
                <a:latin typeface="Times New Roman"/>
                <a:cs typeface="Times New Roman"/>
              </a:rPr>
              <a:t>хвороботворних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мікробів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руйнування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токсинів;</a:t>
            </a:r>
            <a:endParaRPr sz="2800">
              <a:latin typeface="Times New Roman"/>
              <a:cs typeface="Times New Roman"/>
            </a:endParaRPr>
          </a:p>
          <a:p>
            <a:pPr marL="12700" marR="6985" indent="1466215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47891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дезінсекцію</a:t>
            </a:r>
            <a:r>
              <a:rPr sz="2800" b="1" i="1" spc="2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2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2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переносників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захворювань(комах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кліщів);</a:t>
            </a:r>
            <a:endParaRPr sz="2800">
              <a:latin typeface="Times New Roman"/>
              <a:cs typeface="Times New Roman"/>
            </a:endParaRPr>
          </a:p>
          <a:p>
            <a:pPr marL="1195070" indent="-267970" algn="just">
              <a:lnSpc>
                <a:spcPct val="100000"/>
              </a:lnSpc>
              <a:buFont typeface="Times New Roman"/>
              <a:buChar char="–"/>
              <a:tabLst>
                <a:tab pos="119507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дератизацію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гризунів.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235457"/>
            <a:ext cx="8207375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8315" marR="706120" indent="-2247265" algn="just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latin typeface="Times New Roman"/>
                <a:cs typeface="Times New Roman"/>
              </a:rPr>
              <a:t>Речовини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розчини,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які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застосовують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для </a:t>
            </a:r>
            <a:r>
              <a:rPr sz="2800" b="1" spc="-10" dirty="0">
                <a:latin typeface="Times New Roman"/>
                <a:cs typeface="Times New Roman"/>
              </a:rPr>
              <a:t>знезараження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дезактивації</a:t>
            </a:r>
            <a:r>
              <a:rPr sz="2800" b="1" i="1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розчини </a:t>
            </a:r>
            <a:r>
              <a:rPr sz="2800" dirty="0">
                <a:latin typeface="Times New Roman"/>
                <a:cs typeface="Times New Roman"/>
              </a:rPr>
              <a:t>мийного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порошку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СФ-</a:t>
            </a:r>
            <a:r>
              <a:rPr sz="2800" dirty="0">
                <a:latin typeface="Times New Roman"/>
                <a:cs typeface="Times New Roman"/>
              </a:rPr>
              <a:t>2У </a:t>
            </a:r>
            <a:r>
              <a:rPr sz="2800" spc="-10" dirty="0">
                <a:latin typeface="Times New Roman"/>
                <a:cs typeface="Times New Roman"/>
              </a:rPr>
              <a:t>(СФ-</a:t>
            </a:r>
            <a:r>
              <a:rPr sz="2800" dirty="0">
                <a:latin typeface="Times New Roman"/>
                <a:cs typeface="Times New Roman"/>
              </a:rPr>
              <a:t>2)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(влітку)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аміаковій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містить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20–25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аміаку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(взимку); </a:t>
            </a:r>
            <a:r>
              <a:rPr sz="2800" dirty="0">
                <a:latin typeface="Times New Roman"/>
                <a:cs typeface="Times New Roman"/>
              </a:rPr>
              <a:t>розчини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мила,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різноманітних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препаратів,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містять </a:t>
            </a:r>
            <a:r>
              <a:rPr sz="2800" dirty="0">
                <a:latin typeface="Times New Roman"/>
                <a:cs typeface="Times New Roman"/>
              </a:rPr>
              <a:t>мийні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засоби,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звичайну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воду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розчинники </a:t>
            </a:r>
            <a:r>
              <a:rPr sz="2800" dirty="0">
                <a:latin typeface="Times New Roman"/>
                <a:cs typeface="Times New Roman"/>
              </a:rPr>
              <a:t>(бензин,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керосин,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дизельне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пальне).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4026408"/>
            <a:ext cx="6644640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664210"/>
            <a:ext cx="7989570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дегазації</a:t>
            </a:r>
            <a:r>
              <a:rPr sz="2800" b="1" i="1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отруйних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застосовують </a:t>
            </a:r>
            <a:r>
              <a:rPr sz="2800" dirty="0">
                <a:latin typeface="Times New Roman"/>
                <a:cs typeface="Times New Roman"/>
              </a:rPr>
              <a:t>дегазаційні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речовини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27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(2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розчин </a:t>
            </a:r>
            <a:r>
              <a:rPr sz="2800" dirty="0">
                <a:latin typeface="Times New Roman"/>
                <a:cs typeface="Times New Roman"/>
              </a:rPr>
              <a:t>дихлораміна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ДТ-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дихлоретані)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(аміачно- </a:t>
            </a:r>
            <a:r>
              <a:rPr sz="2800" dirty="0">
                <a:latin typeface="Times New Roman"/>
                <a:cs typeface="Times New Roman"/>
              </a:rPr>
              <a:t>лужний) –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2%</a:t>
            </a:r>
            <a:r>
              <a:rPr sz="2800" spc="-10" dirty="0">
                <a:latin typeface="Times New Roman"/>
                <a:cs typeface="Times New Roman"/>
              </a:rPr>
              <a:t> їдкого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натрію, 5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моноетаноламіна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20–25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аміатиду</a:t>
            </a:r>
            <a:r>
              <a:rPr sz="2800" spc="45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води;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застосовувати </a:t>
            </a:r>
            <a:r>
              <a:rPr sz="2800" dirty="0">
                <a:latin typeface="Times New Roman"/>
                <a:cs typeface="Times New Roman"/>
              </a:rPr>
              <a:t>різноманітні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розчинники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(бензин,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керосин),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також </a:t>
            </a:r>
            <a:r>
              <a:rPr sz="2800" dirty="0">
                <a:latin typeface="Times New Roman"/>
                <a:cs typeface="Times New Roman"/>
              </a:rPr>
              <a:t>промислові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відходи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лужної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реакції: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аміаку, </a:t>
            </a:r>
            <a:r>
              <a:rPr sz="2800" dirty="0">
                <a:latin typeface="Times New Roman"/>
                <a:cs typeface="Times New Roman"/>
              </a:rPr>
              <a:t>їдкий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калій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натрій,</a:t>
            </a:r>
            <a:r>
              <a:rPr sz="2800" spc="4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водні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суспензії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вапна </a:t>
            </a:r>
            <a:r>
              <a:rPr sz="2800" dirty="0">
                <a:latin typeface="Times New Roman"/>
                <a:cs typeface="Times New Roman"/>
              </a:rPr>
              <a:t>(гашеного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негашеного),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вапняні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відходи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(шлаки) </a:t>
            </a:r>
            <a:r>
              <a:rPr sz="2800" spc="-20" dirty="0">
                <a:latin typeface="Times New Roman"/>
                <a:cs typeface="Times New Roman"/>
              </a:rPr>
              <a:t>целюлозно-</a:t>
            </a:r>
            <a:r>
              <a:rPr sz="2800" dirty="0">
                <a:latin typeface="Times New Roman"/>
                <a:cs typeface="Times New Roman"/>
              </a:rPr>
              <a:t>паперового,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карбідового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виробництв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та ін.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592277"/>
            <a:ext cx="7919720" cy="5377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3820" marR="220979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дезінфекції</a:t>
            </a:r>
            <a:r>
              <a:rPr sz="2800" b="1" i="1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спеціальні </a:t>
            </a:r>
            <a:r>
              <a:rPr sz="2800" dirty="0">
                <a:latin typeface="Times New Roman"/>
                <a:cs typeface="Times New Roman"/>
              </a:rPr>
              <a:t>дезінфікаційні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речовини: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фенол,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крезол,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лізол, </a:t>
            </a:r>
            <a:r>
              <a:rPr sz="2800" dirty="0">
                <a:latin typeface="Times New Roman"/>
                <a:cs typeface="Times New Roman"/>
              </a:rPr>
              <a:t>нафталізол,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3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розчини,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дегазують, </a:t>
            </a:r>
            <a:r>
              <a:rPr sz="2800" dirty="0">
                <a:latin typeface="Times New Roman"/>
                <a:cs typeface="Times New Roman"/>
              </a:rPr>
              <a:t>суспензії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кашиці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хлорного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вапна.</a:t>
            </a:r>
            <a:endParaRPr sz="2800">
              <a:latin typeface="Times New Roman"/>
              <a:cs typeface="Times New Roman"/>
            </a:endParaRPr>
          </a:p>
          <a:p>
            <a:pPr marL="83820" marR="22034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0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50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токсинів</a:t>
            </a:r>
            <a:r>
              <a:rPr sz="2800" spc="509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можна </a:t>
            </a:r>
            <a:r>
              <a:rPr sz="2800" dirty="0">
                <a:latin typeface="Times New Roman"/>
                <a:cs typeface="Times New Roman"/>
              </a:rPr>
              <a:t>використовувати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ві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розчини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їдкого </a:t>
            </a:r>
            <a:r>
              <a:rPr sz="2800" dirty="0">
                <a:latin typeface="Times New Roman"/>
                <a:cs typeface="Times New Roman"/>
              </a:rPr>
              <a:t>натрію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сірчастого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натрію.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800"/>
              </a:spcBef>
            </a:pPr>
            <a:r>
              <a:rPr sz="2800" b="1" spc="-10" dirty="0">
                <a:latin typeface="Times New Roman"/>
                <a:cs typeface="Times New Roman"/>
              </a:rPr>
              <a:t>Технічні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засоби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знезараження.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3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території,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споруд</a:t>
            </a:r>
            <a:r>
              <a:rPr sz="2800" spc="395" dirty="0">
                <a:latin typeface="Times New Roman"/>
                <a:cs typeface="Times New Roman"/>
              </a:rPr>
              <a:t> 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промислового</a:t>
            </a:r>
            <a:r>
              <a:rPr sz="2800" spc="484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обладнання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spc="-20" dirty="0">
                <a:latin typeface="Times New Roman"/>
                <a:cs typeface="Times New Roman"/>
              </a:rPr>
              <a:t>використовують </a:t>
            </a:r>
            <a:r>
              <a:rPr sz="2800" dirty="0">
                <a:latin typeface="Times New Roman"/>
                <a:cs typeface="Times New Roman"/>
              </a:rPr>
              <a:t>спеціальні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машини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прилади,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різноманітну </a:t>
            </a:r>
            <a:r>
              <a:rPr sz="2800" dirty="0">
                <a:latin typeface="Times New Roman"/>
                <a:cs typeface="Times New Roman"/>
              </a:rPr>
              <a:t>техніку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комунального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господарства.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035" y="306400"/>
            <a:ext cx="3687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Способи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знезараження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35965" y="881329"/>
            <a:ext cx="834961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Дезактивація</a:t>
            </a:r>
            <a:r>
              <a:rPr sz="2400" b="1" i="1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промислового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обладнання,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техніки, </a:t>
            </a:r>
            <a:r>
              <a:rPr sz="2400" dirty="0">
                <a:latin typeface="Times New Roman"/>
                <a:cs typeface="Times New Roman"/>
              </a:rPr>
              <a:t>будинків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споруд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полягає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b="1" i="1" dirty="0">
                <a:latin typeface="Times New Roman"/>
                <a:cs typeface="Times New Roman"/>
              </a:rPr>
              <a:t>у</a:t>
            </a:r>
            <a:r>
              <a:rPr sz="2400" b="1" i="1" spc="40" dirty="0">
                <a:latin typeface="Times New Roman"/>
                <a:cs typeface="Times New Roman"/>
              </a:rPr>
              <a:t>  </a:t>
            </a:r>
            <a:r>
              <a:rPr sz="2400" b="1" i="1" dirty="0">
                <a:latin typeface="Times New Roman"/>
                <a:cs typeface="Times New Roman"/>
              </a:rPr>
              <a:t>змиванні</a:t>
            </a:r>
            <a:r>
              <a:rPr sz="2400" b="1" i="1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радіоактивних </a:t>
            </a:r>
            <a:r>
              <a:rPr sz="2400" dirty="0">
                <a:latin typeface="Times New Roman"/>
                <a:cs typeface="Times New Roman"/>
              </a:rPr>
              <a:t>речовин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водою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розчинами,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 дезактивують,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одночасним </a:t>
            </a:r>
            <a:r>
              <a:rPr sz="2400" dirty="0">
                <a:latin typeface="Times New Roman"/>
                <a:cs typeface="Times New Roman"/>
              </a:rPr>
              <a:t>протиранням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поверхонь.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Великі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агрегати,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будинки </a:t>
            </a:r>
            <a:r>
              <a:rPr sz="2400" dirty="0">
                <a:latin typeface="Times New Roman"/>
                <a:cs typeface="Times New Roman"/>
              </a:rPr>
              <a:t>іспоруди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дезактивують,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змиваючи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радіоактивний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пил </a:t>
            </a:r>
            <a:r>
              <a:rPr sz="2400" dirty="0">
                <a:latin typeface="Times New Roman"/>
                <a:cs typeface="Times New Roman"/>
              </a:rPr>
              <a:t>струменем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води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підтиском.</a:t>
            </a:r>
            <a:endParaRPr sz="24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дезактивації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твердим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покриттям </a:t>
            </a:r>
            <a:r>
              <a:rPr sz="2400" dirty="0">
                <a:latin typeface="Times New Roman"/>
                <a:cs typeface="Times New Roman"/>
              </a:rPr>
              <a:t>змітають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радіоактивний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пил</a:t>
            </a:r>
            <a:r>
              <a:rPr sz="2400" spc="305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підмітально-збиральними </a:t>
            </a:r>
            <a:r>
              <a:rPr sz="2400" dirty="0">
                <a:latin typeface="Times New Roman"/>
                <a:cs typeface="Times New Roman"/>
              </a:rPr>
              <a:t>машинами,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змивають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поливально-</a:t>
            </a:r>
            <a:r>
              <a:rPr sz="2400" dirty="0">
                <a:latin typeface="Times New Roman"/>
                <a:cs typeface="Times New Roman"/>
              </a:rPr>
              <a:t>мийними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машинами.</a:t>
            </a:r>
            <a:endParaRPr sz="2400">
              <a:latin typeface="Times New Roman"/>
              <a:cs typeface="Times New Roman"/>
            </a:endParaRPr>
          </a:p>
          <a:p>
            <a:pPr marL="1003300" algn="just">
              <a:lnSpc>
                <a:spcPts val="2815"/>
              </a:lnSpc>
            </a:pPr>
            <a:r>
              <a:rPr sz="2400" dirty="0">
                <a:latin typeface="Times New Roman"/>
                <a:cs typeface="Times New Roman"/>
              </a:rPr>
              <a:t>Дільниці</a:t>
            </a:r>
            <a:r>
              <a:rPr sz="2400" spc="37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місцевості</a:t>
            </a:r>
            <a:r>
              <a:rPr sz="2400" spc="375" dirty="0">
                <a:latin typeface="Times New Roman"/>
                <a:cs typeface="Times New Roman"/>
              </a:rPr>
              <a:t>    </a:t>
            </a:r>
            <a:r>
              <a:rPr sz="2400" i="1" dirty="0">
                <a:latin typeface="Times New Roman"/>
                <a:cs typeface="Times New Roman"/>
              </a:rPr>
              <a:t>без</a:t>
            </a:r>
            <a:r>
              <a:rPr sz="2400" i="1" spc="370" dirty="0">
                <a:latin typeface="Times New Roman"/>
                <a:cs typeface="Times New Roman"/>
              </a:rPr>
              <a:t>    </a:t>
            </a:r>
            <a:r>
              <a:rPr sz="2400" i="1" dirty="0">
                <a:latin typeface="Times New Roman"/>
                <a:cs typeface="Times New Roman"/>
              </a:rPr>
              <a:t>твердого</a:t>
            </a:r>
            <a:r>
              <a:rPr sz="2400" i="1" spc="370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покриття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70"/>
              </a:spcBef>
            </a:pPr>
            <a:r>
              <a:rPr sz="2400" dirty="0">
                <a:latin typeface="Times New Roman"/>
                <a:cs typeface="Times New Roman"/>
              </a:rPr>
              <a:t>дезактивують,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зрізуючи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видаляючи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заражений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шар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глибину</a:t>
            </a:r>
            <a:r>
              <a:rPr sz="2400" spc="40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5–10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см,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снігу–20–25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см,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перекопуванням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переорюванням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глибину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637159"/>
            <a:ext cx="856615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969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Режими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підвищеної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готовності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надзвичайної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ситуації.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914400" algn="just"/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загрози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залежно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прогнозованих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можливого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рівня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рішенням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Кабінету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України,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міністрів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43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4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Крим,</a:t>
            </a:r>
            <a:r>
              <a:rPr sz="2400" spc="434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місцевих</a:t>
            </a:r>
            <a:r>
              <a:rPr sz="2400" spc="434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державних </a:t>
            </a:r>
            <a:r>
              <a:rPr sz="2400" dirty="0">
                <a:latin typeface="Times New Roman"/>
                <a:cs typeface="Times New Roman"/>
              </a:rPr>
              <a:t>адміністрацій,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самоврядування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Україні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межах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конкретної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тимчасово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вводиться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режим </a:t>
            </a:r>
            <a:r>
              <a:rPr sz="2400" dirty="0">
                <a:latin typeface="Times New Roman"/>
                <a:cs typeface="Times New Roman"/>
              </a:rPr>
              <a:t>підвищеної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готовності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lang="uk-UA" sz="2400" spc="-10" dirty="0">
                <a:latin typeface="Times New Roman"/>
                <a:cs typeface="Times New Roman"/>
              </a:rPr>
              <a:t> У разі виникнення НС з тяжкими наслідками </a:t>
            </a:r>
            <a:r>
              <a:rPr lang="ru-RU" sz="2400" spc="-25" dirty="0">
                <a:latin typeface="Times New Roman"/>
                <a:cs typeface="Times New Roman"/>
              </a:rPr>
              <a:t>за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рішенням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Кабінету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Міністрів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10" dirty="0" err="1">
                <a:latin typeface="Times New Roman"/>
                <a:cs typeface="Times New Roman"/>
              </a:rPr>
              <a:t>України</a:t>
            </a:r>
            <a:r>
              <a:rPr lang="ru-RU" sz="2400" spc="-10" dirty="0">
                <a:latin typeface="Times New Roman"/>
                <a:cs typeface="Times New Roman"/>
              </a:rPr>
              <a:t>, </a:t>
            </a:r>
            <a:r>
              <a:rPr lang="ru-RU" sz="2400" spc="-10" dirty="0" err="1">
                <a:latin typeface="Times New Roman"/>
                <a:cs typeface="Times New Roman"/>
              </a:rPr>
              <a:t>місцевих</a:t>
            </a:r>
            <a:r>
              <a:rPr lang="ru-RU" sz="2400" spc="-10" dirty="0">
                <a:latin typeface="Times New Roman"/>
                <a:cs typeface="Times New Roman"/>
              </a:rPr>
              <a:t>  </a:t>
            </a:r>
            <a:r>
              <a:rPr lang="ru-RU" sz="2400" spc="-10" dirty="0" err="1">
                <a:latin typeface="Times New Roman"/>
                <a:cs typeface="Times New Roman"/>
              </a:rPr>
              <a:t>державних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адміністрацій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r>
              <a:rPr lang="ru-RU" sz="2400" spc="2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органів</a:t>
            </a:r>
            <a:r>
              <a:rPr lang="ru-RU" sz="2400" spc="2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місцевого</a:t>
            </a:r>
            <a:r>
              <a:rPr lang="ru-RU" sz="2400" spc="3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самоврядування</a:t>
            </a:r>
            <a:r>
              <a:rPr lang="ru-RU" sz="2400" spc="35" dirty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181600"/>
            <a:ext cx="47361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7514" algn="l"/>
                <a:tab pos="2198370" algn="l"/>
                <a:tab pos="3698875" algn="l"/>
                <a:tab pos="5086350" algn="l"/>
              </a:tabLst>
            </a:pPr>
            <a:endParaRPr lang="uk-UA" sz="2400" spc="-25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401" y="4677686"/>
            <a:ext cx="6324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Україні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межах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конкретної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тимчасово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вводиться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режим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449402"/>
            <a:ext cx="8208645" cy="600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9525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Дегазацію</a:t>
            </a:r>
            <a:r>
              <a:rPr sz="2800" b="1" i="1" spc="5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5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виконувати</a:t>
            </a:r>
            <a:r>
              <a:rPr sz="2800" spc="55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хімічним, </a:t>
            </a:r>
            <a:r>
              <a:rPr sz="2800" dirty="0">
                <a:latin typeface="Times New Roman"/>
                <a:cs typeface="Times New Roman"/>
              </a:rPr>
              <a:t>фізичним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механічним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способами.</a:t>
            </a:r>
            <a:endParaRPr sz="2800">
              <a:latin typeface="Times New Roman"/>
              <a:cs typeface="Times New Roman"/>
            </a:endParaRPr>
          </a:p>
          <a:p>
            <a:pPr marL="12700" marR="889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Хімічний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ґрунтується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взаємодії </a:t>
            </a:r>
            <a:r>
              <a:rPr sz="2800" dirty="0">
                <a:latin typeface="Times New Roman"/>
                <a:cs typeface="Times New Roman"/>
              </a:rPr>
              <a:t>хімічних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отруйними,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внаслідок</a:t>
            </a:r>
            <a:r>
              <a:rPr sz="2800" spc="484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чого </a:t>
            </a:r>
            <a:r>
              <a:rPr sz="2800" dirty="0">
                <a:latin typeface="Times New Roman"/>
                <a:cs typeface="Times New Roman"/>
              </a:rPr>
              <a:t>утворюються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нетоксичні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речовини.</a:t>
            </a:r>
            <a:endParaRPr sz="280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Фізичний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оснований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випаровуванні </a:t>
            </a:r>
            <a:r>
              <a:rPr sz="2800" dirty="0">
                <a:latin typeface="Times New Roman"/>
                <a:cs typeface="Times New Roman"/>
              </a:rPr>
              <a:t>отруйних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зараженої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поверхні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частковим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розкладанням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дією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високої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температури.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спеціальних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теплових </a:t>
            </a:r>
            <a:r>
              <a:rPr sz="2800" dirty="0">
                <a:latin typeface="Times New Roman"/>
                <a:cs typeface="Times New Roman"/>
              </a:rPr>
              <a:t>машин</a:t>
            </a:r>
            <a:r>
              <a:rPr sz="2800" spc="-25" dirty="0">
                <a:latin typeface="Times New Roman"/>
                <a:cs typeface="Times New Roman"/>
              </a:rPr>
              <a:t> ТМС-</a:t>
            </a:r>
            <a:r>
              <a:rPr sz="2800" dirty="0">
                <a:latin typeface="Times New Roman"/>
                <a:cs typeface="Times New Roman"/>
              </a:rPr>
              <a:t>65,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ТМ-</a:t>
            </a:r>
            <a:r>
              <a:rPr sz="2800" spc="-20" dirty="0">
                <a:latin typeface="Times New Roman"/>
                <a:cs typeface="Times New Roman"/>
              </a:rPr>
              <a:t>59Д.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Механічний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5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полягає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зрізанні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видаленні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верхнього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шару</a:t>
            </a:r>
            <a:r>
              <a:rPr sz="2800" spc="5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ґрунту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задопомогою </a:t>
            </a:r>
            <a:r>
              <a:rPr sz="2800" dirty="0">
                <a:latin typeface="Times New Roman"/>
                <a:cs typeface="Times New Roman"/>
              </a:rPr>
              <a:t>бульдозерів,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грейдерів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наглибину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7–8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снігу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–до </a:t>
            </a: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878281"/>
            <a:ext cx="8133715" cy="4295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10"/>
              </a:spcBef>
              <a:tabLst>
                <a:tab pos="1707514" algn="l"/>
                <a:tab pos="3249930" algn="l"/>
                <a:tab pos="3646804" algn="l"/>
                <a:tab pos="4122420" algn="l"/>
                <a:tab pos="4582795" algn="l"/>
                <a:tab pos="6405880" algn="l"/>
                <a:tab pos="664083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Дезінфекцію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можна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виконувати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хімічним, фізичним,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механічним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комбінованим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способами.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r">
              <a:lnSpc>
                <a:spcPct val="100000"/>
              </a:lnSpc>
              <a:tabLst>
                <a:tab pos="1600835" algn="l"/>
                <a:tab pos="1988185" algn="l"/>
                <a:tab pos="2216785" algn="l"/>
                <a:tab pos="2521585" algn="l"/>
                <a:tab pos="2759710" algn="l"/>
                <a:tab pos="3652520" algn="l"/>
                <a:tab pos="3990975" algn="l"/>
                <a:tab pos="4048760" algn="l"/>
                <a:tab pos="4558665" algn="l"/>
                <a:tab pos="5634355" algn="l"/>
                <a:tab pos="6311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Хімічний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знищення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хвороботворних мікробів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руйнування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токсинів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дезінфікуючими речовинами.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Є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основним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способом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дезінфекції.</a:t>
            </a:r>
            <a:endParaRPr sz="2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Фізичний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кип’ятіння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білизни,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посуду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речей.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переважно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разі </a:t>
            </a:r>
            <a:r>
              <a:rPr sz="2800" spc="-10" dirty="0">
                <a:latin typeface="Times New Roman"/>
                <a:cs typeface="Times New Roman"/>
              </a:rPr>
              <a:t>кишкових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інфекцій.</a:t>
            </a:r>
            <a:endParaRPr sz="28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Механічний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само,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dirty="0">
                <a:latin typeface="Times New Roman"/>
                <a:cs typeface="Times New Roman"/>
              </a:rPr>
              <a:t>й </a:t>
            </a:r>
            <a:r>
              <a:rPr sz="2800" spc="-10" dirty="0">
                <a:latin typeface="Times New Roman"/>
                <a:cs typeface="Times New Roman"/>
              </a:rPr>
              <a:t>дегазацію.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647" y="306400"/>
            <a:ext cx="714755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25345" algn="l"/>
                <a:tab pos="2677160" algn="l"/>
                <a:tab pos="4951730" algn="l"/>
                <a:tab pos="55372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Дезінсекцію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дератизацію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місцевості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733805"/>
            <a:ext cx="18014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виконують </a:t>
            </a:r>
            <a:r>
              <a:rPr sz="2800" spc="-20" dirty="0">
                <a:latin typeface="Times New Roman"/>
                <a:cs typeface="Times New Roman"/>
              </a:rPr>
              <a:t>випалюючи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761" y="733805"/>
            <a:ext cx="39490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5"/>
              </a:spcBef>
              <a:tabLst>
                <a:tab pos="243268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пропалюючи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поверхню рослинність;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410" y="1160780"/>
            <a:ext cx="237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інсектицидами,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2784" y="733805"/>
            <a:ext cx="15970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6810" marR="5080" indent="-1134745" algn="r">
              <a:lnSpc>
                <a:spcPct val="100000"/>
              </a:lnSpc>
              <a:spcBef>
                <a:spcPts val="105"/>
              </a:spcBef>
              <a:tabLst>
                <a:tab pos="14789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грунту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25" dirty="0">
                <a:latin typeface="Times New Roman"/>
                <a:cs typeface="Times New Roman"/>
              </a:rPr>
              <a:t>які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916" y="1587195"/>
            <a:ext cx="806640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розпорошують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літаків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гелікоптерів, </a:t>
            </a:r>
            <a:r>
              <a:rPr sz="2800" dirty="0">
                <a:latin typeface="Times New Roman"/>
                <a:cs typeface="Times New Roman"/>
              </a:rPr>
              <a:t>аерозольних</a:t>
            </a:r>
            <a:r>
              <a:rPr sz="2800" spc="36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машин,</a:t>
            </a:r>
            <a:r>
              <a:rPr sz="2800" spc="35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ранцевих</a:t>
            </a:r>
            <a:r>
              <a:rPr sz="2800" spc="360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дегазаційних </a:t>
            </a:r>
            <a:r>
              <a:rPr sz="2800" dirty="0">
                <a:latin typeface="Times New Roman"/>
                <a:cs typeface="Times New Roman"/>
              </a:rPr>
              <a:t>приладів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аерозольних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балонів.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гризунів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отруєні </a:t>
            </a:r>
            <a:r>
              <a:rPr sz="2800" dirty="0">
                <a:latin typeface="Times New Roman"/>
                <a:cs typeface="Times New Roman"/>
              </a:rPr>
              <a:t>принади,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запилення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лігвищ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гризунів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дератизаційною </a:t>
            </a:r>
            <a:r>
              <a:rPr sz="2800" dirty="0">
                <a:latin typeface="Times New Roman"/>
                <a:cs typeface="Times New Roman"/>
              </a:rPr>
              <a:t>отрутою,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виловлюють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пасток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знищують.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065770" cy="600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Санітарну</a:t>
            </a:r>
            <a:r>
              <a:rPr sz="2800" b="1" spc="280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обробку</a:t>
            </a:r>
            <a:r>
              <a:rPr sz="2800" b="1" spc="2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знезараження </a:t>
            </a:r>
            <a:r>
              <a:rPr sz="2800" dirty="0">
                <a:latin typeface="Times New Roman"/>
                <a:cs typeface="Times New Roman"/>
              </a:rPr>
              <a:t>одягу,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частково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повному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обсязі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поділяють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часткову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повну.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b="1" i="1" dirty="0">
                <a:latin typeface="Times New Roman"/>
                <a:cs typeface="Times New Roman"/>
              </a:rPr>
              <a:t>Часткову</a:t>
            </a:r>
            <a:r>
              <a:rPr sz="2800" b="1" i="1" spc="290" dirty="0">
                <a:latin typeface="Times New Roman"/>
                <a:cs typeface="Times New Roman"/>
              </a:rPr>
              <a:t>   </a:t>
            </a:r>
            <a:r>
              <a:rPr sz="2800" b="1" i="1" dirty="0">
                <a:latin typeface="Times New Roman"/>
                <a:cs typeface="Times New Roman"/>
              </a:rPr>
              <a:t>санітарну</a:t>
            </a:r>
            <a:r>
              <a:rPr sz="2800" b="1" i="1" spc="2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обробку</a:t>
            </a:r>
            <a:r>
              <a:rPr sz="2800" spc="29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проводять </a:t>
            </a:r>
            <a:r>
              <a:rPr sz="2800" dirty="0">
                <a:latin typeface="Times New Roman"/>
                <a:cs typeface="Times New Roman"/>
              </a:rPr>
              <a:t>зазвичай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особисто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ОУ(зараження)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відразу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виходу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них.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ts val="3325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одягу</a:t>
            </a:r>
            <a:r>
              <a:rPr sz="2800" spc="2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325"/>
              </a:lnSpc>
            </a:pPr>
            <a:r>
              <a:rPr sz="2800" b="1" dirty="0">
                <a:latin typeface="Times New Roman"/>
                <a:cs typeface="Times New Roman"/>
              </a:rPr>
              <a:t>протигазі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респіраторі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рукавицях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Обробку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одному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напрямку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згори</a:t>
            </a:r>
            <a:endParaRPr sz="28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  <a:spcBef>
                <a:spcPts val="75"/>
              </a:spcBef>
            </a:pPr>
            <a:r>
              <a:rPr sz="2800" dirty="0">
                <a:latin typeface="Times New Roman"/>
                <a:cs typeface="Times New Roman"/>
              </a:rPr>
              <a:t>вниз,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щоразу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перевертаючи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тампон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замінюючи </a:t>
            </a:r>
            <a:r>
              <a:rPr sz="2800" dirty="0">
                <a:latin typeface="Times New Roman"/>
                <a:cs typeface="Times New Roman"/>
              </a:rPr>
              <a:t>його</a:t>
            </a:r>
            <a:r>
              <a:rPr sz="2800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новий.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першої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можливості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оброблені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потрібно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змити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милом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протерти </a:t>
            </a:r>
            <a:r>
              <a:rPr sz="2800" dirty="0">
                <a:latin typeface="Times New Roman"/>
                <a:cs typeface="Times New Roman"/>
              </a:rPr>
              <a:t>чистим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рушником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(шматкомтканини).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78332"/>
            <a:ext cx="8350250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Повна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санітарна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обробка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полягає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ретельному </a:t>
            </a:r>
            <a:r>
              <a:rPr sz="2800" dirty="0">
                <a:latin typeface="Times New Roman"/>
                <a:cs typeface="Times New Roman"/>
              </a:rPr>
              <a:t>обмиванні</a:t>
            </a:r>
            <a:r>
              <a:rPr sz="2800" spc="3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всього</a:t>
            </a:r>
            <a:r>
              <a:rPr sz="2800" spc="3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тіла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теплою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милом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мочалкою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пунктах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спеціальної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обробки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(ПуСО), </a:t>
            </a:r>
            <a:r>
              <a:rPr sz="2800" dirty="0">
                <a:latin typeface="Times New Roman"/>
                <a:cs typeface="Times New Roman"/>
              </a:rPr>
              <a:t>розгорнутих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підрозділами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частин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ЦЗ;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стаціонарних </a:t>
            </a:r>
            <a:r>
              <a:rPr sz="2800" dirty="0">
                <a:latin typeface="Times New Roman"/>
                <a:cs typeface="Times New Roman"/>
              </a:rPr>
              <a:t>обмивальних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пунктах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(СОП),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створюються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базі </a:t>
            </a:r>
            <a:r>
              <a:rPr sz="2800" dirty="0">
                <a:latin typeface="Times New Roman"/>
                <a:cs typeface="Times New Roman"/>
              </a:rPr>
              <a:t>лазні,</a:t>
            </a:r>
            <a:r>
              <a:rPr sz="2800" spc="4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санпропускників,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душових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павільйонів;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обмивальних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майданчиках,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розміщених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польових </a:t>
            </a:r>
            <a:r>
              <a:rPr sz="2800" dirty="0">
                <a:latin typeface="Times New Roman"/>
                <a:cs typeface="Times New Roman"/>
              </a:rPr>
              <a:t>умовах,</a:t>
            </a:r>
            <a:r>
              <a:rPr sz="2800" spc="6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5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60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дезінфекційно-душових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3793616"/>
            <a:ext cx="706500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апаратів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(ДДА).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2915285" algn="l"/>
                <a:tab pos="3488054" algn="l"/>
                <a:tab pos="55556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Одночасно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із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санітарною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обробкою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4220032"/>
            <a:ext cx="834770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366634">
              <a:lnSpc>
                <a:spcPct val="100000"/>
              </a:lnSpc>
              <a:spcBef>
                <a:spcPts val="110"/>
              </a:spcBef>
              <a:tabLst>
                <a:tab pos="1915160" algn="l"/>
                <a:tab pos="2280920" algn="l"/>
                <a:tab pos="4616450" algn="l"/>
                <a:tab pos="6137910" algn="l"/>
                <a:tab pos="7290434" algn="l"/>
              </a:tabLst>
            </a:pPr>
            <a:r>
              <a:rPr sz="2800" spc="-40" dirty="0">
                <a:latin typeface="Times New Roman"/>
                <a:cs typeface="Times New Roman"/>
              </a:rPr>
              <a:t>людей </a:t>
            </a:r>
            <a:r>
              <a:rPr sz="2800" spc="-10" dirty="0">
                <a:latin typeface="Times New Roman"/>
                <a:cs typeface="Times New Roman"/>
              </a:rPr>
              <a:t>виконують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знезараження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білизни,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одягу,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взуття,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5073853"/>
            <a:ext cx="8344534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індивідуальних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захисту.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Сильно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заражені </a:t>
            </a:r>
            <a:r>
              <a:rPr sz="2800" dirty="0">
                <a:latin typeface="Times New Roman"/>
                <a:cs typeface="Times New Roman"/>
              </a:rPr>
              <a:t>радіоактивними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отруйними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речовинами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предмети </a:t>
            </a:r>
            <a:r>
              <a:rPr sz="2800" dirty="0">
                <a:latin typeface="Times New Roman"/>
                <a:cs typeface="Times New Roman"/>
              </a:rPr>
              <a:t>одягу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замінюють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чисті.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556" rIns="0" bIns="0" rtlCol="0">
            <a:spAutoFit/>
          </a:bodyPr>
          <a:lstStyle/>
          <a:p>
            <a:pPr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60" dirty="0"/>
              <a:t> </a:t>
            </a:r>
            <a:r>
              <a:rPr spc="-30" dirty="0"/>
              <a:t>Гасіння</a:t>
            </a:r>
            <a:r>
              <a:rPr spc="-80" dirty="0"/>
              <a:t> </a:t>
            </a:r>
            <a:r>
              <a:rPr dirty="0"/>
              <a:t>лісових</a:t>
            </a:r>
            <a:r>
              <a:rPr spc="-85" dirty="0"/>
              <a:t> </a:t>
            </a:r>
            <a:r>
              <a:rPr spc="-10" dirty="0"/>
              <a:t>пожеж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2390" y="1021156"/>
            <a:ext cx="3633470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Лісові</a:t>
            </a:r>
            <a:r>
              <a:rPr sz="2800" spc="56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пожежі </a:t>
            </a:r>
            <a:r>
              <a:rPr sz="2800" dirty="0">
                <a:latin typeface="Times New Roman"/>
                <a:cs typeface="Times New Roman"/>
              </a:rPr>
              <a:t>особливо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небезпечні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посушливий</a:t>
            </a:r>
            <a:r>
              <a:rPr sz="2800" spc="55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період, </a:t>
            </a:r>
            <a:r>
              <a:rPr sz="2800" dirty="0">
                <a:latin typeface="Times New Roman"/>
                <a:cs typeface="Times New Roman"/>
              </a:rPr>
              <a:t>коли</a:t>
            </a:r>
            <a:r>
              <a:rPr sz="2800" spc="69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створюються </a:t>
            </a:r>
            <a:r>
              <a:rPr sz="2800" dirty="0">
                <a:latin typeface="Times New Roman"/>
                <a:cs typeface="Times New Roman"/>
              </a:rPr>
              <a:t>сприятливі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умови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горіння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сухих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лісових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2390" y="3583051"/>
            <a:ext cx="205232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матеріалів підгрунтових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2390" y="4436745"/>
            <a:ext cx="18535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74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торфу,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9781" y="3583051"/>
            <a:ext cx="138239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56030" algn="just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покладів </a:t>
            </a:r>
            <a:r>
              <a:rPr sz="2800" spc="-25" dirty="0">
                <a:latin typeface="Times New Roman"/>
                <a:cs typeface="Times New Roman"/>
              </a:rPr>
              <a:t>потребує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2390" y="4863160"/>
            <a:ext cx="363029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717039" algn="l"/>
                <a:tab pos="3089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значних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гасіння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1143000"/>
            <a:ext cx="4081272" cy="47457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735279"/>
            <a:ext cx="8063865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Основні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способи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гасіння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лісових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пожеж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такі: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смуги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лісової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за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різних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засобів: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насосними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агрегатами, </a:t>
            </a:r>
            <a:r>
              <a:rPr sz="2800" dirty="0">
                <a:latin typeface="Times New Roman"/>
                <a:cs typeface="Times New Roman"/>
              </a:rPr>
              <a:t>пожежними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машинами,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ранцевими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оприскувачами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ін;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закиданням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землею,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піском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(грунтометами, </a:t>
            </a:r>
            <a:r>
              <a:rPr sz="2800" dirty="0">
                <a:latin typeface="Times New Roman"/>
                <a:cs typeface="Times New Roman"/>
              </a:rPr>
              <a:t>лопатами),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захвиськуванням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(змітанням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частинок,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горять,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бік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пожежі)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підручними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засобами </a:t>
            </a:r>
            <a:r>
              <a:rPr sz="2800" dirty="0">
                <a:latin typeface="Times New Roman"/>
                <a:cs typeface="Times New Roman"/>
              </a:rPr>
              <a:t>(зеленим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гіллям,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мітлами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тощо).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4577841"/>
            <a:ext cx="59232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0755" algn="l"/>
                <a:tab pos="2274570" algn="l"/>
                <a:tab pos="4189095" algn="l"/>
              </a:tabLst>
            </a:pPr>
            <a:r>
              <a:rPr sz="2800" spc="-25" dirty="0">
                <a:latin typeface="Times New Roman"/>
                <a:cs typeface="Times New Roman"/>
              </a:rPr>
              <a:t>Цей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називають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активним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5004257"/>
            <a:ext cx="67532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19835" algn="l"/>
                <a:tab pos="1610360" algn="l"/>
                <a:tab pos="2393315" algn="l"/>
                <a:tab pos="3265170" algn="l"/>
                <a:tab pos="4311650" algn="l"/>
                <a:tab pos="5857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5–6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може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загасити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смугу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856" y="4577841"/>
            <a:ext cx="10826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5"/>
              </a:spcBef>
            </a:pPr>
            <a:r>
              <a:rPr sz="2800" spc="-55" dirty="0">
                <a:latin typeface="Times New Roman"/>
                <a:cs typeface="Times New Roman"/>
              </a:rPr>
              <a:t>Група </a:t>
            </a:r>
            <a:r>
              <a:rPr sz="2800" spc="-10" dirty="0">
                <a:latin typeface="Times New Roman"/>
                <a:cs typeface="Times New Roman"/>
              </a:rPr>
              <a:t>лісової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5431637"/>
            <a:ext cx="80632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13815" algn="l"/>
                <a:tab pos="2579370" algn="l"/>
                <a:tab pos="4330065" algn="l"/>
                <a:tab pos="4848225" algn="l"/>
                <a:tab pos="5723255" algn="l"/>
                <a:tab pos="6872605" algn="l"/>
                <a:tab pos="73298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низової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пожежі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довжиною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1000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метрів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одну </a:t>
            </a:r>
            <a:r>
              <a:rPr sz="2800" spc="-10" dirty="0">
                <a:latin typeface="Times New Roman"/>
                <a:cs typeface="Times New Roman"/>
              </a:rPr>
              <a:t>годину.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6400"/>
            <a:ext cx="8493125" cy="4307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890" indent="2426970" algn="just">
              <a:lnSpc>
                <a:spcPct val="100000"/>
              </a:lnSpc>
              <a:spcBef>
                <a:spcPts val="110"/>
              </a:spcBef>
              <a:buFont typeface="Times New Roman"/>
              <a:buAutoNum type="arabicPeriod" startAt="2"/>
              <a:tabLst>
                <a:tab pos="2439670" algn="l"/>
                <a:tab pos="5692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Прокладання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загороджувальних </a:t>
            </a:r>
            <a:r>
              <a:rPr sz="2800" dirty="0">
                <a:latin typeface="Times New Roman"/>
                <a:cs typeface="Times New Roman"/>
              </a:rPr>
              <a:t>мінералізованих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смуг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канав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використовують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того, </a:t>
            </a:r>
            <a:r>
              <a:rPr sz="2800" dirty="0">
                <a:latin typeface="Times New Roman"/>
                <a:cs typeface="Times New Roman"/>
              </a:rPr>
              <a:t>щоб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зупинити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рух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фрезерних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або </a:t>
            </a:r>
            <a:r>
              <a:rPr sz="2800" dirty="0">
                <a:latin typeface="Times New Roman"/>
                <a:cs typeface="Times New Roman"/>
              </a:rPr>
              <a:t>грунтометних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машин,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бульдозерів,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плугів, </a:t>
            </a:r>
            <a:r>
              <a:rPr sz="2800" spc="-25" dirty="0">
                <a:latin typeface="Times New Roman"/>
                <a:cs typeface="Times New Roman"/>
              </a:rPr>
              <a:t>канавокопачів,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вибуховим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методом.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Цей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називають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пасивним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5080" indent="1410335" algn="just">
              <a:lnSpc>
                <a:spcPct val="100000"/>
              </a:lnSpc>
              <a:spcBef>
                <a:spcPts val="95"/>
              </a:spcBef>
              <a:buFont typeface="Times New Roman"/>
              <a:buAutoNum type="arabicPeriod" startAt="3"/>
              <a:tabLst>
                <a:tab pos="1423035" algn="l"/>
              </a:tabLst>
            </a:pP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b="1" i="1" spc="-10" dirty="0">
                <a:latin typeface="Times New Roman"/>
                <a:cs typeface="Times New Roman"/>
              </a:rPr>
              <a:t>зустрічного </a:t>
            </a:r>
            <a:r>
              <a:rPr sz="2800" b="1" i="1" dirty="0">
                <a:latin typeface="Times New Roman"/>
                <a:cs typeface="Times New Roman"/>
              </a:rPr>
              <a:t>низового</a:t>
            </a:r>
            <a:r>
              <a:rPr sz="2800" b="1" i="1" spc="405" dirty="0">
                <a:latin typeface="Times New Roman"/>
                <a:cs typeface="Times New Roman"/>
              </a:rPr>
              <a:t>   </a:t>
            </a:r>
            <a:r>
              <a:rPr sz="2800" b="1" i="1" dirty="0">
                <a:latin typeface="Times New Roman"/>
                <a:cs typeface="Times New Roman"/>
              </a:rPr>
              <a:t>вогню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Перед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фронтом</a:t>
            </a:r>
            <a:r>
              <a:rPr sz="2800" spc="3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пожежі,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яка </a:t>
            </a:r>
            <a:r>
              <a:rPr sz="2800" dirty="0">
                <a:latin typeface="Times New Roman"/>
                <a:cs typeface="Times New Roman"/>
              </a:rPr>
              <a:t>насувається,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наявного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спеціально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створеного </a:t>
            </a:r>
            <a:r>
              <a:rPr sz="2800" dirty="0">
                <a:latin typeface="Times New Roman"/>
                <a:cs typeface="Times New Roman"/>
              </a:rPr>
              <a:t>рубежу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(берега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річки,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просіки,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мінералізованої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5013782"/>
            <a:ext cx="5322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5635" algn="l"/>
                <a:tab pos="42748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матеріал).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Утворюється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досить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4587366"/>
            <a:ext cx="68484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2090" algn="l"/>
                <a:tab pos="3668395" algn="l"/>
                <a:tab pos="556450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смуги)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випалюють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наземний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покрив</a:t>
            </a:r>
            <a:endParaRPr sz="2800">
              <a:latin typeface="Times New Roman"/>
              <a:cs typeface="Times New Roman"/>
            </a:endParaRPr>
          </a:p>
          <a:p>
            <a:pPr marL="569277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широка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0581" y="4587366"/>
            <a:ext cx="14065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(пальний </a:t>
            </a:r>
            <a:r>
              <a:rPr sz="2800" spc="-30" dirty="0">
                <a:latin typeface="Times New Roman"/>
                <a:cs typeface="Times New Roman"/>
              </a:rPr>
              <a:t>загород-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5440781"/>
            <a:ext cx="848741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600835" algn="l"/>
                <a:tab pos="2616200" algn="l"/>
                <a:tab pos="3777615" algn="l"/>
                <a:tab pos="4030979" algn="l"/>
                <a:tab pos="5113655" algn="l"/>
                <a:tab pos="5799455" algn="l"/>
                <a:tab pos="6293485" algn="l"/>
                <a:tab pos="6546215" algn="l"/>
                <a:tab pos="78574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жувальна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смуга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(20–30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навіть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100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м)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пожежа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далі </a:t>
            </a:r>
            <a:r>
              <a:rPr sz="2800" spc="-10" dirty="0">
                <a:latin typeface="Times New Roman"/>
                <a:cs typeface="Times New Roman"/>
              </a:rPr>
              <a:t>поширюватись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може.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331" y="21081"/>
            <a:ext cx="7896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Дії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формувань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ЦЗ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під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час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гасіння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лісових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пожеж.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533527"/>
            <a:ext cx="8351520" cy="5793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699"/>
              </a:lnSpc>
              <a:spcBef>
                <a:spcPts val="90"/>
              </a:spcBef>
            </a:pPr>
            <a:r>
              <a:rPr sz="2700" dirty="0">
                <a:latin typeface="Times New Roman"/>
                <a:cs typeface="Times New Roman"/>
              </a:rPr>
              <a:t>Гасіння</a:t>
            </a:r>
            <a:r>
              <a:rPr sz="2700" spc="14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пожеж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включає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такі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етапи:</a:t>
            </a:r>
            <a:r>
              <a:rPr sz="2700" spc="135" dirty="0">
                <a:latin typeface="Times New Roman"/>
                <a:cs typeface="Times New Roman"/>
              </a:rPr>
              <a:t>  </a:t>
            </a:r>
            <a:r>
              <a:rPr sz="2700" i="1" spc="-10" dirty="0">
                <a:latin typeface="Times New Roman"/>
                <a:cs typeface="Times New Roman"/>
              </a:rPr>
              <a:t>зупинення, </a:t>
            </a:r>
            <a:r>
              <a:rPr sz="2700" i="1" dirty="0">
                <a:latin typeface="Times New Roman"/>
                <a:cs typeface="Times New Roman"/>
              </a:rPr>
              <a:t>локалізацію,</a:t>
            </a:r>
            <a:r>
              <a:rPr sz="2700" i="1" spc="-114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догасіння</a:t>
            </a:r>
            <a:r>
              <a:rPr sz="2700" i="1" spc="-8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і</a:t>
            </a:r>
            <a:r>
              <a:rPr sz="2700" i="1" spc="-35" dirty="0">
                <a:latin typeface="Times New Roman"/>
                <a:cs typeface="Times New Roman"/>
              </a:rPr>
              <a:t> </a:t>
            </a:r>
            <a:r>
              <a:rPr sz="2700" i="1" spc="-10" dirty="0">
                <a:latin typeface="Times New Roman"/>
                <a:cs typeface="Times New Roman"/>
              </a:rPr>
              <a:t>вартування</a:t>
            </a:r>
            <a:r>
              <a:rPr sz="2700" spc="-10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12700" marR="8890" indent="914400" algn="just">
              <a:lnSpc>
                <a:spcPct val="100000"/>
              </a:lnSpc>
            </a:pPr>
            <a:r>
              <a:rPr sz="2700" b="1" i="1" dirty="0">
                <a:latin typeface="Times New Roman"/>
                <a:cs typeface="Times New Roman"/>
              </a:rPr>
              <a:t>Зупинення</a:t>
            </a:r>
            <a:r>
              <a:rPr sz="2700" b="1" i="1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</a:t>
            </a:r>
            <a:r>
              <a:rPr sz="2700" spc="4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ліквідація</a:t>
            </a:r>
            <a:r>
              <a:rPr sz="2700" spc="4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смуги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пожежі, </a:t>
            </a:r>
            <a:r>
              <a:rPr sz="2700" dirty="0">
                <a:latin typeface="Times New Roman"/>
                <a:cs typeface="Times New Roman"/>
              </a:rPr>
              <a:t>тобто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зупинення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поширення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вогню.</a:t>
            </a:r>
            <a:endParaRPr sz="27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  <a:spcBef>
                <a:spcPts val="5"/>
              </a:spcBef>
            </a:pPr>
            <a:r>
              <a:rPr sz="2700" b="1" i="1" dirty="0">
                <a:latin typeface="Times New Roman"/>
                <a:cs typeface="Times New Roman"/>
              </a:rPr>
              <a:t>Локалізація</a:t>
            </a:r>
            <a:r>
              <a:rPr sz="2700" b="1" i="1" spc="254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260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250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знешкодження</a:t>
            </a:r>
            <a:r>
              <a:rPr sz="2700" spc="260" dirty="0">
                <a:latin typeface="Times New Roman"/>
                <a:cs typeface="Times New Roman"/>
              </a:rPr>
              <a:t>   </a:t>
            </a:r>
            <a:r>
              <a:rPr sz="2700" spc="-10" dirty="0">
                <a:latin typeface="Times New Roman"/>
                <a:cs typeface="Times New Roman"/>
              </a:rPr>
              <a:t>осередків, </a:t>
            </a:r>
            <a:r>
              <a:rPr sz="2700" dirty="0">
                <a:latin typeface="Times New Roman"/>
                <a:cs typeface="Times New Roman"/>
              </a:rPr>
              <a:t>зазвичай</a:t>
            </a:r>
            <a:r>
              <a:rPr sz="2700" spc="40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без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полум’яного</a:t>
            </a:r>
            <a:r>
              <a:rPr sz="2700" spc="409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горіння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(тління)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у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spc="-20" dirty="0">
                <a:latin typeface="Times New Roman"/>
                <a:cs typeface="Times New Roman"/>
              </a:rPr>
              <a:t>зоні </a:t>
            </a:r>
            <a:r>
              <a:rPr sz="2700" dirty="0">
                <a:latin typeface="Times New Roman"/>
                <a:cs typeface="Times New Roman"/>
              </a:rPr>
              <a:t>погашеної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смуги.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Локалізація</a:t>
            </a:r>
            <a:r>
              <a:rPr sz="2700" spc="30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відвертає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виникнення повторних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пожеж.</a:t>
            </a:r>
            <a:endParaRPr sz="27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</a:pPr>
            <a:r>
              <a:rPr sz="2700" b="1" i="1" dirty="0">
                <a:latin typeface="Times New Roman"/>
                <a:cs typeface="Times New Roman"/>
              </a:rPr>
              <a:t>Догасіння</a:t>
            </a:r>
            <a:r>
              <a:rPr sz="2700" b="1" i="1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погашення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осередків</a:t>
            </a:r>
            <a:r>
              <a:rPr sz="2700" spc="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зоні </a:t>
            </a:r>
            <a:r>
              <a:rPr sz="2700" dirty="0">
                <a:latin typeface="Times New Roman"/>
                <a:cs typeface="Times New Roman"/>
              </a:rPr>
              <a:t>горіння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(за межами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погашеної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смуги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вогню)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відстані, </a:t>
            </a:r>
            <a:r>
              <a:rPr sz="2700" dirty="0">
                <a:latin typeface="Times New Roman"/>
                <a:cs typeface="Times New Roman"/>
              </a:rPr>
              <a:t>що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унеможливлює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виникнення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повторних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пожеж.</a:t>
            </a:r>
            <a:endParaRPr sz="27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700" b="1" i="1" dirty="0">
                <a:latin typeface="Times New Roman"/>
                <a:cs typeface="Times New Roman"/>
              </a:rPr>
              <a:t>Вартування</a:t>
            </a:r>
            <a:r>
              <a:rPr sz="2700" b="1" i="1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спостереження</a:t>
            </a:r>
            <a:r>
              <a:rPr sz="2700" spc="4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за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місцями,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де </a:t>
            </a:r>
            <a:r>
              <a:rPr sz="2700" dirty="0">
                <a:latin typeface="Times New Roman"/>
                <a:cs typeface="Times New Roman"/>
              </a:rPr>
              <a:t>погашені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пожежі,</a:t>
            </a:r>
            <a:r>
              <a:rPr sz="2700" spc="17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з</a:t>
            </a:r>
            <a:r>
              <a:rPr sz="2700" spc="18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метою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не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допустити</a:t>
            </a:r>
            <a:r>
              <a:rPr sz="2700" spc="170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повторних пожеж.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-19354"/>
            <a:ext cx="8420735" cy="5765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2080" marR="62865" algn="ctr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7.Особливості</a:t>
            </a:r>
            <a:r>
              <a:rPr sz="2800" b="1" spc="-10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рятувальних</a:t>
            </a:r>
            <a:r>
              <a:rPr sz="2800" b="1" spc="-6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та</a:t>
            </a:r>
            <a:r>
              <a:rPr sz="2800" b="1" spc="-3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інших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невідкладних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робіт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sz="2800" b="1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осередках</a:t>
            </a:r>
            <a:r>
              <a:rPr sz="2800" b="1" spc="-5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4607A"/>
                </a:solidFill>
                <a:latin typeface="Times New Roman"/>
                <a:cs typeface="Times New Roman"/>
              </a:rPr>
              <a:t>комбінованого</a:t>
            </a:r>
            <a:r>
              <a:rPr sz="2800" b="1" spc="-7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ураження</a:t>
            </a:r>
            <a:r>
              <a:rPr sz="2800" b="1" spc="-4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</a:t>
            </a:r>
            <a:r>
              <a:rPr sz="2800" b="1" spc="-4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зонах зараження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490"/>
              </a:spcBef>
            </a:pPr>
            <a:r>
              <a:rPr sz="2800" dirty="0">
                <a:latin typeface="Times New Roman"/>
                <a:cs typeface="Times New Roman"/>
              </a:rPr>
              <a:t>Обстановка</a:t>
            </a:r>
            <a:r>
              <a:rPr sz="2800" spc="48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7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48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комбінованого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ускладнюється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 зв’язку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тим,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людей,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перебуваютьв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осередку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комбінованого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ураження, </a:t>
            </a:r>
            <a:r>
              <a:rPr sz="2800" dirty="0">
                <a:latin typeface="Times New Roman"/>
                <a:cs typeface="Times New Roman"/>
              </a:rPr>
              <a:t>одночасно</a:t>
            </a:r>
            <a:r>
              <a:rPr sz="2800" spc="4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може</a:t>
            </a:r>
            <a:r>
              <a:rPr sz="2800" spc="4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впливати</a:t>
            </a:r>
            <a:r>
              <a:rPr sz="2800" spc="4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кілька</a:t>
            </a:r>
            <a:r>
              <a:rPr sz="2800" spc="4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вражалючих </a:t>
            </a:r>
            <a:r>
              <a:rPr sz="2800" dirty="0">
                <a:latin typeface="Times New Roman"/>
                <a:cs typeface="Times New Roman"/>
              </a:rPr>
              <a:t>факторів,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спричинюють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збільшення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чисельності </a:t>
            </a:r>
            <a:r>
              <a:rPr sz="2800" dirty="0">
                <a:latin typeface="Times New Roman"/>
                <a:cs typeface="Times New Roman"/>
              </a:rPr>
              <a:t>уражених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важкий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ступінь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уражень.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Тому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ставлять </a:t>
            </a:r>
            <a:r>
              <a:rPr sz="2800" dirty="0">
                <a:latin typeface="Times New Roman"/>
                <a:cs typeface="Times New Roman"/>
              </a:rPr>
              <a:t>підвищені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вимоги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кваліфікації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оснащення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організації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забезпечення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5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5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7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посилених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381380"/>
            <a:ext cx="8138159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Умови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запровадження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режимів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підвищеної </a:t>
            </a:r>
            <a:r>
              <a:rPr sz="2400" dirty="0">
                <a:latin typeface="Times New Roman"/>
                <a:cs typeface="Times New Roman"/>
              </a:rPr>
              <a:t>готовності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завдання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порядок </a:t>
            </a:r>
            <a:r>
              <a:rPr sz="2400" dirty="0">
                <a:latin typeface="Times New Roman"/>
                <a:cs typeface="Times New Roman"/>
              </a:rPr>
              <a:t>взаємодії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суб’єктів</a:t>
            </a:r>
            <a:r>
              <a:rPr sz="2400" spc="5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забезпечення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запобігання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надзвичайних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ситуацій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зазначених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режимах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визначаються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Положенням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єдину </a:t>
            </a:r>
            <a:r>
              <a:rPr sz="2400" dirty="0">
                <a:latin typeface="Times New Roman"/>
                <a:cs typeface="Times New Roman"/>
              </a:rPr>
              <a:t>державну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систему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цивільного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  <a:p>
            <a:pPr marL="1412240" algn="just">
              <a:lnSpc>
                <a:spcPct val="100000"/>
              </a:lnSpc>
            </a:pPr>
            <a:r>
              <a:rPr sz="2400" b="1" dirty="0" err="1">
                <a:latin typeface="Times New Roman"/>
                <a:cs typeface="Times New Roman"/>
              </a:rPr>
              <a:t>Єдина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державна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система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цивільного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Єдина</a:t>
            </a:r>
            <a:r>
              <a:rPr sz="2400" spc="5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державна</a:t>
            </a:r>
            <a:r>
              <a:rPr sz="2400" spc="5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система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58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сукупність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управління,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засобів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центральних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місцевих</a:t>
            </a:r>
            <a:r>
              <a:rPr sz="2400" spc="3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виконавчої</a:t>
            </a:r>
            <a:r>
              <a:rPr sz="2400" spc="3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влади,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38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міністрів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Крим,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виконавчих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рад, </a:t>
            </a:r>
            <a:r>
              <a:rPr sz="2400" dirty="0">
                <a:latin typeface="Times New Roman"/>
                <a:cs typeface="Times New Roman"/>
              </a:rPr>
              <a:t>підприємств,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установ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організацій,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забезпечують </a:t>
            </a:r>
            <a:r>
              <a:rPr sz="2400" dirty="0">
                <a:latin typeface="Times New Roman"/>
                <a:cs typeface="Times New Roman"/>
              </a:rPr>
              <a:t>реалізацію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державної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політики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цивільного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21081"/>
            <a:ext cx="74295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7850" algn="l"/>
                <a:tab pos="3863340" algn="l"/>
                <a:tab pos="4732020" algn="l"/>
                <a:tab pos="5671185" algn="l"/>
              </a:tabLst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Потрібно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пам’ятати,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447497"/>
            <a:ext cx="8348980" cy="6188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осередках </a:t>
            </a:r>
            <a:r>
              <a:rPr sz="2800" dirty="0">
                <a:latin typeface="Times New Roman"/>
                <a:cs typeface="Times New Roman"/>
              </a:rPr>
              <a:t>комбінованого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зонах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зараження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начальник </a:t>
            </a:r>
            <a:r>
              <a:rPr sz="2800" dirty="0">
                <a:latin typeface="Times New Roman"/>
                <a:cs typeface="Times New Roman"/>
              </a:rPr>
              <a:t>ЦЗ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району,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об’єкта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готує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спеціальне</a:t>
            </a:r>
            <a:r>
              <a:rPr sz="2800" b="1" i="1" spc="29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рішення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котрому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визначає:</a:t>
            </a:r>
            <a:endParaRPr sz="2800">
              <a:latin typeface="Times New Roman"/>
              <a:cs typeface="Times New Roman"/>
            </a:endParaRPr>
          </a:p>
          <a:p>
            <a:pPr marL="12700" marR="10795" indent="1210310">
              <a:lnSpc>
                <a:spcPct val="103299"/>
              </a:lnSpc>
              <a:spcBef>
                <a:spcPts val="310"/>
              </a:spcBef>
              <a:buChar char="-"/>
              <a:tabLst>
                <a:tab pos="1223010" algn="l"/>
                <a:tab pos="2844800" algn="l"/>
                <a:tab pos="4104004" algn="l"/>
                <a:tab pos="5799455" algn="l"/>
                <a:tab pos="6674484" algn="l"/>
                <a:tab pos="6955155" algn="l"/>
              </a:tabLst>
            </a:pPr>
            <a:r>
              <a:rPr sz="2400" spc="-10" dirty="0">
                <a:latin typeface="Times New Roman"/>
                <a:cs typeface="Times New Roman"/>
              </a:rPr>
              <a:t>черговість,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порядок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проведення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тривалість </a:t>
            </a:r>
            <a:r>
              <a:rPr sz="2400" dirty="0">
                <a:latin typeface="Times New Roman"/>
                <a:cs typeface="Times New Roman"/>
              </a:rPr>
              <a:t>їхнього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виконання;</a:t>
            </a:r>
            <a:endParaRPr sz="2400">
              <a:latin typeface="Times New Roman"/>
              <a:cs typeface="Times New Roman"/>
            </a:endParaRPr>
          </a:p>
          <a:p>
            <a:pPr marL="12700" marR="6985" indent="1207135">
              <a:lnSpc>
                <a:spcPct val="100000"/>
              </a:lnSpc>
              <a:spcBef>
                <a:spcPts val="5"/>
              </a:spcBef>
              <a:buChar char="-"/>
              <a:tabLst>
                <a:tab pos="1219835" algn="l"/>
                <a:tab pos="2479040" algn="l"/>
                <a:tab pos="3863340" algn="l"/>
                <a:tab pos="5476240" algn="l"/>
                <a:tab pos="66135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порядок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взаємодїї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формувань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різного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призначення, </a:t>
            </a:r>
            <a:r>
              <a:rPr sz="2400" dirty="0">
                <a:latin typeface="Times New Roman"/>
                <a:cs typeface="Times New Roman"/>
              </a:rPr>
              <a:t>завдання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фомувань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черговість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виконання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ділянках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робіт;</a:t>
            </a:r>
            <a:endParaRPr sz="2400">
              <a:latin typeface="Times New Roman"/>
              <a:cs typeface="Times New Roman"/>
            </a:endParaRPr>
          </a:p>
          <a:p>
            <a:pPr marL="1102995" indent="-175895">
              <a:lnSpc>
                <a:spcPct val="100000"/>
              </a:lnSpc>
              <a:buChar char="-"/>
              <a:tabLst>
                <a:tab pos="1102995" algn="l"/>
              </a:tabLst>
            </a:pPr>
            <a:r>
              <a:rPr sz="2400" dirty="0">
                <a:latin typeface="Times New Roman"/>
                <a:cs typeface="Times New Roman"/>
              </a:rPr>
              <a:t>організацію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всебічного</a:t>
            </a:r>
            <a:r>
              <a:rPr sz="2400" spc="-10" dirty="0">
                <a:latin typeface="Times New Roman"/>
                <a:cs typeface="Times New Roman"/>
              </a:rPr>
              <a:t> забезпечення;</a:t>
            </a:r>
            <a:endParaRPr sz="2400">
              <a:latin typeface="Times New Roman"/>
              <a:cs typeface="Times New Roman"/>
            </a:endParaRPr>
          </a:p>
          <a:p>
            <a:pPr marL="1102995" indent="-175895">
              <a:lnSpc>
                <a:spcPct val="100000"/>
              </a:lnSpc>
              <a:buChar char="-"/>
              <a:tabLst>
                <a:tab pos="1102995" algn="l"/>
              </a:tabLst>
            </a:pPr>
            <a:r>
              <a:rPr sz="2400" dirty="0">
                <a:latin typeface="Times New Roman"/>
                <a:cs typeface="Times New Roman"/>
              </a:rPr>
              <a:t>пункти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організацію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евакуації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населення;</a:t>
            </a:r>
            <a:endParaRPr sz="2400">
              <a:latin typeface="Times New Roman"/>
              <a:cs typeface="Times New Roman"/>
            </a:endParaRPr>
          </a:p>
          <a:p>
            <a:pPr marL="12700" marR="8890" indent="1276985">
              <a:lnSpc>
                <a:spcPct val="100000"/>
              </a:lnSpc>
              <a:spcBef>
                <a:spcPts val="5"/>
              </a:spcBef>
              <a:buChar char="-"/>
              <a:tabLst>
                <a:tab pos="1289685" algn="l"/>
                <a:tab pos="2485390" algn="l"/>
                <a:tab pos="4134485" algn="l"/>
                <a:tab pos="5738495" algn="l"/>
                <a:tab pos="6085840" algn="l"/>
                <a:tab pos="7369809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райони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карантину,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обсервації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терміни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їхнього </a:t>
            </a:r>
            <a:r>
              <a:rPr sz="2400" spc="-10" dirty="0">
                <a:latin typeface="Times New Roman"/>
                <a:cs typeface="Times New Roman"/>
              </a:rPr>
              <a:t>встановлення;</a:t>
            </a:r>
            <a:endParaRPr sz="2400">
              <a:latin typeface="Times New Roman"/>
              <a:cs typeface="Times New Roman"/>
            </a:endParaRPr>
          </a:p>
          <a:p>
            <a:pPr marL="12700" marR="12065" indent="1329055">
              <a:lnSpc>
                <a:spcPct val="100000"/>
              </a:lnSpc>
              <a:buChar char="-"/>
              <a:tabLst>
                <a:tab pos="1341755" algn="l"/>
                <a:tab pos="2668270" algn="l"/>
                <a:tab pos="4345305" algn="l"/>
                <a:tab pos="4930140" algn="l"/>
                <a:tab pos="622617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ділянки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місцевості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об’єкти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першочергового </a:t>
            </a:r>
            <a:r>
              <a:rPr sz="2400" spc="-10" dirty="0">
                <a:latin typeface="Times New Roman"/>
                <a:cs typeface="Times New Roman"/>
              </a:rPr>
              <a:t>знезаражування;</a:t>
            </a:r>
            <a:endParaRPr sz="2400">
              <a:latin typeface="Times New Roman"/>
              <a:cs typeface="Times New Roman"/>
            </a:endParaRPr>
          </a:p>
          <a:p>
            <a:pPr marL="12700" marR="5080" indent="1219200">
              <a:lnSpc>
                <a:spcPct val="100000"/>
              </a:lnSpc>
              <a:spcBef>
                <a:spcPts val="5"/>
              </a:spcBef>
              <a:buChar char="-"/>
              <a:tabLst>
                <a:tab pos="1231900" algn="l"/>
                <a:tab pos="2143760" algn="l"/>
                <a:tab pos="2433320" algn="l"/>
                <a:tab pos="3302635" algn="l"/>
                <a:tab pos="5933440" algn="l"/>
                <a:tab pos="825055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обсяг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зміст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протиепідемічних,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профілактичних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санітарно-</a:t>
            </a:r>
            <a:r>
              <a:rPr sz="2400" dirty="0">
                <a:latin typeface="Times New Roman"/>
                <a:cs typeface="Times New Roman"/>
              </a:rPr>
              <a:t>гігієнічних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заходів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інше.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60" y="-51435"/>
            <a:ext cx="788606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marR="5080" indent="-1768475">
              <a:lnSpc>
                <a:spcPct val="100000"/>
              </a:lnSpc>
              <a:spcBef>
                <a:spcPts val="100"/>
              </a:spcBef>
            </a:pPr>
            <a:r>
              <a:rPr dirty="0"/>
              <a:t>8.</a:t>
            </a:r>
            <a:r>
              <a:rPr spc="-90" dirty="0"/>
              <a:t> </a:t>
            </a:r>
            <a:r>
              <a:rPr spc="-55" dirty="0"/>
              <a:t>Умови</a:t>
            </a:r>
            <a:r>
              <a:rPr spc="-70" dirty="0"/>
              <a:t> </a:t>
            </a:r>
            <a:r>
              <a:rPr spc="-10" dirty="0"/>
              <a:t>успішного</a:t>
            </a:r>
            <a:r>
              <a:rPr spc="-120" dirty="0"/>
              <a:t> </a:t>
            </a:r>
            <a:r>
              <a:rPr dirty="0"/>
              <a:t>виконання</a:t>
            </a:r>
            <a:r>
              <a:rPr spc="-110" dirty="0"/>
              <a:t> </a:t>
            </a:r>
            <a:r>
              <a:rPr dirty="0"/>
              <a:t>рятувальних</a:t>
            </a:r>
            <a:r>
              <a:rPr spc="-60" dirty="0"/>
              <a:t> </a:t>
            </a:r>
            <a:r>
              <a:rPr spc="-25" dirty="0"/>
              <a:t>та </a:t>
            </a:r>
            <a:r>
              <a:rPr dirty="0"/>
              <a:t>інших</a:t>
            </a:r>
            <a:r>
              <a:rPr spc="-20" dirty="0"/>
              <a:t> </a:t>
            </a:r>
            <a:r>
              <a:rPr dirty="0"/>
              <a:t>невідкладних</a:t>
            </a:r>
            <a:r>
              <a:rPr spc="-30" dirty="0"/>
              <a:t> </a:t>
            </a:r>
            <a:r>
              <a:rPr spc="-10" dirty="0"/>
              <a:t>робіт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495" y="1021156"/>
            <a:ext cx="7775575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успішного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 потрібні:</a:t>
            </a:r>
            <a:endParaRPr sz="2800">
              <a:latin typeface="Times New Roman"/>
              <a:cs typeface="Times New Roman"/>
            </a:endParaRPr>
          </a:p>
          <a:p>
            <a:pPr marL="12700" marR="5715" indent="116395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76655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неухильне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керівних </a:t>
            </a:r>
            <a:r>
              <a:rPr sz="2800" dirty="0">
                <a:latin typeface="Times New Roman"/>
                <a:cs typeface="Times New Roman"/>
              </a:rPr>
              <a:t>документів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інших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ураження;</a:t>
            </a:r>
            <a:endParaRPr sz="2800">
              <a:latin typeface="Times New Roman"/>
              <a:cs typeface="Times New Roman"/>
            </a:endParaRPr>
          </a:p>
          <a:p>
            <a:pPr marL="12700" marR="5715" indent="126174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274445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своєчасне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створення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угрупування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засобів,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швидке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висування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ділянки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об’єкти робіт;</a:t>
            </a:r>
            <a:endParaRPr sz="2800">
              <a:latin typeface="Times New Roman"/>
              <a:cs typeface="Times New Roman"/>
            </a:endParaRPr>
          </a:p>
          <a:p>
            <a:pPr marL="12700" marR="6350" indent="1370965" algn="just">
              <a:lnSpc>
                <a:spcPct val="100000"/>
              </a:lnSpc>
              <a:buChar char="-"/>
              <a:tabLst>
                <a:tab pos="1383665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своєчасна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організація</a:t>
            </a:r>
            <a:r>
              <a:rPr sz="2800" spc="6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безперервне </a:t>
            </a:r>
            <a:r>
              <a:rPr sz="2800" dirty="0">
                <a:latin typeface="Times New Roman"/>
                <a:cs typeface="Times New Roman"/>
              </a:rPr>
              <a:t>ведення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розвідки,  одержання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достовірних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даних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встановленого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терміну;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378332"/>
            <a:ext cx="8206740" cy="514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indent="128270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295400" algn="l"/>
              </a:tabLst>
            </a:pPr>
            <a:r>
              <a:rPr sz="2800" dirty="0">
                <a:latin typeface="Times New Roman"/>
                <a:cs typeface="Times New Roman"/>
              </a:rPr>
              <a:t>висока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підготовка,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політична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свідомість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психологічна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стійкість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особового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складу;</a:t>
            </a:r>
            <a:endParaRPr sz="2800">
              <a:latin typeface="Times New Roman"/>
              <a:cs typeface="Times New Roman"/>
            </a:endParaRPr>
          </a:p>
          <a:p>
            <a:pPr marL="12700" marR="5080" indent="128905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01750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2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особовим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складом </a:t>
            </a:r>
            <a:r>
              <a:rPr sz="2800" dirty="0">
                <a:latin typeface="Times New Roman"/>
                <a:cs typeface="Times New Roman"/>
              </a:rPr>
              <a:t>правил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поведінки;</a:t>
            </a:r>
            <a:endParaRPr sz="2800">
              <a:latin typeface="Times New Roman"/>
              <a:cs typeface="Times New Roman"/>
            </a:endParaRPr>
          </a:p>
          <a:p>
            <a:pPr marL="12700" marR="6985" indent="1130300" algn="just">
              <a:lnSpc>
                <a:spcPct val="100000"/>
              </a:lnSpc>
              <a:buChar char="-"/>
              <a:tabLst>
                <a:tab pos="1143000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правильне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робіт;</a:t>
            </a:r>
            <a:endParaRPr sz="2800">
              <a:latin typeface="Times New Roman"/>
              <a:cs typeface="Times New Roman"/>
            </a:endParaRPr>
          </a:p>
          <a:p>
            <a:pPr marL="12700" marR="5715" indent="131953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32230" algn="l"/>
              </a:tabLst>
            </a:pPr>
            <a:r>
              <a:rPr sz="2800" dirty="0">
                <a:latin typeface="Times New Roman"/>
                <a:cs typeface="Times New Roman"/>
              </a:rPr>
              <a:t>постійні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тренування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особового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складу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ситуації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осередку ураження;</a:t>
            </a:r>
            <a:endParaRPr sz="2800">
              <a:latin typeface="Times New Roman"/>
              <a:cs typeface="Times New Roman"/>
            </a:endParaRPr>
          </a:p>
          <a:p>
            <a:pPr marL="12700" marR="5080" indent="11760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8872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своєчасне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вивчення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командирами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формувань </a:t>
            </a:r>
            <a:r>
              <a:rPr sz="2800" dirty="0">
                <a:latin typeface="Times New Roman"/>
                <a:cs typeface="Times New Roman"/>
              </a:rPr>
              <a:t>особливостей</a:t>
            </a:r>
            <a:r>
              <a:rPr sz="2800" spc="3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вірогідних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ділянок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місць </a:t>
            </a:r>
            <a:r>
              <a:rPr sz="2800" dirty="0">
                <a:latin typeface="Times New Roman"/>
                <a:cs typeface="Times New Roman"/>
              </a:rPr>
              <a:t>збереження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небезпечних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хімічних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речовин.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2535" marR="5080" indent="-2366010">
              <a:lnSpc>
                <a:spcPct val="100000"/>
              </a:lnSpc>
              <a:spcBef>
                <a:spcPts val="100"/>
              </a:spcBef>
            </a:pPr>
            <a:r>
              <a:rPr dirty="0"/>
              <a:t>9.</a:t>
            </a:r>
            <a:r>
              <a:rPr spc="-55" dirty="0"/>
              <a:t> </a:t>
            </a:r>
            <a:r>
              <a:rPr spc="-20" dirty="0"/>
              <a:t>Заходи</a:t>
            </a:r>
            <a:r>
              <a:rPr spc="-100" dirty="0"/>
              <a:t> </a:t>
            </a:r>
            <a:r>
              <a:rPr dirty="0"/>
              <a:t>безпеки</a:t>
            </a:r>
            <a:r>
              <a:rPr spc="-30" dirty="0"/>
              <a:t> </a:t>
            </a:r>
            <a:r>
              <a:rPr dirty="0"/>
              <a:t>під</a:t>
            </a:r>
            <a:r>
              <a:rPr spc="-65" dirty="0"/>
              <a:t> </a:t>
            </a:r>
            <a:r>
              <a:rPr dirty="0"/>
              <a:t>час</a:t>
            </a:r>
            <a:r>
              <a:rPr spc="-50" dirty="0"/>
              <a:t> </a:t>
            </a:r>
            <a:r>
              <a:rPr dirty="0"/>
              <a:t>рятувальних</a:t>
            </a:r>
            <a:r>
              <a:rPr spc="-15" dirty="0"/>
              <a:t> </a:t>
            </a:r>
            <a:r>
              <a:rPr dirty="0"/>
              <a:t>та</a:t>
            </a:r>
            <a:r>
              <a:rPr spc="-10" dirty="0"/>
              <a:t> інших </a:t>
            </a:r>
            <a:r>
              <a:rPr dirty="0"/>
              <a:t>невідкладних</a:t>
            </a:r>
            <a:r>
              <a:rPr spc="-75" dirty="0"/>
              <a:t> </a:t>
            </a:r>
            <a:r>
              <a:rPr spc="-10" dirty="0"/>
              <a:t>робіт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dirty="0"/>
              <a:t>Командири</a:t>
            </a:r>
            <a:r>
              <a:rPr spc="240" dirty="0"/>
              <a:t>   </a:t>
            </a:r>
            <a:r>
              <a:rPr dirty="0"/>
              <a:t>формувань</a:t>
            </a:r>
            <a:r>
              <a:rPr spc="245" dirty="0"/>
              <a:t>   </a:t>
            </a:r>
            <a:r>
              <a:rPr dirty="0"/>
              <a:t>перед</a:t>
            </a:r>
            <a:r>
              <a:rPr spc="245" dirty="0"/>
              <a:t>   </a:t>
            </a:r>
            <a:r>
              <a:rPr spc="-10" dirty="0"/>
              <a:t>проведенням </a:t>
            </a:r>
            <a:r>
              <a:rPr dirty="0"/>
              <a:t>рятувальни</a:t>
            </a:r>
            <a:r>
              <a:rPr spc="345" dirty="0"/>
              <a:t> </a:t>
            </a:r>
            <a:r>
              <a:rPr dirty="0"/>
              <a:t>та</a:t>
            </a:r>
            <a:r>
              <a:rPr spc="320" dirty="0"/>
              <a:t> </a:t>
            </a:r>
            <a:r>
              <a:rPr dirty="0"/>
              <a:t>інших</a:t>
            </a:r>
            <a:r>
              <a:rPr spc="320" dirty="0"/>
              <a:t> </a:t>
            </a:r>
            <a:r>
              <a:rPr dirty="0"/>
              <a:t>неіфдкладних</a:t>
            </a:r>
            <a:r>
              <a:rPr spc="315" dirty="0"/>
              <a:t> </a:t>
            </a:r>
            <a:r>
              <a:rPr dirty="0"/>
              <a:t>робіт</a:t>
            </a:r>
            <a:r>
              <a:rPr spc="325" dirty="0"/>
              <a:t> </a:t>
            </a:r>
            <a:r>
              <a:rPr spc="-10" dirty="0"/>
              <a:t>зобов’язані </a:t>
            </a:r>
            <a:r>
              <a:rPr dirty="0"/>
              <a:t>роз’яснити</a:t>
            </a:r>
            <a:r>
              <a:rPr spc="229" dirty="0"/>
              <a:t> </a:t>
            </a:r>
            <a:r>
              <a:rPr dirty="0"/>
              <a:t>особовому</a:t>
            </a:r>
            <a:r>
              <a:rPr spc="195" dirty="0"/>
              <a:t> </a:t>
            </a:r>
            <a:r>
              <a:rPr dirty="0"/>
              <a:t>складу</a:t>
            </a:r>
            <a:r>
              <a:rPr spc="190" dirty="0"/>
              <a:t> </a:t>
            </a:r>
            <a:r>
              <a:rPr dirty="0"/>
              <a:t>характерні</a:t>
            </a:r>
            <a:r>
              <a:rPr spc="225" dirty="0"/>
              <a:t> </a:t>
            </a:r>
            <a:r>
              <a:rPr spc="-10" dirty="0"/>
              <a:t>особливості </a:t>
            </a:r>
            <a:r>
              <a:rPr dirty="0"/>
              <a:t>майбутніх</a:t>
            </a:r>
            <a:r>
              <a:rPr spc="375" dirty="0"/>
              <a:t>   </a:t>
            </a:r>
            <a:r>
              <a:rPr dirty="0"/>
              <a:t>дій,</a:t>
            </a:r>
            <a:r>
              <a:rPr spc="365" dirty="0"/>
              <a:t>   </a:t>
            </a:r>
            <a:r>
              <a:rPr dirty="0"/>
              <a:t>ознайомити</a:t>
            </a:r>
            <a:r>
              <a:rPr spc="370" dirty="0"/>
              <a:t>   </a:t>
            </a:r>
            <a:r>
              <a:rPr dirty="0"/>
              <a:t>його</a:t>
            </a:r>
            <a:r>
              <a:rPr spc="370" dirty="0"/>
              <a:t>   </a:t>
            </a:r>
            <a:r>
              <a:rPr dirty="0"/>
              <a:t>з</a:t>
            </a:r>
            <a:r>
              <a:rPr spc="370" dirty="0"/>
              <a:t>   </a:t>
            </a:r>
            <a:r>
              <a:rPr spc="-10" dirty="0"/>
              <a:t>порядком </a:t>
            </a:r>
            <a:r>
              <a:rPr dirty="0"/>
              <a:t>проведення</a:t>
            </a:r>
            <a:r>
              <a:rPr spc="95" dirty="0"/>
              <a:t>  </a:t>
            </a:r>
            <a:r>
              <a:rPr dirty="0"/>
              <a:t>і</a:t>
            </a:r>
            <a:r>
              <a:rPr spc="80" dirty="0"/>
              <a:t>  </a:t>
            </a:r>
            <a:r>
              <a:rPr dirty="0"/>
              <a:t>правилами</a:t>
            </a:r>
            <a:r>
              <a:rPr spc="90" dirty="0"/>
              <a:t>  </a:t>
            </a:r>
            <a:r>
              <a:rPr dirty="0"/>
              <a:t>безпеки</a:t>
            </a:r>
            <a:r>
              <a:rPr spc="95" dirty="0"/>
              <a:t>  </a:t>
            </a:r>
            <a:r>
              <a:rPr dirty="0"/>
              <a:t>та</a:t>
            </a:r>
            <a:r>
              <a:rPr spc="70" dirty="0"/>
              <a:t>  </a:t>
            </a:r>
            <a:r>
              <a:rPr dirty="0"/>
              <a:t>стежити</a:t>
            </a:r>
            <a:r>
              <a:rPr spc="90" dirty="0"/>
              <a:t>  </a:t>
            </a:r>
            <a:r>
              <a:rPr dirty="0"/>
              <a:t>за</a:t>
            </a:r>
            <a:r>
              <a:rPr spc="75" dirty="0"/>
              <a:t>  </a:t>
            </a:r>
            <a:r>
              <a:rPr spc="-25" dirty="0"/>
              <a:t>їх </a:t>
            </a:r>
            <a:r>
              <a:rPr dirty="0"/>
              <a:t>дотриманням</a:t>
            </a:r>
            <a:r>
              <a:rPr spc="-114" dirty="0"/>
              <a:t> </a:t>
            </a:r>
            <a:r>
              <a:rPr dirty="0"/>
              <a:t>усіма</a:t>
            </a:r>
            <a:r>
              <a:rPr spc="-50" dirty="0"/>
              <a:t> </a:t>
            </a:r>
            <a:r>
              <a:rPr spc="-10" dirty="0"/>
              <a:t>підлеглими.</a:t>
            </a: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dirty="0"/>
              <a:t>На</a:t>
            </a:r>
            <a:r>
              <a:rPr spc="190" dirty="0"/>
              <a:t> </a:t>
            </a:r>
            <a:r>
              <a:rPr dirty="0"/>
              <a:t>конкретні</a:t>
            </a:r>
            <a:r>
              <a:rPr spc="200" dirty="0"/>
              <a:t> </a:t>
            </a:r>
            <a:r>
              <a:rPr dirty="0"/>
              <a:t>заходи</a:t>
            </a:r>
            <a:r>
              <a:rPr spc="210" dirty="0"/>
              <a:t> </a:t>
            </a:r>
            <a:r>
              <a:rPr dirty="0"/>
              <a:t>з</a:t>
            </a:r>
            <a:r>
              <a:rPr spc="200" dirty="0"/>
              <a:t> </a:t>
            </a:r>
            <a:r>
              <a:rPr dirty="0"/>
              <a:t>безпеки</a:t>
            </a:r>
            <a:r>
              <a:rPr spc="220" dirty="0"/>
              <a:t> </a:t>
            </a:r>
            <a:r>
              <a:rPr dirty="0"/>
              <a:t>на</a:t>
            </a:r>
            <a:r>
              <a:rPr spc="204" dirty="0"/>
              <a:t> </a:t>
            </a:r>
            <a:r>
              <a:rPr dirty="0"/>
              <a:t>ділянці</a:t>
            </a:r>
            <a:r>
              <a:rPr spc="220" dirty="0"/>
              <a:t> </a:t>
            </a:r>
            <a:r>
              <a:rPr spc="-10" dirty="0"/>
              <a:t>робіт </a:t>
            </a:r>
            <a:r>
              <a:rPr dirty="0"/>
              <a:t>вказують</a:t>
            </a:r>
            <a:r>
              <a:rPr spc="30" dirty="0"/>
              <a:t> </a:t>
            </a:r>
            <a:r>
              <a:rPr dirty="0"/>
              <a:t>особовому</a:t>
            </a:r>
            <a:r>
              <a:rPr spc="-10" dirty="0"/>
              <a:t> </a:t>
            </a:r>
            <a:r>
              <a:rPr dirty="0"/>
              <a:t>складу</a:t>
            </a:r>
            <a:r>
              <a:rPr spc="-5" dirty="0"/>
              <a:t> </a:t>
            </a:r>
            <a:r>
              <a:rPr dirty="0"/>
              <a:t>одночасно</a:t>
            </a:r>
            <a:r>
              <a:rPr spc="50" dirty="0"/>
              <a:t> </a:t>
            </a:r>
            <a:r>
              <a:rPr dirty="0"/>
              <a:t>з</a:t>
            </a:r>
            <a:r>
              <a:rPr spc="10" dirty="0"/>
              <a:t> </a:t>
            </a:r>
            <a:r>
              <a:rPr spc="-10" dirty="0"/>
              <a:t>постановкою завдань.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306400"/>
            <a:ext cx="7760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Основні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заходи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безпеки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під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час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РНР: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293" y="1160780"/>
            <a:ext cx="6011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685925" algn="l"/>
                <a:tab pos="3676650" algn="l"/>
                <a:tab pos="58991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машин,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евакуація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ураженних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4972" y="733805"/>
            <a:ext cx="72028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26084" algn="l"/>
                <a:tab pos="1207135" algn="l"/>
                <a:tab pos="2005964" algn="l"/>
                <a:tab pos="4206875" algn="l"/>
                <a:tab pos="530479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під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час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пересування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населення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1587195"/>
            <a:ext cx="8138795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організують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розвіданих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шляхах;</a:t>
            </a:r>
            <a:endParaRPr sz="2800">
              <a:latin typeface="Times New Roman"/>
              <a:cs typeface="Times New Roman"/>
            </a:endParaRPr>
          </a:p>
          <a:p>
            <a:pPr marL="12700" marR="10795" indent="1240155" algn="just">
              <a:lnSpc>
                <a:spcPct val="100000"/>
              </a:lnSpc>
              <a:buChar char="-"/>
              <a:tabLst>
                <a:tab pos="1252855" algn="l"/>
              </a:tabLst>
            </a:pPr>
            <a:r>
              <a:rPr sz="2800" dirty="0">
                <a:latin typeface="Times New Roman"/>
                <a:cs typeface="Times New Roman"/>
              </a:rPr>
              <a:t>небезпечні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відгороджують,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біля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них </a:t>
            </a:r>
            <a:r>
              <a:rPr sz="2800" dirty="0">
                <a:latin typeface="Times New Roman"/>
                <a:cs typeface="Times New Roman"/>
              </a:rPr>
              <a:t>виставляють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добре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видимі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попереджувальні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знаки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регулювальники;</a:t>
            </a:r>
            <a:endParaRPr sz="2800">
              <a:latin typeface="Times New Roman"/>
              <a:cs typeface="Times New Roman"/>
            </a:endParaRPr>
          </a:p>
          <a:p>
            <a:pPr marL="12700" marR="5080" indent="129222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04925" algn="l"/>
              </a:tabLst>
            </a:pPr>
            <a:r>
              <a:rPr sz="2800" dirty="0">
                <a:latin typeface="Times New Roman"/>
                <a:cs typeface="Times New Roman"/>
              </a:rPr>
              <a:t>забороняється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проводити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поблизу </a:t>
            </a:r>
            <a:r>
              <a:rPr sz="2800" spc="-25" dirty="0">
                <a:latin typeface="Times New Roman"/>
                <a:cs typeface="Times New Roman"/>
              </a:rPr>
              <a:t>будинків,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загрожують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обвалом;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272" y="4149090"/>
            <a:ext cx="46278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  <a:tab pos="1109980" algn="l"/>
                <a:tab pos="310388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місцевості,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0221" y="4149090"/>
            <a:ext cx="22974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5810" algn="l"/>
              </a:tabLst>
            </a:pPr>
            <a:r>
              <a:rPr sz="2800" spc="-25" dirty="0">
                <a:latin typeface="Times New Roman"/>
                <a:cs typeface="Times New Roman"/>
              </a:rPr>
              <a:t>РР,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необхідно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593" y="4575505"/>
            <a:ext cx="228663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дотримуватись </a:t>
            </a:r>
            <a:r>
              <a:rPr sz="2800" spc="-10" dirty="0">
                <a:latin typeface="Times New Roman"/>
                <a:cs typeface="Times New Roman"/>
              </a:rPr>
              <a:t>регламентує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7510" y="5002784"/>
            <a:ext cx="4632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93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максимально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припустимий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5444" y="4575505"/>
            <a:ext cx="521462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  <a:tabLst>
                <a:tab pos="2850515" algn="l"/>
                <a:tab pos="47345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встановленого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режиму,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593" y="5429199"/>
            <a:ext cx="813435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перебування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цій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територїї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урахуванням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часу </a:t>
            </a:r>
            <a:r>
              <a:rPr sz="2800" dirty="0">
                <a:latin typeface="Times New Roman"/>
                <a:cs typeface="Times New Roman"/>
              </a:rPr>
              <a:t>перебування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дорозі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районів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розташування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осередок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0" dirty="0">
                <a:latin typeface="Times New Roman"/>
                <a:cs typeface="Times New Roman"/>
              </a:rPr>
              <a:t> назад;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49402"/>
            <a:ext cx="827405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нічний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поганої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видимості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організують </a:t>
            </a:r>
            <a:r>
              <a:rPr sz="2800" dirty="0">
                <a:latin typeface="Times New Roman"/>
                <a:cs typeface="Times New Roman"/>
              </a:rPr>
              <a:t>освітлення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ділянок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небезпечних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місцях </a:t>
            </a:r>
            <a:r>
              <a:rPr sz="2800" dirty="0">
                <a:latin typeface="Times New Roman"/>
                <a:cs typeface="Times New Roman"/>
              </a:rPr>
              <a:t>виставляють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ліхтарі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червонимсвітлом;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1730197"/>
            <a:ext cx="2461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1484" algn="l"/>
                <a:tab pos="2149475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контроль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2157475"/>
            <a:ext cx="31203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63089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особовим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складом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0434" y="1730197"/>
            <a:ext cx="480314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10"/>
              </a:spcBef>
              <a:tabLst>
                <a:tab pos="2228850" algn="l"/>
                <a:tab pos="2405380" algn="l"/>
                <a:tab pos="3082925" algn="l"/>
                <a:tab pos="4100829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величиною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отриманої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дози </a:t>
            </a:r>
            <a:r>
              <a:rPr sz="2800" spc="-10" dirty="0">
                <a:latin typeface="Times New Roman"/>
                <a:cs typeface="Times New Roman"/>
              </a:rPr>
              <a:t>здійснюється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допомогою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2583891"/>
            <a:ext cx="8274684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індивідуальних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дозимеирів;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повинен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уміти </a:t>
            </a:r>
            <a:r>
              <a:rPr sz="2800" dirty="0">
                <a:latin typeface="Times New Roman"/>
                <a:cs typeface="Times New Roman"/>
              </a:rPr>
              <a:t>надавати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першу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медичну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допомогу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потерпілим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за </a:t>
            </a:r>
            <a:r>
              <a:rPr sz="2800" spc="-70" dirty="0">
                <a:latin typeface="Times New Roman"/>
                <a:cs typeface="Times New Roman"/>
              </a:rPr>
              <a:t>будь-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надзвичайних</a:t>
            </a:r>
            <a:r>
              <a:rPr sz="2800" spc="3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ситуацій</a:t>
            </a:r>
            <a:r>
              <a:rPr sz="2800" spc="37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spc="-70" dirty="0">
                <a:latin typeface="Times New Roman"/>
                <a:cs typeface="Times New Roman"/>
              </a:rPr>
              <a:t>вбудь-</a:t>
            </a:r>
            <a:r>
              <a:rPr sz="2800" spc="-20" dirty="0">
                <a:latin typeface="Times New Roman"/>
                <a:cs typeface="Times New Roman"/>
              </a:rPr>
              <a:t>якій </a:t>
            </a:r>
            <a:r>
              <a:rPr sz="2800" spc="-10" dirty="0">
                <a:latin typeface="Times New Roman"/>
                <a:cs typeface="Times New Roman"/>
              </a:rPr>
              <a:t>обстановці;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272" y="4718380"/>
            <a:ext cx="736028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10"/>
              </a:spcBef>
              <a:tabLst>
                <a:tab pos="414020" algn="l"/>
                <a:tab pos="1237615" algn="l"/>
                <a:tab pos="2722245" algn="l"/>
                <a:tab pos="3670935" algn="l"/>
                <a:tab pos="5506085" algn="l"/>
                <a:tab pos="687832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укриття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змін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особового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дій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593" y="5145785"/>
            <a:ext cx="27654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5736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відпочивають,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використовують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9620" y="5145785"/>
            <a:ext cx="46069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1969770" algn="l"/>
                <a:tab pos="2058035" algn="l"/>
                <a:tab pos="3719829" algn="l"/>
                <a:tab pos="449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районах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розташування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будинки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споруди,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які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0847" y="5572150"/>
            <a:ext cx="984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мають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593" y="5999479"/>
            <a:ext cx="44545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найвищі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захисні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властивості;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449402"/>
            <a:ext cx="827913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37615" algn="just">
              <a:lnSpc>
                <a:spcPct val="100000"/>
              </a:lnSpc>
              <a:spcBef>
                <a:spcPts val="110"/>
              </a:spcBef>
              <a:buChar char="-"/>
              <a:tabLst>
                <a:tab pos="1250315" algn="l"/>
              </a:tabLst>
            </a:pP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нафтопродуктів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зонах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повинен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використо- </a:t>
            </a:r>
            <a:r>
              <a:rPr sz="2800" dirty="0">
                <a:latin typeface="Times New Roman"/>
                <a:cs typeface="Times New Roman"/>
              </a:rPr>
              <a:t>вувати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спеціальні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бути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поперед- </a:t>
            </a:r>
            <a:r>
              <a:rPr sz="2800" dirty="0">
                <a:latin typeface="Times New Roman"/>
                <a:cs typeface="Times New Roman"/>
              </a:rPr>
              <a:t>жений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встановлені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сигнали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небезпеки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напрямки </a:t>
            </a:r>
            <a:r>
              <a:rPr sz="2800" dirty="0">
                <a:latin typeface="Times New Roman"/>
                <a:cs typeface="Times New Roman"/>
              </a:rPr>
              <a:t>виходу.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має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становити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10-</a:t>
            </a:r>
            <a:r>
              <a:rPr sz="2800" spc="-25" dirty="0">
                <a:latin typeface="Times New Roman"/>
                <a:cs typeface="Times New Roman"/>
              </a:rPr>
              <a:t>20 </a:t>
            </a:r>
            <a:r>
              <a:rPr sz="2800" dirty="0">
                <a:latin typeface="Times New Roman"/>
                <a:cs typeface="Times New Roman"/>
              </a:rPr>
              <a:t>хвилин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перервами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входами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зону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однієї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двох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годин;</a:t>
            </a:r>
            <a:endParaRPr sz="2800">
              <a:latin typeface="Times New Roman"/>
              <a:cs typeface="Times New Roman"/>
            </a:endParaRPr>
          </a:p>
          <a:p>
            <a:pPr marL="12700" marR="9525" indent="1195070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1207770" algn="l"/>
              </a:tabLst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разі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організації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зонах </a:t>
            </a:r>
            <a:r>
              <a:rPr sz="2800" dirty="0">
                <a:latin typeface="Times New Roman"/>
                <a:cs typeface="Times New Roman"/>
              </a:rPr>
              <a:t>затоплення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має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бути </a:t>
            </a:r>
            <a:r>
              <a:rPr sz="2800" dirty="0">
                <a:latin typeface="Times New Roman"/>
                <a:cs typeface="Times New Roman"/>
              </a:rPr>
              <a:t>підготовлений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воді,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оповіщений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про </a:t>
            </a:r>
            <a:r>
              <a:rPr sz="2800" dirty="0">
                <a:latin typeface="Times New Roman"/>
                <a:cs typeface="Times New Roman"/>
              </a:rPr>
              <a:t>встановлені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сигнали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небезпеки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знати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шляхи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відходу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випадку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інтенсивного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підвищення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рівня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води;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093" y="378332"/>
            <a:ext cx="8402955" cy="6094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marR="283845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засобах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індивіду- </a:t>
            </a:r>
            <a:r>
              <a:rPr sz="2800" dirty="0">
                <a:latin typeface="Times New Roman"/>
                <a:cs typeface="Times New Roman"/>
              </a:rPr>
              <a:t>ального</a:t>
            </a:r>
            <a:r>
              <a:rPr sz="2800" spc="1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шкіри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ізолювального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типу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слід </a:t>
            </a:r>
            <a:r>
              <a:rPr sz="2800" dirty="0">
                <a:latin typeface="Times New Roman"/>
                <a:cs typeface="Times New Roman"/>
              </a:rPr>
              <a:t>мати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увазі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припустимі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терміни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перебування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людей:</a:t>
            </a:r>
            <a:endParaRPr sz="2800">
              <a:latin typeface="Times New Roman"/>
              <a:cs typeface="Times New Roman"/>
            </a:endParaRPr>
          </a:p>
          <a:p>
            <a:pPr marL="604520" marR="284480" indent="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61720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24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2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2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40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–50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хв;</a:t>
            </a:r>
            <a:endParaRPr sz="2800">
              <a:latin typeface="Times New Roman"/>
              <a:cs typeface="Times New Roman"/>
            </a:endParaRPr>
          </a:p>
          <a:p>
            <a:pPr marL="604520" marR="284480" indent="40449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09015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19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607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607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год;</a:t>
            </a:r>
            <a:endParaRPr sz="2800">
              <a:latin typeface="Times New Roman"/>
              <a:cs typeface="Times New Roman"/>
            </a:endParaRPr>
          </a:p>
          <a:p>
            <a:pPr marL="604520" marR="285115" indent="40513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09650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повітря,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нижчої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8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3 </a:t>
            </a:r>
            <a:r>
              <a:rPr sz="2800" dirty="0">
                <a:latin typeface="Times New Roman"/>
                <a:cs typeface="Times New Roman"/>
              </a:rPr>
              <a:t>год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більше;</a:t>
            </a:r>
            <a:endParaRPr sz="2800">
              <a:latin typeface="Times New Roman"/>
              <a:cs typeface="Times New Roman"/>
            </a:endParaRPr>
          </a:p>
          <a:p>
            <a:pPr marL="76200" marR="68580" indent="914400" algn="just">
              <a:lnSpc>
                <a:spcPct val="100000"/>
              </a:lnSpc>
              <a:spcBef>
                <a:spcPts val="715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аварійно-</a:t>
            </a:r>
            <a:r>
              <a:rPr sz="2800" dirty="0">
                <a:latin typeface="Times New Roman"/>
                <a:cs typeface="Times New Roman"/>
              </a:rPr>
              <a:t>відновлювальні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електрич-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мережах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знеструм- </a:t>
            </a:r>
            <a:r>
              <a:rPr sz="2800" dirty="0">
                <a:latin typeface="Times New Roman"/>
                <a:cs typeface="Times New Roman"/>
              </a:rPr>
              <a:t>лення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вжиття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необхідних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правил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електробезпеки;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272" y="449402"/>
            <a:ext cx="1447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9369" y="449402"/>
            <a:ext cx="496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під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414" y="449402"/>
            <a:ext cx="5194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2667" y="449402"/>
            <a:ext cx="1464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876680"/>
            <a:ext cx="24961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291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викидом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Times New Roman"/>
                <a:cs typeface="Times New Roman"/>
              </a:rPr>
              <a:t>НХР,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1915" y="876680"/>
            <a:ext cx="2888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знезаражуванні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9785" y="876680"/>
            <a:ext cx="1457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отруйних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0183" y="449402"/>
            <a:ext cx="362140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1301115" algn="l"/>
                <a:tab pos="2021205" algn="l"/>
                <a:tab pos="34544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аварій,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сталися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593" y="1303781"/>
            <a:ext cx="3136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2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агресивних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рідин,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8826" y="1303781"/>
            <a:ext cx="45713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9914" algn="l"/>
                <a:tab pos="2454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розлитих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пошкоджених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593" y="1730197"/>
            <a:ext cx="8133715" cy="38690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6350" algn="just">
              <a:lnSpc>
                <a:spcPct val="99000"/>
              </a:lnSpc>
              <a:spcBef>
                <a:spcPts val="140"/>
              </a:spcBef>
            </a:pPr>
            <a:r>
              <a:rPr sz="2800" dirty="0">
                <a:latin typeface="Times New Roman"/>
                <a:cs typeface="Times New Roman"/>
              </a:rPr>
              <a:t>ємностейі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сховищ,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аварії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слід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підходити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підвітряного</a:t>
            </a:r>
            <a:r>
              <a:rPr sz="2800" spc="40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боку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ізолювальних </a:t>
            </a:r>
            <a:r>
              <a:rPr sz="2800" dirty="0">
                <a:latin typeface="Times New Roman"/>
                <a:cs typeface="Times New Roman"/>
              </a:rPr>
              <a:t>протигазах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захисному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одязі;</a:t>
            </a:r>
            <a:endParaRPr sz="2800">
              <a:latin typeface="Times New Roman"/>
              <a:cs typeface="Times New Roman"/>
            </a:endParaRPr>
          </a:p>
          <a:p>
            <a:pPr marL="12700" marR="5080" indent="1167130" algn="just">
              <a:lnSpc>
                <a:spcPct val="99300"/>
              </a:lnSpc>
              <a:spcBef>
                <a:spcPts val="100"/>
              </a:spcBef>
              <a:buChar char="-"/>
              <a:tabLst>
                <a:tab pos="1179830" algn="l"/>
              </a:tabLst>
            </a:pPr>
            <a:r>
              <a:rPr sz="2800" dirty="0">
                <a:latin typeface="Times New Roman"/>
                <a:cs typeface="Times New Roman"/>
              </a:rPr>
              <a:t>спуск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колодязі,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колектори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підвали </a:t>
            </a:r>
            <a:r>
              <a:rPr sz="2800" dirty="0">
                <a:latin typeface="Times New Roman"/>
                <a:cs typeface="Times New Roman"/>
              </a:rPr>
              <a:t>пошкоджених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будинків,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перевірених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загазо- </a:t>
            </a:r>
            <a:r>
              <a:rPr sz="2800" dirty="0">
                <a:latin typeface="Times New Roman"/>
                <a:cs typeface="Times New Roman"/>
              </a:rPr>
              <a:t>ваність,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здійснюють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ізолювальних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протигазах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дотриманням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заходів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страховки;</a:t>
            </a:r>
            <a:endParaRPr sz="2800">
              <a:latin typeface="Times New Roman"/>
              <a:cs typeface="Times New Roman"/>
            </a:endParaRPr>
          </a:p>
          <a:p>
            <a:pPr marL="12700" marR="8255" indent="1170305" algn="just">
              <a:lnSpc>
                <a:spcPct val="100000"/>
              </a:lnSpc>
              <a:spcBef>
                <a:spcPts val="70"/>
              </a:spcBef>
              <a:buChar char="-"/>
              <a:tabLst>
                <a:tab pos="1183005" algn="l"/>
              </a:tabLst>
            </a:pPr>
            <a:r>
              <a:rPr sz="2800" dirty="0">
                <a:latin typeface="Times New Roman"/>
                <a:cs typeface="Times New Roman"/>
              </a:rPr>
              <a:t>будинки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споруди,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загрожують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обвалом, обрушують;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644" y="306400"/>
            <a:ext cx="43135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1635" algn="l"/>
                <a:tab pos="279273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забороняється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визначати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7592" y="306400"/>
            <a:ext cx="14700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наявність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6819" y="306400"/>
            <a:ext cx="10598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78205" algn="l"/>
              </a:tabLst>
            </a:pPr>
            <a:r>
              <a:rPr sz="2800" spc="-20" dirty="0">
                <a:latin typeface="Times New Roman"/>
                <a:cs typeface="Times New Roman"/>
              </a:rPr>
              <a:t>газу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665" y="733805"/>
            <a:ext cx="81902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  <a:tabLst>
                <a:tab pos="1765300" algn="l"/>
                <a:tab pos="3811270" algn="l"/>
                <a:tab pos="4472305" algn="l"/>
                <a:tab pos="65462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підвалах,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колекторах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відкритого </a:t>
            </a:r>
            <a:r>
              <a:rPr sz="2800" spc="-10" dirty="0">
                <a:latin typeface="Times New Roman"/>
                <a:cs typeface="Times New Roman"/>
              </a:rPr>
              <a:t>вогню;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014474"/>
            <a:ext cx="6341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45385" algn="l"/>
                <a:tab pos="4250690" algn="l"/>
                <a:tab pos="46558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приміщеннях,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колодязях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колекторах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344" y="1587195"/>
            <a:ext cx="72790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567055" algn="l"/>
                <a:tab pos="2073275" algn="l"/>
                <a:tab pos="2688590" algn="l"/>
                <a:tab pos="4921250" algn="l"/>
                <a:tab pos="546989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роботи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задимлених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загазованих</a:t>
            </a:r>
            <a:endParaRPr sz="2800">
              <a:latin typeface="Times New Roman"/>
              <a:cs typeface="Times New Roman"/>
            </a:endParaRPr>
          </a:p>
          <a:p>
            <a:pPr marR="10795" algn="r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підземних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65" y="2440888"/>
            <a:ext cx="820293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магістралей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обов’язково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виконуються </a:t>
            </a:r>
            <a:r>
              <a:rPr sz="2800" dirty="0">
                <a:latin typeface="Times New Roman"/>
                <a:cs typeface="Times New Roman"/>
              </a:rPr>
              <a:t>групами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складі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2-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осіб,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одну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призначають </a:t>
            </a:r>
            <a:r>
              <a:rPr sz="2800" dirty="0">
                <a:latin typeface="Times New Roman"/>
                <a:cs typeface="Times New Roman"/>
              </a:rPr>
              <a:t>старшим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09448"/>
            <a:ext cx="8348980" cy="6123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Основними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завданнями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єдиної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державної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системи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цивільного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захисту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8255" indent="1252220" algn="just">
              <a:lnSpc>
                <a:spcPct val="100000"/>
              </a:lnSpc>
              <a:buAutoNum type="arabicParenR"/>
              <a:tabLst>
                <a:tab pos="1264920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готовності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міністерств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центральних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місцевих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органів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виконавчої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влади,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органів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місцевого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самоврядування, </a:t>
            </a:r>
            <a:r>
              <a:rPr sz="2000" dirty="0">
                <a:latin typeface="Times New Roman"/>
                <a:cs typeface="Times New Roman"/>
              </a:rPr>
              <a:t>підпорядкованих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їм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сил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засобів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дій,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спрямованих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реагування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61745" indent="-334645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261745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реалізації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заходів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виникненню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2700" marR="11430" indent="1242695" algn="just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255395" algn="l"/>
              </a:tabLst>
            </a:pPr>
            <a:r>
              <a:rPr sz="2000" dirty="0">
                <a:latin typeface="Times New Roman"/>
                <a:cs typeface="Times New Roman"/>
              </a:rPr>
              <a:t>навчання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поведінки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дій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 </a:t>
            </a:r>
            <a:r>
              <a:rPr sz="2000" dirty="0">
                <a:latin typeface="Times New Roman"/>
                <a:cs typeface="Times New Roman"/>
              </a:rPr>
              <a:t>надзвичайної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700" marR="9525" indent="1343660" algn="just">
              <a:lnSpc>
                <a:spcPct val="100000"/>
              </a:lnSpc>
              <a:buAutoNum type="arabicParenR" startAt="3"/>
              <a:tabLst>
                <a:tab pos="1356360" algn="l"/>
              </a:tabLst>
            </a:pPr>
            <a:r>
              <a:rPr sz="2000" dirty="0">
                <a:latin typeface="Times New Roman"/>
                <a:cs typeface="Times New Roman"/>
              </a:rPr>
              <a:t>виконання</a:t>
            </a:r>
            <a:r>
              <a:rPr sz="2000" spc="3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державних</a:t>
            </a:r>
            <a:r>
              <a:rPr sz="2000" spc="3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цільових</a:t>
            </a:r>
            <a:r>
              <a:rPr sz="2000" spc="3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програм,</a:t>
            </a:r>
            <a:r>
              <a:rPr sz="2000" spc="3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спрямованих</a:t>
            </a:r>
            <a:r>
              <a:rPr sz="2000" spc="31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ситуаціям,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 </a:t>
            </a:r>
            <a:r>
              <a:rPr sz="2000" dirty="0">
                <a:latin typeface="Times New Roman"/>
                <a:cs typeface="Times New Roman"/>
              </a:rPr>
              <a:t>підприємств,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установ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організацій,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зменшення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можливих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матеріальних втрат;</a:t>
            </a:r>
            <a:endParaRPr sz="2000">
              <a:latin typeface="Times New Roman"/>
              <a:cs typeface="Times New Roman"/>
            </a:endParaRPr>
          </a:p>
          <a:p>
            <a:pPr marL="12700" marR="9525" indent="1301115" algn="just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313815" algn="l"/>
              </a:tabLst>
            </a:pPr>
            <a:r>
              <a:rPr sz="2000" dirty="0">
                <a:latin typeface="Times New Roman"/>
                <a:cs typeface="Times New Roman"/>
              </a:rPr>
              <a:t>опрацювання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інформації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ситуації,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видання </a:t>
            </a:r>
            <a:r>
              <a:rPr sz="2000" dirty="0">
                <a:latin typeface="Times New Roman"/>
                <a:cs typeface="Times New Roman"/>
              </a:rPr>
              <a:t>інформаційних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матеріалів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питань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територій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від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2700" marR="7620" indent="1386840" algn="just">
              <a:lnSpc>
                <a:spcPct val="100000"/>
              </a:lnSpc>
              <a:buAutoNum type="arabicParenR" startAt="3"/>
              <a:tabLst>
                <a:tab pos="1399540" algn="l"/>
              </a:tabLst>
            </a:pPr>
            <a:r>
              <a:rPr sz="2000" dirty="0">
                <a:latin typeface="Times New Roman"/>
                <a:cs typeface="Times New Roman"/>
              </a:rPr>
              <a:t>прогнозування</a:t>
            </a:r>
            <a:r>
              <a:rPr sz="2000" spc="4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4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оцінка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соціально-</a:t>
            </a:r>
            <a:r>
              <a:rPr sz="2000" dirty="0">
                <a:latin typeface="Times New Roman"/>
                <a:cs typeface="Times New Roman"/>
              </a:rPr>
              <a:t>економічних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наслідків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ситуацій,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визначення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основі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прогнозу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потреби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силах, </a:t>
            </a:r>
            <a:r>
              <a:rPr sz="2000" dirty="0">
                <a:latin typeface="Times New Roman"/>
                <a:cs typeface="Times New Roman"/>
              </a:rPr>
              <a:t>засобах,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матеріальних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фінансових</a:t>
            </a:r>
            <a:r>
              <a:rPr sz="2000" spc="-10" dirty="0">
                <a:latin typeface="Times New Roman"/>
                <a:cs typeface="Times New Roman"/>
              </a:rPr>
              <a:t> ресурсах;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7992109" cy="514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latin typeface="Times New Roman"/>
                <a:cs typeface="Times New Roman"/>
              </a:rPr>
              <a:t>Висновок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Захист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надзвичайної </a:t>
            </a:r>
            <a:r>
              <a:rPr sz="2800" dirty="0">
                <a:latin typeface="Times New Roman"/>
                <a:cs typeface="Times New Roman"/>
              </a:rPr>
              <a:t>ситуації,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різні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види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стали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головним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завдання </a:t>
            </a:r>
            <a:r>
              <a:rPr sz="2800" dirty="0">
                <a:latin typeface="Times New Roman"/>
                <a:cs typeface="Times New Roman"/>
              </a:rPr>
              <a:t>цивільного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України.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Всебічне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вивчення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накопиченого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досвіду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стихійних</a:t>
            </a:r>
            <a:r>
              <a:rPr sz="2800" spc="2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лих,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аварій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катастроф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значною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мірою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сприятиме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поліпшенню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загалом </a:t>
            </a:r>
            <a:r>
              <a:rPr sz="2800" dirty="0">
                <a:latin typeface="Times New Roman"/>
                <a:cs typeface="Times New Roman"/>
              </a:rPr>
              <a:t>вдосконаленню</a:t>
            </a:r>
            <a:r>
              <a:rPr sz="2800" spc="6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цивільного</a:t>
            </a:r>
            <a:r>
              <a:rPr sz="2800" spc="6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України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вирішення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завдань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збереження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життя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людини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під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ситуації.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3147136"/>
            <a:ext cx="76206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solidFill>
                  <a:srgbClr val="92D050"/>
                </a:solidFill>
                <a:latin typeface="Times New Roman"/>
                <a:cs typeface="Times New Roman"/>
              </a:rPr>
              <a:t>Всього</a:t>
            </a:r>
            <a:r>
              <a:rPr sz="7200" b="0" spc="-34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7200" b="0" spc="-10" dirty="0">
                <a:solidFill>
                  <a:srgbClr val="92D050"/>
                </a:solidFill>
                <a:latin typeface="Times New Roman"/>
                <a:cs typeface="Times New Roman"/>
              </a:rPr>
              <a:t>найкращого</a:t>
            </a:r>
            <a:endParaRPr sz="7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452450"/>
            <a:ext cx="7927975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845" indent="1188085">
              <a:lnSpc>
                <a:spcPct val="100000"/>
              </a:lnSpc>
              <a:spcBef>
                <a:spcPts val="95"/>
              </a:spcBef>
              <a:buAutoNum type="arabicParenR" startAt="7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створення,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раціональне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збереження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використання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резерву матеріальних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фінансових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ресурсів,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необхідних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реагування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 startAt="7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оповіщення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загрозу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dirty="0">
                <a:latin typeface="Times New Roman"/>
                <a:cs typeface="Times New Roman"/>
              </a:rPr>
              <a:t> своєчасне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достовірне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інформування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фактичну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обстановку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вжиті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заходи;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 startAt="9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виникнення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327150" indent="-400050">
              <a:lnSpc>
                <a:spcPct val="100000"/>
              </a:lnSpc>
              <a:buAutoNum type="arabicParenR" startAt="9"/>
              <a:tabLst>
                <a:tab pos="1327150" algn="l"/>
              </a:tabLst>
            </a:pPr>
            <a:r>
              <a:rPr sz="2000" dirty="0">
                <a:latin typeface="Times New Roman"/>
                <a:cs typeface="Times New Roman"/>
              </a:rPr>
              <a:t>проведення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рятувальних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робіт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щодо</a:t>
            </a:r>
            <a:endParaRPr sz="2000">
              <a:latin typeface="Times New Roman"/>
              <a:cs typeface="Times New Roman"/>
            </a:endParaRPr>
          </a:p>
          <a:p>
            <a:pPr marL="12700" marR="189483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ліквідації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організація життєзабезпечення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постраждалого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населення;</a:t>
            </a:r>
            <a:endParaRPr sz="2000">
              <a:latin typeface="Times New Roman"/>
              <a:cs typeface="Times New Roman"/>
            </a:endParaRPr>
          </a:p>
          <a:p>
            <a:pPr marL="1318895" indent="-391795">
              <a:lnSpc>
                <a:spcPct val="100000"/>
              </a:lnSpc>
              <a:buAutoNum type="arabicParenR" startAt="11"/>
              <a:tabLst>
                <a:tab pos="13188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пом’якшення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можливих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їх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виникнення;</a:t>
            </a:r>
            <a:endParaRPr sz="2000">
              <a:latin typeface="Times New Roman"/>
              <a:cs typeface="Times New Roman"/>
            </a:endParaRPr>
          </a:p>
          <a:p>
            <a:pPr marL="1328420" indent="-401320">
              <a:lnSpc>
                <a:spcPct val="100000"/>
              </a:lnSpc>
              <a:buAutoNum type="arabicParenR" startAt="12"/>
              <a:tabLst>
                <a:tab pos="1328420" algn="l"/>
              </a:tabLst>
            </a:pPr>
            <a:r>
              <a:rPr sz="2000" dirty="0">
                <a:latin typeface="Times New Roman"/>
                <a:cs typeface="Times New Roman"/>
              </a:rPr>
              <a:t>здійснення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заходів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соціального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постраждалого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населення;</a:t>
            </a:r>
            <a:endParaRPr sz="2000">
              <a:latin typeface="Times New Roman"/>
              <a:cs typeface="Times New Roman"/>
            </a:endParaRPr>
          </a:p>
          <a:p>
            <a:pPr marL="1329690" indent="-402590">
              <a:lnSpc>
                <a:spcPct val="100000"/>
              </a:lnSpc>
              <a:buAutoNum type="arabicParenR" startAt="13"/>
              <a:tabLst>
                <a:tab pos="1329690" algn="l"/>
              </a:tabLst>
            </a:pPr>
            <a:r>
              <a:rPr sz="2000" dirty="0">
                <a:latin typeface="Times New Roman"/>
                <a:cs typeface="Times New Roman"/>
              </a:rPr>
              <a:t>реалізація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визначених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законом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захисту</a:t>
            </a:r>
            <a:endParaRPr sz="2000">
              <a:latin typeface="Times New Roman"/>
              <a:cs typeface="Times New Roman"/>
            </a:endParaRPr>
          </a:p>
          <a:p>
            <a:pPr marL="12700" marR="1270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населення від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осіб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(чи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їх </a:t>
            </a:r>
            <a:r>
              <a:rPr sz="2000" dirty="0">
                <a:latin typeface="Times New Roman"/>
                <a:cs typeface="Times New Roman"/>
              </a:rPr>
              <a:t>сімей),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брали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безпосередню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ліквідації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328420" indent="-401320">
              <a:lnSpc>
                <a:spcPct val="100000"/>
              </a:lnSpc>
              <a:buAutoNum type="arabicParenR" startAt="14"/>
              <a:tabLst>
                <a:tab pos="1328420" algn="l"/>
              </a:tabLst>
            </a:pPr>
            <a:r>
              <a:rPr sz="2000" dirty="0">
                <a:latin typeface="Times New Roman"/>
                <a:cs typeface="Times New Roman"/>
              </a:rPr>
              <a:t>інші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завдання,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визначені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законом.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373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solidFill>
                  <a:srgbClr val="000000"/>
                </a:solidFill>
              </a:rPr>
              <a:t>Функціонування</a:t>
            </a:r>
            <a:r>
              <a:rPr sz="2200" spc="-9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єдиної</a:t>
            </a:r>
            <a:r>
              <a:rPr sz="2200" spc="-5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державної</a:t>
            </a:r>
            <a:r>
              <a:rPr sz="2200" spc="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системи</a:t>
            </a:r>
            <a:r>
              <a:rPr sz="2200" spc="-3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цивільного</a:t>
            </a:r>
            <a:r>
              <a:rPr sz="2200" spc="-8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захисту.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36498" y="1093088"/>
            <a:ext cx="811466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Режими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захисту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  <a:tabLst>
                <a:tab pos="1445260" algn="l"/>
                <a:tab pos="2619375" algn="l"/>
                <a:tab pos="3625215" algn="l"/>
                <a:tab pos="4665345" algn="l"/>
                <a:tab pos="5128895" algn="l"/>
                <a:tab pos="6400165" algn="l"/>
                <a:tab pos="6619875" algn="l"/>
              </a:tabLst>
            </a:pPr>
            <a:r>
              <a:rPr sz="2000" spc="-10" dirty="0">
                <a:latin typeface="Times New Roman"/>
                <a:cs typeface="Times New Roman"/>
              </a:rPr>
              <a:t>Єдина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державна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система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залежно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від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масштабів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особливостей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970" y="2007565"/>
            <a:ext cx="33813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7535" algn="l"/>
                <a:tab pos="1768475" algn="l"/>
                <a:tab pos="3241040" algn="l"/>
              </a:tabLst>
            </a:pPr>
            <a:r>
              <a:rPr sz="2000" spc="-25" dirty="0">
                <a:latin typeface="Times New Roman"/>
                <a:cs typeface="Times New Roman"/>
              </a:rPr>
              <a:t>або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виникла,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функціонує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2007565"/>
            <a:ext cx="49180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3860" algn="l"/>
                <a:tab pos="2823210" algn="l"/>
                <a:tab pos="33635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надзвичайної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ситуації,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що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прогнозується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режимах: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повсякденного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підвищеної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готовності;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надзвичайної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стану.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4142054"/>
            <a:ext cx="84886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Режим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повсякденного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функціонування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повсякденного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функціонування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системи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встановлюється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4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умов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нормальної</a:t>
            </a:r>
            <a:r>
              <a:rPr sz="2000" spc="45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виробничо- </a:t>
            </a:r>
            <a:r>
              <a:rPr sz="2000" dirty="0">
                <a:latin typeface="Times New Roman"/>
                <a:cs typeface="Times New Roman"/>
              </a:rPr>
              <a:t>промислової,</a:t>
            </a:r>
            <a:r>
              <a:rPr sz="2000" spc="32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радіаційної,</a:t>
            </a:r>
            <a:r>
              <a:rPr sz="2000" spc="32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хімічної,</a:t>
            </a:r>
            <a:r>
              <a:rPr sz="2000" spc="32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сейсмічної,</a:t>
            </a:r>
            <a:r>
              <a:rPr sz="2000" spc="325" dirty="0">
                <a:latin typeface="Times New Roman"/>
                <a:cs typeface="Times New Roman"/>
              </a:rPr>
              <a:t>    </a:t>
            </a:r>
            <a:r>
              <a:rPr sz="2000" spc="-10" dirty="0">
                <a:latin typeface="Times New Roman"/>
                <a:cs typeface="Times New Roman"/>
              </a:rPr>
              <a:t>гідрогеологічної, </a:t>
            </a:r>
            <a:r>
              <a:rPr sz="2000" dirty="0">
                <a:latin typeface="Times New Roman"/>
                <a:cs typeface="Times New Roman"/>
              </a:rPr>
              <a:t>гідрометеорологічної,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техногенної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пожежної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обстановки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відсутності </a:t>
            </a:r>
            <a:r>
              <a:rPr sz="2000" dirty="0">
                <a:latin typeface="Times New Roman"/>
                <a:cs typeface="Times New Roman"/>
              </a:rPr>
              <a:t>епідемій,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епізоотій,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епіфітотій.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443306"/>
            <a:ext cx="8133080" cy="1713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5830" algn="just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latin typeface="Times New Roman"/>
                <a:cs typeface="Times New Roman"/>
              </a:rPr>
              <a:t>Режим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підвищеної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готовності</a:t>
            </a:r>
            <a:endParaRPr sz="2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3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разі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загрози</a:t>
            </a:r>
            <a:r>
              <a:rPr sz="2200" spc="3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виникнення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38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за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75"/>
              </a:spcBef>
            </a:pPr>
            <a:r>
              <a:rPr sz="2200" dirty="0">
                <a:latin typeface="Times New Roman"/>
                <a:cs typeface="Times New Roman"/>
              </a:rPr>
              <a:t>рішенням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відповідно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Кабінету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України,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Ради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міністрів </a:t>
            </a:r>
            <a:r>
              <a:rPr sz="2200" dirty="0">
                <a:latin typeface="Times New Roman"/>
                <a:cs typeface="Times New Roman"/>
              </a:rPr>
              <a:t>Автономної</a:t>
            </a:r>
            <a:r>
              <a:rPr sz="2200" spc="48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Республіки</a:t>
            </a:r>
            <a:r>
              <a:rPr sz="2200" spc="48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Крим,</a:t>
            </a:r>
            <a:r>
              <a:rPr sz="2200" spc="48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обласних,</a:t>
            </a:r>
            <a:r>
              <a:rPr sz="2200" spc="47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Київської</a:t>
            </a:r>
            <a:r>
              <a:rPr sz="2200" spc="490" dirty="0">
                <a:latin typeface="Times New Roman"/>
                <a:cs typeface="Times New Roman"/>
              </a:rPr>
              <a:t>   </a:t>
            </a:r>
            <a:r>
              <a:rPr sz="2200" spc="-25" dirty="0">
                <a:latin typeface="Times New Roman"/>
                <a:cs typeface="Times New Roman"/>
              </a:rPr>
              <a:t>чи </a:t>
            </a:r>
            <a:r>
              <a:rPr sz="2200" dirty="0">
                <a:latin typeface="Times New Roman"/>
                <a:cs typeface="Times New Roman"/>
              </a:rPr>
              <a:t>Севастопольської</a:t>
            </a:r>
            <a:r>
              <a:rPr sz="2200" spc="1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міських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державних</a:t>
            </a:r>
            <a:r>
              <a:rPr sz="2200" spc="1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адміністрацій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єдиної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2130043"/>
            <a:ext cx="8133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56665" algn="l"/>
                <a:tab pos="1439545" algn="l"/>
                <a:tab pos="1869439" algn="l"/>
                <a:tab pos="2607310" algn="l"/>
                <a:tab pos="3076575" algn="l"/>
                <a:tab pos="3436620" algn="l"/>
                <a:tab pos="4119245" algn="l"/>
                <a:tab pos="5226050" algn="l"/>
                <a:tab pos="5481955" algn="l"/>
                <a:tab pos="5564505" algn="l"/>
                <a:tab pos="6784340" algn="l"/>
                <a:tab pos="7711440" algn="l"/>
              </a:tabLst>
            </a:pPr>
            <a:r>
              <a:rPr sz="2200" spc="-10" dirty="0">
                <a:latin typeface="Times New Roman"/>
                <a:cs typeface="Times New Roman"/>
              </a:rPr>
              <a:t>державної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Times New Roman"/>
                <a:cs typeface="Times New Roman"/>
              </a:rPr>
              <a:t>системи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цивільного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захисту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Times New Roman"/>
                <a:cs typeface="Times New Roman"/>
              </a:rPr>
              <a:t>повному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обсязі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або </a:t>
            </a:r>
            <a:r>
              <a:rPr sz="2200" spc="-10" dirty="0">
                <a:latin typeface="Times New Roman"/>
                <a:cs typeface="Times New Roman"/>
              </a:rPr>
              <a:t>частково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для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окремих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її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територіальних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підсистем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2281" y="2465324"/>
            <a:ext cx="12719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Times New Roman"/>
                <a:cs typeface="Times New Roman"/>
              </a:rPr>
              <a:t>тимчасово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868" y="2800299"/>
            <a:ext cx="8133715" cy="3381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Times New Roman"/>
                <a:cs typeface="Times New Roman"/>
              </a:rPr>
              <a:t>встановлюється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режим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підвищеної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готовності.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21107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Режим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надзвичайної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ситуації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75"/>
              </a:spcBef>
            </a:pP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разі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виникнення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2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2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рішенням </a:t>
            </a:r>
            <a:r>
              <a:rPr sz="2200" dirty="0">
                <a:latin typeface="Times New Roman"/>
                <a:cs typeface="Times New Roman"/>
              </a:rPr>
              <a:t>відповідно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Кабінету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України,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Ради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Автономної </a:t>
            </a:r>
            <a:r>
              <a:rPr sz="2200" dirty="0">
                <a:latin typeface="Times New Roman"/>
                <a:cs typeface="Times New Roman"/>
              </a:rPr>
              <a:t>Республіки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Крим,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обласних,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Київської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Севастопольської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міських </a:t>
            </a:r>
            <a:r>
              <a:rPr sz="2200" dirty="0">
                <a:latin typeface="Times New Roman"/>
                <a:cs typeface="Times New Roman"/>
              </a:rPr>
              <a:t>державних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адміністрацій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єдиної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державної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системи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цивільного </a:t>
            </a:r>
            <a:r>
              <a:rPr sz="2200" dirty="0">
                <a:latin typeface="Times New Roman"/>
                <a:cs typeface="Times New Roman"/>
              </a:rPr>
              <a:t>захисту</a:t>
            </a:r>
            <a:r>
              <a:rPr sz="2200" spc="5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повному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обсязі</a:t>
            </a:r>
            <a:r>
              <a:rPr sz="2200" spc="1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1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частково</a:t>
            </a:r>
            <a:r>
              <a:rPr sz="2200" spc="1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1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окремих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її </a:t>
            </a:r>
            <a:r>
              <a:rPr sz="2200" dirty="0">
                <a:latin typeface="Times New Roman"/>
                <a:cs typeface="Times New Roman"/>
              </a:rPr>
              <a:t>територіальних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підсистем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тимчасово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встановлюється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режим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ситуації.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8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5031</Words>
  <Application>Microsoft Office PowerPoint</Application>
  <PresentationFormat>Екран (4:3)</PresentationFormat>
  <Paragraphs>457</Paragraphs>
  <Slides>61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61</vt:i4>
      </vt:variant>
    </vt:vector>
  </HeadingPairs>
  <TitlesOfParts>
    <vt:vector size="65" baseType="lpstr">
      <vt:lpstr>Calibri</vt:lpstr>
      <vt:lpstr>Times New Roman</vt:lpstr>
      <vt:lpstr>Wingdings</vt:lpstr>
      <vt:lpstr>Office Theme</vt:lpstr>
      <vt:lpstr>«Цивільний захист» (ЦЗ).</vt:lpstr>
      <vt:lpstr>Лекція № 4 на тему: “ОРГАНІЗАЦІЯ І ПРОВЕДЕННЯ РЯТУВАЛЬНИХ ТА ІНШИХ РОБІТ НА ОБ’ЄКТАХ БУДІВЕЛЬНОЇ ІНДУСТРІЇ У НАДЗВИЧАЙНИХ СИТУАЦІЯХ”</vt:lpstr>
      <vt:lpstr>1.Мета, зміст та умови виконання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Функціонування єдиної державної системи цивільного захисту.</vt:lpstr>
      <vt:lpstr>Презентація PowerPoint</vt:lpstr>
      <vt:lpstr>Режим надзвичайного стану</vt:lpstr>
      <vt:lpstr>Керівник робіт з ліквідації наслідків надзвичайної ситуації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Послідовність і способи виконання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5. Знезараження території, споруд і техніки. Санітарна обробка людей</vt:lpstr>
      <vt:lpstr>Презентація PowerPoint</vt:lpstr>
      <vt:lpstr>Презентація PowerPoint</vt:lpstr>
      <vt:lpstr>Презентація PowerPoint</vt:lpstr>
      <vt:lpstr>Способи знезараження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6. Гасіння лісових пожеж</vt:lpstr>
      <vt:lpstr>Презентація PowerPoint</vt:lpstr>
      <vt:lpstr>Презентація PowerPoint</vt:lpstr>
      <vt:lpstr>Дії формувань ЦЗ під час гасіння лісових пожеж.</vt:lpstr>
      <vt:lpstr>Презентація PowerPoint</vt:lpstr>
      <vt:lpstr>Потрібно пам’ятати, що для проведення</vt:lpstr>
      <vt:lpstr>8. Умови успішного виконання рятувальних та інших невідкладних робіт</vt:lpstr>
      <vt:lpstr>Презентація PowerPoint</vt:lpstr>
      <vt:lpstr>9. Заходи безпеки під час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Всього найкращого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 «Цивільний захист» (ЦЗ).</dc:title>
  <dc:creator>HomeBas</dc:creator>
  <cp:lastModifiedBy>MSI</cp:lastModifiedBy>
  <cp:revision>2</cp:revision>
  <dcterms:created xsi:type="dcterms:W3CDTF">2025-09-17T14:32:25Z</dcterms:created>
  <dcterms:modified xsi:type="dcterms:W3CDTF">2025-09-17T16:33:37Z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LastSaved">
    <vt:filetime>2025-09-17T00:00:00Z</vt:filetime>
  </property>
</Properties>
</file>