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72" r:id="rId4"/>
    <p:sldId id="273" r:id="rId5"/>
    <p:sldId id="266" r:id="rId6"/>
    <p:sldId id="274" r:id="rId7"/>
    <p:sldId id="275" r:id="rId8"/>
    <p:sldId id="279" r:id="rId9"/>
    <p:sldId id="280" r:id="rId10"/>
    <p:sldId id="276" r:id="rId11"/>
    <p:sldId id="278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7" r:id="rId27"/>
    <p:sldId id="298" r:id="rId28"/>
    <p:sldId id="299" r:id="rId29"/>
    <p:sldId id="306" r:id="rId30"/>
    <p:sldId id="277" r:id="rId31"/>
    <p:sldId id="307" r:id="rId32"/>
    <p:sldId id="308" r:id="rId33"/>
    <p:sldId id="309" r:id="rId34"/>
    <p:sldId id="31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gif"/><Relationship Id="rId4" Type="http://schemas.openxmlformats.org/officeDocument/2006/relationships/image" Target="../media/image9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5" Type="http://schemas.openxmlformats.org/officeDocument/2006/relationships/image" Target="../media/image116.gif"/><Relationship Id="rId4" Type="http://schemas.openxmlformats.org/officeDocument/2006/relationships/image" Target="../media/image115.gif"/><Relationship Id="rId9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біологічн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76192" y="620688"/>
            <a:ext cx="598356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/>
              <a:t>ЗАПИЛЕННЯ     </a:t>
            </a:r>
          </a:p>
          <a:p>
            <a:pPr algn="ctr"/>
            <a:r>
              <a:rPr lang="uk-UA" sz="3200" b="1" dirty="0" smtClean="0"/>
              <a:t>             </a:t>
            </a:r>
          </a:p>
          <a:p>
            <a:pPr algn="ctr"/>
            <a:endParaRPr lang="uk-UA" sz="3200" b="1" dirty="0" smtClean="0"/>
          </a:p>
          <a:p>
            <a:pPr algn="ctr"/>
            <a:r>
              <a:rPr lang="uk-UA" sz="3200" b="1" dirty="0" smtClean="0"/>
              <a:t>ЗАПЛІДНЕННЯ   </a:t>
            </a:r>
          </a:p>
          <a:p>
            <a:pPr algn="ctr"/>
            <a:r>
              <a:rPr lang="uk-UA" sz="3200" b="1" dirty="0" smtClean="0"/>
              <a:t>         </a:t>
            </a:r>
          </a:p>
          <a:p>
            <a:pPr algn="ctr"/>
            <a:endParaRPr lang="uk-UA" sz="3200" b="1" dirty="0" smtClean="0"/>
          </a:p>
          <a:p>
            <a:pPr algn="ctr"/>
            <a:r>
              <a:rPr lang="uk-UA" sz="3200" b="1" dirty="0" smtClean="0"/>
              <a:t>УТВОРЕННЯ ПЛОДУ З НАСІННЯМ</a:t>
            </a:r>
            <a:endParaRPr lang="ru-RU" sz="32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340768"/>
            <a:ext cx="792088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11960" y="2780928"/>
            <a:ext cx="792088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23528" y="188640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000066"/>
                </a:solidFill>
              </a:rPr>
              <a:t>При утворенні плодів стінки зав</a:t>
            </a:r>
            <a:r>
              <a:rPr lang="en-US" sz="3600" dirty="0">
                <a:solidFill>
                  <a:srgbClr val="000066"/>
                </a:solidFill>
              </a:rPr>
              <a:t>’</a:t>
            </a:r>
            <a:r>
              <a:rPr lang="uk-UA" sz="3600" dirty="0">
                <a:solidFill>
                  <a:srgbClr val="000066"/>
                </a:solidFill>
              </a:rPr>
              <a:t>язі видозмінюються у двох напрямках: </a:t>
            </a:r>
          </a:p>
          <a:p>
            <a:pPr algn="ctr">
              <a:buFontTx/>
              <a:buChar char="-"/>
            </a:pPr>
            <a:r>
              <a:rPr lang="uk-UA" sz="3600" dirty="0">
                <a:solidFill>
                  <a:srgbClr val="000066"/>
                </a:solidFill>
              </a:rPr>
              <a:t>в одних рослин оплодень стає сухим;</a:t>
            </a:r>
          </a:p>
          <a:p>
            <a:pPr algn="ctr">
              <a:buFontTx/>
              <a:buChar char="-"/>
            </a:pPr>
            <a:r>
              <a:rPr lang="uk-UA" sz="3600" dirty="0">
                <a:solidFill>
                  <a:srgbClr val="000066"/>
                </a:solidFill>
              </a:rPr>
              <a:t>в інших оплодень стає соковитим</a:t>
            </a:r>
            <a:r>
              <a:rPr lang="uk-UA" sz="3600" dirty="0" smtClean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4340" name="Rectangle 4" descr="Жовта малина"/>
          <p:cNvSpPr>
            <a:spLocks noChangeArrowheads="1"/>
          </p:cNvSpPr>
          <p:nvPr/>
        </p:nvSpPr>
        <p:spPr bwMode="auto">
          <a:xfrm>
            <a:off x="6588224" y="2492896"/>
            <a:ext cx="2360315" cy="3194869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5" descr="горыхи"/>
          <p:cNvSpPr>
            <a:spLocks noChangeArrowheads="1"/>
          </p:cNvSpPr>
          <p:nvPr/>
        </p:nvSpPr>
        <p:spPr bwMode="auto">
          <a:xfrm>
            <a:off x="251520" y="2636912"/>
            <a:ext cx="2487761" cy="3146673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5649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Плоди </a:t>
            </a:r>
          </a:p>
          <a:p>
            <a:pPr algn="ctr"/>
            <a:r>
              <a:rPr lang="uk-UA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(за вмістом води)</a:t>
            </a:r>
            <a:endParaRPr lang="ru-RU" sz="2800" b="1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flipH="1" flipV="1">
            <a:off x="2051720" y="5157192"/>
            <a:ext cx="2376264" cy="1440160"/>
          </a:xfrm>
          <a:prstGeom prst="wedgeRoundRectCallout">
            <a:avLst>
              <a:gd name="adj1" fmla="val -40870"/>
              <a:gd name="adj2" fmla="val 172175"/>
              <a:gd name="adj3" fmla="val 16667"/>
            </a:avLst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uk-UA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4400" b="1" i="1" dirty="0">
                <a:solidFill>
                  <a:srgbClr val="CC0000"/>
                </a:solidFill>
                <a:latin typeface="Georgia" pitchFamily="18" charset="0"/>
              </a:rPr>
              <a:t>Сухі</a:t>
            </a:r>
            <a:endParaRPr lang="ru-RU" sz="4400" b="1" i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flipV="1">
            <a:off x="4860032" y="5157192"/>
            <a:ext cx="3311029" cy="1441276"/>
          </a:xfrm>
          <a:prstGeom prst="wedgeRoundRectCallout">
            <a:avLst>
              <a:gd name="adj1" fmla="val -36749"/>
              <a:gd name="adj2" fmla="val 165099"/>
              <a:gd name="adj3" fmla="val 16667"/>
            </a:avLst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uk-UA" sz="3600" b="1" i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4400" b="1" i="1" dirty="0">
                <a:solidFill>
                  <a:srgbClr val="CC0000"/>
                </a:solidFill>
                <a:latin typeface="Georgia" pitchFamily="18" charset="0"/>
              </a:rPr>
              <a:t>Соковиті</a:t>
            </a:r>
            <a:endParaRPr lang="ru-RU" sz="4400" b="1" i="1" dirty="0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3132138" y="333375"/>
            <a:ext cx="2808287" cy="1079500"/>
          </a:xfrm>
          <a:prstGeom prst="rect">
            <a:avLst/>
          </a:prstGeom>
          <a:solidFill>
            <a:srgbClr val="FF66CC">
              <a:alpha val="74117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/>
              <a:t>Класифікація плодів</a:t>
            </a:r>
            <a:endParaRPr lang="ru-RU"/>
          </a:p>
        </p:txBody>
      </p:sp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2801938" y="3065463"/>
            <a:ext cx="2130425" cy="1008062"/>
          </a:xfrm>
          <a:prstGeom prst="rect">
            <a:avLst/>
          </a:prstGeom>
          <a:solidFill>
            <a:srgbClr val="FF66CC">
              <a:alpha val="74117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/>
              <a:t>Нерозкривні</a:t>
            </a:r>
            <a:endParaRPr lang="ru-RU"/>
          </a:p>
        </p:txBody>
      </p:sp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395288" y="3068638"/>
            <a:ext cx="1800225" cy="1008062"/>
          </a:xfrm>
          <a:prstGeom prst="rect">
            <a:avLst/>
          </a:prstGeom>
          <a:solidFill>
            <a:srgbClr val="FF66CC">
              <a:alpha val="74117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/>
              <a:t>Розкривні </a:t>
            </a:r>
            <a:endParaRPr lang="ru-RU"/>
          </a:p>
        </p:txBody>
      </p:sp>
      <p:sp>
        <p:nvSpPr>
          <p:cNvPr id="40965" name="Прямоугольник 4"/>
          <p:cNvSpPr>
            <a:spLocks noChangeArrowheads="1"/>
          </p:cNvSpPr>
          <p:nvPr/>
        </p:nvSpPr>
        <p:spPr bwMode="auto">
          <a:xfrm>
            <a:off x="1331913" y="1628775"/>
            <a:ext cx="1800225" cy="1008063"/>
          </a:xfrm>
          <a:prstGeom prst="rect">
            <a:avLst/>
          </a:prstGeom>
          <a:solidFill>
            <a:srgbClr val="FF66CC">
              <a:alpha val="74117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/>
              <a:t>Сухі</a:t>
            </a:r>
            <a:endParaRPr lang="ru-RU"/>
          </a:p>
        </p:txBody>
      </p:sp>
      <p:sp>
        <p:nvSpPr>
          <p:cNvPr id="40966" name="Прямоугольник 5"/>
          <p:cNvSpPr>
            <a:spLocks noChangeArrowheads="1"/>
          </p:cNvSpPr>
          <p:nvPr/>
        </p:nvSpPr>
        <p:spPr bwMode="auto">
          <a:xfrm>
            <a:off x="5943600" y="1771650"/>
            <a:ext cx="1800225" cy="1008063"/>
          </a:xfrm>
          <a:prstGeom prst="rect">
            <a:avLst/>
          </a:prstGeom>
          <a:solidFill>
            <a:srgbClr val="FF66CC">
              <a:alpha val="74117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uk-UA"/>
              <a:t>Соковиті</a:t>
            </a:r>
            <a:endParaRPr lang="ru-RU"/>
          </a:p>
        </p:txBody>
      </p:sp>
      <p:cxnSp>
        <p:nvCxnSpPr>
          <p:cNvPr id="40967" name="Прямая со стрелкой 7"/>
          <p:cNvCxnSpPr>
            <a:cxnSpLocks noChangeShapeType="1"/>
            <a:stCxn id="40962" idx="2"/>
          </p:cNvCxnSpPr>
          <p:nvPr/>
        </p:nvCxnSpPr>
        <p:spPr bwMode="auto">
          <a:xfrm flipH="1">
            <a:off x="3132138" y="1412875"/>
            <a:ext cx="140335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0968" name="Прямая со стрелкой 9"/>
          <p:cNvCxnSpPr>
            <a:cxnSpLocks noChangeShapeType="1"/>
            <a:stCxn id="40962" idx="2"/>
          </p:cNvCxnSpPr>
          <p:nvPr/>
        </p:nvCxnSpPr>
        <p:spPr bwMode="auto">
          <a:xfrm>
            <a:off x="4535488" y="1412875"/>
            <a:ext cx="1408112" cy="358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0969" name="Прямая со стрелкой 11"/>
          <p:cNvCxnSpPr>
            <a:cxnSpLocks noChangeShapeType="1"/>
            <a:stCxn id="40965" idx="2"/>
            <a:endCxn id="40964" idx="0"/>
          </p:cNvCxnSpPr>
          <p:nvPr/>
        </p:nvCxnSpPr>
        <p:spPr bwMode="auto">
          <a:xfrm flipH="1">
            <a:off x="1295400" y="2636838"/>
            <a:ext cx="936625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0970" name="Прямая со стрелкой 13"/>
          <p:cNvCxnSpPr>
            <a:cxnSpLocks noChangeShapeType="1"/>
            <a:stCxn id="40965" idx="2"/>
            <a:endCxn id="40963" idx="0"/>
          </p:cNvCxnSpPr>
          <p:nvPr/>
        </p:nvCxnSpPr>
        <p:spPr bwMode="auto">
          <a:xfrm>
            <a:off x="2232025" y="2636838"/>
            <a:ext cx="1635125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09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63" y="4221162"/>
            <a:ext cx="2787797" cy="208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93096"/>
            <a:ext cx="3102168" cy="201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613" y="29638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689475"/>
            <a:ext cx="25146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7950" y="404813"/>
            <a:ext cx="8893175" cy="5976937"/>
            <a:chOff x="158" y="300"/>
            <a:chExt cx="5602" cy="3765"/>
          </a:xfrm>
        </p:grpSpPr>
        <p:sp>
          <p:nvSpPr>
            <p:cNvPr id="26628" name="Oval 4"/>
            <p:cNvSpPr>
              <a:spLocks noChangeArrowheads="1"/>
            </p:cNvSpPr>
            <p:nvPr/>
          </p:nvSpPr>
          <p:spPr bwMode="auto">
            <a:xfrm>
              <a:off x="1429" y="300"/>
              <a:ext cx="3039" cy="771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sz="5400" b="1" i="1">
                  <a:latin typeface="Georgia" pitchFamily="18" charset="0"/>
                </a:rPr>
                <a:t>Плоди</a:t>
              </a:r>
              <a:endParaRPr lang="ru-RU" sz="5400" b="1" i="1">
                <a:latin typeface="Georgia" pitchFamily="18" charset="0"/>
              </a:endParaRPr>
            </a:p>
          </p:txBody>
        </p:sp>
        <p:sp>
          <p:nvSpPr>
            <p:cNvPr id="26629" name="Oval 5"/>
            <p:cNvSpPr>
              <a:spLocks noChangeArrowheads="1"/>
            </p:cNvSpPr>
            <p:nvPr/>
          </p:nvSpPr>
          <p:spPr bwMode="auto">
            <a:xfrm>
              <a:off x="158" y="1298"/>
              <a:ext cx="2087" cy="771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sz="4400" b="1" i="1">
                  <a:latin typeface="Georgia" pitchFamily="18" charset="0"/>
                </a:rPr>
                <a:t>Сухі</a:t>
              </a:r>
              <a:endParaRPr lang="ru-RU" sz="4400" b="1" i="1">
                <a:latin typeface="Georgia" pitchFamily="18" charset="0"/>
              </a:endParaRPr>
            </a:p>
          </p:txBody>
        </p:sp>
        <p:sp>
          <p:nvSpPr>
            <p:cNvPr id="26630" name="Oval 6"/>
            <p:cNvSpPr>
              <a:spLocks noChangeArrowheads="1"/>
            </p:cNvSpPr>
            <p:nvPr/>
          </p:nvSpPr>
          <p:spPr bwMode="auto">
            <a:xfrm>
              <a:off x="3673" y="1298"/>
              <a:ext cx="2087" cy="771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sz="4400" b="1" i="1">
                  <a:latin typeface="Georgia" pitchFamily="18" charset="0"/>
                </a:rPr>
                <a:t>Соковиті</a:t>
              </a:r>
              <a:endParaRPr lang="ru-RU" sz="4400" b="1" i="1">
                <a:latin typeface="Georgia" pitchFamily="18" charset="0"/>
              </a:endParaRPr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204" y="2341"/>
              <a:ext cx="998" cy="1724"/>
            </a:xfrm>
            <a:prstGeom prst="flowChartDocument">
              <a:avLst/>
            </a:prstGeom>
            <a:solidFill>
              <a:srgbClr val="33CCCC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uk-UA" sz="2000" b="1" i="1">
                  <a:latin typeface="Georgia" pitchFamily="18" charset="0"/>
                </a:rPr>
                <a:t>Розкривні</a:t>
              </a:r>
              <a:r>
                <a:rPr lang="uk-UA" sz="2400" b="1" i="1">
                  <a:latin typeface="Georgia" pitchFamily="18" charset="0"/>
                </a:rPr>
                <a:t>: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Листянка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Біб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Стручок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Стручечок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Коробочка</a:t>
              </a:r>
            </a:p>
            <a:p>
              <a:endParaRPr lang="ru-RU" sz="2000">
                <a:latin typeface="Georgia" pitchFamily="18" charset="0"/>
              </a:endParaRPr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1610" y="2341"/>
              <a:ext cx="1225" cy="1724"/>
            </a:xfrm>
            <a:prstGeom prst="flowChartDocument">
              <a:avLst/>
            </a:prstGeom>
            <a:solidFill>
              <a:srgbClr val="33CCCC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uk-UA" sz="2000" b="1" i="1">
                  <a:latin typeface="Georgia" pitchFamily="18" charset="0"/>
                </a:rPr>
                <a:t>Нерозкривні: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Зернівка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Сім</a:t>
              </a:r>
              <a:r>
                <a:rPr lang="en-US" sz="2000">
                  <a:latin typeface="Georgia" pitchFamily="18" charset="0"/>
                </a:rPr>
                <a:t>’</a:t>
              </a:r>
              <a:r>
                <a:rPr lang="uk-UA" sz="2000">
                  <a:latin typeface="Georgia" pitchFamily="18" charset="0"/>
                </a:rPr>
                <a:t>янка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Горіх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Крилатка</a:t>
              </a:r>
            </a:p>
            <a:p>
              <a:endParaRPr lang="ru-RU"/>
            </a:p>
          </p:txBody>
        </p:sp>
        <p:sp>
          <p:nvSpPr>
            <p:cNvPr id="26636" name="AutoShape 12"/>
            <p:cNvSpPr>
              <a:spLocks noChangeArrowheads="1"/>
            </p:cNvSpPr>
            <p:nvPr/>
          </p:nvSpPr>
          <p:spPr bwMode="auto">
            <a:xfrm>
              <a:off x="3107" y="2341"/>
              <a:ext cx="1134" cy="1724"/>
            </a:xfrm>
            <a:prstGeom prst="flowChartDocument">
              <a:avLst/>
            </a:prstGeom>
            <a:solidFill>
              <a:srgbClr val="FFCCFF"/>
            </a:solidFill>
            <a:ln w="9525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 sz="2000" b="1" i="1">
                <a:latin typeface="Georgia" pitchFamily="18" charset="0"/>
              </a:endParaRPr>
            </a:p>
            <a:p>
              <a:r>
                <a:rPr lang="uk-UA" sz="2000" b="1" i="1">
                  <a:latin typeface="Georgia" pitchFamily="18" charset="0"/>
                </a:rPr>
                <a:t>Прості: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Кістянка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Ягода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Яблуко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Гарбузина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Помаранча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Суничина</a:t>
              </a:r>
            </a:p>
            <a:p>
              <a:endParaRPr lang="ru-RU" sz="2000">
                <a:latin typeface="Georgia" pitchFamily="18" charset="0"/>
              </a:endParaRPr>
            </a:p>
          </p:txBody>
        </p:sp>
        <p:sp>
          <p:nvSpPr>
            <p:cNvPr id="26637" name="AutoShape 13"/>
            <p:cNvSpPr>
              <a:spLocks noChangeArrowheads="1"/>
            </p:cNvSpPr>
            <p:nvPr/>
          </p:nvSpPr>
          <p:spPr bwMode="auto">
            <a:xfrm>
              <a:off x="4332" y="2341"/>
              <a:ext cx="1270" cy="1724"/>
            </a:xfrm>
            <a:prstGeom prst="flowChartDocument">
              <a:avLst/>
            </a:prstGeom>
            <a:solidFill>
              <a:srgbClr val="FFCCFF"/>
            </a:solidFill>
            <a:ln w="9525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uk-UA" sz="2000" b="1" i="1">
                  <a:latin typeface="Georgia" pitchFamily="18" charset="0"/>
                </a:rPr>
                <a:t>Складні: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Багатокістянка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>
                  <a:latin typeface="Georgia" pitchFamily="18" charset="0"/>
                </a:rPr>
                <a:t>Супліддя</a:t>
              </a:r>
            </a:p>
            <a:p>
              <a:endParaRPr lang="ru-RU" sz="2000">
                <a:latin typeface="Georgia" pitchFamily="18" charset="0"/>
              </a:endParaRPr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flipH="1">
              <a:off x="1429" y="981"/>
              <a:ext cx="589" cy="3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4059" y="981"/>
              <a:ext cx="499" cy="3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 flipH="1">
              <a:off x="567" y="2069"/>
              <a:ext cx="136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1973" y="1979"/>
              <a:ext cx="272" cy="3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 flipH="1">
              <a:off x="3515" y="1979"/>
              <a:ext cx="499" cy="3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>
              <a:off x="5103" y="2069"/>
              <a:ext cx="136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6192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0" y="357188"/>
            <a:ext cx="43926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CC0000"/>
                </a:solidFill>
              </a:rPr>
              <a:t>Кістянка -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3492500" y="1773238"/>
            <a:ext cx="316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7164388" y="5013325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Абрикос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84213" y="5084763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Персик 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132138" y="602138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Вишня </a:t>
            </a:r>
          </a:p>
        </p:txBody>
      </p:sp>
      <p:pic>
        <p:nvPicPr>
          <p:cNvPr id="65547" name="Picture 11" descr="Scan0121"/>
          <p:cNvPicPr>
            <a:picLocks noChangeAspect="1" noChangeArrowheads="1"/>
          </p:cNvPicPr>
          <p:nvPr/>
        </p:nvPicPr>
        <p:blipFill>
          <a:blip r:embed="rId2" cstate="print">
            <a:lum bright="-4000" contrast="8000"/>
          </a:blip>
          <a:srcRect r="102"/>
          <a:stretch>
            <a:fillRect/>
          </a:stretch>
        </p:blipFill>
        <p:spPr bwMode="auto">
          <a:xfrm>
            <a:off x="2771775" y="3429000"/>
            <a:ext cx="184785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2" descr="Абрико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850" y="2286000"/>
            <a:ext cx="2347913" cy="2611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5550" name="Picture 14" descr="Слива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716463" y="3429000"/>
            <a:ext cx="1941512" cy="2430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5148263" y="602138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Слива</a:t>
            </a:r>
          </a:p>
        </p:txBody>
      </p:sp>
      <p:pic>
        <p:nvPicPr>
          <p:cNvPr id="65552" name="Picture 16" descr="персик-1-(разрез)"/>
          <p:cNvPicPr>
            <a:picLocks noChangeAspect="1" noChangeArrowheads="1"/>
          </p:cNvPicPr>
          <p:nvPr/>
        </p:nvPicPr>
        <p:blipFill>
          <a:blip r:embed="rId5" cstate="print"/>
          <a:srcRect l="-14195" t="-8076" r="-14195" b="-8076"/>
          <a:stretch>
            <a:fillRect/>
          </a:stretch>
        </p:blipFill>
        <p:spPr bwMode="auto">
          <a:xfrm>
            <a:off x="0" y="1851025"/>
            <a:ext cx="2928938" cy="28892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000375" y="214313"/>
            <a:ext cx="6143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000066"/>
                </a:solidFill>
              </a:rPr>
              <a:t> </a:t>
            </a:r>
            <a:r>
              <a:rPr lang="uk-UA" sz="3600">
                <a:solidFill>
                  <a:srgbClr val="000066"/>
                </a:solidFill>
              </a:rPr>
              <a:t>однонасінний плід із здерев</a:t>
            </a:r>
            <a:r>
              <a:rPr lang="en-US" sz="3600">
                <a:solidFill>
                  <a:srgbClr val="000066"/>
                </a:solidFill>
              </a:rPr>
              <a:t>’</a:t>
            </a:r>
            <a:r>
              <a:rPr lang="uk-UA" sz="3600">
                <a:solidFill>
                  <a:srgbClr val="000066"/>
                </a:solidFill>
              </a:rPr>
              <a:t>янілим внутрішнім шаром. </a:t>
            </a:r>
            <a:endParaRPr lang="en-US" sz="36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4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8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8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6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4" grpId="0"/>
      <p:bldP spid="65545" grpId="0"/>
      <p:bldP spid="65546" grpId="0"/>
      <p:bldP spid="655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3419475" y="5013325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Баклажан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95288" y="5516563"/>
            <a:ext cx="1728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Агрус</a:t>
            </a:r>
            <a:r>
              <a:rPr lang="ru-RU" sz="2000">
                <a:solidFill>
                  <a:schemeClr val="tx2"/>
                </a:solidFill>
              </a:rPr>
              <a:t> </a:t>
            </a:r>
            <a:r>
              <a:rPr lang="ru-RU" sz="3200">
                <a:solidFill>
                  <a:schemeClr val="tx2"/>
                </a:solidFill>
              </a:rPr>
              <a:t>                                      </a:t>
            </a:r>
          </a:p>
        </p:txBody>
      </p:sp>
      <p:pic>
        <p:nvPicPr>
          <p:cNvPr id="63493" name="Picture 5" descr="Scan0062"/>
          <p:cNvPicPr>
            <a:picLocks noChangeAspect="1" noChangeArrowheads="1"/>
          </p:cNvPicPr>
          <p:nvPr/>
        </p:nvPicPr>
        <p:blipFill>
          <a:blip r:embed="rId2" cstate="print">
            <a:lum bright="-8000" contrast="16000"/>
          </a:blip>
          <a:srcRect/>
          <a:stretch>
            <a:fillRect/>
          </a:stretch>
        </p:blipFill>
        <p:spPr bwMode="auto">
          <a:xfrm>
            <a:off x="7164388" y="2565400"/>
            <a:ext cx="15906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57188" y="285750"/>
            <a:ext cx="3527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CC0000"/>
                </a:solidFill>
              </a:rPr>
              <a:t>Ягода -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571750" y="357188"/>
            <a:ext cx="6264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3200">
              <a:solidFill>
                <a:schemeClr val="accent2"/>
              </a:solidFill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5292725" y="6021388"/>
            <a:ext cx="331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Смородина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7380288" y="5084763"/>
            <a:ext cx="205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Кон</a:t>
            </a:r>
            <a:r>
              <a:rPr lang="uk-UA" sz="2000"/>
              <a:t>валія</a:t>
            </a:r>
            <a:endParaRPr lang="ru-RU" sz="2000"/>
          </a:p>
        </p:txBody>
      </p:sp>
      <p:pic>
        <p:nvPicPr>
          <p:cNvPr id="63498" name="Picture 10" descr="Scan0140"/>
          <p:cNvPicPr>
            <a:picLocks noChangeAspect="1" noChangeArrowheads="1"/>
          </p:cNvPicPr>
          <p:nvPr/>
        </p:nvPicPr>
        <p:blipFill>
          <a:blip r:embed="rId3" cstate="print">
            <a:lum bright="-6000" contrast="14000"/>
          </a:blip>
          <a:srcRect/>
          <a:stretch>
            <a:fillRect/>
          </a:stretch>
        </p:blipFill>
        <p:spPr bwMode="auto">
          <a:xfrm>
            <a:off x="5364163" y="4221163"/>
            <a:ext cx="13065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13" descr="Scan012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9750" y="3500438"/>
            <a:ext cx="1444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643188" y="357188"/>
            <a:ext cx="6215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solidFill>
                  <a:srgbClr val="000066"/>
                </a:solidFill>
              </a:rPr>
              <a:t>багатонасінний плід із шкірястим зовнішнім шаром. </a:t>
            </a:r>
            <a:endParaRPr lang="ru-RU" sz="3600"/>
          </a:p>
        </p:txBody>
      </p:sp>
      <p:pic>
        <p:nvPicPr>
          <p:cNvPr id="14" name="Picture 6" descr="nadom_vl_4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88" y="25717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4" grpId="0"/>
      <p:bldP spid="63497" grpId="0" build="allAtOnce"/>
      <p:bldP spid="63495" grpId="0"/>
      <p:bldP spid="63496" grpId="0"/>
      <p:bldP spid="63500" grpId="0"/>
      <p:bldP spid="635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0"/>
            <a:ext cx="2448272" cy="1143000"/>
          </a:xfrm>
        </p:spPr>
        <p:txBody>
          <a:bodyPr/>
          <a:lstStyle/>
          <a:p>
            <a:r>
              <a:rPr lang="ru-RU" sz="4800" b="1" dirty="0" err="1" smtClean="0">
                <a:solidFill>
                  <a:srgbClr val="CC0000"/>
                </a:solidFill>
              </a:rPr>
              <a:t>Яблуко</a:t>
            </a:r>
            <a:r>
              <a:rPr lang="ru-RU" sz="4800" b="1" dirty="0" smtClean="0">
                <a:solidFill>
                  <a:srgbClr val="CC0000"/>
                </a:solidFill>
              </a:rPr>
              <a:t> -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51520" y="260648"/>
            <a:ext cx="5357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uk-UA" sz="3200" dirty="0" smtClean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uk-UA" sz="3200" dirty="0" smtClean="0">
                <a:solidFill>
                  <a:srgbClr val="000066"/>
                </a:solidFill>
              </a:rPr>
              <a:t>багатонасінний </a:t>
            </a:r>
            <a:r>
              <a:rPr lang="uk-UA" sz="3200" dirty="0">
                <a:solidFill>
                  <a:srgbClr val="000066"/>
                </a:solidFill>
              </a:rPr>
              <a:t>плід, утворений </a:t>
            </a:r>
            <a:r>
              <a:rPr lang="uk-UA" sz="3200" dirty="0" err="1">
                <a:solidFill>
                  <a:srgbClr val="000066"/>
                </a:solidFill>
              </a:rPr>
              <a:t>розрослим</a:t>
            </a:r>
            <a:r>
              <a:rPr lang="uk-UA" sz="3200" dirty="0">
                <a:solidFill>
                  <a:srgbClr val="000066"/>
                </a:solidFill>
              </a:rPr>
              <a:t> соковитим квітколожем.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116013" y="6021388"/>
            <a:ext cx="138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Горобина 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7019925" y="5661025"/>
            <a:ext cx="158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Яблуня</a:t>
            </a:r>
            <a:r>
              <a:rPr lang="ru-RU" sz="3200"/>
              <a:t> </a:t>
            </a:r>
          </a:p>
        </p:txBody>
      </p:sp>
      <p:pic>
        <p:nvPicPr>
          <p:cNvPr id="74761" name="Picture 9" descr="Scan0119"/>
          <p:cNvPicPr>
            <a:picLocks noChangeAspect="1" noChangeArrowheads="1"/>
          </p:cNvPicPr>
          <p:nvPr/>
        </p:nvPicPr>
        <p:blipFill>
          <a:blip r:embed="rId2" cstate="print">
            <a:lum bright="-20000" contrast="36000"/>
          </a:blip>
          <a:srcRect/>
          <a:stretch>
            <a:fillRect/>
          </a:stretch>
        </p:blipFill>
        <p:spPr bwMode="auto">
          <a:xfrm>
            <a:off x="6372225" y="2924175"/>
            <a:ext cx="2176463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10" descr="g_075i"/>
          <p:cNvPicPr>
            <a:picLocks noChangeAspect="1" noChangeArrowheads="1"/>
          </p:cNvPicPr>
          <p:nvPr/>
        </p:nvPicPr>
        <p:blipFill>
          <a:blip r:embed="rId3" cstate="print">
            <a:lum bright="-6000" contrast="14000"/>
          </a:blip>
          <a:srcRect/>
          <a:stretch>
            <a:fillRect/>
          </a:stretch>
        </p:blipFill>
        <p:spPr bwMode="auto">
          <a:xfrm>
            <a:off x="3419475" y="3141663"/>
            <a:ext cx="2355850" cy="2620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4140200" y="5661025"/>
            <a:ext cx="158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Груша</a:t>
            </a:r>
            <a:r>
              <a:rPr lang="ru-RU" sz="3200"/>
              <a:t> </a:t>
            </a:r>
          </a:p>
        </p:txBody>
      </p:sp>
      <p:pic>
        <p:nvPicPr>
          <p:cNvPr id="4711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5"/>
            <a:ext cx="3352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Картинки по запросу будова квіт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88640"/>
            <a:ext cx="3756514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2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8" grpId="0"/>
      <p:bldP spid="74759" grpId="0"/>
      <p:bldP spid="74760" grpId="0"/>
      <p:bldP spid="747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64" name="Picture 16" descr="Лимон (разрез)"/>
          <p:cNvPicPr>
            <a:picLocks noChangeAspect="1" noChangeArrowheads="1"/>
          </p:cNvPicPr>
          <p:nvPr/>
        </p:nvPicPr>
        <p:blipFill>
          <a:blip r:embed="rId2" cstate="print"/>
          <a:srcRect l="-6677" t="-7559" r="-6677" b="-7559"/>
          <a:stretch>
            <a:fillRect/>
          </a:stretch>
        </p:blipFill>
        <p:spPr bwMode="auto">
          <a:xfrm>
            <a:off x="0" y="0"/>
            <a:ext cx="2162175" cy="20256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</p:pic>
      <p:pic>
        <p:nvPicPr>
          <p:cNvPr id="104460" name="Picture 12" descr="l_035i"/>
          <p:cNvPicPr>
            <a:picLocks noChangeAspect="1" noChangeArrowheads="1"/>
          </p:cNvPicPr>
          <p:nvPr/>
        </p:nvPicPr>
        <p:blipFill>
          <a:blip r:embed="rId3" cstate="print">
            <a:lum bright="-6000" contrast="26000"/>
          </a:blip>
          <a:srcRect/>
          <a:stretch>
            <a:fillRect/>
          </a:stretch>
        </p:blipFill>
        <p:spPr bwMode="auto">
          <a:xfrm>
            <a:off x="2700338" y="2535238"/>
            <a:ext cx="315753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835150" y="692150"/>
            <a:ext cx="6192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843213" y="404813"/>
            <a:ext cx="43926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CC0000"/>
                </a:solidFill>
              </a:rPr>
              <a:t>Помаранча -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492500" y="1773238"/>
            <a:ext cx="316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8064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solidFill>
                  <a:srgbClr val="000066"/>
                </a:solidFill>
              </a:rPr>
              <a:t>багатонасінний плід із товстостінним зовнішнім шаром, багатим на ефірні олії. </a:t>
            </a:r>
            <a:endParaRPr lang="ru-RU" sz="3200">
              <a:solidFill>
                <a:schemeClr val="accent2"/>
              </a:solidFill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900113" y="5805488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Апельсин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851275" y="5300663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Лимон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7019925" y="5624513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Лайм </a:t>
            </a:r>
          </a:p>
        </p:txBody>
      </p:sp>
      <p:pic>
        <p:nvPicPr>
          <p:cNvPr id="104461" name="Picture 13" descr="l00019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644900"/>
            <a:ext cx="2520950" cy="1882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4463" name="Picture 15" descr="Апельсин"/>
          <p:cNvPicPr>
            <a:picLocks noChangeAspect="1" noChangeArrowheads="1"/>
          </p:cNvPicPr>
          <p:nvPr/>
        </p:nvPicPr>
        <p:blipFill>
          <a:blip r:embed="rId5" cstate="print">
            <a:lum bright="-18000" contrast="32000"/>
          </a:blip>
          <a:srcRect/>
          <a:stretch>
            <a:fillRect/>
          </a:stretch>
        </p:blipFill>
        <p:spPr bwMode="auto">
          <a:xfrm>
            <a:off x="339725" y="3000375"/>
            <a:ext cx="2290763" cy="246856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6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6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3" grpId="0"/>
      <p:bldP spid="104454" grpId="0"/>
      <p:bldP spid="104455" grpId="0"/>
      <p:bldP spid="1044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1835150" y="692150"/>
            <a:ext cx="6192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00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843213" y="188913"/>
            <a:ext cx="43926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CC0000"/>
                </a:solidFill>
              </a:rPr>
              <a:t>Гарбузина -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3492500" y="1773238"/>
            <a:ext cx="316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23850" y="981075"/>
            <a:ext cx="8604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solidFill>
                  <a:schemeClr val="accent2"/>
                </a:solidFill>
              </a:rPr>
              <a:t>    </a:t>
            </a:r>
            <a:r>
              <a:rPr lang="uk-UA" sz="3200">
                <a:solidFill>
                  <a:srgbClr val="000066"/>
                </a:solidFill>
              </a:rPr>
              <a:t>багатонасінний плід із твердим шкірястим зовнішнім шаром. </a:t>
            </a:r>
            <a:endParaRPr lang="ru-RU" sz="3200">
              <a:solidFill>
                <a:schemeClr val="accent2"/>
              </a:solidFill>
            </a:endParaRP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900113" y="5805488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Гарбуз</a:t>
            </a:r>
            <a:endParaRPr lang="ru-RU" sz="2000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3995738" y="56610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Диня 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7235825" y="5805488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Огірок </a:t>
            </a:r>
          </a:p>
        </p:txBody>
      </p:sp>
      <p:pic>
        <p:nvPicPr>
          <p:cNvPr id="101390" name="Picture 14" descr="Огурец"/>
          <p:cNvPicPr>
            <a:picLocks noChangeAspect="1" noChangeArrowheads="1"/>
          </p:cNvPicPr>
          <p:nvPr/>
        </p:nvPicPr>
        <p:blipFill>
          <a:blip r:embed="rId2" cstate="print">
            <a:lum bright="-14000" contrast="30000"/>
          </a:blip>
          <a:srcRect/>
          <a:stretch>
            <a:fillRect/>
          </a:stretch>
        </p:blipFill>
        <p:spPr bwMode="auto">
          <a:xfrm>
            <a:off x="6143625" y="2274888"/>
            <a:ext cx="2443163" cy="33194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01391" name="Picture 15" descr="Тыква"/>
          <p:cNvPicPr>
            <a:picLocks noChangeAspect="1" noChangeArrowheads="1"/>
          </p:cNvPicPr>
          <p:nvPr/>
        </p:nvPicPr>
        <p:blipFill>
          <a:blip r:embed="rId3" cstate="print">
            <a:lum bright="-16000" contrast="34000"/>
          </a:blip>
          <a:srcRect/>
          <a:stretch>
            <a:fillRect/>
          </a:stretch>
        </p:blipFill>
        <p:spPr bwMode="auto">
          <a:xfrm>
            <a:off x="395288" y="2252663"/>
            <a:ext cx="2747962" cy="32734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01392" name="Picture 16" descr="d_045i"/>
          <p:cNvPicPr>
            <a:picLocks noChangeAspect="1" noChangeArrowheads="1"/>
          </p:cNvPicPr>
          <p:nvPr/>
        </p:nvPicPr>
        <p:blipFill>
          <a:blip r:embed="rId4" cstate="print">
            <a:lum bright="-2000" contrast="22000"/>
          </a:blip>
          <a:srcRect/>
          <a:stretch>
            <a:fillRect/>
          </a:stretch>
        </p:blipFill>
        <p:spPr bwMode="auto">
          <a:xfrm>
            <a:off x="3071813" y="2571750"/>
            <a:ext cx="284321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8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2" grpId="0"/>
      <p:bldP spid="101384" grpId="0"/>
      <p:bldP spid="101385" grpId="0"/>
      <p:bldP spid="1013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28600" y="571500"/>
            <a:ext cx="8763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rgbClr val="FF0000"/>
                </a:solidFill>
              </a:rPr>
              <a:t>Супліддя</a:t>
            </a:r>
            <a:r>
              <a:rPr lang="uk-UA" sz="3600">
                <a:solidFill>
                  <a:srgbClr val="000066"/>
                </a:solidFill>
              </a:rPr>
              <a:t>- це плоди, що формуються із квіток суцвіття і зростаються між собою, як у шовковиці, ананаса, інжиру.</a:t>
            </a:r>
            <a:endParaRPr lang="ru-RU" sz="3600">
              <a:solidFill>
                <a:srgbClr val="000066"/>
              </a:solidFill>
            </a:endParaRPr>
          </a:p>
        </p:txBody>
      </p:sp>
      <p:sp>
        <p:nvSpPr>
          <p:cNvPr id="28676" name="Rectangle 4" descr="инжир"/>
          <p:cNvSpPr>
            <a:spLocks noChangeArrowheads="1"/>
          </p:cNvSpPr>
          <p:nvPr/>
        </p:nvSpPr>
        <p:spPr bwMode="auto">
          <a:xfrm>
            <a:off x="304800" y="3505200"/>
            <a:ext cx="2590800" cy="2438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Rectangle 6" descr="шовков"/>
          <p:cNvSpPr>
            <a:spLocks noChangeArrowheads="1"/>
          </p:cNvSpPr>
          <p:nvPr/>
        </p:nvSpPr>
        <p:spPr bwMode="auto">
          <a:xfrm>
            <a:off x="6172200" y="3429000"/>
            <a:ext cx="2590800" cy="2667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2184400"/>
            <a:ext cx="3500437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228600" y="285750"/>
            <a:ext cx="8610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000">
                <a:solidFill>
                  <a:srgbClr val="FF0000"/>
                </a:solidFill>
              </a:rPr>
              <a:t>Сухі плоди </a:t>
            </a:r>
            <a:r>
              <a:rPr lang="uk-UA" sz="3600">
                <a:solidFill>
                  <a:srgbClr val="000066"/>
                </a:solidFill>
              </a:rPr>
              <a:t>– це плоди, у яких оплодень сухий шкірястий або здерев</a:t>
            </a:r>
            <a:r>
              <a:rPr lang="en-US" sz="3600">
                <a:solidFill>
                  <a:srgbClr val="000066"/>
                </a:solidFill>
              </a:rPr>
              <a:t>’</a:t>
            </a:r>
            <a:r>
              <a:rPr lang="uk-UA" sz="3600">
                <a:solidFill>
                  <a:srgbClr val="000066"/>
                </a:solidFill>
              </a:rPr>
              <a:t>янілий. До них належать:</a:t>
            </a:r>
          </a:p>
          <a:p>
            <a:pPr>
              <a:buFontTx/>
              <a:buChar char="-"/>
            </a:pPr>
            <a:r>
              <a:rPr lang="uk-UA" sz="3600">
                <a:solidFill>
                  <a:srgbClr val="000066"/>
                </a:solidFill>
              </a:rPr>
              <a:t>біб;</a:t>
            </a:r>
          </a:p>
          <a:p>
            <a:pPr>
              <a:buFontTx/>
              <a:buChar char="-"/>
            </a:pPr>
            <a:r>
              <a:rPr lang="uk-UA" sz="3600">
                <a:solidFill>
                  <a:srgbClr val="000066"/>
                </a:solidFill>
              </a:rPr>
              <a:t>стручок;</a:t>
            </a:r>
          </a:p>
          <a:p>
            <a:pPr>
              <a:buFontTx/>
              <a:buChar char="-"/>
            </a:pPr>
            <a:r>
              <a:rPr lang="uk-UA" sz="3600">
                <a:solidFill>
                  <a:srgbClr val="000066"/>
                </a:solidFill>
              </a:rPr>
              <a:t>коробочка;</a:t>
            </a:r>
          </a:p>
          <a:p>
            <a:pPr>
              <a:buFontTx/>
              <a:buChar char="-"/>
            </a:pPr>
            <a:r>
              <a:rPr lang="uk-UA" sz="3600">
                <a:solidFill>
                  <a:srgbClr val="000066"/>
                </a:solidFill>
              </a:rPr>
              <a:t>зернівка;</a:t>
            </a:r>
          </a:p>
          <a:p>
            <a:pPr>
              <a:buFontTx/>
              <a:buChar char="-"/>
            </a:pPr>
            <a:r>
              <a:rPr lang="uk-UA" sz="3600">
                <a:solidFill>
                  <a:srgbClr val="000066"/>
                </a:solidFill>
              </a:rPr>
              <a:t>сім</a:t>
            </a:r>
            <a:r>
              <a:rPr lang="en-US" sz="3600">
                <a:solidFill>
                  <a:srgbClr val="000066"/>
                </a:solidFill>
              </a:rPr>
              <a:t>’</a:t>
            </a:r>
            <a:r>
              <a:rPr lang="uk-UA" sz="3600">
                <a:solidFill>
                  <a:srgbClr val="000066"/>
                </a:solidFill>
              </a:rPr>
              <a:t>янка;</a:t>
            </a:r>
          </a:p>
          <a:p>
            <a:pPr>
              <a:buFontTx/>
              <a:buChar char="-"/>
            </a:pPr>
            <a:r>
              <a:rPr lang="uk-UA" sz="3600">
                <a:solidFill>
                  <a:srgbClr val="000066"/>
                </a:solidFill>
              </a:rPr>
              <a:t>листянка.</a:t>
            </a:r>
            <a:endParaRPr lang="ru-RU" sz="3600">
              <a:solidFill>
                <a:srgbClr val="000066"/>
              </a:solidFill>
            </a:endParaRPr>
          </a:p>
        </p:txBody>
      </p:sp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2286000"/>
            <a:ext cx="34671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286250"/>
            <a:ext cx="4298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54193"/>
            <a:ext cx="7272808" cy="40260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548680"/>
            <a:ext cx="7168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 Black" pitchFamily="34" charset="0"/>
              </a:rPr>
              <a:t>ПЛІД. СПОСОБИ ПОШИРЕННЯ</a:t>
            </a:r>
          </a:p>
          <a:p>
            <a:pPr algn="ctr"/>
            <a:r>
              <a:rPr lang="uk-UA" sz="1600" b="1" i="1" dirty="0" smtClean="0">
                <a:latin typeface="Arial Black" pitchFamily="34" charset="0"/>
              </a:rPr>
              <a:t>Лабораторне дослідження </a:t>
            </a:r>
            <a:r>
              <a:rPr lang="uk-UA" sz="1600" b="1" dirty="0" smtClean="0">
                <a:latin typeface="Arial Black" pitchFamily="34" charset="0"/>
              </a:rPr>
              <a:t>будови плода.</a:t>
            </a: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152400" y="428625"/>
            <a:ext cx="8763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rgbClr val="000066"/>
                </a:solidFill>
              </a:rPr>
              <a:t>Сухі плоди бувають однонасінні, двонасінні та багатонасінні, а також розкривні і нерозкривні.</a:t>
            </a:r>
            <a:endParaRPr lang="ru-RU" sz="3600">
              <a:solidFill>
                <a:srgbClr val="000066"/>
              </a:solidFill>
            </a:endParaRPr>
          </a:p>
        </p:txBody>
      </p:sp>
      <p:sp>
        <p:nvSpPr>
          <p:cNvPr id="12292" name="Rectangle 4" descr="одуванч"/>
          <p:cNvSpPr>
            <a:spLocks noChangeArrowheads="1"/>
          </p:cNvSpPr>
          <p:nvPr/>
        </p:nvSpPr>
        <p:spPr bwMode="auto">
          <a:xfrm>
            <a:off x="6096000" y="3124200"/>
            <a:ext cx="2743200" cy="2819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4" name="Rectangle 5" descr="сухі плоддди"/>
          <p:cNvSpPr>
            <a:spLocks noChangeArrowheads="1"/>
          </p:cNvSpPr>
          <p:nvPr/>
        </p:nvSpPr>
        <p:spPr bwMode="auto">
          <a:xfrm>
            <a:off x="3429000" y="3352800"/>
            <a:ext cx="2209800" cy="28956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 descr="385561910"/>
          <p:cNvSpPr>
            <a:spLocks noChangeArrowheads="1"/>
          </p:cNvSpPr>
          <p:nvPr/>
        </p:nvSpPr>
        <p:spPr bwMode="auto">
          <a:xfrm>
            <a:off x="304800" y="3200400"/>
            <a:ext cx="2590800" cy="28194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can0135"/>
          <p:cNvPicPr>
            <a:picLocks noChangeAspect="1" noChangeArrowheads="1"/>
          </p:cNvPicPr>
          <p:nvPr/>
        </p:nvPicPr>
        <p:blipFill>
          <a:blip r:embed="rId2" cstate="print">
            <a:lum bright="-16000" contrast="30000"/>
          </a:blip>
          <a:srcRect/>
          <a:stretch>
            <a:fillRect/>
          </a:stretch>
        </p:blipFill>
        <p:spPr bwMode="auto">
          <a:xfrm>
            <a:off x="684213" y="333375"/>
            <a:ext cx="1063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Scan0014"/>
          <p:cNvPicPr>
            <a:picLocks noChangeAspect="1" noChangeArrowheads="1"/>
          </p:cNvPicPr>
          <p:nvPr/>
        </p:nvPicPr>
        <p:blipFill>
          <a:blip r:embed="rId3" cstate="print">
            <a:lum bright="-16000" contrast="30000"/>
          </a:blip>
          <a:srcRect/>
          <a:stretch>
            <a:fillRect/>
          </a:stretch>
        </p:blipFill>
        <p:spPr bwMode="auto">
          <a:xfrm>
            <a:off x="5348288" y="3860800"/>
            <a:ext cx="32527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 descr="Scan0016"/>
          <p:cNvPicPr>
            <a:picLocks noChangeAspect="1" noChangeArrowheads="1"/>
          </p:cNvPicPr>
          <p:nvPr/>
        </p:nvPicPr>
        <p:blipFill>
          <a:blip r:embed="rId4" cstate="print">
            <a:lum bright="-16000" contrast="34000"/>
          </a:blip>
          <a:srcRect/>
          <a:stretch>
            <a:fillRect/>
          </a:stretch>
        </p:blipFill>
        <p:spPr bwMode="auto">
          <a:xfrm rot="-859458">
            <a:off x="1626548" y="2738722"/>
            <a:ext cx="697786" cy="363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916238" y="260350"/>
            <a:ext cx="5257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CC0000"/>
                </a:solidFill>
              </a:rPr>
              <a:t>Зернівка -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692275" y="1268413"/>
            <a:ext cx="63357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002060"/>
                </a:solidFill>
              </a:rPr>
              <a:t>Сухий однонасінний плід</a:t>
            </a:r>
            <a:r>
              <a:rPr lang="uk-UA" sz="3200">
                <a:solidFill>
                  <a:srgbClr val="002060"/>
                </a:solidFill>
              </a:rPr>
              <a:t> , </a:t>
            </a:r>
            <a:r>
              <a:rPr lang="uk-UA" sz="3200">
                <a:solidFill>
                  <a:srgbClr val="000066"/>
                </a:solidFill>
              </a:rPr>
              <a:t>у якого оплодень щільно зростається з насінною шкіркою.</a:t>
            </a:r>
            <a:r>
              <a:rPr lang="ru-RU" sz="3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827088" y="6461125"/>
            <a:ext cx="8316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Пшеница                              Кукурудза                                          Жито</a:t>
            </a:r>
          </a:p>
        </p:txBody>
      </p:sp>
      <p:pic>
        <p:nvPicPr>
          <p:cNvPr id="69644" name="Picture 12" descr="Копия Scan0001"/>
          <p:cNvPicPr>
            <a:picLocks noChangeAspect="1" noChangeArrowheads="1"/>
          </p:cNvPicPr>
          <p:nvPr/>
        </p:nvPicPr>
        <p:blipFill>
          <a:blip r:embed="rId5" cstate="print">
            <a:lum bright="-8000" contrast="16000"/>
          </a:blip>
          <a:srcRect/>
          <a:stretch>
            <a:fillRect/>
          </a:stretch>
        </p:blipFill>
        <p:spPr bwMode="auto">
          <a:xfrm>
            <a:off x="2786063" y="3071813"/>
            <a:ext cx="2754312" cy="3216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  <p:bldP spid="69641" grpId="0"/>
      <p:bldP spid="696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can0138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00063" y="357188"/>
            <a:ext cx="131603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 descr="Scan0027"/>
          <p:cNvPicPr>
            <a:picLocks noChangeAspect="1" noChangeArrowheads="1"/>
          </p:cNvPicPr>
          <p:nvPr/>
        </p:nvPicPr>
        <p:blipFill>
          <a:blip r:embed="rId3" cstate="print">
            <a:lum bright="-18000" contrast="26000"/>
          </a:blip>
          <a:srcRect/>
          <a:stretch>
            <a:fillRect/>
          </a:stretch>
        </p:blipFill>
        <p:spPr bwMode="auto">
          <a:xfrm>
            <a:off x="467544" y="3933056"/>
            <a:ext cx="3027362" cy="19891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987675" y="260350"/>
            <a:ext cx="50403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CC0000"/>
                </a:solidFill>
              </a:rPr>
              <a:t>Сім</a:t>
            </a:r>
            <a:r>
              <a:rPr lang="en-US" sz="4800">
                <a:solidFill>
                  <a:srgbClr val="CC0000"/>
                </a:solidFill>
              </a:rPr>
              <a:t>’</a:t>
            </a:r>
            <a:r>
              <a:rPr lang="ru-RU" sz="4800">
                <a:solidFill>
                  <a:srgbClr val="CC0000"/>
                </a:solidFill>
              </a:rPr>
              <a:t>янка -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1857375" y="1214438"/>
            <a:ext cx="62642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002060"/>
                </a:solidFill>
              </a:rPr>
              <a:t>Сухий однонасінний</a:t>
            </a:r>
            <a:r>
              <a:rPr lang="uk-UA" sz="3200">
                <a:solidFill>
                  <a:srgbClr val="002060"/>
                </a:solidFill>
              </a:rPr>
              <a:t> плід</a:t>
            </a:r>
            <a:r>
              <a:rPr lang="uk-UA" sz="3200">
                <a:solidFill>
                  <a:srgbClr val="000066"/>
                </a:solidFill>
              </a:rPr>
              <a:t>, у якого оплодень не зростається з насінною шкіркою.</a:t>
            </a:r>
            <a:r>
              <a:rPr lang="ru-RU" sz="320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0" y="6072188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Соняшник </a:t>
            </a:r>
          </a:p>
        </p:txBody>
      </p:sp>
      <p:sp>
        <p:nvSpPr>
          <p:cNvPr id="63495" name="Rectangle 11" descr="post-1076-1155756865_thumb"/>
          <p:cNvSpPr>
            <a:spLocks noChangeArrowheads="1"/>
          </p:cNvSpPr>
          <p:nvPr/>
        </p:nvSpPr>
        <p:spPr bwMode="auto">
          <a:xfrm>
            <a:off x="4143375" y="3429000"/>
            <a:ext cx="3895725" cy="3000375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3496" name="Picture 10" descr="o00018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2428875"/>
            <a:ext cx="1676400" cy="1752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/>
      <p:bldP spid="66569" grpId="0"/>
      <p:bldP spid="665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can0134"/>
          <p:cNvPicPr>
            <a:picLocks noChangeAspect="1" noChangeArrowheads="1"/>
          </p:cNvPicPr>
          <p:nvPr/>
        </p:nvPicPr>
        <p:blipFill>
          <a:blip r:embed="rId2" cstate="print">
            <a:lum bright="-4000" contrast="10000"/>
          </a:blip>
          <a:srcRect/>
          <a:stretch>
            <a:fillRect/>
          </a:stretch>
        </p:blipFill>
        <p:spPr bwMode="auto">
          <a:xfrm>
            <a:off x="468313" y="333375"/>
            <a:ext cx="1531937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563938" y="0"/>
            <a:ext cx="4248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CC0000"/>
                </a:solidFill>
              </a:rPr>
              <a:t>Біб -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476375" y="908050"/>
            <a:ext cx="6985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accent2"/>
                </a:solidFill>
              </a:rPr>
              <a:t> </a:t>
            </a:r>
            <a:r>
              <a:rPr lang="ru-RU" sz="3200">
                <a:solidFill>
                  <a:srgbClr val="002060"/>
                </a:solidFill>
              </a:rPr>
              <a:t>сухий багатонасінний</a:t>
            </a:r>
            <a:r>
              <a:rPr lang="uk-UA" sz="3200">
                <a:solidFill>
                  <a:srgbClr val="002060"/>
                </a:solidFill>
              </a:rPr>
              <a:t> </a:t>
            </a:r>
            <a:r>
              <a:rPr lang="uk-UA" sz="3200">
                <a:solidFill>
                  <a:srgbClr val="000066"/>
                </a:solidFill>
              </a:rPr>
              <a:t>плід, який розкривається по шву і має дві стулки, на яких і розміщене насіння.</a:t>
            </a:r>
            <a:r>
              <a:rPr lang="ru-RU" sz="3200">
                <a:solidFill>
                  <a:schemeClr val="accent2"/>
                </a:solidFill>
              </a:rPr>
              <a:t> </a:t>
            </a:r>
            <a:endParaRPr lang="ru-RU" sz="3200"/>
          </a:p>
        </p:txBody>
      </p:sp>
      <p:pic>
        <p:nvPicPr>
          <p:cNvPr id="68613" name="Picture 5" descr="Scan0133"/>
          <p:cNvPicPr>
            <a:picLocks noChangeAspect="1" noChangeArrowheads="1"/>
          </p:cNvPicPr>
          <p:nvPr/>
        </p:nvPicPr>
        <p:blipFill>
          <a:blip r:embed="rId3" cstate="print">
            <a:lum bright="-4000" contrast="10000"/>
          </a:blip>
          <a:srcRect/>
          <a:stretch>
            <a:fillRect/>
          </a:stretch>
        </p:blipFill>
        <p:spPr bwMode="auto">
          <a:xfrm>
            <a:off x="571500" y="4194175"/>
            <a:ext cx="2289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50825" y="59499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Горох </a:t>
            </a:r>
          </a:p>
        </p:txBody>
      </p:sp>
      <p:pic>
        <p:nvPicPr>
          <p:cNvPr id="68615" name="Picture 7" descr="f_003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3143250"/>
            <a:ext cx="2481263" cy="27622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067175" y="6021388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Квасоля</a:t>
            </a:r>
            <a:endParaRPr lang="ru-RU" sz="2000"/>
          </a:p>
        </p:txBody>
      </p:sp>
      <p:pic>
        <p:nvPicPr>
          <p:cNvPr id="68617" name="Picture 9" descr="l01068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1575" y="3286125"/>
            <a:ext cx="2392363" cy="26638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7092950" y="6092825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Люпин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4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2" grpId="0"/>
      <p:bldP spid="68614" grpId="0"/>
      <p:bldP spid="68616" grpId="0"/>
      <p:bldP spid="686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Scan0136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684213" y="549275"/>
            <a:ext cx="153035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240088" y="260350"/>
            <a:ext cx="59039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CC0000"/>
                </a:solidFill>
              </a:rPr>
              <a:t>Стручок -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763713" y="1125538"/>
            <a:ext cx="62658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002060"/>
                </a:solidFill>
              </a:rPr>
              <a:t>Сухий багатонасінний плід, </a:t>
            </a:r>
            <a:r>
              <a:rPr lang="uk-UA" sz="3200">
                <a:solidFill>
                  <a:srgbClr val="002060"/>
                </a:solidFill>
              </a:rPr>
              <a:t>що розкривається по двох швах і в якому є перегородка, на якій розміщені  насінини. </a:t>
            </a: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857250" y="6000750"/>
            <a:ext cx="508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Капуста, редька, редис</a:t>
            </a:r>
          </a:p>
        </p:txBody>
      </p:sp>
      <p:sp>
        <p:nvSpPr>
          <p:cNvPr id="65542" name="Rectangle 5" descr="росл з струч"/>
          <p:cNvSpPr>
            <a:spLocks noChangeArrowheads="1"/>
          </p:cNvSpPr>
          <p:nvPr/>
        </p:nvSpPr>
        <p:spPr bwMode="auto">
          <a:xfrm>
            <a:off x="7215188" y="3357563"/>
            <a:ext cx="1295400" cy="2819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3" name="Rectangle 7" descr="фибигия щиткова"/>
          <p:cNvSpPr>
            <a:spLocks noChangeArrowheads="1"/>
          </p:cNvSpPr>
          <p:nvPr/>
        </p:nvSpPr>
        <p:spPr bwMode="auto">
          <a:xfrm>
            <a:off x="4714875" y="3571875"/>
            <a:ext cx="2133600" cy="28194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/>
      <p:bldP spid="675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can0139"/>
          <p:cNvPicPr>
            <a:picLocks noChangeAspect="1" noChangeArrowheads="1"/>
          </p:cNvPicPr>
          <p:nvPr/>
        </p:nvPicPr>
        <p:blipFill>
          <a:blip r:embed="rId2" cstate="print">
            <a:lum bright="-4000" contrast="6000"/>
          </a:blip>
          <a:srcRect/>
          <a:stretch>
            <a:fillRect/>
          </a:stretch>
        </p:blipFill>
        <p:spPr bwMode="auto">
          <a:xfrm>
            <a:off x="428625" y="412750"/>
            <a:ext cx="147478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 descr="Scan0003"/>
          <p:cNvPicPr>
            <a:picLocks noChangeAspect="1" noChangeArrowheads="1"/>
          </p:cNvPicPr>
          <p:nvPr/>
        </p:nvPicPr>
        <p:blipFill>
          <a:blip r:embed="rId3" cstate="print">
            <a:lum bright="-4000" contrast="16000"/>
          </a:blip>
          <a:srcRect/>
          <a:stretch>
            <a:fillRect/>
          </a:stretch>
        </p:blipFill>
        <p:spPr bwMode="auto">
          <a:xfrm>
            <a:off x="250825" y="3357563"/>
            <a:ext cx="1990725" cy="228123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771775" y="0"/>
            <a:ext cx="56165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CC0000"/>
                </a:solidFill>
              </a:rPr>
              <a:t>Коробочка -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835150" y="908050"/>
            <a:ext cx="5832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002060"/>
                </a:solidFill>
              </a:rPr>
              <a:t>сухий</a:t>
            </a:r>
            <a:r>
              <a:rPr lang="uk-UA" sz="3200">
                <a:solidFill>
                  <a:srgbClr val="002060"/>
                </a:solidFill>
              </a:rPr>
              <a:t> </a:t>
            </a:r>
            <a:r>
              <a:rPr lang="uk-UA" sz="3200">
                <a:solidFill>
                  <a:srgbClr val="000066"/>
                </a:solidFill>
              </a:rPr>
              <a:t>багатонасінний плід, що розкривається кришечкою, щілинами, зубчиками.</a:t>
            </a:r>
            <a:endParaRPr lang="ru-RU" sz="3200">
              <a:solidFill>
                <a:schemeClr val="accent2"/>
              </a:solidFill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95288" y="5734050"/>
            <a:ext cx="2449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Тюльпан 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7451725" y="5300663"/>
            <a:ext cx="262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Дурман 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2916238" y="486886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Белена </a:t>
            </a:r>
          </a:p>
        </p:txBody>
      </p:sp>
      <p:pic>
        <p:nvPicPr>
          <p:cNvPr id="64524" name="Picture 12" descr="Хлопчат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933825"/>
            <a:ext cx="1965325" cy="21875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5003800" y="6165850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Бавовник</a:t>
            </a:r>
            <a:endParaRPr lang="ru-RU" sz="2000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323528" y="2564904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Мак</a:t>
            </a:r>
          </a:p>
        </p:txBody>
      </p:sp>
      <p:pic>
        <p:nvPicPr>
          <p:cNvPr id="64527" name="Picture 15" descr="Беле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2708275"/>
            <a:ext cx="18764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8" name="Picture 16" descr="Копия (2) Scan0004"/>
          <p:cNvPicPr>
            <a:picLocks noChangeAspect="1" noChangeArrowheads="1"/>
          </p:cNvPicPr>
          <p:nvPr/>
        </p:nvPicPr>
        <p:blipFill>
          <a:blip r:embed="rId6" cstate="print">
            <a:lum bright="-4000" contrast="8000"/>
          </a:blip>
          <a:srcRect/>
          <a:stretch>
            <a:fillRect/>
          </a:stretch>
        </p:blipFill>
        <p:spPr bwMode="auto">
          <a:xfrm>
            <a:off x="5292725" y="2708275"/>
            <a:ext cx="10842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9" name="Picture 17" descr="Копия (3) Scan0004"/>
          <p:cNvPicPr>
            <a:picLocks noChangeAspect="1" noChangeArrowheads="1"/>
          </p:cNvPicPr>
          <p:nvPr/>
        </p:nvPicPr>
        <p:blipFill>
          <a:blip r:embed="rId7" cstate="print">
            <a:lum bright="-8000" contrast="14000"/>
          </a:blip>
          <a:srcRect/>
          <a:stretch>
            <a:fillRect/>
          </a:stretch>
        </p:blipFill>
        <p:spPr bwMode="auto">
          <a:xfrm>
            <a:off x="7596188" y="811213"/>
            <a:ext cx="1547812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0" name="Picture 18" descr="Копия Scan0004"/>
          <p:cNvPicPr>
            <a:picLocks noChangeAspect="1" noChangeArrowheads="1"/>
          </p:cNvPicPr>
          <p:nvPr/>
        </p:nvPicPr>
        <p:blipFill>
          <a:blip r:embed="rId8" cstate="print">
            <a:lum bright="-4000" contrast="8000"/>
          </a:blip>
          <a:srcRect/>
          <a:stretch>
            <a:fillRect/>
          </a:stretch>
        </p:blipFill>
        <p:spPr bwMode="auto">
          <a:xfrm>
            <a:off x="3059113" y="5229225"/>
            <a:ext cx="9175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1" name="Picture 19" descr="D3227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3141663"/>
            <a:ext cx="183515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6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6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6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8" grpId="0"/>
      <p:bldP spid="64519" grpId="0"/>
      <p:bldP spid="64521" grpId="0"/>
      <p:bldP spid="64523" grpId="0"/>
      <p:bldP spid="64525" grpId="0"/>
      <p:bldP spid="645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152400" y="357188"/>
            <a:ext cx="8763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rgbClr val="C00000"/>
                </a:solidFill>
              </a:rPr>
              <a:t>Крилатка</a:t>
            </a:r>
            <a:r>
              <a:rPr lang="uk-UA" sz="3600">
                <a:solidFill>
                  <a:srgbClr val="000066"/>
                </a:solidFill>
              </a:rPr>
              <a:t> – плід, який має біля насінини</a:t>
            </a:r>
          </a:p>
          <a:p>
            <a:r>
              <a:rPr lang="uk-UA" sz="3600">
                <a:solidFill>
                  <a:srgbClr val="000066"/>
                </a:solidFill>
              </a:rPr>
              <a:t>виріст у вигляді прозорого             </a:t>
            </a:r>
          </a:p>
          <a:p>
            <a:r>
              <a:rPr lang="uk-UA" sz="3600">
                <a:solidFill>
                  <a:srgbClr val="000066"/>
                </a:solidFill>
              </a:rPr>
              <a:t>                 тонкого крильця</a:t>
            </a:r>
            <a:endParaRPr lang="ru-RU" sz="3600">
              <a:solidFill>
                <a:srgbClr val="000066"/>
              </a:solidFill>
            </a:endParaRPr>
          </a:p>
        </p:txBody>
      </p:sp>
      <p:sp>
        <p:nvSpPr>
          <p:cNvPr id="31749" name="Rectangle 5" descr="крилаттк"/>
          <p:cNvSpPr>
            <a:spLocks noChangeArrowheads="1"/>
          </p:cNvSpPr>
          <p:nvPr/>
        </p:nvSpPr>
        <p:spPr bwMode="auto">
          <a:xfrm>
            <a:off x="5562600" y="3657600"/>
            <a:ext cx="3124200" cy="27432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2" name="Rectangle 6" descr="крилатки"/>
          <p:cNvSpPr>
            <a:spLocks noChangeArrowheads="1"/>
          </p:cNvSpPr>
          <p:nvPr/>
        </p:nvSpPr>
        <p:spPr bwMode="auto">
          <a:xfrm>
            <a:off x="6019800" y="1643063"/>
            <a:ext cx="3124200" cy="1785937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Rectangle 7" descr="кл крил"/>
          <p:cNvSpPr>
            <a:spLocks noChangeArrowheads="1"/>
          </p:cNvSpPr>
          <p:nvPr/>
        </p:nvSpPr>
        <p:spPr bwMode="auto">
          <a:xfrm>
            <a:off x="571500" y="2500313"/>
            <a:ext cx="4343400" cy="34671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428625" y="357188"/>
            <a:ext cx="28797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CC0000"/>
                </a:solidFill>
              </a:rPr>
              <a:t>Горіх -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555776" y="0"/>
            <a:ext cx="3851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err="1">
                <a:solidFill>
                  <a:srgbClr val="002060"/>
                </a:solidFill>
              </a:rPr>
              <a:t>Сухий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однонасінний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uk-UA" sz="3200" dirty="0">
                <a:solidFill>
                  <a:srgbClr val="002060"/>
                </a:solidFill>
              </a:rPr>
              <a:t> плід із твердим зі </a:t>
            </a:r>
            <a:r>
              <a:rPr lang="uk-UA" sz="3200" dirty="0" err="1">
                <a:solidFill>
                  <a:srgbClr val="002060"/>
                </a:solidFill>
              </a:rPr>
              <a:t>здерев</a:t>
            </a:r>
            <a:r>
              <a:rPr lang="en-US" sz="3200" dirty="0">
                <a:solidFill>
                  <a:srgbClr val="002060"/>
                </a:solidFill>
              </a:rPr>
              <a:t>’</a:t>
            </a:r>
            <a:r>
              <a:rPr lang="uk-UA" sz="3200" dirty="0" err="1">
                <a:solidFill>
                  <a:srgbClr val="002060"/>
                </a:solidFill>
              </a:rPr>
              <a:t>янілим</a:t>
            </a:r>
            <a:r>
              <a:rPr lang="uk-UA" sz="3200" dirty="0">
                <a:solidFill>
                  <a:srgbClr val="002060"/>
                </a:solidFill>
              </a:rPr>
              <a:t> </a:t>
            </a:r>
            <a:r>
              <a:rPr lang="uk-UA" sz="3200" dirty="0">
                <a:solidFill>
                  <a:srgbClr val="000066"/>
                </a:solidFill>
              </a:rPr>
              <a:t>оплоднем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827088" y="5805488"/>
            <a:ext cx="8316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Фундук                             Грецький горіх                             Мигдаль</a:t>
            </a:r>
          </a:p>
        </p:txBody>
      </p:sp>
      <p:pic>
        <p:nvPicPr>
          <p:cNvPr id="109577" name="Picture 9" descr="o_509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850" y="2143125"/>
            <a:ext cx="2860675" cy="31845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9579" name="Picture 11" descr="Минда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08920"/>
            <a:ext cx="2525712" cy="28098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9580" name="Picture 12" descr="Фунду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92400"/>
            <a:ext cx="2692400" cy="29956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4" descr="41358177_OREH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60648"/>
            <a:ext cx="2181843" cy="196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  <p:bldP spid="109574" grpId="0"/>
      <p:bldP spid="1095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635375" y="333375"/>
            <a:ext cx="2879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rgbClr val="CC0000"/>
                </a:solidFill>
              </a:rPr>
              <a:t>Жолудь -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4427538" y="5876925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Дуб                                           </a:t>
            </a:r>
          </a:p>
        </p:txBody>
      </p:sp>
      <p:pic>
        <p:nvPicPr>
          <p:cNvPr id="110597" name="Picture 5" descr="d_001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3540125"/>
            <a:ext cx="2640013" cy="293687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0598" name="Picture 6" descr="Scan0004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250825" y="188913"/>
            <a:ext cx="26050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286000" y="1268413"/>
            <a:ext cx="63182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solidFill>
                  <a:srgbClr val="000066"/>
                </a:solidFill>
              </a:rPr>
              <a:t>однонасінний плід з твердим оплоднем та плоскою чашеподібною здерев</a:t>
            </a:r>
            <a:r>
              <a:rPr lang="en-US" sz="3200">
                <a:solidFill>
                  <a:srgbClr val="000066"/>
                </a:solidFill>
              </a:rPr>
              <a:t>’ </a:t>
            </a:r>
            <a:r>
              <a:rPr lang="uk-UA" sz="3200">
                <a:solidFill>
                  <a:srgbClr val="000066"/>
                </a:solidFill>
              </a:rPr>
              <a:t>янілою кришечкою.</a:t>
            </a:r>
            <a:endParaRPr lang="ru-RU" sz="3200">
              <a:solidFill>
                <a:schemeClr val="accent2"/>
              </a:solidFill>
            </a:endParaRPr>
          </a:p>
          <a:p>
            <a:pPr>
              <a:lnSpc>
                <a:spcPct val="128000"/>
              </a:lnSpc>
              <a:spcBef>
                <a:spcPts val="600"/>
              </a:spcBef>
            </a:pPr>
            <a:endParaRPr lang="ru-RU" sz="3200">
              <a:solidFill>
                <a:schemeClr val="accent2"/>
              </a:solidFill>
            </a:endParaRPr>
          </a:p>
        </p:txBody>
      </p:sp>
      <p:sp>
        <p:nvSpPr>
          <p:cNvPr id="7" name="Rectangle 7" descr="жолуді"/>
          <p:cNvSpPr>
            <a:spLocks noChangeArrowheads="1"/>
          </p:cNvSpPr>
          <p:nvPr/>
        </p:nvSpPr>
        <p:spPr bwMode="auto">
          <a:xfrm>
            <a:off x="571500" y="3357563"/>
            <a:ext cx="3552825" cy="30480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6" grpId="0"/>
      <p:bldP spid="110595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304800" y="428625"/>
            <a:ext cx="8534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rgbClr val="000066"/>
                </a:solidFill>
              </a:rPr>
              <a:t>Отже, плоди відрізняються за формою, розмірами, забарвленням, вмістом води, кількістю насіння, характером розкривання.</a:t>
            </a:r>
            <a:endParaRPr lang="ru-RU" sz="3600">
              <a:solidFill>
                <a:srgbClr val="000066"/>
              </a:solidFill>
            </a:endParaRPr>
          </a:p>
        </p:txBody>
      </p:sp>
      <p:sp>
        <p:nvSpPr>
          <p:cNvPr id="5124" name="Rectangle 4" descr="yag1"/>
          <p:cNvSpPr>
            <a:spLocks noChangeArrowheads="1"/>
          </p:cNvSpPr>
          <p:nvPr/>
        </p:nvSpPr>
        <p:spPr bwMode="auto">
          <a:xfrm>
            <a:off x="6324600" y="4876800"/>
            <a:ext cx="2362200" cy="17526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 descr="21835684_eje"/>
          <p:cNvSpPr>
            <a:spLocks noChangeArrowheads="1"/>
          </p:cNvSpPr>
          <p:nvPr/>
        </p:nvSpPr>
        <p:spPr bwMode="auto">
          <a:xfrm>
            <a:off x="395536" y="4509120"/>
            <a:ext cx="2209800" cy="18288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Oval 6" descr="-08-14_143553"/>
          <p:cNvSpPr>
            <a:spLocks noChangeArrowheads="1"/>
          </p:cNvSpPr>
          <p:nvPr/>
        </p:nvSpPr>
        <p:spPr bwMode="auto">
          <a:xfrm>
            <a:off x="3059832" y="3356992"/>
            <a:ext cx="2819400" cy="2667000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7" descr="vish06"/>
          <p:cNvSpPr>
            <a:spLocks noChangeArrowheads="1"/>
          </p:cNvSpPr>
          <p:nvPr/>
        </p:nvSpPr>
        <p:spPr bwMode="auto">
          <a:xfrm>
            <a:off x="6876256" y="2492896"/>
            <a:ext cx="1800225" cy="18669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8" descr="untitled"/>
          <p:cNvSpPr>
            <a:spLocks noChangeArrowheads="1"/>
          </p:cNvSpPr>
          <p:nvPr/>
        </p:nvSpPr>
        <p:spPr bwMode="auto">
          <a:xfrm>
            <a:off x="467544" y="2492896"/>
            <a:ext cx="2105025" cy="1652587"/>
          </a:xfrm>
          <a:prstGeom prst="rect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7" grpId="0" animBg="1"/>
      <p:bldP spid="51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картинка плод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84984"/>
            <a:ext cx="2478782" cy="3319414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8600" y="357188"/>
            <a:ext cx="66476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FF0000"/>
                </a:solidFill>
              </a:rPr>
              <a:t>Плід</a:t>
            </a:r>
            <a:r>
              <a:rPr lang="uk-UA" sz="3600" dirty="0">
                <a:solidFill>
                  <a:srgbClr val="000066"/>
                </a:solidFill>
              </a:rPr>
              <a:t> - це видозмінена в результаті запліднення </a:t>
            </a:r>
            <a:endParaRPr lang="en-US" sz="3600" dirty="0">
              <a:solidFill>
                <a:srgbClr val="000066"/>
              </a:solidFill>
            </a:endParaRPr>
          </a:p>
          <a:p>
            <a:pPr algn="ctr"/>
            <a:r>
              <a:rPr lang="uk-UA" sz="3600" dirty="0">
                <a:solidFill>
                  <a:srgbClr val="000066"/>
                </a:solidFill>
              </a:rPr>
              <a:t>квітка.  </a:t>
            </a:r>
            <a:endParaRPr lang="en-US" sz="3600" dirty="0">
              <a:solidFill>
                <a:srgbClr val="000066"/>
              </a:solidFill>
            </a:endParaRPr>
          </a:p>
          <a:p>
            <a:pPr algn="ctr"/>
            <a:endParaRPr lang="en-US" sz="3600" dirty="0">
              <a:solidFill>
                <a:srgbClr val="000066"/>
              </a:solidFill>
            </a:endParaRPr>
          </a:p>
          <a:p>
            <a:pPr algn="ctr"/>
            <a:endParaRPr lang="en-US" sz="3600" dirty="0">
              <a:solidFill>
                <a:srgbClr val="000066"/>
              </a:solidFill>
            </a:endParaRPr>
          </a:p>
          <a:p>
            <a:pPr algn="ctr"/>
            <a:endParaRPr lang="en-US" sz="3600" dirty="0">
              <a:solidFill>
                <a:srgbClr val="000066"/>
              </a:solidFill>
            </a:endParaRPr>
          </a:p>
          <a:p>
            <a:pPr algn="ctr"/>
            <a:endParaRPr lang="ru-RU" sz="1800" dirty="0">
              <a:solidFill>
                <a:srgbClr val="000066"/>
              </a:solidFill>
            </a:endParaRPr>
          </a:p>
          <a:p>
            <a:pPr algn="ctr"/>
            <a:endParaRPr lang="ru-RU" sz="1800" dirty="0">
              <a:solidFill>
                <a:srgbClr val="000066"/>
              </a:solidFill>
            </a:endParaRPr>
          </a:p>
          <a:p>
            <a:pPr algn="ctr"/>
            <a:endParaRPr lang="ru-RU" sz="1800" dirty="0">
              <a:solidFill>
                <a:srgbClr val="000066"/>
              </a:solidFill>
            </a:endParaRPr>
          </a:p>
          <a:p>
            <a:pPr algn="ctr"/>
            <a:endParaRPr lang="en-US" sz="1800" dirty="0">
              <a:solidFill>
                <a:srgbClr val="000066"/>
              </a:solidFill>
            </a:endParaRPr>
          </a:p>
          <a:p>
            <a:r>
              <a:rPr lang="uk-UA" sz="2400" dirty="0">
                <a:solidFill>
                  <a:srgbClr val="000066"/>
                </a:solidFill>
              </a:rPr>
              <a:t>В основному він утворюється із зав</a:t>
            </a:r>
            <a:r>
              <a:rPr lang="en-US" sz="2400" dirty="0">
                <a:solidFill>
                  <a:srgbClr val="000066"/>
                </a:solidFill>
              </a:rPr>
              <a:t>’</a:t>
            </a:r>
            <a:r>
              <a:rPr lang="uk-UA" sz="2400" dirty="0">
                <a:solidFill>
                  <a:srgbClr val="000066"/>
                </a:solidFill>
              </a:rPr>
              <a:t>язі маточки, але інколи в його утворенні беруть участь інші частини квітки</a:t>
            </a:r>
            <a:r>
              <a:rPr lang="uk-UA" sz="2400" dirty="0" smtClean="0">
                <a:solidFill>
                  <a:srgbClr val="000066"/>
                </a:solidFill>
              </a:rPr>
              <a:t>. Квітконіжка перетворюється на плодоніжку  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4100" name="Rectangle 4" descr="067"/>
          <p:cNvSpPr>
            <a:spLocks noChangeArrowheads="1"/>
          </p:cNvSpPr>
          <p:nvPr/>
        </p:nvSpPr>
        <p:spPr bwMode="auto">
          <a:xfrm>
            <a:off x="6732240" y="260648"/>
            <a:ext cx="2082552" cy="2304256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 descr="1-6"/>
          <p:cNvSpPr>
            <a:spLocks noChangeArrowheads="1"/>
          </p:cNvSpPr>
          <p:nvPr/>
        </p:nvSpPr>
        <p:spPr bwMode="auto">
          <a:xfrm>
            <a:off x="304800" y="1905000"/>
            <a:ext cx="2667000" cy="2895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Oval 6" descr="907561"/>
          <p:cNvSpPr>
            <a:spLocks noChangeArrowheads="1"/>
          </p:cNvSpPr>
          <p:nvPr/>
        </p:nvSpPr>
        <p:spPr bwMode="auto">
          <a:xfrm>
            <a:off x="3491880" y="2276872"/>
            <a:ext cx="2016224" cy="2332856"/>
          </a:xfrm>
          <a:prstGeom prst="ellipse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10_1169416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52936"/>
            <a:ext cx="268002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76498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2567512" cy="34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Бавовн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94222"/>
            <a:ext cx="3168352" cy="2387565"/>
          </a:xfrm>
          <a:prstGeom prst="rect">
            <a:avLst/>
          </a:prstGeom>
          <a:noFill/>
          <a:ln w="76200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91880" y="908720"/>
            <a:ext cx="5278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Бавовна  - плід коробочка</a:t>
            </a:r>
            <a:endParaRPr lang="ru-RU" sz="36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WordArt 7"/>
          <p:cNvSpPr>
            <a:spLocks noChangeArrowheads="1" noChangeShapeType="1" noTextEdit="1"/>
          </p:cNvSpPr>
          <p:nvPr/>
        </p:nvSpPr>
        <p:spPr bwMode="auto">
          <a:xfrm>
            <a:off x="395536" y="404664"/>
            <a:ext cx="82296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3600" kern="10" dirty="0" err="1">
                <a:ln w="349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Georgia"/>
              </a:rPr>
              <a:t>Кавове</a:t>
            </a:r>
            <a:r>
              <a:rPr lang="ru-RU" sz="3600" kern="10" dirty="0">
                <a:ln w="349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Georgia"/>
              </a:rPr>
              <a:t> </a:t>
            </a:r>
            <a:r>
              <a:rPr lang="ru-RU" sz="3600" kern="10" dirty="0" err="1">
                <a:ln w="349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Georgia"/>
              </a:rPr>
              <a:t>дерево-плід</a:t>
            </a:r>
            <a:r>
              <a:rPr lang="ru-RU" sz="3600" kern="10" dirty="0">
                <a:ln w="349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Georgia"/>
              </a:rPr>
              <a:t> ягода</a:t>
            </a:r>
          </a:p>
        </p:txBody>
      </p:sp>
      <p:pic>
        <p:nvPicPr>
          <p:cNvPr id="45058" name="Picture 2" descr="Картинки по запросу картинка плід ка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3247560" cy="2376264"/>
          </a:xfrm>
          <a:prstGeom prst="rect">
            <a:avLst/>
          </a:prstGeom>
          <a:noFill/>
        </p:spPr>
      </p:pic>
      <p:pic>
        <p:nvPicPr>
          <p:cNvPr id="45062" name="Picture 6" descr="Картинки по запросу картинка плід кав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859188" cy="1929594"/>
          </a:xfrm>
          <a:prstGeom prst="rect">
            <a:avLst/>
          </a:prstGeom>
          <a:noFill/>
        </p:spPr>
      </p:pic>
      <p:pic>
        <p:nvPicPr>
          <p:cNvPr id="45064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628800"/>
            <a:ext cx="5161530" cy="2304255"/>
          </a:xfrm>
          <a:prstGeom prst="rect">
            <a:avLst/>
          </a:prstGeom>
          <a:noFill/>
        </p:spPr>
      </p:pic>
      <p:pic>
        <p:nvPicPr>
          <p:cNvPr id="45066" name="Picture 10" descr="Картинки по запросу картинка процес обжарювання кав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068960"/>
            <a:ext cx="3072341" cy="2304256"/>
          </a:xfrm>
          <a:prstGeom prst="rect">
            <a:avLst/>
          </a:prstGeom>
          <a:noFill/>
        </p:spPr>
      </p:pic>
      <p:pic>
        <p:nvPicPr>
          <p:cNvPr id="45060" name="Picture 4" descr="Картинки по запросу картинка плід кав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653136"/>
            <a:ext cx="4067944" cy="20339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Картинки по запросу плід хлібного дер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4283968" cy="3206282"/>
          </a:xfrm>
          <a:prstGeom prst="rect">
            <a:avLst/>
          </a:prstGeom>
          <a:noFill/>
        </p:spPr>
      </p:pic>
      <p:pic>
        <p:nvPicPr>
          <p:cNvPr id="60422" name="Picture 6" descr="Картинки по запросу плід хлібного дер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3960440" cy="2638644"/>
          </a:xfrm>
          <a:prstGeom prst="rect">
            <a:avLst/>
          </a:prstGeom>
          <a:noFill/>
        </p:spPr>
      </p:pic>
      <p:pic>
        <p:nvPicPr>
          <p:cNvPr id="60424" name="Picture 8" descr="Картинки по запросу плід гарбу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2170" y="188640"/>
            <a:ext cx="3654406" cy="2088232"/>
          </a:xfrm>
          <a:prstGeom prst="rect">
            <a:avLst/>
          </a:prstGeom>
          <a:noFill/>
        </p:spPr>
      </p:pic>
      <p:pic>
        <p:nvPicPr>
          <p:cNvPr id="60418" name="Picture 2" descr="Картинки по запросу плід гарбу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604867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Картинки по запросу типи плодів 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6199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Копия Scan0001"/>
          <p:cNvPicPr>
            <a:picLocks noChangeAspect="1" noChangeArrowheads="1"/>
          </p:cNvPicPr>
          <p:nvPr/>
        </p:nvPicPr>
        <p:blipFill>
          <a:blip r:embed="rId2" cstate="print">
            <a:lum bright="-8000" contrast="16000"/>
          </a:blip>
          <a:srcRect/>
          <a:stretch>
            <a:fillRect/>
          </a:stretch>
        </p:blipFill>
        <p:spPr bwMode="auto">
          <a:xfrm>
            <a:off x="6629400" y="4038600"/>
            <a:ext cx="2216150" cy="2587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4995" name="Rectangle 7"/>
          <p:cNvSpPr>
            <a:spLocks noChangeArrowheads="1"/>
          </p:cNvSpPr>
          <p:nvPr/>
        </p:nvSpPr>
        <p:spPr bwMode="auto">
          <a:xfrm>
            <a:off x="2214563" y="428625"/>
            <a:ext cx="5151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>
                <a:solidFill>
                  <a:srgbClr val="000066"/>
                </a:solidFill>
              </a:rPr>
              <a:t>Яке ж значення плодів?</a:t>
            </a:r>
          </a:p>
        </p:txBody>
      </p:sp>
      <p:sp>
        <p:nvSpPr>
          <p:cNvPr id="84996" name="Rectangle 9" descr="frukt3"/>
          <p:cNvSpPr>
            <a:spLocks noChangeArrowheads="1"/>
          </p:cNvSpPr>
          <p:nvPr/>
        </p:nvSpPr>
        <p:spPr bwMode="auto">
          <a:xfrm>
            <a:off x="2209800" y="4419600"/>
            <a:ext cx="2133600" cy="21336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7" name="Rectangle 10" descr="02"/>
          <p:cNvSpPr>
            <a:spLocks noChangeArrowheads="1"/>
          </p:cNvSpPr>
          <p:nvPr/>
        </p:nvSpPr>
        <p:spPr bwMode="auto">
          <a:xfrm>
            <a:off x="228600" y="1981200"/>
            <a:ext cx="1752600" cy="2133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8" name="Rectangle 12" descr="корзина з ягод"/>
          <p:cNvSpPr>
            <a:spLocks noChangeArrowheads="1"/>
          </p:cNvSpPr>
          <p:nvPr/>
        </p:nvSpPr>
        <p:spPr bwMode="auto">
          <a:xfrm>
            <a:off x="6934200" y="1981200"/>
            <a:ext cx="1828800" cy="17526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9" name="Rectangle 13" descr="білочка з ор"/>
          <p:cNvSpPr>
            <a:spLocks noChangeArrowheads="1"/>
          </p:cNvSpPr>
          <p:nvPr/>
        </p:nvSpPr>
        <p:spPr bwMode="auto">
          <a:xfrm>
            <a:off x="2514600" y="2133600"/>
            <a:ext cx="1600200" cy="1905000"/>
          </a:xfrm>
          <a:prstGeom prst="rect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0" name="Rectangle 14" descr="1211961658_39096"/>
          <p:cNvSpPr>
            <a:spLocks noChangeArrowheads="1"/>
          </p:cNvSpPr>
          <p:nvPr/>
        </p:nvSpPr>
        <p:spPr bwMode="auto">
          <a:xfrm>
            <a:off x="4648200" y="2133600"/>
            <a:ext cx="1752600" cy="1828800"/>
          </a:xfrm>
          <a:prstGeom prst="rect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1" name="Rectangle 15" descr="28281_20070825121104"/>
          <p:cNvSpPr>
            <a:spLocks noChangeArrowheads="1"/>
          </p:cNvSpPr>
          <p:nvPr/>
        </p:nvSpPr>
        <p:spPr bwMode="auto">
          <a:xfrm>
            <a:off x="228600" y="4572000"/>
            <a:ext cx="1752600" cy="1905000"/>
          </a:xfrm>
          <a:prstGeom prst="rect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5002" name="Picture 16" descr="d_045i"/>
          <p:cNvPicPr>
            <a:picLocks noChangeAspect="1" noChangeArrowheads="1"/>
          </p:cNvPicPr>
          <p:nvPr/>
        </p:nvPicPr>
        <p:blipFill>
          <a:blip r:embed="rId9" cstate="print">
            <a:lum bright="-2000" contrast="22000"/>
          </a:blip>
          <a:srcRect/>
          <a:stretch>
            <a:fillRect/>
          </a:stretch>
        </p:blipFill>
        <p:spPr bwMode="auto">
          <a:xfrm>
            <a:off x="4495800" y="44196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4287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b="1" smtClean="0">
                <a:solidFill>
                  <a:srgbClr val="000066"/>
                </a:solidFill>
              </a:rPr>
              <a:t>Плід – генеративний орган рослин, що розвивається із квітки. </a:t>
            </a:r>
            <a:endParaRPr lang="ru-RU" b="1" smtClean="0">
              <a:solidFill>
                <a:srgbClr val="000066"/>
              </a:solidFill>
            </a:endParaRPr>
          </a:p>
        </p:txBody>
      </p:sp>
      <p:sp>
        <p:nvSpPr>
          <p:cNvPr id="13317" name="Rectangle 5" descr="соплодие"/>
          <p:cNvSpPr>
            <a:spLocks noChangeArrowheads="1"/>
          </p:cNvSpPr>
          <p:nvPr/>
        </p:nvSpPr>
        <p:spPr bwMode="auto">
          <a:xfrm>
            <a:off x="1214438" y="1643063"/>
            <a:ext cx="6715125" cy="4695825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Картинки по запросу плоди без попереднього заплідн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Картинки по запросу плоди без попереднього заплідн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620" y="2667465"/>
            <a:ext cx="5587380" cy="4190535"/>
          </a:xfrm>
          <a:prstGeom prst="rect">
            <a:avLst/>
          </a:prstGeom>
          <a:noFill/>
        </p:spPr>
      </p:pic>
      <p:pic>
        <p:nvPicPr>
          <p:cNvPr id="23554" name="Picture 2" descr="Картинки по запросу плоди суниц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625160" y="1065318"/>
            <a:ext cx="4921711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69269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У формуванні запашних солодких плодів суниць бере участь квітколоже.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Будова плоду</a:t>
            </a:r>
            <a:endParaRPr lang="ru-RU" dirty="0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44938" y="27074813"/>
            <a:ext cx="38100001" cy="3571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_509i"/>
          <p:cNvPicPr>
            <a:picLocks noChangeAspect="1" noChangeArrowheads="1"/>
          </p:cNvPicPr>
          <p:nvPr/>
        </p:nvPicPr>
        <p:blipFill>
          <a:blip r:embed="rId3" cstate="print"/>
          <a:srcRect t="5478" b="5478"/>
          <a:stretch>
            <a:fillRect/>
          </a:stretch>
        </p:blipFill>
        <p:spPr bwMode="auto">
          <a:xfrm>
            <a:off x="5490989" y="1213296"/>
            <a:ext cx="2773362" cy="27511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4" descr="Лимон (разрез)"/>
          <p:cNvPicPr>
            <a:picLocks noChangeAspect="1" noChangeArrowheads="1"/>
          </p:cNvPicPr>
          <p:nvPr/>
        </p:nvPicPr>
        <p:blipFill>
          <a:blip r:embed="rId4" cstate="print"/>
          <a:srcRect l="-6677" t="-7559" r="-6677" b="-7559"/>
          <a:stretch>
            <a:fillRect/>
          </a:stretch>
        </p:blipFill>
        <p:spPr bwMode="auto">
          <a:xfrm>
            <a:off x="5364088" y="4005064"/>
            <a:ext cx="2044849" cy="1916757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746" name="Picture 2" descr="Картинки по запросу будова персика"/>
          <p:cNvPicPr>
            <a:picLocks noChangeAspect="1" noChangeArrowheads="1"/>
          </p:cNvPicPr>
          <p:nvPr/>
        </p:nvPicPr>
        <p:blipFill>
          <a:blip r:embed="rId5" cstate="print"/>
          <a:srcRect b="12094"/>
          <a:stretch>
            <a:fillRect/>
          </a:stretch>
        </p:blipFill>
        <p:spPr bwMode="auto">
          <a:xfrm>
            <a:off x="179512" y="1484784"/>
            <a:ext cx="4400550" cy="25202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1920" y="2060848"/>
            <a:ext cx="128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- оплодень</a:t>
            </a:r>
            <a:endParaRPr lang="ru-RU" b="1" dirty="0"/>
          </a:p>
        </p:txBody>
      </p:sp>
      <p:pic>
        <p:nvPicPr>
          <p:cNvPr id="10" name="Object 2"/>
          <p:cNvPicPr>
            <a:picLocks noChangeAspect="1" noChangeArrowheads="1"/>
          </p:cNvPicPr>
          <p:nvPr/>
        </p:nvPicPr>
        <p:blipFill>
          <a:blip r:embed="rId6" cstate="print"/>
          <a:srcRect t="39677" r="36227"/>
          <a:stretch>
            <a:fillRect/>
          </a:stretch>
        </p:blipFill>
        <p:spPr bwMode="auto">
          <a:xfrm>
            <a:off x="251520" y="3933056"/>
            <a:ext cx="45368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68163" y="4437112"/>
            <a:ext cx="2294714" cy="2151422"/>
          </a:xfrm>
          <a:noFill/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4211960" y="2564904"/>
            <a:ext cx="576064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 descr="лищина"/>
          <p:cNvSpPr>
            <a:spLocks noChangeArrowheads="1"/>
          </p:cNvSpPr>
          <p:nvPr/>
        </p:nvSpPr>
        <p:spPr bwMode="auto">
          <a:xfrm>
            <a:off x="5000625" y="3429000"/>
            <a:ext cx="3609975" cy="31242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52400" y="357188"/>
            <a:ext cx="8839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solidFill>
                  <a:srgbClr val="000066"/>
                </a:solidFill>
              </a:rPr>
              <a:t>Оплодень захищає насіння від низьких температур, висихання, механічних пошкоджень, а також сприяє поширенню насіння в природі.</a:t>
            </a:r>
            <a:endParaRPr lang="ru-RU" sz="3600">
              <a:solidFill>
                <a:srgbClr val="000066"/>
              </a:solidFill>
            </a:endParaRPr>
          </a:p>
        </p:txBody>
      </p:sp>
      <p:sp>
        <p:nvSpPr>
          <p:cNvPr id="3076" name="Rectangle 4" descr="zeml1"/>
          <p:cNvSpPr>
            <a:spLocks noChangeArrowheads="1"/>
          </p:cNvSpPr>
          <p:nvPr/>
        </p:nvSpPr>
        <p:spPr bwMode="auto">
          <a:xfrm>
            <a:off x="304800" y="3429000"/>
            <a:ext cx="3624263" cy="3124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Rectangle 5" descr="drupe"/>
          <p:cNvSpPr>
            <a:spLocks noChangeArrowheads="1"/>
          </p:cNvSpPr>
          <p:nvPr/>
        </p:nvSpPr>
        <p:spPr bwMode="auto">
          <a:xfrm>
            <a:off x="3810000" y="4495800"/>
            <a:ext cx="1676400" cy="16764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хе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481013"/>
            <a:ext cx="8466137" cy="3998912"/>
          </a:xfrm>
          <a:prstGeom prst="rect">
            <a:avLst/>
          </a:prstGeom>
          <a:noFill/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4572000"/>
            <a:ext cx="278606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560888"/>
            <a:ext cx="186213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388" y="4579938"/>
            <a:ext cx="2592387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66913" y="246063"/>
            <a:ext cx="5854700" cy="1268412"/>
          </a:xfrm>
          <a:prstGeom prst="rect">
            <a:avLst/>
          </a:prstGeom>
          <a:solidFill>
            <a:srgbClr val="FBB5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966913" y="246063"/>
            <a:ext cx="5854700" cy="1268412"/>
          </a:xfrm>
          <a:prstGeom prst="rect">
            <a:avLst/>
          </a:prstGeom>
          <a:noFill/>
          <a:ln w="3333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501900" y="371475"/>
            <a:ext cx="388228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3200" dirty="0" err="1">
                <a:solidFill>
                  <a:srgbClr val="000000"/>
                </a:solidFill>
                <a:latin typeface="Arial" charset="0"/>
              </a:rPr>
              <a:t>Класифікація</a:t>
            </a:r>
            <a:r>
              <a:rPr lang="ru-RU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Arial" charset="0"/>
              </a:rPr>
              <a:t>плодів</a:t>
            </a:r>
            <a:endParaRPr lang="ru-RU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95688" y="998538"/>
            <a:ext cx="2606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900">
                <a:solidFill>
                  <a:srgbClr val="000000"/>
                </a:solidFill>
                <a:latin typeface="Arial" charset="0"/>
              </a:rPr>
              <a:t>(по кількості насінин)</a:t>
            </a:r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19188" y="1895475"/>
            <a:ext cx="3392487" cy="762000"/>
          </a:xfrm>
          <a:prstGeom prst="rect">
            <a:avLst/>
          </a:prstGeom>
          <a:solidFill>
            <a:srgbClr val="FBB5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119188" y="1895475"/>
            <a:ext cx="3392487" cy="762000"/>
          </a:xfrm>
          <a:prstGeom prst="rect">
            <a:avLst/>
          </a:prstGeom>
          <a:noFill/>
          <a:ln w="3333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021263" y="1938338"/>
            <a:ext cx="3435350" cy="760412"/>
          </a:xfrm>
          <a:prstGeom prst="rect">
            <a:avLst/>
          </a:prstGeom>
          <a:solidFill>
            <a:srgbClr val="FBB5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021263" y="1938338"/>
            <a:ext cx="3435350" cy="760412"/>
          </a:xfrm>
          <a:prstGeom prst="rect">
            <a:avLst/>
          </a:prstGeom>
          <a:noFill/>
          <a:ln w="3333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3027363" y="1497013"/>
            <a:ext cx="1654175" cy="390525"/>
          </a:xfrm>
          <a:custGeom>
            <a:avLst/>
            <a:gdLst>
              <a:gd name="T0" fmla="*/ 2147483647 w 1042"/>
              <a:gd name="T1" fmla="*/ 0 h 246"/>
              <a:gd name="T2" fmla="*/ 2147483647 w 1042"/>
              <a:gd name="T3" fmla="*/ 2147483647 h 246"/>
              <a:gd name="T4" fmla="*/ 2147483647 w 1042"/>
              <a:gd name="T5" fmla="*/ 2147483647 h 246"/>
              <a:gd name="T6" fmla="*/ 0 w 1042"/>
              <a:gd name="T7" fmla="*/ 2147483647 h 246"/>
              <a:gd name="T8" fmla="*/ 2147483647 w 1042"/>
              <a:gd name="T9" fmla="*/ 2147483647 h 246"/>
              <a:gd name="T10" fmla="*/ 2147483647 w 1042"/>
              <a:gd name="T11" fmla="*/ 2147483647 h 246"/>
              <a:gd name="T12" fmla="*/ 2147483647 w 1042"/>
              <a:gd name="T13" fmla="*/ 2147483647 h 246"/>
              <a:gd name="T14" fmla="*/ 2147483647 w 1042"/>
              <a:gd name="T15" fmla="*/ 0 h 2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2"/>
              <a:gd name="T25" fmla="*/ 0 h 246"/>
              <a:gd name="T26" fmla="*/ 1042 w 1042"/>
              <a:gd name="T27" fmla="*/ 246 h 2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2" h="246">
                <a:moveTo>
                  <a:pt x="1042" y="0"/>
                </a:moveTo>
                <a:lnTo>
                  <a:pt x="59" y="203"/>
                </a:lnTo>
                <a:lnTo>
                  <a:pt x="59" y="182"/>
                </a:lnTo>
                <a:lnTo>
                  <a:pt x="0" y="224"/>
                </a:lnTo>
                <a:lnTo>
                  <a:pt x="70" y="246"/>
                </a:lnTo>
                <a:lnTo>
                  <a:pt x="64" y="224"/>
                </a:lnTo>
                <a:lnTo>
                  <a:pt x="1042" y="22"/>
                </a:lnTo>
                <a:lnTo>
                  <a:pt x="104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4851400" y="1497013"/>
            <a:ext cx="1400175" cy="381000"/>
          </a:xfrm>
          <a:custGeom>
            <a:avLst/>
            <a:gdLst>
              <a:gd name="T0" fmla="*/ 0 w 882"/>
              <a:gd name="T1" fmla="*/ 2147483647 h 240"/>
              <a:gd name="T2" fmla="*/ 2147483647 w 882"/>
              <a:gd name="T3" fmla="*/ 2147483647 h 240"/>
              <a:gd name="T4" fmla="*/ 2147483647 w 882"/>
              <a:gd name="T5" fmla="*/ 2147483647 h 240"/>
              <a:gd name="T6" fmla="*/ 2147483647 w 882"/>
              <a:gd name="T7" fmla="*/ 2147483647 h 240"/>
              <a:gd name="T8" fmla="*/ 2147483647 w 882"/>
              <a:gd name="T9" fmla="*/ 2147483647 h 240"/>
              <a:gd name="T10" fmla="*/ 2147483647 w 882"/>
              <a:gd name="T11" fmla="*/ 2147483647 h 240"/>
              <a:gd name="T12" fmla="*/ 2147483647 w 882"/>
              <a:gd name="T13" fmla="*/ 0 h 240"/>
              <a:gd name="T14" fmla="*/ 0 w 882"/>
              <a:gd name="T15" fmla="*/ 2147483647 h 2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82"/>
              <a:gd name="T25" fmla="*/ 0 h 240"/>
              <a:gd name="T26" fmla="*/ 882 w 882"/>
              <a:gd name="T27" fmla="*/ 240 h 2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82" h="240">
                <a:moveTo>
                  <a:pt x="0" y="22"/>
                </a:moveTo>
                <a:lnTo>
                  <a:pt x="818" y="219"/>
                </a:lnTo>
                <a:lnTo>
                  <a:pt x="812" y="240"/>
                </a:lnTo>
                <a:lnTo>
                  <a:pt x="882" y="224"/>
                </a:lnTo>
                <a:lnTo>
                  <a:pt x="828" y="176"/>
                </a:lnTo>
                <a:lnTo>
                  <a:pt x="823" y="198"/>
                </a:lnTo>
                <a:lnTo>
                  <a:pt x="5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177925" y="2030413"/>
            <a:ext cx="24971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Arial" charset="0"/>
              </a:rPr>
              <a:t>Однонасінні</a:t>
            </a:r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5114925" y="1987550"/>
            <a:ext cx="2801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Arial" charset="0"/>
              </a:rPr>
              <a:t>Баготонасінні</a:t>
            </a:r>
            <a:endParaRPr lang="ru-RU"/>
          </a:p>
        </p:txBody>
      </p:sp>
      <p:pic>
        <p:nvPicPr>
          <p:cNvPr id="104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4856163"/>
            <a:ext cx="18653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0" y="4856163"/>
            <a:ext cx="1739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25" y="2952750"/>
            <a:ext cx="190817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2909888"/>
            <a:ext cx="19939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4263" y="4772025"/>
            <a:ext cx="1951037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5163" y="4772025"/>
            <a:ext cx="18669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138" y="8520113"/>
            <a:ext cx="627062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Object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3048000"/>
            <a:ext cx="16764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Object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30480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505</Words>
  <Application>Microsoft Office PowerPoint</Application>
  <PresentationFormat>Экран (4:3)</PresentationFormat>
  <Paragraphs>138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Плід – генеративний орган рослин, що розвивається із квітки. </vt:lpstr>
      <vt:lpstr>Презентация PowerPoint</vt:lpstr>
      <vt:lpstr>Будова плоду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Яблуко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Zhenya</dc:creator>
  <cp:lastModifiedBy>Vinga</cp:lastModifiedBy>
  <cp:revision>35</cp:revision>
  <dcterms:created xsi:type="dcterms:W3CDTF">2018-02-20T17:41:07Z</dcterms:created>
  <dcterms:modified xsi:type="dcterms:W3CDTF">2025-09-26T05:55:22Z</dcterms:modified>
</cp:coreProperties>
</file>