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22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B43191CA-A728-4DFD-8BBD-BBA64D477897}" type="datetimeFigureOut">
              <a:rPr lang="ru-RU" smtClean="0"/>
              <a:t>26.09.2025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D8B79F-24DD-4144-8436-EE7B9455DF4E}" type="slidenum">
              <a:rPr lang="ru-RU" smtClean="0"/>
              <a:t>‹№›</a:t>
            </a:fld>
            <a:endParaRPr lang="ru-RU"/>
          </a:p>
        </p:txBody>
      </p:sp>
    </p:spTree>
    <p:extLst>
      <p:ext uri="{BB962C8B-B14F-4D97-AF65-F5344CB8AC3E}">
        <p14:creationId xmlns:p14="http://schemas.microsoft.com/office/powerpoint/2010/main" val="2617966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3191CA-A728-4DFD-8BBD-BBA64D477897}" type="datetimeFigureOut">
              <a:rPr lang="ru-RU" smtClean="0"/>
              <a:t>26.09.2025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D8B79F-24DD-4144-8436-EE7B9455DF4E}" type="slidenum">
              <a:rPr lang="ru-RU" smtClean="0"/>
              <a:t>‹№›</a:t>
            </a:fld>
            <a:endParaRPr lang="ru-RU"/>
          </a:p>
        </p:txBody>
      </p:sp>
    </p:spTree>
    <p:extLst>
      <p:ext uri="{BB962C8B-B14F-4D97-AF65-F5344CB8AC3E}">
        <p14:creationId xmlns:p14="http://schemas.microsoft.com/office/powerpoint/2010/main" val="1360952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3191CA-A728-4DFD-8BBD-BBA64D477897}" type="datetimeFigureOut">
              <a:rPr lang="ru-RU" smtClean="0"/>
              <a:t>26.09.2025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D8B79F-24DD-4144-8436-EE7B9455DF4E}" type="slidenum">
              <a:rPr lang="ru-RU" smtClean="0"/>
              <a:t>‹№›</a:t>
            </a:fld>
            <a:endParaRPr lang="ru-RU"/>
          </a:p>
        </p:txBody>
      </p:sp>
    </p:spTree>
    <p:extLst>
      <p:ext uri="{BB962C8B-B14F-4D97-AF65-F5344CB8AC3E}">
        <p14:creationId xmlns:p14="http://schemas.microsoft.com/office/powerpoint/2010/main" val="3207882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3191CA-A728-4DFD-8BBD-BBA64D477897}" type="datetimeFigureOut">
              <a:rPr lang="ru-RU" smtClean="0"/>
              <a:t>26.09.2025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D8B79F-24DD-4144-8436-EE7B9455DF4E}" type="slidenum">
              <a:rPr lang="ru-RU" smtClean="0"/>
              <a:t>‹№›</a:t>
            </a:fld>
            <a:endParaRPr lang="ru-RU"/>
          </a:p>
        </p:txBody>
      </p:sp>
    </p:spTree>
    <p:extLst>
      <p:ext uri="{BB962C8B-B14F-4D97-AF65-F5344CB8AC3E}">
        <p14:creationId xmlns:p14="http://schemas.microsoft.com/office/powerpoint/2010/main" val="1582815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3191CA-A728-4DFD-8BBD-BBA64D477897}" type="datetimeFigureOut">
              <a:rPr lang="ru-RU" smtClean="0"/>
              <a:t>26.09.2025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D8B79F-24DD-4144-8436-EE7B9455DF4E}" type="slidenum">
              <a:rPr lang="ru-RU" smtClean="0"/>
              <a:t>‹№›</a:t>
            </a:fld>
            <a:endParaRPr lang="ru-RU"/>
          </a:p>
        </p:txBody>
      </p:sp>
    </p:spTree>
    <p:extLst>
      <p:ext uri="{BB962C8B-B14F-4D97-AF65-F5344CB8AC3E}">
        <p14:creationId xmlns:p14="http://schemas.microsoft.com/office/powerpoint/2010/main" val="794675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3191CA-A728-4DFD-8BBD-BBA64D477897}" type="datetimeFigureOut">
              <a:rPr lang="ru-RU" smtClean="0"/>
              <a:t>26.09.2025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FD8B79F-24DD-4144-8436-EE7B9455DF4E}" type="slidenum">
              <a:rPr lang="ru-RU" smtClean="0"/>
              <a:t>‹№›</a:t>
            </a:fld>
            <a:endParaRPr lang="ru-RU"/>
          </a:p>
        </p:txBody>
      </p:sp>
    </p:spTree>
    <p:extLst>
      <p:ext uri="{BB962C8B-B14F-4D97-AF65-F5344CB8AC3E}">
        <p14:creationId xmlns:p14="http://schemas.microsoft.com/office/powerpoint/2010/main" val="1011925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3191CA-A728-4DFD-8BBD-BBA64D477897}" type="datetimeFigureOut">
              <a:rPr lang="ru-RU" smtClean="0"/>
              <a:t>26.09.2025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FD8B79F-24DD-4144-8436-EE7B9455DF4E}" type="slidenum">
              <a:rPr lang="ru-RU" smtClean="0"/>
              <a:t>‹№›</a:t>
            </a:fld>
            <a:endParaRPr lang="ru-RU"/>
          </a:p>
        </p:txBody>
      </p:sp>
    </p:spTree>
    <p:extLst>
      <p:ext uri="{BB962C8B-B14F-4D97-AF65-F5344CB8AC3E}">
        <p14:creationId xmlns:p14="http://schemas.microsoft.com/office/powerpoint/2010/main" val="2852620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3191CA-A728-4DFD-8BBD-BBA64D477897}" type="datetimeFigureOut">
              <a:rPr lang="ru-RU" smtClean="0"/>
              <a:t>26.09.2025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FD8B79F-24DD-4144-8436-EE7B9455DF4E}" type="slidenum">
              <a:rPr lang="ru-RU" smtClean="0"/>
              <a:t>‹№›</a:t>
            </a:fld>
            <a:endParaRPr lang="ru-RU"/>
          </a:p>
        </p:txBody>
      </p:sp>
    </p:spTree>
    <p:extLst>
      <p:ext uri="{BB962C8B-B14F-4D97-AF65-F5344CB8AC3E}">
        <p14:creationId xmlns:p14="http://schemas.microsoft.com/office/powerpoint/2010/main" val="795416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3191CA-A728-4DFD-8BBD-BBA64D477897}" type="datetimeFigureOut">
              <a:rPr lang="ru-RU" smtClean="0"/>
              <a:t>26.09.2025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FD8B79F-24DD-4144-8436-EE7B9455DF4E}" type="slidenum">
              <a:rPr lang="ru-RU" smtClean="0"/>
              <a:t>‹№›</a:t>
            </a:fld>
            <a:endParaRPr lang="ru-RU"/>
          </a:p>
        </p:txBody>
      </p:sp>
    </p:spTree>
    <p:extLst>
      <p:ext uri="{BB962C8B-B14F-4D97-AF65-F5344CB8AC3E}">
        <p14:creationId xmlns:p14="http://schemas.microsoft.com/office/powerpoint/2010/main" val="2469938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B43191CA-A728-4DFD-8BBD-BBA64D477897}" type="datetimeFigureOut">
              <a:rPr lang="ru-RU" smtClean="0"/>
              <a:t>26.09.2025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FD8B79F-24DD-4144-8436-EE7B9455DF4E}" type="slidenum">
              <a:rPr lang="ru-RU" smtClean="0"/>
              <a:t>‹№›</a:t>
            </a:fld>
            <a:endParaRPr lang="ru-RU"/>
          </a:p>
        </p:txBody>
      </p:sp>
    </p:spTree>
    <p:extLst>
      <p:ext uri="{BB962C8B-B14F-4D97-AF65-F5344CB8AC3E}">
        <p14:creationId xmlns:p14="http://schemas.microsoft.com/office/powerpoint/2010/main" val="2900149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B43191CA-A728-4DFD-8BBD-BBA64D477897}" type="datetimeFigureOut">
              <a:rPr lang="ru-RU" smtClean="0"/>
              <a:t>26.09.2025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FD8B79F-24DD-4144-8436-EE7B9455DF4E}" type="slidenum">
              <a:rPr lang="ru-RU" smtClean="0"/>
              <a:t>‹№›</a:t>
            </a:fld>
            <a:endParaRPr lang="ru-RU"/>
          </a:p>
        </p:txBody>
      </p:sp>
    </p:spTree>
    <p:extLst>
      <p:ext uri="{BB962C8B-B14F-4D97-AF65-F5344CB8AC3E}">
        <p14:creationId xmlns:p14="http://schemas.microsoft.com/office/powerpoint/2010/main" val="104006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3191CA-A728-4DFD-8BBD-BBA64D477897}" type="datetimeFigureOut">
              <a:rPr lang="ru-RU" smtClean="0"/>
              <a:t>26.09.2025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D8B79F-24DD-4144-8436-EE7B9455DF4E}" type="slidenum">
              <a:rPr lang="ru-RU" smtClean="0"/>
              <a:t>‹№›</a:t>
            </a:fld>
            <a:endParaRPr lang="ru-RU"/>
          </a:p>
        </p:txBody>
      </p:sp>
    </p:spTree>
    <p:extLst>
      <p:ext uri="{BB962C8B-B14F-4D97-AF65-F5344CB8AC3E}">
        <p14:creationId xmlns:p14="http://schemas.microsoft.com/office/powerpoint/2010/main" val="38442181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6447503"/>
            <a:ext cx="9144000" cy="494071"/>
          </a:xfrm>
        </p:spPr>
        <p:txBody>
          <a:bodyPr>
            <a:noAutofit/>
          </a:bodyPr>
          <a:lstStyle/>
          <a:p>
            <a:r>
              <a:rPr lang="uk-UA" sz="3200" dirty="0"/>
              <a:t>Практична робота № 2</a:t>
            </a:r>
            <a:br>
              <a:rPr lang="uk-UA" sz="3200" dirty="0"/>
            </a:br>
            <a:br>
              <a:rPr lang="uk-UA" sz="3200" dirty="0"/>
            </a:br>
            <a:br>
              <a:rPr lang="uk-UA" sz="3200" dirty="0"/>
            </a:br>
            <a:br>
              <a:rPr lang="uk-UA" sz="3200" dirty="0"/>
            </a:br>
            <a:br>
              <a:rPr lang="uk-UA" sz="3200" dirty="0"/>
            </a:br>
            <a:br>
              <a:rPr lang="uk-UA" sz="3200" dirty="0"/>
            </a:br>
            <a:br>
              <a:rPr lang="uk-UA" sz="3200" dirty="0"/>
            </a:br>
            <a:br>
              <a:rPr lang="uk-UA" sz="3200" dirty="0"/>
            </a:br>
            <a:br>
              <a:rPr lang="uk-UA" sz="3200" dirty="0"/>
            </a:br>
            <a:br>
              <a:rPr lang="uk-UA" sz="3200" dirty="0"/>
            </a:br>
            <a:r>
              <a:rPr lang="ru-RU" sz="2400" b="1" dirty="0" err="1"/>
              <a:t>Практичне</a:t>
            </a:r>
            <a:r>
              <a:rPr lang="ru-RU" sz="2400" b="1" dirty="0"/>
              <a:t> </a:t>
            </a:r>
            <a:r>
              <a:rPr lang="ru-RU" sz="2400" b="1" dirty="0" err="1"/>
              <a:t>заняття</a:t>
            </a:r>
            <a:r>
              <a:rPr lang="ru-RU" sz="2400" b="1" dirty="0"/>
              <a:t> 2.</a:t>
            </a:r>
            <a:br>
              <a:rPr lang="ru-RU" sz="2400" b="1" dirty="0"/>
            </a:br>
            <a:r>
              <a:rPr lang="ru-RU" sz="2400" dirty="0" err="1"/>
              <a:t>Правове</a:t>
            </a:r>
            <a:r>
              <a:rPr lang="ru-RU" sz="2400" dirty="0"/>
              <a:t> та </a:t>
            </a:r>
            <a:r>
              <a:rPr lang="ru-RU" sz="2400" dirty="0" err="1"/>
              <a:t>нормативне</a:t>
            </a:r>
            <a:r>
              <a:rPr lang="ru-RU" sz="2400" dirty="0"/>
              <a:t> </a:t>
            </a:r>
            <a:r>
              <a:rPr lang="ru-RU" sz="2400" dirty="0" err="1"/>
              <a:t>регулювання</a:t>
            </a:r>
            <a:br>
              <a:rPr lang="ru-RU" sz="2400" dirty="0"/>
            </a:br>
            <a:r>
              <a:rPr lang="ru-RU" sz="2400" dirty="0" err="1"/>
              <a:t>екологічної</a:t>
            </a:r>
            <a:r>
              <a:rPr lang="ru-RU" sz="2400" dirty="0"/>
              <a:t> </a:t>
            </a:r>
            <a:r>
              <a:rPr lang="ru-RU" sz="2400" dirty="0" err="1"/>
              <a:t>стійкості</a:t>
            </a:r>
            <a:r>
              <a:rPr lang="ru-RU" sz="2400" dirty="0"/>
              <a:t>.</a:t>
            </a:r>
            <a:br>
              <a:rPr lang="ru-RU" sz="2400" dirty="0"/>
            </a:br>
            <a:r>
              <a:rPr lang="ru-RU" sz="2400" dirty="0"/>
              <a:t>План</a:t>
            </a:r>
            <a:br>
              <a:rPr lang="ru-RU" sz="2400" dirty="0"/>
            </a:br>
            <a:r>
              <a:rPr lang="ru-RU" sz="2400" dirty="0"/>
              <a:t>1. </a:t>
            </a:r>
            <a:r>
              <a:rPr lang="ru-RU" sz="2400" dirty="0" err="1"/>
              <a:t>Законодавча</a:t>
            </a:r>
            <a:r>
              <a:rPr lang="ru-RU" sz="2400" dirty="0"/>
              <a:t> та нормативна база </a:t>
            </a:r>
            <a:r>
              <a:rPr lang="ru-RU" sz="2400" dirty="0" err="1"/>
              <a:t>екобезпеки</a:t>
            </a:r>
            <a:br>
              <a:rPr lang="ru-RU" sz="2400" dirty="0"/>
            </a:br>
            <a:r>
              <a:rPr lang="ru-RU" sz="2400" dirty="0"/>
              <a:t>2. </a:t>
            </a:r>
            <a:r>
              <a:rPr lang="ru-RU" sz="2400" dirty="0" err="1"/>
              <a:t>Міжнародні</a:t>
            </a:r>
            <a:r>
              <a:rPr lang="ru-RU" sz="2400" dirty="0"/>
              <a:t> договори та </a:t>
            </a:r>
            <a:r>
              <a:rPr lang="ru-RU" sz="2400" dirty="0" err="1"/>
              <a:t>їх</a:t>
            </a:r>
            <a:r>
              <a:rPr lang="ru-RU" sz="2400" dirty="0"/>
              <a:t> </a:t>
            </a:r>
            <a:r>
              <a:rPr lang="ru-RU" sz="2400" dirty="0" err="1"/>
              <a:t>вплив</a:t>
            </a:r>
            <a:r>
              <a:rPr lang="ru-RU" sz="2400" dirty="0"/>
              <a:t> на </a:t>
            </a:r>
            <a:r>
              <a:rPr lang="ru-RU" sz="2400" dirty="0" err="1"/>
              <a:t>національне</a:t>
            </a:r>
            <a:r>
              <a:rPr lang="ru-RU" sz="2400" dirty="0"/>
              <a:t> </a:t>
            </a:r>
            <a:r>
              <a:rPr lang="ru-RU" sz="2400" dirty="0" err="1"/>
              <a:t>екологічне</a:t>
            </a:r>
            <a:r>
              <a:rPr lang="ru-RU" sz="2400" dirty="0"/>
              <a:t> </a:t>
            </a:r>
            <a:r>
              <a:rPr lang="ru-RU" sz="2400" dirty="0" err="1"/>
              <a:t>законодавство</a:t>
            </a:r>
            <a:r>
              <a:rPr lang="ru-RU" sz="2400" dirty="0"/>
              <a:t> </a:t>
            </a:r>
            <a:r>
              <a:rPr lang="ru-RU" sz="2400" dirty="0" err="1"/>
              <a:t>України</a:t>
            </a:r>
            <a:r>
              <a:rPr lang="ru-RU" sz="2400" dirty="0"/>
              <a:t>.</a:t>
            </a:r>
            <a:br>
              <a:rPr lang="ru-RU" sz="2400" dirty="0"/>
            </a:br>
            <a:r>
              <a:rPr lang="ru-RU" sz="2400" dirty="0"/>
              <a:t>3. Роль </a:t>
            </a:r>
            <a:r>
              <a:rPr lang="ru-RU" sz="2400" dirty="0" err="1"/>
              <a:t>стандартів</a:t>
            </a:r>
            <a:r>
              <a:rPr lang="ru-RU" sz="2400" dirty="0"/>
              <a:t> ISO у </a:t>
            </a:r>
            <a:r>
              <a:rPr lang="ru-RU" sz="2400" dirty="0" err="1"/>
              <a:t>забезпеченні</a:t>
            </a:r>
            <a:r>
              <a:rPr lang="ru-RU" sz="2400" dirty="0"/>
              <a:t> </a:t>
            </a:r>
            <a:r>
              <a:rPr lang="ru-RU" sz="2400" dirty="0" err="1"/>
              <a:t>екологічної</a:t>
            </a:r>
            <a:r>
              <a:rPr lang="ru-RU" sz="2400" dirty="0"/>
              <a:t> </a:t>
            </a:r>
            <a:r>
              <a:rPr lang="ru-RU" sz="2400" dirty="0" err="1"/>
              <a:t>стійкості</a:t>
            </a:r>
            <a:r>
              <a:rPr lang="ru-RU" sz="2400" dirty="0"/>
              <a:t> </a:t>
            </a:r>
            <a:r>
              <a:rPr lang="ru-RU" sz="2400" dirty="0" err="1"/>
              <a:t>бізнесу</a:t>
            </a:r>
            <a:r>
              <a:rPr lang="ru-RU" sz="2400" dirty="0"/>
              <a:t>.</a:t>
            </a:r>
            <a:br>
              <a:rPr lang="ru-RU" sz="2400" dirty="0"/>
            </a:br>
            <a:r>
              <a:rPr lang="ru-RU" sz="2400" dirty="0"/>
              <a:t>4. </a:t>
            </a:r>
            <a:r>
              <a:rPr lang="ru-RU" sz="2400" dirty="0" err="1"/>
              <a:t>Відповідальність</a:t>
            </a:r>
            <a:r>
              <a:rPr lang="ru-RU" sz="2400" dirty="0"/>
              <a:t> за </a:t>
            </a:r>
            <a:r>
              <a:rPr lang="ru-RU" sz="2400" dirty="0" err="1"/>
              <a:t>екологічні</a:t>
            </a:r>
            <a:r>
              <a:rPr lang="ru-RU" sz="2400" dirty="0"/>
              <a:t> </a:t>
            </a:r>
            <a:r>
              <a:rPr lang="ru-RU" sz="2400" dirty="0" err="1"/>
              <a:t>правопорушення</a:t>
            </a:r>
            <a:r>
              <a:rPr lang="ru-RU" sz="2400" dirty="0"/>
              <a:t> </a:t>
            </a:r>
            <a:r>
              <a:rPr lang="ru-RU" sz="2400" dirty="0" err="1"/>
              <a:t>екологічної</a:t>
            </a:r>
            <a:r>
              <a:rPr lang="ru-RU" sz="2400" dirty="0"/>
              <a:t> </a:t>
            </a:r>
            <a:r>
              <a:rPr lang="ru-RU" sz="2400" dirty="0" err="1"/>
              <a:t>стійкості</a:t>
            </a:r>
            <a:r>
              <a:rPr lang="ru-RU" sz="2400" dirty="0"/>
              <a:t> </a:t>
            </a:r>
            <a:br>
              <a:rPr lang="ru-RU" sz="2400" dirty="0"/>
            </a:br>
            <a:r>
              <a:rPr lang="ru-RU" sz="2400" dirty="0"/>
              <a:t>5. </a:t>
            </a:r>
            <a:r>
              <a:rPr lang="ru-RU" sz="2400" dirty="0">
                <a:latin typeface="Times New Roman" panose="02020603050405020304" pitchFamily="18" charset="0"/>
                <a:cs typeface="Times New Roman" panose="02020603050405020304" pitchFamily="18" charset="0"/>
              </a:rPr>
              <a:t>Характеристика  </a:t>
            </a:r>
            <a:r>
              <a:rPr lang="ru-RU" sz="2400" dirty="0" err="1">
                <a:latin typeface="Times New Roman" panose="02020603050405020304" pitchFamily="18" charset="0"/>
                <a:cs typeface="Times New Roman" panose="02020603050405020304" pitchFamily="18" charset="0"/>
              </a:rPr>
              <a:t>управління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екологічною</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кризою</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6. </a:t>
            </a:r>
            <a:r>
              <a:rPr lang="ru-RU" sz="2400" dirty="0" err="1">
                <a:latin typeface="Times New Roman" panose="02020603050405020304" pitchFamily="18" charset="0"/>
                <a:cs typeface="Times New Roman" panose="02020603050405020304" pitchFamily="18" charset="0"/>
              </a:rPr>
              <a:t>Екологічне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маркування</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сертифікація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інструменти</a:t>
            </a:r>
            <a:r>
              <a:rPr lang="ru-RU" sz="2400" dirty="0">
                <a:latin typeface="Times New Roman" panose="02020603050405020304" pitchFamily="18" charset="0"/>
                <a:cs typeface="Times New Roman" panose="02020603050405020304" pitchFamily="18" charset="0"/>
              </a:rPr>
              <a:t> правового </a:t>
            </a:r>
            <a:r>
              <a:rPr lang="ru-RU" sz="2400" dirty="0" err="1">
                <a:latin typeface="Times New Roman" panose="02020603050405020304" pitchFamily="18" charset="0"/>
                <a:cs typeface="Times New Roman" panose="02020603050405020304" pitchFamily="18" charset="0"/>
              </a:rPr>
              <a:t>регулювання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сталого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споживання</a:t>
            </a:r>
            <a:r>
              <a:rPr lang="ru-RU" sz="2400" dirty="0">
                <a:latin typeface="Times New Roman" panose="02020603050405020304" pitchFamily="18" charset="0"/>
                <a:cs typeface="Times New Roman" panose="02020603050405020304" pitchFamily="18" charset="0"/>
              </a:rPr>
              <a:t>.</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7. </a:t>
            </a:r>
            <a:r>
              <a:rPr lang="ru-RU" sz="2400" dirty="0" err="1">
                <a:latin typeface="Times New Roman" panose="02020603050405020304" pitchFamily="18" charset="0"/>
                <a:cs typeface="Times New Roman" panose="02020603050405020304" pitchFamily="18" charset="0"/>
              </a:rPr>
              <a:t>Правові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механізми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стимулювання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зеленої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економіки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податкові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пільги</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субсидії</a:t>
            </a:r>
            <a:r>
              <a:rPr lang="ru-RU" sz="2400" dirty="0">
                <a:latin typeface="Times New Roman" panose="02020603050405020304" pitchFamily="18" charset="0"/>
                <a:cs typeface="Times New Roman" panose="02020603050405020304" pitchFamily="18" charset="0"/>
              </a:rPr>
              <a:t>.</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8. </a:t>
            </a:r>
            <a:r>
              <a:rPr lang="ru-RU" sz="2400" dirty="0" err="1">
                <a:latin typeface="Times New Roman" panose="02020603050405020304" pitchFamily="18" charset="0"/>
                <a:cs typeface="Times New Roman" panose="02020603050405020304" pitchFamily="18" charset="0"/>
              </a:rPr>
              <a:t>Нормативне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регулювання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поводження</a:t>
            </a:r>
            <a:r>
              <a:rPr lang="ru-RU" sz="2400" dirty="0">
                <a:latin typeface="Times New Roman" panose="02020603050405020304" pitchFamily="18" charset="0"/>
                <a:cs typeface="Times New Roman" panose="02020603050405020304" pitchFamily="18" charset="0"/>
              </a:rPr>
              <a:t> з </a:t>
            </a:r>
            <a:r>
              <a:rPr lang="ru-RU" sz="2400" dirty="0" err="1">
                <a:latin typeface="Times New Roman" panose="02020603050405020304" pitchFamily="18" charset="0"/>
                <a:cs typeface="Times New Roman" panose="02020603050405020304" pitchFamily="18" charset="0"/>
              </a:rPr>
              <a:t>відходами</a:t>
            </a:r>
            <a:r>
              <a:rPr lang="ru-RU" sz="2400" dirty="0">
                <a:latin typeface="Times New Roman" panose="02020603050405020304" pitchFamily="18" charset="0"/>
                <a:cs typeface="Times New Roman" panose="02020603050405020304" pitchFamily="18" charset="0"/>
              </a:rPr>
              <a:t> в </a:t>
            </a:r>
            <a:r>
              <a:rPr lang="ru-RU" sz="2400" dirty="0" err="1">
                <a:latin typeface="Times New Roman" panose="02020603050405020304" pitchFamily="18" charset="0"/>
                <a:cs typeface="Times New Roman" panose="02020603050405020304" pitchFamily="18" charset="0"/>
              </a:rPr>
              <a:t>Україніта</a:t>
            </a:r>
            <a:r>
              <a:rPr lang="ru-RU" sz="2400" dirty="0">
                <a:latin typeface="Times New Roman" panose="02020603050405020304" pitchFamily="18" charset="0"/>
                <a:cs typeface="Times New Roman" panose="02020603050405020304" pitchFamily="18" charset="0"/>
              </a:rPr>
              <a:t> за кордоном (</a:t>
            </a:r>
            <a:r>
              <a:rPr lang="ru-RU" sz="2400" dirty="0" err="1">
                <a:latin typeface="Times New Roman" panose="02020603050405020304" pitchFamily="18" charset="0"/>
                <a:cs typeface="Times New Roman" panose="02020603050405020304" pitchFamily="18" charset="0"/>
              </a:rPr>
              <a:t>взяти</a:t>
            </a:r>
            <a:r>
              <a:rPr lang="ru-RU" sz="2400" dirty="0">
                <a:latin typeface="Times New Roman" panose="02020603050405020304" pitchFamily="18" charset="0"/>
                <a:cs typeface="Times New Roman" panose="02020603050405020304" pitchFamily="18" charset="0"/>
              </a:rPr>
              <a:t> будь-яку </a:t>
            </a:r>
            <a:r>
              <a:rPr lang="ru-RU" sz="2400" dirty="0" err="1">
                <a:latin typeface="Times New Roman" panose="02020603050405020304" pitchFamily="18" charset="0"/>
                <a:cs typeface="Times New Roman" panose="02020603050405020304" pitchFamily="18" charset="0"/>
              </a:rPr>
              <a:t>країну</a:t>
            </a:r>
            <a:r>
              <a:rPr lang="ru-RU" sz="2400" dirty="0">
                <a:latin typeface="Times New Roman" panose="02020603050405020304" pitchFamily="18" charset="0"/>
                <a:cs typeface="Times New Roman" panose="02020603050405020304" pitchFamily="18" charset="0"/>
              </a:rPr>
              <a:t>): проблеми та шляхи </a:t>
            </a:r>
            <a:r>
              <a:rPr lang="ru-RU" sz="2400" dirty="0" err="1">
                <a:latin typeface="Times New Roman" panose="02020603050405020304" pitchFamily="18" charset="0"/>
                <a:cs typeface="Times New Roman" panose="02020603050405020304" pitchFamily="18" charset="0"/>
              </a:rPr>
              <a:t>вдосконалення</a:t>
            </a:r>
            <a:r>
              <a:rPr lang="ru-RU" sz="2400" dirty="0">
                <a:latin typeface="Times New Roman" panose="02020603050405020304" pitchFamily="18" charset="0"/>
                <a:cs typeface="Times New Roman" panose="02020603050405020304" pitchFamily="18" charset="0"/>
              </a:rPr>
              <a:t>.</a:t>
            </a:r>
            <a:br>
              <a:rPr lang="ru-RU" sz="2400" dirty="0">
                <a:latin typeface="Times New Roman" panose="02020603050405020304" pitchFamily="18" charset="0"/>
                <a:cs typeface="Times New Roman" panose="02020603050405020304" pitchFamily="18" charset="0"/>
              </a:rPr>
            </a:br>
            <a:br>
              <a:rPr lang="uk-UA" sz="2800" dirty="0">
                <a:latin typeface="Times New Roman" panose="02020603050405020304" pitchFamily="18" charset="0"/>
                <a:cs typeface="Times New Roman" panose="02020603050405020304" pitchFamily="18" charset="0"/>
              </a:rPr>
            </a:br>
            <a:endParaRPr lang="ru-RU" sz="2800" dirty="0"/>
          </a:p>
        </p:txBody>
      </p:sp>
    </p:spTree>
    <p:extLst>
      <p:ext uri="{BB962C8B-B14F-4D97-AF65-F5344CB8AC3E}">
        <p14:creationId xmlns:p14="http://schemas.microsoft.com/office/powerpoint/2010/main" val="2780941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2875935" y="504798"/>
            <a:ext cx="6302478" cy="3815733"/>
          </a:xfrm>
          <a:prstGeom prst="rect">
            <a:avLst/>
          </a:prstGeom>
        </p:spPr>
      </p:pic>
      <p:sp>
        <p:nvSpPr>
          <p:cNvPr id="3" name="Заголовок 2">
            <a:extLst>
              <a:ext uri="{FF2B5EF4-FFF2-40B4-BE49-F238E27FC236}">
                <a16:creationId xmlns:a16="http://schemas.microsoft.com/office/drawing/2014/main" id="{F6BA940C-049C-94A8-D0B1-345A2FD8642E}"/>
              </a:ext>
            </a:extLst>
          </p:cNvPr>
          <p:cNvSpPr txBox="1">
            <a:spLocks noGrp="1"/>
          </p:cNvSpPr>
          <p:nvPr>
            <p:ph type="title"/>
          </p:nvPr>
        </p:nvSpPr>
        <p:spPr>
          <a:xfrm>
            <a:off x="916858" y="4522504"/>
            <a:ext cx="10515600" cy="1643527"/>
          </a:xfrm>
          <a:prstGeom prst="rect">
            <a:avLst/>
          </a:prstGeom>
          <a:noFill/>
        </p:spPr>
        <p:txBody>
          <a:bodyPr wrap="square">
            <a:spAutoFit/>
          </a:bodyPr>
          <a:lstStyle/>
          <a:p>
            <a:r>
              <a:rPr lang="ru-RU" sz="2800" dirty="0" err="1"/>
              <a:t>Завдання</a:t>
            </a:r>
            <a:r>
              <a:rPr lang="ru-RU" sz="2800" dirty="0"/>
              <a:t>: </a:t>
            </a:r>
          </a:p>
          <a:p>
            <a:r>
              <a:rPr lang="ru-RU" sz="2800" dirty="0" err="1"/>
              <a:t>зробити</a:t>
            </a:r>
            <a:r>
              <a:rPr lang="ru-RU" sz="2800" dirty="0"/>
              <a:t> </a:t>
            </a:r>
            <a:r>
              <a:rPr lang="ru-RU" sz="2800" dirty="0" err="1"/>
              <a:t>презентацію</a:t>
            </a:r>
            <a:r>
              <a:rPr lang="ru-RU" sz="2800" dirty="0"/>
              <a:t> з будь –</a:t>
            </a:r>
            <a:r>
              <a:rPr lang="ru-RU" sz="2800" dirty="0" err="1"/>
              <a:t>якого</a:t>
            </a:r>
            <a:r>
              <a:rPr lang="ru-RU" sz="2800" dirty="0"/>
              <a:t> </a:t>
            </a:r>
            <a:r>
              <a:rPr lang="ru-RU" sz="2800" dirty="0" err="1"/>
              <a:t>питання</a:t>
            </a:r>
            <a:r>
              <a:rPr lang="ru-RU" sz="2800" dirty="0"/>
              <a:t>. </a:t>
            </a:r>
          </a:p>
          <a:p>
            <a:r>
              <a:rPr lang="ru-RU" sz="2800" dirty="0" err="1"/>
              <a:t>Розробити</a:t>
            </a:r>
            <a:r>
              <a:rPr lang="ru-RU" sz="2800" dirty="0"/>
              <a:t> 20 </a:t>
            </a:r>
            <a:r>
              <a:rPr lang="ru-RU" sz="2800" dirty="0" err="1"/>
              <a:t>тестових</a:t>
            </a:r>
            <a:r>
              <a:rPr lang="ru-RU" sz="2800" dirty="0"/>
              <a:t> </a:t>
            </a:r>
            <a:r>
              <a:rPr lang="ru-RU" sz="2800" dirty="0" err="1"/>
              <a:t>завдань</a:t>
            </a:r>
            <a:r>
              <a:rPr lang="ru-RU" sz="2800" dirty="0"/>
              <a:t> (на тему </a:t>
            </a:r>
            <a:r>
              <a:rPr lang="ru-RU" sz="2800" dirty="0" err="1"/>
              <a:t>своєї</a:t>
            </a:r>
            <a:r>
              <a:rPr lang="ru-RU" sz="2800" dirty="0"/>
              <a:t> </a:t>
            </a:r>
            <a:r>
              <a:rPr lang="ru-RU" sz="2800" dirty="0" err="1"/>
              <a:t>презентації</a:t>
            </a:r>
            <a:r>
              <a:rPr lang="ru-RU" sz="2800" dirty="0"/>
              <a:t>) на 5 </a:t>
            </a:r>
            <a:r>
              <a:rPr lang="ru-RU" sz="2800" dirty="0" err="1"/>
              <a:t>відповідей</a:t>
            </a:r>
            <a:r>
              <a:rPr lang="ru-RU" sz="2800" dirty="0"/>
              <a:t> (одна з </a:t>
            </a:r>
            <a:r>
              <a:rPr lang="ru-RU" sz="2800" dirty="0" err="1"/>
              <a:t>яких</a:t>
            </a:r>
            <a:r>
              <a:rPr lang="ru-RU" sz="2800" dirty="0"/>
              <a:t> </a:t>
            </a:r>
            <a:r>
              <a:rPr lang="ru-RU" sz="2800" dirty="0" err="1"/>
              <a:t>вірна</a:t>
            </a:r>
            <a:r>
              <a:rPr lang="ru-RU" sz="2800" dirty="0"/>
              <a:t>) </a:t>
            </a:r>
          </a:p>
        </p:txBody>
      </p:sp>
    </p:spTree>
    <p:extLst>
      <p:ext uri="{BB962C8B-B14F-4D97-AF65-F5344CB8AC3E}">
        <p14:creationId xmlns:p14="http://schemas.microsoft.com/office/powerpoint/2010/main" val="63821859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162</Words>
  <Application>Microsoft Office PowerPoint</Application>
  <PresentationFormat>Широкий екран</PresentationFormat>
  <Paragraphs>4</Paragraphs>
  <Slides>2</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vt:i4>
      </vt:variant>
    </vt:vector>
  </HeadingPairs>
  <TitlesOfParts>
    <vt:vector size="7" baseType="lpstr">
      <vt:lpstr>Arial</vt:lpstr>
      <vt:lpstr>Calibri</vt:lpstr>
      <vt:lpstr>Calibri Light</vt:lpstr>
      <vt:lpstr>Times New Roman</vt:lpstr>
      <vt:lpstr>Тема Office</vt:lpstr>
      <vt:lpstr>Практична робота № 2          Практичне заняття 2. Правове та нормативне регулювання екологічної стійкості. План 1. Законодавча та нормативна база екобезпеки 2. Міжнародні договори та їх вплив на національне екологічне законодавство України. 3. Роль стандартів ISO у забезпеченні екологічної стійкості бізнесу. 4. Відповідальність за екологічні правопорушення екологічної стійкості  5. Характеристика  управління екологічною кризою 6. Екологічне маркування та сертифікація: інструменти правового регулювання сталого споживання. 7. Правові механізми стимулювання "зеленої" економіки: податкові пільги та субсидії. 8. Нормативне регулювання поводження з відходами в Україніта за кордоном (взяти будь-яку країну): проблеми та шляхи вдосконалення.  </vt:lpstr>
      <vt:lpstr>Завдання:  зробити презентацію з будь –якого питання.  Розробити 20 тестових завдань (на тему своєї презентації) на 5 відповідей (одна з яких вірна)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Практична робота № 2 Поняття, види, фази криз та управління кризою</dc:title>
  <dc:creator>Пользователь Windows</dc:creator>
  <cp:lastModifiedBy>MSI</cp:lastModifiedBy>
  <cp:revision>2</cp:revision>
  <dcterms:created xsi:type="dcterms:W3CDTF">2023-11-24T07:28:37Z</dcterms:created>
  <dcterms:modified xsi:type="dcterms:W3CDTF">2025-09-26T06:37:09Z</dcterms:modified>
</cp:coreProperties>
</file>