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39" r:id="rId2"/>
    <p:sldMasterId id="2147483763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6" r:id="rId26"/>
    <p:sldId id="279" r:id="rId27"/>
    <p:sldId id="280" r:id="rId28"/>
    <p:sldId id="281" r:id="rId29"/>
    <p:sldId id="282" r:id="rId30"/>
    <p:sldId id="283" r:id="rId31"/>
    <p:sldId id="284" r:id="rId32"/>
    <p:sldId id="266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E72C7-8ED8-7C0C-DE4C-418D1A851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752BF6-0873-4A74-6892-DCFE3700D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9EE269-6F23-7148-C9B1-C532904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2B1DEF-778C-B9D1-AE19-08B38B22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722441-27C4-C73B-D805-A96FE260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1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6F647-F939-E813-AC03-8646D840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985C64-1F2E-F885-A2E6-A66CC0C77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185ED9-1A21-3BF0-F1BF-68D3695F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3CB2F1-7A01-B1A2-CC43-F09C676E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9F4965-2F6D-686A-F425-87E1BE5B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61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366BBB2-AE25-1853-6ED4-F6620BB3E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DC0D2F4-C421-043A-253B-8FAE9FDC6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F97AC3-29AC-8534-6BAF-94017A3C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2D50B3-A0AD-A200-7D93-36120578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065829-E27A-E5C9-D042-851AD5CC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85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99D2C-42CF-3008-1124-06F58E8D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A0DFA1C-E292-3334-B3A0-3FE0E3CD3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F9926C-0B9B-B8D8-D1D0-35580548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595716-F0C8-6072-279E-2D2B9AC8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746DAF-DC3A-519C-9796-632BEB7E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35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38C77-14ED-C487-BEA7-6B700018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15A834-0E71-8A49-6494-D41932D52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AABD01-F01A-D6D4-7846-AFE57496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D66FE-4264-A7AE-9AC6-C6610047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87243-6FD1-D780-D055-A04984B1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29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F40C5-58E5-8546-00DA-D183FE50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2D5BCE-328F-11F6-EA7F-413D267C8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154E89-6441-850B-02B0-B62EB5F5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ABFBBD-895B-25D4-C159-B63F26A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082C26-5558-B300-A19C-89FA9D3E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00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9B800-A6F2-09D8-E069-4C7E809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E294-3F8C-DE38-1139-4155D311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0FD321-9CC4-EC44-A28D-46F7BD3AB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E238DF-2377-AFE6-6281-83B90216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B1C90F-0448-3657-CE56-A9894987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65E5B3-2744-BC1A-81B8-5ABDD8E4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62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9FB47-ED9A-9670-E287-1A2CD23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47EAA3C-CB0B-10B8-7530-1028724B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C0D55A-2BFD-5AB8-9AE6-41467F111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A1ED677-080B-222D-818D-12F1FB28A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057A48-0FBC-77A0-DC7E-3BEABAE4A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335603-C9DE-F079-D480-26D4BAC5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F96F6AE-75A2-A2B6-764B-DAC3AEBD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6F3FB18-ABAA-444F-63D1-59FB423D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76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91D2-563A-63CC-3AAE-3A01D0CB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89A71A7-37D7-1345-0E15-680E05A4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EBBF32-32FF-FBEC-8828-E04F05AF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913BC1-AE0F-48CE-1E3E-739D0EBC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386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51D430D-896A-90A9-A02C-6192F223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406D987-4B8B-C640-784E-0AF98A50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9ECFE8D-8285-B0EB-2668-AE5B55DB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813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7679-5F68-8A83-235E-9A5FED04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5D204E-8106-D7F5-5BC3-EEA12D80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BB9A78-1C03-CB89-9543-6E554E887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88B0A6D-D487-2534-2B5E-3651B2DF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DCAC197-8EB3-6A96-4AFC-5E0B5199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1AED74-10FA-E850-BE22-ECCC4D07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73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51AF9-A0A3-DD17-9330-C3EEF759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0D080F-6F66-5ABC-A40E-6AA73C13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379681-CB77-9452-C012-EEB575CF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F141BE9-198E-DBCA-CFD9-63704157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8E58A4-80AB-64E0-28B4-B1A5A4A9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110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86CBE-904D-A3E6-561C-59FAA149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769EAB-5629-4F26-B59F-EE8016903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77FCDD-6ED7-98F9-050A-097B863C8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2E099F8-27C5-3832-F5C2-1A487A90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55D7E5-89E7-7DD2-C0DB-82AD67CA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915CD1-8055-3D1F-2D2F-4F7BC400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89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A39FA-2CEF-8B5A-9956-972FEDB1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E5DC6D-25A4-E22D-8785-505A5EE5B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44B92-58D5-A7BA-5ACD-E72E4ECE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8675A5-CE06-5F04-3B2E-E3D0EE8E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D3D289-BD19-B7C0-2507-5637326D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082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6D70563-AB23-160C-2C89-8F8E5E907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E87CB6-05C3-EC4A-A9A8-1B14CC268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DC7A32-55C8-67BB-931D-EFA086C5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B93284-095C-4DAE-A555-635205D5B6A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EA0CB-E7B8-4C53-5BFC-CEAA8434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BBEB8C-34FF-615B-5B9B-3AA69AC2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01F6A-00BB-4AD7-B7C0-FAFA61B984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980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897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744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17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005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094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73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9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8F7F4-370D-697D-BC00-BBCF9CD0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D65829-0F76-400E-A29F-F88AF561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A2CC8E-DC53-7C67-FA20-F66D7939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34C6F3-1D0A-E624-5371-571FFC9F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C3B0E-A4C9-8C93-5E1E-BCE63282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247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190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357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87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892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4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292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44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727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304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695116-CF95-3412-39E2-C5A4823E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C50CD-E178-4744-9B35-B2F624D6C5E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6073E8-4A7E-55E3-E37A-1EE1A691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D318C0-0DA9-39F9-5812-5136CBEB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29016-8F90-62AA-EB88-63F68D37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FC34EC-36C8-DE36-C6C2-31E3E77DB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6FA323-0224-9907-4DD5-6DAAD644F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769FB1-28FF-51C8-5395-FB2432FA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9DC15D-E7D0-F4B0-3308-B58F3111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64007E-7C5C-6639-692D-621C86B0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054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AA4EC-EC9C-DC66-512A-3C98C0E7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836C06-F395-7611-D604-917130D3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BC0FE8-0EE9-6641-B1D3-ADA302A25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471240-BF93-1F4A-A147-1C02CF926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643E90B-E823-B12D-4932-95F49819D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039EF45-4261-E4D3-482B-5AC19437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7CCFA22-AEC7-D35B-9574-64472AF8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C0261A9-B01F-C96E-5DD5-917F3542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2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AF432-3ACE-3E70-52EC-94487D17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C83B3B8-7482-AAE1-177A-98BE7495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BA6667-4732-DCC9-E3A0-BDA2DE5A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2983D73-7664-9803-0385-3C24B4FC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861D177-1CA8-AB1E-17BD-C6787160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8BFC7A1-665D-4DFC-32A1-C46AA919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6F1FE57-09E3-6514-D9F0-0DCCC7BD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5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7C7A5-85E3-638F-6FC6-8CF88A90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21C286-62D3-F3A4-E7C9-5DA30E72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3BA5BF-E863-F3F0-51C1-52CB64FCC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FCAA8B-67EC-74D5-D67A-0FB203D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6313DF0-12A7-561C-E5E0-FE349C23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E4654-294E-3DCA-7122-43162096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47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749BE-0352-EB06-52FC-7903D969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E06BACE-4411-FB62-2821-E3F192EA4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10CAA6-A9FB-861B-1410-1BBC851E9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E4D383E-5E9D-A0BF-6CC0-93A04065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0374A-289A-46F4-AFF7-74BAE45E04B1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7B2982-8965-6C48-0965-E09B7E3A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81EA02-9501-B546-08A1-1A0074C7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FF9C1-80F0-4D74-99CA-4F4B4A6E7B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72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3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web of dots connected">
            <a:extLst>
              <a:ext uri="{FF2B5EF4-FFF2-40B4-BE49-F238E27FC236}">
                <a16:creationId xmlns:a16="http://schemas.microsoft.com/office/drawing/2014/main" id="{0B346807-B982-1117-8ACD-9A3CC350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13" r="452" b="1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6286C-2A72-7CCA-ACD6-FE5C987845D2}"/>
              </a:ext>
            </a:extLst>
          </p:cNvPr>
          <p:cNvSpPr txBox="1"/>
          <p:nvPr/>
        </p:nvSpPr>
        <p:spPr>
          <a:xfrm>
            <a:off x="416357" y="1604077"/>
            <a:ext cx="113562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err="1">
                <a:solidFill>
                  <a:srgbClr val="002060"/>
                </a:solidFill>
              </a:rPr>
              <a:t>Інновації</a:t>
            </a:r>
            <a:r>
              <a:rPr lang="ru-RU" sz="4000" b="1" dirty="0">
                <a:solidFill>
                  <a:srgbClr val="002060"/>
                </a:solidFill>
              </a:rPr>
              <a:t> в </a:t>
            </a:r>
            <a:r>
              <a:rPr lang="ru-RU" sz="4000" b="1" dirty="0" err="1">
                <a:solidFill>
                  <a:srgbClr val="002060"/>
                </a:solidFill>
              </a:rPr>
              <a:t>системі</a:t>
            </a:r>
            <a:r>
              <a:rPr lang="ru-RU" sz="4000" b="1" dirty="0">
                <a:solidFill>
                  <a:srgbClr val="002060"/>
                </a:solidFill>
              </a:rPr>
              <a:t> державного </a:t>
            </a:r>
            <a:r>
              <a:rPr lang="ru-RU" sz="4000" b="1" dirty="0" err="1">
                <a:solidFill>
                  <a:srgbClr val="002060"/>
                </a:solidFill>
              </a:rPr>
              <a:t>управління</a:t>
            </a:r>
            <a:r>
              <a:rPr lang="ru-RU" sz="4000" b="1" dirty="0">
                <a:solidFill>
                  <a:srgbClr val="002060"/>
                </a:solidFill>
              </a:rPr>
              <a:t>: типи, </a:t>
            </a:r>
            <a:r>
              <a:rPr lang="ru-RU" sz="4000" b="1" dirty="0" err="1">
                <a:solidFill>
                  <a:srgbClr val="002060"/>
                </a:solidFill>
              </a:rPr>
              <a:t>приклади</a:t>
            </a:r>
            <a:r>
              <a:rPr lang="ru-RU" sz="4000" b="1" dirty="0">
                <a:solidFill>
                  <a:srgbClr val="002060"/>
                </a:solidFill>
              </a:rPr>
              <a:t>, </a:t>
            </a:r>
            <a:r>
              <a:rPr lang="ru-RU" sz="4000" b="1" dirty="0" err="1">
                <a:solidFill>
                  <a:srgbClr val="002060"/>
                </a:solidFill>
              </a:rPr>
              <a:t>перспективи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розвитку</a:t>
            </a:r>
            <a:endParaRPr lang="uk-U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5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5CC1B2-C564-3BF2-6B8C-662E11DF45D2}"/>
              </a:ext>
            </a:extLst>
          </p:cNvPr>
          <p:cNvSpPr txBox="1"/>
          <p:nvPr/>
        </p:nvSpPr>
        <p:spPr>
          <a:xfrm>
            <a:off x="639096" y="1797211"/>
            <a:ext cx="905551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uk-UA" dirty="0">
                <a:solidFill>
                  <a:srgbClr val="002060"/>
                </a:solidFill>
              </a:rPr>
              <a:t>Інституційні інновації є базовою передумовою для подальшої модернізації державного управління. Вони змінюють </a:t>
            </a:r>
            <a:r>
              <a:rPr lang="uk-UA" b="1" dirty="0">
                <a:solidFill>
                  <a:srgbClr val="002060"/>
                </a:solidFill>
              </a:rPr>
              <a:t>архітектуру публічної влади</a:t>
            </a:r>
            <a:r>
              <a:rPr lang="uk-UA" dirty="0">
                <a:solidFill>
                  <a:srgbClr val="002060"/>
                </a:solidFill>
              </a:rPr>
              <a:t>, забезпечують формування нових інституцій відповідно до викликів часу і виступають фундаментом для організаційних, сервісних та концептуальних змін.</a:t>
            </a:r>
          </a:p>
        </p:txBody>
      </p:sp>
    </p:spTree>
    <p:extLst>
      <p:ext uri="{BB962C8B-B14F-4D97-AF65-F5344CB8AC3E}">
        <p14:creationId xmlns:p14="http://schemas.microsoft.com/office/powerpoint/2010/main" val="18394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5AA0D3-4B19-AAA9-E564-7B149240856F}"/>
              </a:ext>
            </a:extLst>
          </p:cNvPr>
          <p:cNvSpPr txBox="1"/>
          <p:nvPr/>
        </p:nvSpPr>
        <p:spPr>
          <a:xfrm>
            <a:off x="678426" y="1904519"/>
            <a:ext cx="8996516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Організаційні інновації </a:t>
            </a:r>
            <a:r>
              <a:rPr lang="uk-UA" dirty="0">
                <a:solidFill>
                  <a:srgbClr val="002060"/>
                </a:solidFill>
              </a:rPr>
              <a:t>– це </a:t>
            </a:r>
            <a:r>
              <a:rPr lang="uk-UA" b="1" dirty="0">
                <a:solidFill>
                  <a:srgbClr val="002060"/>
                </a:solidFill>
              </a:rPr>
              <a:t>нові методи управління, процедури та внутрішні механізми органів публічної влади</a:t>
            </a:r>
            <a:r>
              <a:rPr lang="uk-UA" dirty="0">
                <a:solidFill>
                  <a:srgbClr val="002060"/>
                </a:solidFill>
              </a:rPr>
              <a:t>, спрямовані на підвищення ефективності, прозорості та швидкості роботи.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dirty="0">
                <a:solidFill>
                  <a:srgbClr val="002060"/>
                </a:solidFill>
              </a:rPr>
              <a:t>Відмінність від </a:t>
            </a:r>
            <a:r>
              <a:rPr lang="uk-UA" b="1" dirty="0">
                <a:solidFill>
                  <a:srgbClr val="002060"/>
                </a:solidFill>
              </a:rPr>
              <a:t>і</a:t>
            </a:r>
            <a:r>
              <a:rPr lang="uk-UA" dirty="0">
                <a:solidFill>
                  <a:srgbClr val="002060"/>
                </a:solidFill>
              </a:rPr>
              <a:t>нституційних інновацій: якщо інституційні зміни формують нові органи, то організаційні змінюють </a:t>
            </a:r>
            <a:r>
              <a:rPr lang="uk-UA" b="1" dirty="0">
                <a:solidFill>
                  <a:srgbClr val="002060"/>
                </a:solidFill>
              </a:rPr>
              <a:t>способи роботи існуючих структур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76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2D5FBF-F4B3-0B53-865A-F1EAE803E0EB}"/>
              </a:ext>
            </a:extLst>
          </p:cNvPr>
          <p:cNvSpPr txBox="1"/>
          <p:nvPr/>
        </p:nvSpPr>
        <p:spPr>
          <a:xfrm>
            <a:off x="1268360" y="1371880"/>
            <a:ext cx="8426245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Передумови виникнення організаційних інновацій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зростання складності управлінських процесів і обсягів інформації.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необхідність скоротити час прийняття рішень і підвищити ефективність внутрішніх процесів.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потреба у впровадженні сучасних технологій управління.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прагнення підвищити прозорість і підзвітність державних органів.</a:t>
            </a:r>
          </a:p>
        </p:txBody>
      </p:sp>
    </p:spTree>
    <p:extLst>
      <p:ext uri="{BB962C8B-B14F-4D97-AF65-F5344CB8AC3E}">
        <p14:creationId xmlns:p14="http://schemas.microsoft.com/office/powerpoint/2010/main" val="153594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198D6A-091D-CDC2-03AA-8DCA97AF17CA}"/>
              </a:ext>
            </a:extLst>
          </p:cNvPr>
          <p:cNvSpPr txBox="1"/>
          <p:nvPr/>
        </p:nvSpPr>
        <p:spPr>
          <a:xfrm>
            <a:off x="275303" y="0"/>
            <a:ext cx="11788877" cy="6858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Основні напрями прояву організаційних інновацій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Оптимізація внутрішніх процесів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Впровадження електронного документообігу.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Стандартизація процедур прийняття рішень.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Скорочення непотрібних бюрократичних етапів.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Впровадження сучасних технологій управління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Використання </a:t>
            </a:r>
            <a:r>
              <a:rPr lang="en-US" dirty="0">
                <a:solidFill>
                  <a:srgbClr val="002060"/>
                </a:solidFill>
              </a:rPr>
              <a:t>ERP-</a:t>
            </a:r>
            <a:r>
              <a:rPr lang="uk-UA" dirty="0">
                <a:solidFill>
                  <a:srgbClr val="002060"/>
                </a:solidFill>
              </a:rPr>
              <a:t>систем, автоматизованих платформ.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Системи моніторингу ефективності підрозділів.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Модернізація організаційної структури та управлінських практик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Гнучкі моделі управління.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Командна робота між департаментами, крос-функціональні групи.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Запровадження систем стратегічного планування та оцінки результатів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KPI </a:t>
            </a:r>
            <a:r>
              <a:rPr lang="uk-UA" dirty="0">
                <a:solidFill>
                  <a:srgbClr val="002060"/>
                </a:solidFill>
              </a:rPr>
              <a:t>та індикатори ефективності для державних органів.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Моніторинг виконання стратегічних програм і політик.</a:t>
            </a:r>
          </a:p>
        </p:txBody>
      </p:sp>
    </p:spTree>
    <p:extLst>
      <p:ext uri="{BB962C8B-B14F-4D97-AF65-F5344CB8AC3E}">
        <p14:creationId xmlns:p14="http://schemas.microsoft.com/office/powerpoint/2010/main" val="129570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27E70F-D2C8-A50A-4165-D4A8730EDA31}"/>
              </a:ext>
            </a:extLst>
          </p:cNvPr>
          <p:cNvSpPr txBox="1"/>
          <p:nvPr/>
        </p:nvSpPr>
        <p:spPr>
          <a:xfrm>
            <a:off x="314632" y="1271014"/>
            <a:ext cx="10894142" cy="413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Приклади організаційних інновацій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uk-UA" dirty="0">
                <a:solidFill>
                  <a:srgbClr val="002060"/>
                </a:solidFill>
              </a:rPr>
              <a:t>Е</a:t>
            </a:r>
            <a:r>
              <a:rPr lang="uk-UA" b="1" dirty="0">
                <a:solidFill>
                  <a:srgbClr val="002060"/>
                </a:solidFill>
              </a:rPr>
              <a:t>лектронний документообіг «Дія. Документообіг»</a:t>
            </a:r>
            <a:r>
              <a:rPr lang="uk-UA" dirty="0">
                <a:solidFill>
                  <a:srgbClr val="002060"/>
                </a:solidFill>
              </a:rPr>
              <a:t> – спрощує процес передачі документів між державними органами.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Система </a:t>
            </a:r>
            <a:r>
              <a:rPr lang="en-US" b="1" dirty="0" err="1">
                <a:solidFill>
                  <a:srgbClr val="002060"/>
                </a:solidFill>
              </a:rPr>
              <a:t>ProZorro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uk-UA" dirty="0">
                <a:solidFill>
                  <a:srgbClr val="002060"/>
                </a:solidFill>
              </a:rPr>
              <a:t>забезпечує прозорість державних </a:t>
            </a:r>
            <a:r>
              <a:rPr lang="uk-UA" dirty="0" err="1">
                <a:solidFill>
                  <a:srgbClr val="002060"/>
                </a:solidFill>
              </a:rPr>
              <a:t>закупівель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Впровадження стратегічного планування та електронних систем управління кадрами</a:t>
            </a:r>
            <a:r>
              <a:rPr lang="uk-UA" dirty="0">
                <a:solidFill>
                  <a:srgbClr val="002060"/>
                </a:solidFill>
              </a:rPr>
              <a:t> у держорганах.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Електронні черги та автоматизовані сервіси ЦНАП</a:t>
            </a:r>
            <a:r>
              <a:rPr lang="uk-UA" dirty="0">
                <a:solidFill>
                  <a:srgbClr val="002060"/>
                </a:solidFill>
              </a:rPr>
              <a:t> – оптимізація взаємодії з громадянами.</a:t>
            </a:r>
          </a:p>
        </p:txBody>
      </p:sp>
    </p:spTree>
    <p:extLst>
      <p:ext uri="{BB962C8B-B14F-4D97-AF65-F5344CB8AC3E}">
        <p14:creationId xmlns:p14="http://schemas.microsoft.com/office/powerpoint/2010/main" val="116810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94BC6B-9173-9827-B947-69CCB183ED68}"/>
              </a:ext>
            </a:extLst>
          </p:cNvPr>
          <p:cNvSpPr txBox="1"/>
          <p:nvPr/>
        </p:nvSpPr>
        <p:spPr>
          <a:xfrm>
            <a:off x="703006" y="339494"/>
            <a:ext cx="10785987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Переваги організаційних інновацій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Підвищення ефективності роботи органів влади.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Скорочення часу на прийняття рішень та виконання процесів.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Підвищення прозорості та зниження ризиків корупції.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Краще використання ресурсів (кадрових, фінансових, інформаційних).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Можливість адаптації органів до нових викликів і технологічних змін.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E96C1-0907-F86A-DC4A-1D2DC509C97F}"/>
              </a:ext>
            </a:extLst>
          </p:cNvPr>
          <p:cNvSpPr txBox="1"/>
          <p:nvPr/>
        </p:nvSpPr>
        <p:spPr>
          <a:xfrm>
            <a:off x="703006" y="3884023"/>
            <a:ext cx="9812595" cy="27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b="1" dirty="0" err="1">
                <a:solidFill>
                  <a:srgbClr val="002060"/>
                </a:solidFill>
              </a:rPr>
              <a:t>Виклики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ризики</a:t>
            </a: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Супротив </a:t>
            </a:r>
            <a:r>
              <a:rPr lang="ru-RU" dirty="0" err="1">
                <a:solidFill>
                  <a:srgbClr val="002060"/>
                </a:solidFill>
              </a:rPr>
              <a:t>працівників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влади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змінам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звичні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процеси</a:t>
            </a:r>
            <a:r>
              <a:rPr lang="ru-RU" dirty="0">
                <a:solidFill>
                  <a:srgbClr val="002060"/>
                </a:solidFill>
              </a:rPr>
              <a:t> та культура).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Фінансові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технічні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обмеження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впровадження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технологій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Нестача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кваліфікованого</a:t>
            </a:r>
            <a:r>
              <a:rPr lang="ru-RU" dirty="0">
                <a:solidFill>
                  <a:srgbClr val="002060"/>
                </a:solidFill>
              </a:rPr>
              <a:t> персоналу для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новими</a:t>
            </a:r>
            <a:r>
              <a:rPr lang="ru-RU" dirty="0">
                <a:solidFill>
                  <a:srgbClr val="002060"/>
                </a:solidFill>
              </a:rPr>
              <a:t> системами.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Ризик</a:t>
            </a:r>
            <a:r>
              <a:rPr lang="ru-RU" dirty="0">
                <a:solidFill>
                  <a:srgbClr val="002060"/>
                </a:solidFill>
              </a:rPr>
              <a:t> формального </a:t>
            </a:r>
            <a:r>
              <a:rPr lang="ru-RU" dirty="0" err="1">
                <a:solidFill>
                  <a:srgbClr val="002060"/>
                </a:solidFill>
              </a:rPr>
              <a:t>впровадження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змін</a:t>
            </a:r>
            <a:r>
              <a:rPr lang="ru-RU" dirty="0">
                <a:solidFill>
                  <a:srgbClr val="002060"/>
                </a:solidFill>
              </a:rPr>
              <a:t> без реального </a:t>
            </a:r>
            <a:r>
              <a:rPr lang="ru-RU" dirty="0" err="1">
                <a:solidFill>
                  <a:srgbClr val="002060"/>
                </a:solidFill>
              </a:rPr>
              <a:t>покращення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ефективності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25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535C2C-0C3C-1ABF-5661-6DCC29FD9D0C}"/>
              </a:ext>
            </a:extLst>
          </p:cNvPr>
          <p:cNvSpPr txBox="1"/>
          <p:nvPr/>
        </p:nvSpPr>
        <p:spPr>
          <a:xfrm>
            <a:off x="639097" y="769568"/>
            <a:ext cx="10019071" cy="454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Організаційні інновації </a:t>
            </a:r>
            <a:r>
              <a:rPr lang="uk-UA" dirty="0">
                <a:solidFill>
                  <a:srgbClr val="002060"/>
                </a:solidFill>
              </a:rPr>
              <a:t>– це </a:t>
            </a:r>
            <a:r>
              <a:rPr lang="uk-UA" b="1" dirty="0">
                <a:solidFill>
                  <a:srgbClr val="002060"/>
                </a:solidFill>
              </a:rPr>
              <a:t>серцевина модернізації державного управління</a:t>
            </a:r>
            <a:r>
              <a:rPr lang="uk-UA" dirty="0">
                <a:solidFill>
                  <a:srgbClr val="002060"/>
                </a:solidFill>
              </a:rPr>
              <a:t>, яка дозволяє: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оптимізувати внутрішні процеси;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впроваджувати нові управлінські практики;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підвищувати швидкість і якість прийняття рішень;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створювати умови для </a:t>
            </a:r>
            <a:r>
              <a:rPr lang="uk-UA" dirty="0" err="1">
                <a:solidFill>
                  <a:srgbClr val="002060"/>
                </a:solidFill>
              </a:rPr>
              <a:t>цифровізації</a:t>
            </a:r>
            <a:r>
              <a:rPr lang="uk-UA" dirty="0">
                <a:solidFill>
                  <a:srgbClr val="002060"/>
                </a:solidFill>
              </a:rPr>
              <a:t> та більшої відкритості влади.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dirty="0">
                <a:solidFill>
                  <a:srgbClr val="002060"/>
                </a:solidFill>
              </a:rPr>
              <a:t>Вони часто є </a:t>
            </a:r>
            <a:r>
              <a:rPr lang="uk-UA" b="1" dirty="0">
                <a:solidFill>
                  <a:srgbClr val="002060"/>
                </a:solidFill>
              </a:rPr>
              <a:t>передумовою для успішного впровадження сервісних та концептуальних інновацій</a:t>
            </a:r>
            <a:r>
              <a:rPr lang="uk-UA" dirty="0">
                <a:solidFill>
                  <a:srgbClr val="002060"/>
                </a:solidFill>
              </a:rPr>
              <a:t>, оскільки без ефективних процесів будь-які нові послуги чи методи участі громадян будуть працювати неефективно.</a:t>
            </a:r>
          </a:p>
        </p:txBody>
      </p:sp>
    </p:spTree>
    <p:extLst>
      <p:ext uri="{BB962C8B-B14F-4D97-AF65-F5344CB8AC3E}">
        <p14:creationId xmlns:p14="http://schemas.microsoft.com/office/powerpoint/2010/main" val="88034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2CD5A0-1088-30A7-44E9-D07052AB050B}"/>
              </a:ext>
            </a:extLst>
          </p:cNvPr>
          <p:cNvSpPr txBox="1"/>
          <p:nvPr/>
        </p:nvSpPr>
        <p:spPr>
          <a:xfrm>
            <a:off x="481779" y="1397675"/>
            <a:ext cx="9596285" cy="325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Інновації у формі підвищення якості публічних послуг – це і</a:t>
            </a:r>
            <a:r>
              <a:rPr lang="uk-UA" dirty="0">
                <a:solidFill>
                  <a:srgbClr val="002060"/>
                </a:solidFill>
              </a:rPr>
              <a:t>нновації, які спрямовані на </a:t>
            </a:r>
            <a:r>
              <a:rPr lang="uk-UA" b="1" dirty="0">
                <a:solidFill>
                  <a:srgbClr val="002060"/>
                </a:solidFill>
              </a:rPr>
              <a:t>покращення взаємодії держави з громадянами</a:t>
            </a:r>
            <a:r>
              <a:rPr lang="uk-UA" dirty="0">
                <a:solidFill>
                  <a:srgbClr val="002060"/>
                </a:solidFill>
              </a:rPr>
              <a:t> через удосконалення змісту, доступності та способів надання послуг.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dirty="0">
                <a:solidFill>
                  <a:srgbClr val="002060"/>
                </a:solidFill>
              </a:rPr>
              <a:t>Це не створення нових органів (як в установчих інноваціях) і не внутрішні управлінські зміни (як в організаційних), а саме </a:t>
            </a:r>
            <a:r>
              <a:rPr lang="uk-UA" b="1" dirty="0">
                <a:solidFill>
                  <a:srgbClr val="002060"/>
                </a:solidFill>
              </a:rPr>
              <a:t>покращення кінцевого продукту, який отримує громадянин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dirty="0">
                <a:solidFill>
                  <a:srgbClr val="002060"/>
                </a:solidFill>
              </a:rPr>
              <a:t>Інакше кажучи, головний фокус – </a:t>
            </a:r>
            <a:r>
              <a:rPr lang="uk-UA" b="1" dirty="0">
                <a:solidFill>
                  <a:srgbClr val="002060"/>
                </a:solidFill>
              </a:rPr>
              <a:t>орієнтація на потреби людини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77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02027F-B41D-98CA-0847-B9053C2CEB29}"/>
              </a:ext>
            </a:extLst>
          </p:cNvPr>
          <p:cNvSpPr txBox="1"/>
          <p:nvPr/>
        </p:nvSpPr>
        <p:spPr>
          <a:xfrm>
            <a:off x="501445" y="231082"/>
            <a:ext cx="11031794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Основні напрями підвищення якості послуг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uk-UA" b="1" dirty="0" err="1">
                <a:solidFill>
                  <a:srgbClr val="002060"/>
                </a:solidFill>
              </a:rPr>
              <a:t>Діджиталізація</a:t>
            </a:r>
            <a:r>
              <a:rPr lang="uk-UA" b="1" dirty="0">
                <a:solidFill>
                  <a:srgbClr val="002060"/>
                </a:solidFill>
              </a:rPr>
              <a:t> та автоматизація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Запровадження електронних сервісів («</a:t>
            </a:r>
            <a:r>
              <a:rPr lang="uk-UA" dirty="0" err="1">
                <a:solidFill>
                  <a:srgbClr val="002060"/>
                </a:solidFill>
              </a:rPr>
              <a:t>єМалятко</a:t>
            </a:r>
            <a:r>
              <a:rPr lang="uk-UA" dirty="0">
                <a:solidFill>
                  <a:srgbClr val="002060"/>
                </a:solidFill>
              </a:rPr>
              <a:t>», «</a:t>
            </a:r>
            <a:r>
              <a:rPr lang="uk-UA" dirty="0" err="1">
                <a:solidFill>
                  <a:srgbClr val="002060"/>
                </a:solidFill>
              </a:rPr>
              <a:t>єПідтримка</a:t>
            </a:r>
            <a:r>
              <a:rPr lang="uk-UA" dirty="0">
                <a:solidFill>
                  <a:srgbClr val="002060"/>
                </a:solidFill>
              </a:rPr>
              <a:t>», електронні рецепти).</a:t>
            </a: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Можливість отримати послуги онлайн без фізичного відвідування органів влади.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Принцип “єдиного вікна”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Центри надання адміністративних послуг (ЦНАП), де громадянин може вирішити різні питання в одному місці.</a:t>
            </a: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Електронні платформи, які об’єднують кілька послуг на одній цифровій базі.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Спрощення процедур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Мінімізація кількості документів, скорочення строків розгляду.</a:t>
            </a: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Відмова від довідок, які держава може отримати самостійно.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Підвищення стандартів доступності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Послуги без бар’єрів для людей з інвалідністю.</a:t>
            </a: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Можливість дистанційного звернення для жителів віддалених територій.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Персоналізація та орієнтація на користувача</a:t>
            </a:r>
            <a:endParaRPr lang="uk-UA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Врахування індивідуальних потреб (наприклад, податкові нагадування чи автоматичне нарахування субсидій).</a:t>
            </a:r>
          </a:p>
          <a:p>
            <a:pPr marL="742950" lvl="1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</a:rPr>
              <a:t>Використання чат-ботів, гарячих ліній для консультування.</a:t>
            </a:r>
          </a:p>
        </p:txBody>
      </p:sp>
    </p:spTree>
    <p:extLst>
      <p:ext uri="{BB962C8B-B14F-4D97-AF65-F5344CB8AC3E}">
        <p14:creationId xmlns:p14="http://schemas.microsoft.com/office/powerpoint/2010/main" val="136489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7A8247-5FF6-610B-7C51-56D6C99499B4}"/>
              </a:ext>
            </a:extLst>
          </p:cNvPr>
          <p:cNvSpPr txBox="1"/>
          <p:nvPr/>
        </p:nvSpPr>
        <p:spPr>
          <a:xfrm>
            <a:off x="629265" y="1723298"/>
            <a:ext cx="10835148" cy="341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Приклади інновацій у сфері публічних послуг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Дія</a:t>
            </a:r>
            <a:r>
              <a:rPr lang="uk-UA" dirty="0">
                <a:solidFill>
                  <a:srgbClr val="002060"/>
                </a:solidFill>
              </a:rPr>
              <a:t> – універсальний портал державних онлайн-послуг.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 err="1">
                <a:solidFill>
                  <a:srgbClr val="002060"/>
                </a:solidFill>
              </a:rPr>
              <a:t>єМалятко</a:t>
            </a:r>
            <a:r>
              <a:rPr lang="uk-UA" dirty="0">
                <a:solidFill>
                  <a:srgbClr val="002060"/>
                </a:solidFill>
              </a:rPr>
              <a:t> – комплексна послуга для батьків новонародженої дитини.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Прозорі офіси (</a:t>
            </a:r>
            <a:r>
              <a:rPr lang="uk-UA" b="1" dirty="0" err="1">
                <a:solidFill>
                  <a:srgbClr val="002060"/>
                </a:solidFill>
              </a:rPr>
              <a:t>ЦНАПи</a:t>
            </a:r>
            <a:r>
              <a:rPr lang="uk-UA" b="1" dirty="0">
                <a:solidFill>
                  <a:srgbClr val="002060"/>
                </a:solidFill>
              </a:rPr>
              <a:t>)</a:t>
            </a:r>
            <a:r>
              <a:rPr lang="uk-UA" dirty="0">
                <a:solidFill>
                  <a:srgbClr val="002060"/>
                </a:solidFill>
              </a:rPr>
              <a:t> – спрощення доступу громадян до адміністративних послуг.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Е-рецепт та електронна система охорони здоров’я</a:t>
            </a:r>
            <a:r>
              <a:rPr lang="uk-UA" dirty="0">
                <a:solidFill>
                  <a:srgbClr val="002060"/>
                </a:solidFill>
              </a:rPr>
              <a:t> – покращення доступності медичних послуг.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</a:rPr>
              <a:t>ProZorro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r>
              <a:rPr lang="uk-UA" b="1" dirty="0">
                <a:solidFill>
                  <a:srgbClr val="002060"/>
                </a:solidFill>
              </a:rPr>
              <a:t>Продажі</a:t>
            </a:r>
            <a:r>
              <a:rPr lang="uk-UA" dirty="0">
                <a:solidFill>
                  <a:srgbClr val="002060"/>
                </a:solidFill>
              </a:rPr>
              <a:t> – відкритість у сфері продажу державних активів.</a:t>
            </a:r>
          </a:p>
        </p:txBody>
      </p:sp>
    </p:spTree>
    <p:extLst>
      <p:ext uri="{BB962C8B-B14F-4D97-AF65-F5344CB8AC3E}">
        <p14:creationId xmlns:p14="http://schemas.microsoft.com/office/powerpoint/2010/main" val="372833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3B9CA6-035D-28D7-232C-6AAD7819D6A3}"/>
              </a:ext>
            </a:extLst>
          </p:cNvPr>
          <p:cNvSpPr txBox="1"/>
          <p:nvPr/>
        </p:nvSpPr>
        <p:spPr>
          <a:xfrm>
            <a:off x="688259" y="2053019"/>
            <a:ext cx="90358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2060"/>
                </a:solidFill>
              </a:rPr>
              <a:t>Значення інновацій у сучасному державному управлінні</a:t>
            </a:r>
          </a:p>
          <a:p>
            <a:pPr algn="just"/>
            <a:endParaRPr lang="uk-UA" sz="2000" dirty="0">
              <a:solidFill>
                <a:srgbClr val="002060"/>
              </a:solidFill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</a:rPr>
              <a:t>Чому саме в </a:t>
            </a:r>
            <a:r>
              <a:rPr lang="en-US" sz="2000" dirty="0">
                <a:solidFill>
                  <a:srgbClr val="002060"/>
                </a:solidFill>
              </a:rPr>
              <a:t>XXI </a:t>
            </a:r>
            <a:r>
              <a:rPr lang="uk-UA" sz="2000" dirty="0">
                <a:solidFill>
                  <a:srgbClr val="002060"/>
                </a:solidFill>
              </a:rPr>
              <a:t>ст. питання інновацій стало пріоритетним (глобалізація, </a:t>
            </a:r>
            <a:r>
              <a:rPr lang="uk-UA" sz="2000" dirty="0" err="1">
                <a:solidFill>
                  <a:srgbClr val="002060"/>
                </a:solidFill>
              </a:rPr>
              <a:t>цифровізація</a:t>
            </a:r>
            <a:r>
              <a:rPr lang="uk-UA" sz="2000" dirty="0">
                <a:solidFill>
                  <a:srgbClr val="002060"/>
                </a:solidFill>
              </a:rPr>
              <a:t>, потреба у відкритості та підзвітності влади)</a:t>
            </a:r>
          </a:p>
          <a:p>
            <a:pPr algn="just"/>
            <a:endParaRPr lang="uk-UA" sz="2000" dirty="0">
              <a:solidFill>
                <a:srgbClr val="002060"/>
              </a:solidFill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</a:rPr>
              <a:t>Рішення ООН щодо інновацій (2006 р.) </a:t>
            </a:r>
          </a:p>
        </p:txBody>
      </p:sp>
    </p:spTree>
    <p:extLst>
      <p:ext uri="{BB962C8B-B14F-4D97-AF65-F5344CB8AC3E}">
        <p14:creationId xmlns:p14="http://schemas.microsoft.com/office/powerpoint/2010/main" val="191292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033058-65C4-6134-A2D2-5CC896EAB8B1}"/>
              </a:ext>
            </a:extLst>
          </p:cNvPr>
          <p:cNvSpPr txBox="1"/>
          <p:nvPr/>
        </p:nvSpPr>
        <p:spPr>
          <a:xfrm>
            <a:off x="668594" y="1299664"/>
            <a:ext cx="10304206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Критерії якості публічних послуг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Доступність</a:t>
            </a:r>
            <a:r>
              <a:rPr lang="uk-UA" dirty="0">
                <a:solidFill>
                  <a:srgbClr val="002060"/>
                </a:solidFill>
              </a:rPr>
              <a:t> – можливість отримати послугу незалежно від місця проживання, соціального статусу, фізичних можливостей.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Простота</a:t>
            </a:r>
            <a:r>
              <a:rPr lang="uk-UA" dirty="0">
                <a:solidFill>
                  <a:srgbClr val="002060"/>
                </a:solidFill>
              </a:rPr>
              <a:t> – зрозумілі та мінімальні вимоги до документів.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Швидкість</a:t>
            </a:r>
            <a:r>
              <a:rPr lang="uk-UA" dirty="0">
                <a:solidFill>
                  <a:srgbClr val="002060"/>
                </a:solidFill>
              </a:rPr>
              <a:t> – чіткі строки виконання без бюрократичних зволікань.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Прозорість</a:t>
            </a:r>
            <a:r>
              <a:rPr lang="uk-UA" dirty="0">
                <a:solidFill>
                  <a:srgbClr val="002060"/>
                </a:solidFill>
              </a:rPr>
              <a:t> – можливість відстежити статус звернення.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Зручність для громадян</a:t>
            </a:r>
            <a:r>
              <a:rPr lang="uk-UA" dirty="0">
                <a:solidFill>
                  <a:srgbClr val="002060"/>
                </a:solidFill>
              </a:rPr>
              <a:t> – цифрові рішення, “єдине вікно”.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Результативність</a:t>
            </a:r>
            <a:r>
              <a:rPr lang="uk-UA" dirty="0">
                <a:solidFill>
                  <a:srgbClr val="002060"/>
                </a:solidFill>
              </a:rPr>
              <a:t> – реальне вирішення проблеми, а не формальне надання послуги.</a:t>
            </a:r>
          </a:p>
        </p:txBody>
      </p:sp>
    </p:spTree>
    <p:extLst>
      <p:ext uri="{BB962C8B-B14F-4D97-AF65-F5344CB8AC3E}">
        <p14:creationId xmlns:p14="http://schemas.microsoft.com/office/powerpoint/2010/main" val="3369677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0FB4B-DB47-7676-E6CB-EC214D697E87}"/>
              </a:ext>
            </a:extLst>
          </p:cNvPr>
          <p:cNvSpPr txBox="1"/>
          <p:nvPr/>
        </p:nvSpPr>
        <p:spPr>
          <a:xfrm>
            <a:off x="471949" y="153601"/>
            <a:ext cx="10412360" cy="628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uk-UA" b="1" dirty="0">
                <a:solidFill>
                  <a:srgbClr val="002060"/>
                </a:solidFill>
              </a:rPr>
              <a:t>Переваги інновацій у сфері послуг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Підвищення довіри громадян до держави.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Зниження рівня корупції (менше прямих контактів із чиновниками).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Економія часу та коштів для громадян і держави.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Створення більш інклюзивного середовища.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Формування іміджу сучасної, </a:t>
            </a:r>
            <a:r>
              <a:rPr lang="uk-UA" dirty="0" err="1">
                <a:solidFill>
                  <a:srgbClr val="002060"/>
                </a:solidFill>
              </a:rPr>
              <a:t>клієнтоорієнтованої</a:t>
            </a:r>
            <a:r>
              <a:rPr lang="uk-UA" dirty="0">
                <a:solidFill>
                  <a:srgbClr val="002060"/>
                </a:solidFill>
              </a:rPr>
              <a:t> держави.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endParaRPr lang="uk-UA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uk-UA" b="1" dirty="0">
                <a:solidFill>
                  <a:srgbClr val="002060"/>
                </a:solidFill>
              </a:rPr>
              <a:t>Виклики та ризики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Цифровий розрив (частина населення може не мати доступу до інтернету чи навичок користування онлайн-послугами).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2060"/>
                </a:solidFill>
              </a:rPr>
              <a:t>Кіберзагрози</a:t>
            </a:r>
            <a:r>
              <a:rPr lang="uk-UA" dirty="0">
                <a:solidFill>
                  <a:srgbClr val="002060"/>
                </a:solidFill>
              </a:rPr>
              <a:t> і захист персональних даних.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Формальне впровадження без покращення якості.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Опір змінам серед чиновників.</a:t>
            </a:r>
          </a:p>
        </p:txBody>
      </p:sp>
    </p:spTree>
    <p:extLst>
      <p:ext uri="{BB962C8B-B14F-4D97-AF65-F5344CB8AC3E}">
        <p14:creationId xmlns:p14="http://schemas.microsoft.com/office/powerpoint/2010/main" val="364850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B73BBE-A210-3188-E246-C1966D7229E9}"/>
              </a:ext>
            </a:extLst>
          </p:cNvPr>
          <p:cNvSpPr txBox="1"/>
          <p:nvPr/>
        </p:nvSpPr>
        <p:spPr>
          <a:xfrm>
            <a:off x="648930" y="1470204"/>
            <a:ext cx="9124335" cy="261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dirty="0">
                <a:solidFill>
                  <a:srgbClr val="002060"/>
                </a:solidFill>
              </a:rPr>
              <a:t>Інновації у сфері публічних послуг – це </a:t>
            </a:r>
            <a:r>
              <a:rPr lang="uk-UA" b="1" dirty="0">
                <a:solidFill>
                  <a:srgbClr val="002060"/>
                </a:solidFill>
              </a:rPr>
              <a:t>ключ до формування сервісної держави</a:t>
            </a:r>
            <a:r>
              <a:rPr lang="uk-UA" dirty="0">
                <a:solidFill>
                  <a:srgbClr val="002060"/>
                </a:solidFill>
              </a:rPr>
              <a:t>, яка працює за принципом </a:t>
            </a:r>
            <a:r>
              <a:rPr lang="uk-UA" i="1" dirty="0">
                <a:solidFill>
                  <a:srgbClr val="002060"/>
                </a:solidFill>
              </a:rPr>
              <a:t>“держава для людини, а не людина для держави”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br>
              <a:rPr lang="uk-UA" dirty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Вони забезпечують </a:t>
            </a:r>
            <a:r>
              <a:rPr lang="uk-UA" b="1" dirty="0">
                <a:solidFill>
                  <a:srgbClr val="002060"/>
                </a:solidFill>
              </a:rPr>
              <a:t>підвищення ефективності, прозорості та зручності</a:t>
            </a:r>
            <a:r>
              <a:rPr lang="uk-UA" dirty="0">
                <a:solidFill>
                  <a:srgbClr val="002060"/>
                </a:solidFill>
              </a:rPr>
              <a:t> взаємодії громадян із владою, а також стимулюють розвиток довіри до державних інституцій.</a:t>
            </a:r>
          </a:p>
        </p:txBody>
      </p:sp>
    </p:spTree>
    <p:extLst>
      <p:ext uri="{BB962C8B-B14F-4D97-AF65-F5344CB8AC3E}">
        <p14:creationId xmlns:p14="http://schemas.microsoft.com/office/powerpoint/2010/main" val="310331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BAD58F5D-30D0-0C24-D137-DF4BD32CC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24073"/>
              </p:ext>
            </p:extLst>
          </p:nvPr>
        </p:nvGraphicFramePr>
        <p:xfrm>
          <a:off x="639096" y="1253331"/>
          <a:ext cx="11100620" cy="4351337"/>
        </p:xfrm>
        <a:graphic>
          <a:graphicData uri="http://schemas.openxmlformats.org/drawingml/2006/table">
            <a:tbl>
              <a:tblPr/>
              <a:tblGrid>
                <a:gridCol w="5550310">
                  <a:extLst>
                    <a:ext uri="{9D8B030D-6E8A-4147-A177-3AD203B41FA5}">
                      <a16:colId xmlns:a16="http://schemas.microsoft.com/office/drawing/2014/main" val="687955043"/>
                    </a:ext>
                  </a:extLst>
                </a:gridCol>
                <a:gridCol w="5550310">
                  <a:extLst>
                    <a:ext uri="{9D8B030D-6E8A-4147-A177-3AD203B41FA5}">
                      <a16:colId xmlns:a16="http://schemas.microsoft.com/office/drawing/2014/main" val="3325512134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b="1" dirty="0"/>
                        <a:t>Традиційна модель</a:t>
                      </a:r>
                      <a:endParaRPr lang="uk-UA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b="1" dirty="0"/>
                        <a:t>Інноваційна модель</a:t>
                      </a:r>
                      <a:endParaRPr lang="uk-UA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859183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Громадянин змушений відвідувати кілька установ для отримання однієї послуги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«Єдине вікно» (ЦНАП, портал «Дія») – усі послуги в одному місці або онлайн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890376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Великі черги, паперові заяви, довгі строки очікування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Електронні черги, онлайн-заявки, автоматизована обробка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846196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 dirty="0" err="1"/>
                        <a:t>Багато</a:t>
                      </a:r>
                      <a:r>
                        <a:rPr lang="ru-RU" sz="1400" b="0" dirty="0"/>
                        <a:t> </a:t>
                      </a:r>
                      <a:r>
                        <a:rPr lang="ru-RU" sz="1400" b="0" dirty="0" err="1"/>
                        <a:t>паперових</a:t>
                      </a:r>
                      <a:r>
                        <a:rPr lang="ru-RU" sz="1400" b="0" dirty="0"/>
                        <a:t> </a:t>
                      </a:r>
                      <a:r>
                        <a:rPr lang="ru-RU" sz="1400" b="0" dirty="0" err="1"/>
                        <a:t>документів</a:t>
                      </a:r>
                      <a:r>
                        <a:rPr lang="ru-RU" sz="1400" b="0" dirty="0"/>
                        <a:t>, </a:t>
                      </a:r>
                      <a:r>
                        <a:rPr lang="ru-RU" sz="1400" b="0" dirty="0" err="1"/>
                        <a:t>які</a:t>
                      </a:r>
                      <a:r>
                        <a:rPr lang="ru-RU" sz="1400" b="0" dirty="0"/>
                        <a:t> </a:t>
                      </a:r>
                      <a:r>
                        <a:rPr lang="ru-RU" sz="1400" b="0" dirty="0" err="1"/>
                        <a:t>дублюють</a:t>
                      </a:r>
                      <a:r>
                        <a:rPr lang="ru-RU" sz="1400" b="0" dirty="0"/>
                        <a:t> </a:t>
                      </a:r>
                      <a:r>
                        <a:rPr lang="ru-RU" sz="1400" b="0" dirty="0" err="1"/>
                        <a:t>одне</a:t>
                      </a:r>
                      <a:r>
                        <a:rPr lang="ru-RU" sz="1400" b="0" dirty="0"/>
                        <a:t> одного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Електронні документи (цифровий паспорт, свідоцтво про народження в «Дії»)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0847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Довідки потрібно збирати самостійно в різних інстанціях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Міжвідомчий обмін даними – довідки підтягуються автоматично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959165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Обмежена доступність для людей з інвалідністю чи жителів віддалених сіл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 b="0"/>
                        <a:t>Інклюзивні сервіси та онлайн-доступ (дистанційні послуги, мобільні ЦНАПи)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174355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Корупційні ризики через прямий контакт з чиновниками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Мінімізація контакту «людина–чиновник» → електронні сервіси, автоматичні рішення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294237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Складна мова і бюрократичні формулювання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 b="0"/>
                        <a:t>Зрозуміла та проста комунікація (чат-боти, відеоінструкції, покрокові гіди)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587118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/>
                        <a:t>Громадянин сам відстежує статус заяви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0" dirty="0"/>
                        <a:t>Онлайн-</a:t>
                      </a:r>
                      <a:r>
                        <a:rPr lang="ru-RU" sz="1400" b="0" dirty="0" err="1"/>
                        <a:t>трекінг</a:t>
                      </a:r>
                      <a:r>
                        <a:rPr lang="ru-RU" sz="1400" b="0" dirty="0"/>
                        <a:t> </a:t>
                      </a:r>
                      <a:r>
                        <a:rPr lang="ru-RU" sz="1400" b="0" dirty="0" err="1"/>
                        <a:t>послуги</a:t>
                      </a:r>
                      <a:r>
                        <a:rPr lang="ru-RU" sz="1400" b="0" dirty="0"/>
                        <a:t> (</a:t>
                      </a:r>
                      <a:r>
                        <a:rPr lang="ru-RU" sz="1400" b="0" dirty="0" err="1"/>
                        <a:t>повідомлення</a:t>
                      </a:r>
                      <a:r>
                        <a:rPr lang="ru-RU" sz="1400" b="0" dirty="0"/>
                        <a:t> про </a:t>
                      </a:r>
                      <a:r>
                        <a:rPr lang="ru-RU" sz="1400" b="0" dirty="0" err="1"/>
                        <a:t>етапи</a:t>
                      </a:r>
                      <a:r>
                        <a:rPr lang="ru-RU" sz="1400" b="0" dirty="0"/>
                        <a:t> </a:t>
                      </a:r>
                      <a:r>
                        <a:rPr lang="ru-RU" sz="1400" b="0" dirty="0" err="1"/>
                        <a:t>розгляду</a:t>
                      </a:r>
                      <a:r>
                        <a:rPr lang="ru-RU" sz="1400" b="0" dirty="0"/>
                        <a:t> в </a:t>
                      </a:r>
                      <a:r>
                        <a:rPr lang="ru-RU" sz="1400" b="0" dirty="0" err="1"/>
                        <a:t>додатку</a:t>
                      </a:r>
                      <a:r>
                        <a:rPr lang="ru-RU" sz="1400" b="0" dirty="0"/>
                        <a:t> </a:t>
                      </a:r>
                      <a:r>
                        <a:rPr lang="ru-RU" sz="1400" b="0" dirty="0" err="1"/>
                        <a:t>чи</a:t>
                      </a:r>
                      <a:r>
                        <a:rPr lang="ru-RU" sz="1400" b="0" dirty="0"/>
                        <a:t> SMS)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05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57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0714D3-907F-00B7-2647-AD2C7235B3D8}"/>
              </a:ext>
            </a:extLst>
          </p:cNvPr>
          <p:cNvSpPr txBox="1"/>
          <p:nvPr/>
        </p:nvSpPr>
        <p:spPr>
          <a:xfrm>
            <a:off x="639097" y="1000457"/>
            <a:ext cx="9163665" cy="507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Концептуальні інновації </a:t>
            </a:r>
            <a:r>
              <a:rPr lang="uk-UA" dirty="0">
                <a:solidFill>
                  <a:srgbClr val="002060"/>
                </a:solidFill>
              </a:rPr>
              <a:t>– це </a:t>
            </a:r>
            <a:r>
              <a:rPr lang="uk-UA" b="1" dirty="0">
                <a:solidFill>
                  <a:srgbClr val="002060"/>
                </a:solidFill>
              </a:rPr>
              <a:t>нові підходи, моделі та принципи організації публічного управління</a:t>
            </a:r>
            <a:r>
              <a:rPr lang="uk-UA" dirty="0">
                <a:solidFill>
                  <a:srgbClr val="002060"/>
                </a:solidFill>
              </a:rPr>
              <a:t>, які змінюють саму логіку взаємовідносин між державою та суспільством.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Їхня ключова ідея: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dirty="0">
                <a:solidFill>
                  <a:srgbClr val="002060"/>
                </a:solidFill>
              </a:rPr>
              <a:t>держава перестає бути «адміністратором і контролером» і перетворюється на сервісного партнера та </a:t>
            </a:r>
            <a:r>
              <a:rPr lang="uk-UA" dirty="0" err="1">
                <a:solidFill>
                  <a:srgbClr val="002060"/>
                </a:solidFill>
              </a:rPr>
              <a:t>фасилітатора</a:t>
            </a:r>
            <a:r>
              <a:rPr lang="uk-UA" dirty="0">
                <a:solidFill>
                  <a:srgbClr val="002060"/>
                </a:solidFill>
              </a:rPr>
              <a:t> розвитку суспільства.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Ці інновації пов’язані з переходом: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від закритої та ієрархічної моделі управління → до відкритої, партнерської та мережевої;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від централізації → до децентралізації та участі громадян;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від </a:t>
            </a:r>
            <a:r>
              <a:rPr lang="uk-UA" dirty="0" err="1">
                <a:solidFill>
                  <a:srgbClr val="002060"/>
                </a:solidFill>
              </a:rPr>
              <a:t>державоцентричної</a:t>
            </a:r>
            <a:r>
              <a:rPr lang="uk-UA" dirty="0">
                <a:solidFill>
                  <a:srgbClr val="002060"/>
                </a:solidFill>
              </a:rPr>
              <a:t> системи → до </a:t>
            </a:r>
            <a:r>
              <a:rPr lang="uk-UA" dirty="0" err="1">
                <a:solidFill>
                  <a:srgbClr val="002060"/>
                </a:solidFill>
              </a:rPr>
              <a:t>людиноцентричної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264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CDB8D5-4BC3-DB86-20FA-973AA7BB7E3E}"/>
              </a:ext>
            </a:extLst>
          </p:cNvPr>
          <p:cNvSpPr txBox="1"/>
          <p:nvPr/>
        </p:nvSpPr>
        <p:spPr>
          <a:xfrm>
            <a:off x="452284" y="634496"/>
            <a:ext cx="11562735" cy="655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Основні напрями концептуальних інновацій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Управління із залученням громадян (</a:t>
            </a:r>
            <a:r>
              <a:rPr lang="en-US" b="1" dirty="0">
                <a:solidFill>
                  <a:srgbClr val="002060"/>
                </a:solidFill>
              </a:rPr>
              <a:t>participatory governance)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Механізми: електронні петиції, громадські слухання, консультації з громадськістю, бюджети участі.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Приклад: у багатьох містах України діє </a:t>
            </a:r>
            <a:r>
              <a:rPr lang="uk-UA" b="1" dirty="0" err="1">
                <a:solidFill>
                  <a:srgbClr val="002060"/>
                </a:solidFill>
              </a:rPr>
              <a:t>партиципаторне</a:t>
            </a:r>
            <a:r>
              <a:rPr lang="uk-UA" b="1" dirty="0">
                <a:solidFill>
                  <a:srgbClr val="002060"/>
                </a:solidFill>
              </a:rPr>
              <a:t> бюджетування</a:t>
            </a:r>
            <a:r>
              <a:rPr lang="uk-UA" dirty="0">
                <a:solidFill>
                  <a:srgbClr val="002060"/>
                </a:solidFill>
              </a:rPr>
              <a:t>, коли мешканці самі вирішують, на що витратити частину коштів міського бюджету.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Відкрите врядування (</a:t>
            </a:r>
            <a:r>
              <a:rPr lang="en-US" b="1" dirty="0">
                <a:solidFill>
                  <a:srgbClr val="002060"/>
                </a:solidFill>
              </a:rPr>
              <a:t>open government)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Прозорість діяльності органів влади, відкриті дані, вільний доступ до інформації.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Україна з 2011 р. є членом міжнародного </a:t>
            </a:r>
            <a:r>
              <a:rPr lang="uk-UA" b="1" dirty="0">
                <a:solidFill>
                  <a:srgbClr val="002060"/>
                </a:solidFill>
              </a:rPr>
              <a:t>Партнерства «Відкритий Уряд» (</a:t>
            </a:r>
            <a:r>
              <a:rPr lang="en-US" b="1" dirty="0">
                <a:solidFill>
                  <a:srgbClr val="002060"/>
                </a:solidFill>
              </a:rPr>
              <a:t>Open Government Partnership)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Приклад: портал </a:t>
            </a:r>
            <a:r>
              <a:rPr lang="en-US" b="1" dirty="0">
                <a:solidFill>
                  <a:srgbClr val="002060"/>
                </a:solidFill>
              </a:rPr>
              <a:t>data.gov.ua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uk-UA" dirty="0">
                <a:solidFill>
                  <a:srgbClr val="002060"/>
                </a:solidFill>
              </a:rPr>
              <a:t>де публікуються відкриті державні дані (тендери, реєстри, бюджети).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57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40FC4D-A296-B782-CAF1-6D97F63FA06E}"/>
              </a:ext>
            </a:extLst>
          </p:cNvPr>
          <p:cNvSpPr txBox="1"/>
          <p:nvPr/>
        </p:nvSpPr>
        <p:spPr>
          <a:xfrm>
            <a:off x="476864" y="501213"/>
            <a:ext cx="110022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b="1" dirty="0">
                <a:solidFill>
                  <a:srgbClr val="002060"/>
                </a:solidFill>
              </a:rPr>
              <a:t>Децентралізація та </a:t>
            </a:r>
            <a:r>
              <a:rPr lang="uk-UA" b="1" dirty="0" err="1">
                <a:solidFill>
                  <a:srgbClr val="002060"/>
                </a:solidFill>
              </a:rPr>
              <a:t>субсидіарність</a:t>
            </a:r>
            <a:endParaRPr lang="uk-UA" b="1" dirty="0">
              <a:solidFill>
                <a:srgbClr val="00206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Передача повноважень і ресурсів на місцевий рівень.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Громада стає ключовим осередком прийняття рішень.</a:t>
            </a:r>
          </a:p>
          <a:p>
            <a:pPr algn="just"/>
            <a:r>
              <a:rPr lang="uk-UA" dirty="0">
                <a:solidFill>
                  <a:srgbClr val="002060"/>
                </a:solidFill>
              </a:rPr>
              <a:t>Приклад: реформа децентралізації в Україні, яка посилила спроможність місцевого самоврядування.</a:t>
            </a:r>
          </a:p>
          <a:p>
            <a:pPr algn="just">
              <a:buNone/>
            </a:pP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b="1" dirty="0">
                <a:solidFill>
                  <a:srgbClr val="002060"/>
                </a:solidFill>
              </a:rPr>
              <a:t>Мережева модель управління (</a:t>
            </a:r>
            <a:r>
              <a:rPr lang="en-US" b="1" dirty="0">
                <a:solidFill>
                  <a:srgbClr val="002060"/>
                </a:solidFill>
              </a:rPr>
              <a:t>network governance)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Взаємодія держави з бізнесом, громадськими організаціями, міжнародними структурами у формі </a:t>
            </a:r>
            <a:r>
              <a:rPr lang="uk-UA" dirty="0" err="1">
                <a:solidFill>
                  <a:srgbClr val="002060"/>
                </a:solidFill>
              </a:rPr>
              <a:t>партнерств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Не лише держава виробляє рішення, а формується </a:t>
            </a:r>
            <a:r>
              <a:rPr lang="uk-UA" b="1" dirty="0">
                <a:solidFill>
                  <a:srgbClr val="002060"/>
                </a:solidFill>
              </a:rPr>
              <a:t>мережа зацікавлених сторін (</a:t>
            </a:r>
            <a:r>
              <a:rPr lang="en-US" b="1" dirty="0">
                <a:solidFill>
                  <a:srgbClr val="002060"/>
                </a:solidFill>
              </a:rPr>
              <a:t>stakeholders)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uk-UA" dirty="0">
                <a:solidFill>
                  <a:srgbClr val="002060"/>
                </a:solidFill>
              </a:rPr>
              <a:t>Приклад: реалізація регіональних стратегій розвитку за участю органів влади, бізнесу, університетів та громадськості.</a:t>
            </a:r>
          </a:p>
          <a:p>
            <a:pPr algn="just">
              <a:buNone/>
            </a:pP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b="1" dirty="0">
                <a:solidFill>
                  <a:srgbClr val="002060"/>
                </a:solidFill>
              </a:rPr>
              <a:t>Концепція “сервісної держави” (</a:t>
            </a:r>
            <a:r>
              <a:rPr lang="en-US" b="1" dirty="0">
                <a:solidFill>
                  <a:srgbClr val="002060"/>
                </a:solidFill>
              </a:rPr>
              <a:t>service state)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Орієнтація на громадянина як на «клієнта», якому потрібно надати якісні послуги.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Принцип: </a:t>
            </a:r>
            <a:r>
              <a:rPr lang="uk-UA" i="1" dirty="0">
                <a:solidFill>
                  <a:srgbClr val="002060"/>
                </a:solidFill>
              </a:rPr>
              <a:t>«Держава для людини, а не людина для держави»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uk-UA" dirty="0">
                <a:solidFill>
                  <a:srgbClr val="002060"/>
                </a:solidFill>
              </a:rPr>
              <a:t>Приклад: розвиток </a:t>
            </a:r>
            <a:r>
              <a:rPr lang="uk-UA" b="1" dirty="0" err="1">
                <a:solidFill>
                  <a:srgbClr val="002060"/>
                </a:solidFill>
              </a:rPr>
              <a:t>Дія.Сервісу</a:t>
            </a:r>
            <a:r>
              <a:rPr lang="uk-UA" dirty="0">
                <a:solidFill>
                  <a:srgbClr val="002060"/>
                </a:solidFill>
              </a:rPr>
              <a:t> – надання державних послуг у цифровій формі, зручній і швидкій.</a:t>
            </a:r>
          </a:p>
        </p:txBody>
      </p:sp>
    </p:spTree>
    <p:extLst>
      <p:ext uri="{BB962C8B-B14F-4D97-AF65-F5344CB8AC3E}">
        <p14:creationId xmlns:p14="http://schemas.microsoft.com/office/powerpoint/2010/main" val="3919653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964981-9A2B-BFDD-1A55-B44E3EA09B22}"/>
              </a:ext>
            </a:extLst>
          </p:cNvPr>
          <p:cNvSpPr txBox="1"/>
          <p:nvPr/>
        </p:nvSpPr>
        <p:spPr>
          <a:xfrm>
            <a:off x="855406" y="958927"/>
            <a:ext cx="9950246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</a:rPr>
              <a:t>Приклади концептуальних інновацій</a:t>
            </a:r>
          </a:p>
          <a:p>
            <a:pPr algn="ctr">
              <a:lnSpc>
                <a:spcPct val="150000"/>
              </a:lnSpc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Бюджет участі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Е-петиції</a:t>
            </a:r>
            <a:r>
              <a:rPr lang="uk-UA" dirty="0">
                <a:solidFill>
                  <a:srgbClr val="002060"/>
                </a:solidFill>
              </a:rPr>
              <a:t> на сайтах місцевих рад і Президента України.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Реформа децентралізації</a:t>
            </a:r>
            <a:r>
              <a:rPr lang="uk-UA" dirty="0">
                <a:solidFill>
                  <a:srgbClr val="002060"/>
                </a:solidFill>
              </a:rPr>
              <a:t> – створення об’єднаних територіальних громад.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Портал відкритих даних </a:t>
            </a:r>
            <a:r>
              <a:rPr lang="en-US" b="1" dirty="0">
                <a:solidFill>
                  <a:srgbClr val="002060"/>
                </a:solidFill>
              </a:rPr>
              <a:t>data.gov.ua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05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6B9833-DCB5-F107-D3AF-3E0098F70CFF}"/>
              </a:ext>
            </a:extLst>
          </p:cNvPr>
          <p:cNvSpPr txBox="1"/>
          <p:nvPr/>
        </p:nvSpPr>
        <p:spPr>
          <a:xfrm>
            <a:off x="457200" y="725585"/>
            <a:ext cx="11277600" cy="5638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Переваги концептуальних інновацій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Зростання довіри до держави.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Підвищення легітимності управлінських рішень.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Формування громадянського суспільства та активної політичної культури.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Залучення додаткових ресурсів (знань, досвіду, фінансів) від бізнесу та громадських організацій.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Гнучкість і здатність реагувати на кризові ситуації.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Виклики та ризики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Формальний характер участі громадян (імітація залучення без реального впливу).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Нерівність можливостей (активні громади впливають більше, ніж менш розвинені).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Опір старих бюрократичних структур.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Ризик популізму та політизації процесів.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Потреба у цифровій грамотності громадян.</a:t>
            </a:r>
          </a:p>
        </p:txBody>
      </p:sp>
    </p:spTree>
    <p:extLst>
      <p:ext uri="{BB962C8B-B14F-4D97-AF65-F5344CB8AC3E}">
        <p14:creationId xmlns:p14="http://schemas.microsoft.com/office/powerpoint/2010/main" val="3197630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885F46-7AAF-BC06-E28E-CE7010F93FF2}"/>
              </a:ext>
            </a:extLst>
          </p:cNvPr>
          <p:cNvSpPr txBox="1"/>
          <p:nvPr/>
        </p:nvSpPr>
        <p:spPr>
          <a:xfrm>
            <a:off x="796413" y="1062841"/>
            <a:ext cx="9035846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</a:rPr>
              <a:t>Концептуальні інновації </a:t>
            </a:r>
            <a:r>
              <a:rPr lang="uk-UA" dirty="0">
                <a:solidFill>
                  <a:srgbClr val="002060"/>
                </a:solidFill>
              </a:rPr>
              <a:t>– це найбільш стратегічний рівень змін у публічному управлінні. Вони формують нову культуру врядування, де: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громадянин є активним учасником, а не пасивним отримувачем рішень;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держава стає відкритою, підзвітною та партнерською;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управління здійснюється не лише владними інститутами, а й у співпраці з громадянським суспільством і бізнесом.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dirty="0">
                <a:solidFill>
                  <a:srgbClr val="002060"/>
                </a:solidFill>
              </a:rPr>
              <a:t>Таким чином, концептуальні інновації забезпечують поступовий перехід до моделі демократичного, прозорого й інклюзивного врядування, що відповідає викликам сучасності.</a:t>
            </a:r>
          </a:p>
        </p:txBody>
      </p:sp>
    </p:spTree>
    <p:extLst>
      <p:ext uri="{BB962C8B-B14F-4D97-AF65-F5344CB8AC3E}">
        <p14:creationId xmlns:p14="http://schemas.microsoft.com/office/powerpoint/2010/main" val="33121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6E63C-7FE8-86DD-E88A-AD4AE2588FC6}"/>
              </a:ext>
            </a:extLst>
          </p:cNvPr>
          <p:cNvSpPr txBox="1"/>
          <p:nvPr/>
        </p:nvSpPr>
        <p:spPr>
          <a:xfrm>
            <a:off x="137651" y="583799"/>
            <a:ext cx="1191669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algn="ctr">
              <a:spcBef>
                <a:spcPts val="1200"/>
              </a:spcBef>
            </a:pPr>
            <a:r>
              <a:rPr lang="uk-UA" b="1" dirty="0">
                <a:solidFill>
                  <a:srgbClr val="002060"/>
                </a:solidFill>
              </a:rPr>
              <a:t>Що було причиною необхідності переорієнтації системи публічного управління на інноваційний тип?</a:t>
            </a:r>
          </a:p>
          <a:p>
            <a:pPr marL="36000" algn="just">
              <a:spcBef>
                <a:spcPts val="1200"/>
              </a:spcBef>
            </a:pPr>
            <a:endParaRPr lang="uk-UA" dirty="0">
              <a:solidFill>
                <a:srgbClr val="002060"/>
              </a:solidFill>
            </a:endParaRP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невідповідність інституціональної структури апарату публічного управління потребам суспільству, бізнесу, внутрішнім та зовнішнім пріоритетам держави; </a:t>
            </a: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висока вартість публічного управління, його недостатня керованість; </a:t>
            </a: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структура органів публічної влади обмежувала можливості для економічного, соціального та людського розвитку; </a:t>
            </a: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дефіцит висококваліфікованих фахівців в органах публічної влади; недостатнє застосування результатів наукових досліджень під час вироблення та реалізації державної кадрової політики; </a:t>
            </a: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високий рівень корупції в органах публічної влади; </a:t>
            </a: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низький рівень конкурентоспроможності країни, зокрема за показником якості державних інституцій, внутрішньої та зовнішньої безпеки; </a:t>
            </a: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дефіцит інформації про відповідні практики; </a:t>
            </a: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бюрократичні перешкоди щодо впровадження інновацій у систему органів державної влади України;</a:t>
            </a:r>
          </a:p>
          <a:p>
            <a:pPr marL="3600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 низький рівень задоволеності громадян діяльністю органів публічної влади. </a:t>
            </a:r>
          </a:p>
        </p:txBody>
      </p:sp>
    </p:spTree>
    <p:extLst>
      <p:ext uri="{BB962C8B-B14F-4D97-AF65-F5344CB8AC3E}">
        <p14:creationId xmlns:p14="http://schemas.microsoft.com/office/powerpoint/2010/main" val="855953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B63E9-4939-1718-FF52-EDAE635C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2" y="762168"/>
            <a:ext cx="4324405" cy="4503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00F77-D93F-19DB-06D6-41C98FDF4072}"/>
              </a:ext>
            </a:extLst>
          </p:cNvPr>
          <p:cNvSpPr txBox="1"/>
          <p:nvPr/>
        </p:nvSpPr>
        <p:spPr>
          <a:xfrm>
            <a:off x="226142" y="5533920"/>
            <a:ext cx="442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https://www.oecd.org/content/dam/oecd/en/publications/reports/2025/06/government-at-a-glance-2025_70e14c6c/0efd0bcd-en.pdf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B5B84-47F4-0880-EAA8-3BE659417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74" y="762168"/>
            <a:ext cx="5290763" cy="45036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ACC552-9C03-30AF-E0A3-1AE9B46792D9}"/>
              </a:ext>
            </a:extLst>
          </p:cNvPr>
          <p:cNvSpPr txBox="1"/>
          <p:nvPr/>
        </p:nvSpPr>
        <p:spPr>
          <a:xfrm>
            <a:off x="5338916" y="5533920"/>
            <a:ext cx="5545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https://www.oecd.org/content/dam/oecd/en/publications/reports/2025/06/governing-with-artificial-intelligence_398fa287/795de142-en.pdf</a:t>
            </a:r>
          </a:p>
        </p:txBody>
      </p:sp>
    </p:spTree>
    <p:extLst>
      <p:ext uri="{BB962C8B-B14F-4D97-AF65-F5344CB8AC3E}">
        <p14:creationId xmlns:p14="http://schemas.microsoft.com/office/powerpoint/2010/main" val="35527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2E584-D681-8E1B-CF13-9BA1F3EA7E72}"/>
              </a:ext>
            </a:extLst>
          </p:cNvPr>
          <p:cNvSpPr txBox="1"/>
          <p:nvPr/>
        </p:nvSpPr>
        <p:spPr>
          <a:xfrm>
            <a:off x="619430" y="1554985"/>
            <a:ext cx="10505771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Відповідно до пункту № 4 Порядку денного п’ятої сесії ООН (Нью-Йорк, березень 2006 р.), який передбачав розгляд питання «Інновації у сфері управління», визначено чотири типи інновацій у публічному управлінні: </a:t>
            </a:r>
          </a:p>
          <a:p>
            <a:pPr indent="-342900">
              <a:lnSpc>
                <a:spcPct val="150000"/>
              </a:lnSpc>
              <a:buAutoNum type="arabicParenR"/>
            </a:pPr>
            <a:r>
              <a:rPr lang="uk-UA" dirty="0">
                <a:solidFill>
                  <a:srgbClr val="002060"/>
                </a:solidFill>
              </a:rPr>
              <a:t>інституційні інновації; </a:t>
            </a:r>
          </a:p>
          <a:p>
            <a:pPr indent="-342900">
              <a:lnSpc>
                <a:spcPct val="150000"/>
              </a:lnSpc>
              <a:buAutoNum type="arabicParenR"/>
            </a:pPr>
            <a:r>
              <a:rPr lang="uk-UA" dirty="0">
                <a:solidFill>
                  <a:srgbClr val="002060"/>
                </a:solidFill>
              </a:rPr>
              <a:t>організаційні інновації; </a:t>
            </a:r>
          </a:p>
          <a:p>
            <a:pPr indent="-342900">
              <a:lnSpc>
                <a:spcPct val="150000"/>
              </a:lnSpc>
              <a:buAutoNum type="arabicParenR"/>
            </a:pPr>
            <a:r>
              <a:rPr lang="uk-UA" dirty="0">
                <a:solidFill>
                  <a:srgbClr val="002060"/>
                </a:solidFill>
              </a:rPr>
              <a:t>інновації у формі підвищення якості публічних послуг; </a:t>
            </a:r>
          </a:p>
          <a:p>
            <a:pPr indent="-342900">
              <a:lnSpc>
                <a:spcPct val="150000"/>
              </a:lnSpc>
              <a:buAutoNum type="arabicParenR"/>
            </a:pPr>
            <a:r>
              <a:rPr lang="uk-UA" dirty="0">
                <a:solidFill>
                  <a:srgbClr val="002060"/>
                </a:solidFill>
              </a:rPr>
              <a:t>концептуальні інновації.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DBB65-00BE-01E1-DF5B-1EED9AA35F04}"/>
              </a:ext>
            </a:extLst>
          </p:cNvPr>
          <p:cNvSpPr txBox="1"/>
          <p:nvPr/>
        </p:nvSpPr>
        <p:spPr>
          <a:xfrm>
            <a:off x="619430" y="638298"/>
            <a:ext cx="10510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</a:rPr>
              <a:t>Інновації у сфері публічного управління</a:t>
            </a:r>
            <a:r>
              <a:rPr lang="uk-UA" dirty="0">
                <a:solidFill>
                  <a:srgbClr val="002060"/>
                </a:solidFill>
              </a:rPr>
              <a:t> – нові форми, методи та механізми організації роботи органів влади, спрямовані на покращення взаємодії між державою та громадянами.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F06D0-FC10-32E9-BC63-74A0040F9C7E}"/>
              </a:ext>
            </a:extLst>
          </p:cNvPr>
          <p:cNvSpPr txBox="1"/>
          <p:nvPr/>
        </p:nvSpPr>
        <p:spPr>
          <a:xfrm>
            <a:off x="619429" y="5019373"/>
            <a:ext cx="10726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</a:rPr>
              <a:t>Управлінські інновації визначають зміст та інтенсивність трансформації публічного управління, їх відрізняють від організаційних змін, оскільки вони мають цілеспрямований, усвідомлений і системний характер, спричиняють суттєві перетворення і обов’язково орієнтовані на практичне використання, тобто </a:t>
            </a:r>
            <a:r>
              <a:rPr lang="ru-RU" dirty="0" err="1">
                <a:solidFill>
                  <a:srgbClr val="002060"/>
                </a:solidFill>
              </a:rPr>
              <a:t>виступають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ролі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інституціональних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змін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AEDE8-EA56-0BCA-F71B-30BC1612B7C9}"/>
              </a:ext>
            </a:extLst>
          </p:cNvPr>
          <p:cNvSpPr txBox="1"/>
          <p:nvPr/>
        </p:nvSpPr>
        <p:spPr>
          <a:xfrm>
            <a:off x="378542" y="1154723"/>
            <a:ext cx="11434916" cy="3980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Інституційні інновації в системі державного управління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AutoNum type="arabicPeriod"/>
            </a:pPr>
            <a:endParaRPr lang="uk-UA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Інституційні інновації </a:t>
            </a:r>
            <a:r>
              <a:rPr lang="uk-UA" dirty="0">
                <a:solidFill>
                  <a:srgbClr val="002060"/>
                </a:solidFill>
              </a:rPr>
              <a:t>– це оновлення або створення нових державних інституцій, установ чи організацій, які покликані більш ефективно виконувати державні функції, реагувати на нові суспільні виклики та завдання.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endParaRPr lang="uk-UA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dirty="0">
                <a:solidFill>
                  <a:srgbClr val="002060"/>
                </a:solidFill>
              </a:rPr>
              <a:t>Їх ключова особливість – інституційний характер: інновація проявляється не у зміні процесів чи технологій, а саме у формуванні нових структур або суттєвій трансформації існуючих.</a:t>
            </a:r>
          </a:p>
        </p:txBody>
      </p:sp>
    </p:spTree>
    <p:extLst>
      <p:ext uri="{BB962C8B-B14F-4D97-AF65-F5344CB8AC3E}">
        <p14:creationId xmlns:p14="http://schemas.microsoft.com/office/powerpoint/2010/main" val="251894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CB7720-DCDE-5116-BA38-83381CD55622}"/>
              </a:ext>
            </a:extLst>
          </p:cNvPr>
          <p:cNvSpPr txBox="1"/>
          <p:nvPr/>
        </p:nvSpPr>
        <p:spPr>
          <a:xfrm>
            <a:off x="757084" y="1397675"/>
            <a:ext cx="10677832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</a:rPr>
              <a:t>Передумови інституційних інновацій</a:t>
            </a:r>
          </a:p>
          <a:p>
            <a:pPr algn="just">
              <a:lnSpc>
                <a:spcPct val="150000"/>
              </a:lnSpc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зміна політичного чи економічного контексту</a:t>
            </a:r>
            <a:r>
              <a:rPr lang="uk-UA" dirty="0">
                <a:solidFill>
                  <a:srgbClr val="002060"/>
                </a:solidFill>
              </a:rPr>
              <a:t> (наприклад, демократизація, євроінтеграція, глобалізація).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потреба у боротьбі з новими викликами</a:t>
            </a:r>
            <a:r>
              <a:rPr lang="uk-UA" dirty="0">
                <a:solidFill>
                  <a:srgbClr val="002060"/>
                </a:solidFill>
              </a:rPr>
              <a:t> (корупція, екологічні проблеми, безпекові загрози).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необхідність підвищення ефективності управління</a:t>
            </a:r>
            <a:r>
              <a:rPr lang="uk-UA" dirty="0">
                <a:solidFill>
                  <a:srgbClr val="002060"/>
                </a:solidFill>
              </a:rPr>
              <a:t> (ліквідація дублювання функцій, зменшення бюрократії).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вимоги суспільства</a:t>
            </a:r>
            <a:r>
              <a:rPr lang="uk-UA" dirty="0">
                <a:solidFill>
                  <a:srgbClr val="002060"/>
                </a:solidFill>
              </a:rPr>
              <a:t> до створення більш прозорих і підзвітних інституцій.</a:t>
            </a:r>
          </a:p>
        </p:txBody>
      </p:sp>
    </p:spTree>
    <p:extLst>
      <p:ext uri="{BB962C8B-B14F-4D97-AF65-F5344CB8AC3E}">
        <p14:creationId xmlns:p14="http://schemas.microsoft.com/office/powerpoint/2010/main" val="68014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CB3176-BA33-FF9A-3F52-E48EBDE69C70}"/>
              </a:ext>
            </a:extLst>
          </p:cNvPr>
          <p:cNvSpPr txBox="1"/>
          <p:nvPr/>
        </p:nvSpPr>
        <p:spPr>
          <a:xfrm>
            <a:off x="511277" y="540036"/>
            <a:ext cx="10628671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Основні напрями прояву інституційних інновацій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Створення нових органів влади</a:t>
            </a:r>
            <a:r>
              <a:rPr lang="uk-UA" dirty="0">
                <a:solidFill>
                  <a:srgbClr val="002060"/>
                </a:solidFill>
              </a:rPr>
              <a:t> для вирішення специфічних завдань.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</a:pPr>
            <a:r>
              <a:rPr lang="uk-UA" dirty="0">
                <a:solidFill>
                  <a:srgbClr val="002060"/>
                </a:solidFill>
              </a:rPr>
              <a:t>Наприклад: створення НАБУ для боротьби з топ-корупцією в Україні.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Реформування та реорганізація існуючих інституцій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</a:pPr>
            <a:r>
              <a:rPr lang="uk-UA" dirty="0">
                <a:solidFill>
                  <a:srgbClr val="002060"/>
                </a:solidFill>
              </a:rPr>
              <a:t>Приклад: поділ Державної фіскальної служби на окремі податкову та митну служби.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Децентралізація та передача повноважень на місцевий рівень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</a:pPr>
            <a:r>
              <a:rPr lang="uk-UA" dirty="0">
                <a:solidFill>
                  <a:srgbClr val="002060"/>
                </a:solidFill>
              </a:rPr>
              <a:t>Приклад: створення об’єднаних територіальних громад (ОТГ) і нової системи місцевого самоврядування.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uk-UA" b="1" dirty="0" err="1">
                <a:solidFill>
                  <a:srgbClr val="002060"/>
                </a:solidFill>
              </a:rPr>
              <a:t>Інституціоналізація</a:t>
            </a:r>
            <a:r>
              <a:rPr lang="uk-UA" b="1" dirty="0">
                <a:solidFill>
                  <a:srgbClr val="002060"/>
                </a:solidFill>
              </a:rPr>
              <a:t> нових сфер управління</a:t>
            </a:r>
            <a:r>
              <a:rPr lang="uk-UA" dirty="0">
                <a:solidFill>
                  <a:srgbClr val="002060"/>
                </a:solidFill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</a:pPr>
            <a:r>
              <a:rPr lang="uk-UA" dirty="0">
                <a:solidFill>
                  <a:srgbClr val="002060"/>
                </a:solidFill>
              </a:rPr>
              <a:t>Наприклад: формування органів </a:t>
            </a:r>
            <a:r>
              <a:rPr lang="uk-UA" dirty="0" err="1">
                <a:solidFill>
                  <a:srgbClr val="002060"/>
                </a:solidFill>
              </a:rPr>
              <a:t>кібербезпеки</a:t>
            </a:r>
            <a:r>
              <a:rPr lang="uk-UA" dirty="0">
                <a:solidFill>
                  <a:srgbClr val="002060"/>
                </a:solidFill>
              </a:rPr>
              <a:t>, агентств з цифрової трансформації.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389292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69BC08-65E8-1919-7B61-9717FD60A27B}"/>
              </a:ext>
            </a:extLst>
          </p:cNvPr>
          <p:cNvSpPr txBox="1"/>
          <p:nvPr/>
        </p:nvSpPr>
        <p:spPr>
          <a:xfrm>
            <a:off x="393290" y="453826"/>
            <a:ext cx="11405419" cy="496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Приклади інституційних інновацій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b="1" dirty="0" err="1">
                <a:solidFill>
                  <a:srgbClr val="002060"/>
                </a:solidFill>
              </a:rPr>
              <a:t>ЦНАПи</a:t>
            </a:r>
            <a:r>
              <a:rPr lang="uk-UA" b="1" dirty="0">
                <a:solidFill>
                  <a:srgbClr val="002060"/>
                </a:solidFill>
              </a:rPr>
              <a:t> (Центри надання адміністративних послуг)</a:t>
            </a:r>
            <a:r>
              <a:rPr lang="uk-UA" dirty="0">
                <a:solidFill>
                  <a:srgbClr val="002060"/>
                </a:solidFill>
              </a:rPr>
              <a:t> – новий тип установ, які зробили послуги більш доступними та зручними.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Антикорупційні органи</a:t>
            </a:r>
            <a:r>
              <a:rPr lang="uk-UA" dirty="0">
                <a:solidFill>
                  <a:srgbClr val="002060"/>
                </a:solidFill>
              </a:rPr>
              <a:t> – НАБУ, НАЗК, Спеціалізована антикорупційна прокуратура, Вищий антикорупційний суд.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Національна поліція України</a:t>
            </a:r>
            <a:r>
              <a:rPr lang="uk-UA" dirty="0">
                <a:solidFill>
                  <a:srgbClr val="002060"/>
                </a:solidFill>
              </a:rPr>
              <a:t> – нова інституція з новою структурою та стандартами роботи.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Міністерство цифрової трансформації України</a:t>
            </a:r>
            <a:r>
              <a:rPr lang="uk-UA" dirty="0">
                <a:solidFill>
                  <a:srgbClr val="002060"/>
                </a:solidFill>
              </a:rPr>
              <a:t> – орган нового типу, який відповідає за </a:t>
            </a:r>
            <a:r>
              <a:rPr lang="uk-UA" dirty="0" err="1">
                <a:solidFill>
                  <a:srgbClr val="002060"/>
                </a:solidFill>
              </a:rPr>
              <a:t>цифровізацію</a:t>
            </a:r>
            <a:r>
              <a:rPr lang="uk-UA" dirty="0">
                <a:solidFill>
                  <a:srgbClr val="002060"/>
                </a:solidFill>
              </a:rPr>
              <a:t> та електронне врядування.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</a:rPr>
              <a:t>Об’єднані територіальні громади (ОТГ)</a:t>
            </a:r>
            <a:r>
              <a:rPr lang="uk-UA" dirty="0">
                <a:solidFill>
                  <a:srgbClr val="002060"/>
                </a:solidFill>
              </a:rPr>
              <a:t> – новий рівень організації місцевого самоврядування внаслідок децентралізації.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276690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77B26C-4FAB-720C-DD7F-AA0871A0B247}"/>
              </a:ext>
            </a:extLst>
          </p:cNvPr>
          <p:cNvSpPr txBox="1"/>
          <p:nvPr/>
        </p:nvSpPr>
        <p:spPr>
          <a:xfrm>
            <a:off x="427703" y="402942"/>
            <a:ext cx="11198942" cy="585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</a:rPr>
              <a:t>Переваги інституційних інновацій</a:t>
            </a:r>
          </a:p>
          <a:p>
            <a:pPr algn="ctr">
              <a:lnSpc>
                <a:spcPct val="150000"/>
              </a:lnSpc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адаптація системи управління до сучасних потреб.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усунення дублювання функцій між різними органами.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підвищення спеціалізації органів влади.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зростання ефективності й прозорості.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підвищення довіри громадян (особливо, якщо нові органи створюються для боротьби з корупцією чи надання якісних послуг).</a:t>
            </a:r>
          </a:p>
          <a:p>
            <a:pPr algn="just">
              <a:lnSpc>
                <a:spcPct val="150000"/>
              </a:lnSpc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</a:rPr>
              <a:t>Виклики та ризики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політична заангажованість у процесі створення нових органів.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ризик формального реформування без реального змісту («старі кадри у нових структурах»).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фінансові та кадрові витрати на створення нових інституцій.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супротив з боку існуючих органів влади, які втрачають повноваження.</a:t>
            </a:r>
          </a:p>
        </p:txBody>
      </p:sp>
    </p:spTree>
    <p:extLst>
      <p:ext uri="{BB962C8B-B14F-4D97-AF65-F5344CB8AC3E}">
        <p14:creationId xmlns:p14="http://schemas.microsoft.com/office/powerpoint/2010/main" val="601042424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іальне оформлення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Спеціальне оформлення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Грань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Настроювані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2265</Words>
  <Application>Microsoft Office PowerPoint</Application>
  <PresentationFormat>Широкий екран</PresentationFormat>
  <Paragraphs>231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Arial</vt:lpstr>
      <vt:lpstr>Wingdings</vt:lpstr>
      <vt:lpstr>Wingdings 3</vt:lpstr>
      <vt:lpstr>1_Спеціальне оформлення</vt:lpstr>
      <vt:lpstr>Спеціальне оформлення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Саша Саша</dc:creator>
  <cp:lastModifiedBy>Саша Саша</cp:lastModifiedBy>
  <cp:revision>12</cp:revision>
  <dcterms:created xsi:type="dcterms:W3CDTF">2025-09-22T13:38:25Z</dcterms:created>
  <dcterms:modified xsi:type="dcterms:W3CDTF">2025-09-23T09:58:50Z</dcterms:modified>
</cp:coreProperties>
</file>