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7" r:id="rId3"/>
    <p:sldId id="289" r:id="rId4"/>
    <p:sldId id="277" r:id="rId5"/>
    <p:sldId id="295" r:id="rId6"/>
    <p:sldId id="296" r:id="rId7"/>
    <p:sldId id="310" r:id="rId8"/>
    <p:sldId id="297" r:id="rId9"/>
    <p:sldId id="299" r:id="rId10"/>
    <p:sldId id="300" r:id="rId11"/>
    <p:sldId id="276" r:id="rId12"/>
    <p:sldId id="258" r:id="rId13"/>
    <p:sldId id="306" r:id="rId14"/>
    <p:sldId id="301" r:id="rId15"/>
    <p:sldId id="302" r:id="rId16"/>
    <p:sldId id="303" r:id="rId17"/>
    <p:sldId id="304" r:id="rId18"/>
    <p:sldId id="305" r:id="rId19"/>
    <p:sldId id="308" r:id="rId20"/>
    <p:sldId id="309" r:id="rId21"/>
    <p:sldId id="307" r:id="rId22"/>
    <p:sldId id="264" r:id="rId23"/>
    <p:sldId id="263" r:id="rId24"/>
    <p:sldId id="285" r:id="rId25"/>
    <p:sldId id="259" r:id="rId26"/>
    <p:sldId id="290" r:id="rId27"/>
    <p:sldId id="313" r:id="rId28"/>
    <p:sldId id="311" r:id="rId29"/>
    <p:sldId id="312" r:id="rId30"/>
    <p:sldId id="292" r:id="rId31"/>
    <p:sldId id="293" r:id="rId32"/>
    <p:sldId id="291" r:id="rId3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061" autoAdjust="0"/>
    <p:restoredTop sz="94660"/>
  </p:normalViewPr>
  <p:slideViewPr>
    <p:cSldViewPr>
      <p:cViewPr varScale="1">
        <p:scale>
          <a:sx n="78" d="100"/>
          <a:sy n="78" d="100"/>
        </p:scale>
        <p:origin x="21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EDAA9-4009-46F3-BCF5-8AF41A2BA9EF}" type="datetimeFigureOut">
              <a:rPr lang="uk-UA" smtClean="0"/>
              <a:t>23.09.2025</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3C2B2-60D4-4A4B-A731-42D146F9F595}" type="slidenum">
              <a:rPr lang="uk-UA" smtClean="0"/>
              <a:t>‹№›</a:t>
            </a:fld>
            <a:endParaRPr lang="uk-UA"/>
          </a:p>
        </p:txBody>
      </p:sp>
    </p:spTree>
    <p:extLst>
      <p:ext uri="{BB962C8B-B14F-4D97-AF65-F5344CB8AC3E}">
        <p14:creationId xmlns:p14="http://schemas.microsoft.com/office/powerpoint/2010/main" val="356489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5B3C2B2-60D4-4A4B-A731-42D146F9F595}" type="slidenum">
              <a:rPr lang="uk-UA" smtClean="0"/>
              <a:t>11</a:t>
            </a:fld>
            <a:endParaRPr lang="uk-UA"/>
          </a:p>
        </p:txBody>
      </p:sp>
    </p:spTree>
    <p:extLst>
      <p:ext uri="{BB962C8B-B14F-4D97-AF65-F5344CB8AC3E}">
        <p14:creationId xmlns:p14="http://schemas.microsoft.com/office/powerpoint/2010/main" val="163282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5B3C2B2-60D4-4A4B-A731-42D146F9F595}" type="slidenum">
              <a:rPr lang="uk-UA" smtClean="0"/>
              <a:t>30</a:t>
            </a:fld>
            <a:endParaRPr lang="uk-UA"/>
          </a:p>
        </p:txBody>
      </p:sp>
    </p:spTree>
    <p:extLst>
      <p:ext uri="{BB962C8B-B14F-4D97-AF65-F5344CB8AC3E}">
        <p14:creationId xmlns:p14="http://schemas.microsoft.com/office/powerpoint/2010/main" val="3717580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a:t>Зразок заголовка</a:t>
            </a:r>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p>
        </p:txBody>
      </p:sp>
      <p:sp>
        <p:nvSpPr>
          <p:cNvPr id="4" name="Місце для дати 3"/>
          <p:cNvSpPr>
            <a:spLocks noGrp="1"/>
          </p:cNvSpPr>
          <p:nvPr>
            <p:ph type="dt" sz="half" idx="10"/>
          </p:nvPr>
        </p:nvSpPr>
        <p:spPr/>
        <p:txBody>
          <a:bodyPr/>
          <a:lstStyle/>
          <a:p>
            <a:fld id="{2D2C006E-9440-46CF-A761-41EE28445CB0}" type="datetimeFigureOut">
              <a:rPr lang="uk-UA" smtClean="0"/>
              <a:t>23.09.2025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72186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2D2C006E-9440-46CF-A761-41EE28445CB0}" type="datetimeFigureOut">
              <a:rPr lang="uk-UA" smtClean="0"/>
              <a:t>23.09.2025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37389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2D2C006E-9440-46CF-A761-41EE28445CB0}" type="datetimeFigureOut">
              <a:rPr lang="uk-UA" smtClean="0"/>
              <a:t>23.09.2025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163047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2D2C006E-9440-46CF-A761-41EE28445CB0}" type="datetimeFigureOut">
              <a:rPr lang="uk-UA" smtClean="0"/>
              <a:t>23.09.2025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22787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a:t>Зразок заголовка</a:t>
            </a:r>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p>
            <a:fld id="{2D2C006E-9440-46CF-A761-41EE28445CB0}" type="datetimeFigureOut">
              <a:rPr lang="uk-UA" smtClean="0"/>
              <a:t>23.09.2025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35894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2D2C006E-9440-46CF-A761-41EE28445CB0}" type="datetimeFigureOut">
              <a:rPr lang="uk-UA" smtClean="0"/>
              <a:t>23.09.2025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383511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a:t>Зразок заголовка</a:t>
            </a:r>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2D2C006E-9440-46CF-A761-41EE28445CB0}" type="datetimeFigureOut">
              <a:rPr lang="uk-UA" smtClean="0"/>
              <a:t>23.09.2025</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51021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2D2C006E-9440-46CF-A761-41EE28445CB0}" type="datetimeFigureOut">
              <a:rPr lang="uk-UA" smtClean="0"/>
              <a:t>23.09.2025</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19249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2D2C006E-9440-46CF-A761-41EE28445CB0}" type="datetimeFigureOut">
              <a:rPr lang="uk-UA" smtClean="0"/>
              <a:t>23.09.2025</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04422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a:t>Зразок заголовка</a:t>
            </a:r>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p:txBody>
          <a:bodyPr/>
          <a:lstStyle/>
          <a:p>
            <a:fld id="{2D2C006E-9440-46CF-A761-41EE28445CB0}" type="datetimeFigureOut">
              <a:rPr lang="uk-UA" smtClean="0"/>
              <a:t>23.09.2025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55602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a:t>Зразок заголовка</a:t>
            </a:r>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p:txBody>
          <a:bodyPr/>
          <a:lstStyle/>
          <a:p>
            <a:fld id="{2D2C006E-9440-46CF-A761-41EE28445CB0}" type="datetimeFigureOut">
              <a:rPr lang="uk-UA" smtClean="0"/>
              <a:t>23.09.2025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70882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C006E-9440-46CF-A761-41EE28445CB0}" type="datetimeFigureOut">
              <a:rPr lang="uk-UA" smtClean="0"/>
              <a:t>23.09.2025</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A950F-B7B5-4A06-BE3B-BE3AA35C02BD}" type="slidenum">
              <a:rPr lang="uk-UA" smtClean="0"/>
              <a:t>‹№›</a:t>
            </a:fld>
            <a:endParaRPr lang="uk-UA"/>
          </a:p>
        </p:txBody>
      </p:sp>
    </p:spTree>
    <p:extLst>
      <p:ext uri="{BB962C8B-B14F-4D97-AF65-F5344CB8AC3E}">
        <p14:creationId xmlns:p14="http://schemas.microsoft.com/office/powerpoint/2010/main" val="3206923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zakon.rada.gov.ua/laws/show/984_006-14/ed20140627#n7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zakon.rada.gov.ua/laws/show/984_009-14/ed20140628#n10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zakon.rada.gov.ua/laws/show/984_006-14/ed20140627#n6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zakon.rada.gov.ua/laws/show/z1155-23/ed20230512#n2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zakon.rada.gov.ua/laws/show/z0850-03/ed20100803/find?text=%D2%E5%F5%ED%EE%EB%EE%E3%B3%F7%ED%B3+%B3%ED%ED%EE%E2%E0%F6%B3%B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zakon.rada.gov.ua/laws/show/984_053-14/ed20200101#n5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67544" y="404664"/>
            <a:ext cx="7992888" cy="954107"/>
          </a:xfrm>
          <a:prstGeom prst="rect">
            <a:avLst/>
          </a:prstGeom>
          <a:noFill/>
        </p:spPr>
        <p:txBody>
          <a:bodyPr wrap="square" rtlCol="0">
            <a:spAutoFit/>
          </a:bodyPr>
          <a:lstStyle/>
          <a:p>
            <a:pPr algn="ctr"/>
            <a:r>
              <a:rPr lang="ru-RU" sz="2800" b="1" dirty="0" err="1">
                <a:latin typeface="Times New Roman" panose="02020603050405020304" pitchFamily="18" charset="0"/>
                <a:cs typeface="Times New Roman" panose="02020603050405020304" pitchFamily="18" charset="0"/>
              </a:rPr>
              <a:t>Теоретичні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основи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інноваційного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розвитку</a:t>
            </a:r>
            <a:r>
              <a:rPr lang="ru-RU" sz="2800" b="1" dirty="0">
                <a:latin typeface="Times New Roman" panose="02020603050405020304" pitchFamily="18" charset="0"/>
                <a:cs typeface="Times New Roman" panose="02020603050405020304" pitchFamily="18" charset="0"/>
              </a:rPr>
              <a:t> та </a:t>
            </a:r>
            <a:r>
              <a:rPr lang="ru-RU" sz="2800" b="1" dirty="0" err="1">
                <a:latin typeface="Times New Roman" panose="02020603050405020304" pitchFamily="18" charset="0"/>
                <a:cs typeface="Times New Roman" panose="02020603050405020304" pitchFamily="18" charset="0"/>
              </a:rPr>
              <a:t>управління</a:t>
            </a:r>
            <a:endParaRPr lang="uk-UA" sz="25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36" name="Picture 12" descr="Теоретичний матеріал. Інноваційні процес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00808"/>
            <a:ext cx="626332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71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4" name="Прямокутник 3"/>
          <p:cNvSpPr/>
          <p:nvPr/>
        </p:nvSpPr>
        <p:spPr>
          <a:xfrm>
            <a:off x="323528" y="692696"/>
            <a:ext cx="8641808" cy="646331"/>
          </a:xfrm>
          <a:prstGeom prst="rect">
            <a:avLst/>
          </a:prstGeom>
        </p:spPr>
        <p:txBody>
          <a:bodyPr wrap="square">
            <a:spAutoFit/>
          </a:bodyPr>
          <a:lstStyle/>
          <a:p>
            <a:pPr algn="just"/>
            <a:r>
              <a:rPr lang="uk-UA" u="sng" dirty="0">
                <a:solidFill>
                  <a:srgbClr val="002060"/>
                </a:solidFill>
                <a:latin typeface="Times New Roman" panose="02020603050405020304" pitchFamily="18" charset="0"/>
                <a:cs typeface="Times New Roman" panose="02020603050405020304" pitchFamily="18" charset="0"/>
                <a:hlinkClick r:id="rId2"/>
              </a:rPr>
              <a:t>Повідомлення Європейської Комісії. Рамковий документ щодо державної допомоги на наукові дослідження, технічний розвиток та провадження інноваційної діяльності</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1115616" y="1700807"/>
            <a:ext cx="7448647" cy="4662815"/>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Інновація процесу</a:t>
            </a:r>
            <a:r>
              <a:rPr lang="uk-UA" dirty="0">
                <a:solidFill>
                  <a:srgbClr val="002060"/>
                </a:solidFill>
                <a:latin typeface="Times New Roman" panose="02020603050405020304" pitchFamily="18" charset="0"/>
                <a:cs typeface="Times New Roman" panose="02020603050405020304" pitchFamily="18" charset="0"/>
              </a:rPr>
              <a:t> означає імплементацію нового або значно покращеного методу виробництва або доставки (зокрема це передбачає значні зміни у техніках, обладнанні або програмному забезпеченні), до якої не відносяться незначні зміни або покращення, збільшення можливостей виробництва або надання послуг шляхом додавання виробничих або логістичних систем, які є дуже подібними до тих, що вже використовуються, припинення використання процесу, проста заміна капіталу або розширення капіталу, зміни, зумовлені виключно змінами цін на фактори виробництва, </a:t>
            </a:r>
            <a:r>
              <a:rPr lang="uk-UA" dirty="0" err="1">
                <a:solidFill>
                  <a:srgbClr val="002060"/>
                </a:solidFill>
                <a:latin typeface="Times New Roman" panose="02020603050405020304" pitchFamily="18" charset="0"/>
                <a:cs typeface="Times New Roman" panose="02020603050405020304" pitchFamily="18" charset="0"/>
              </a:rPr>
              <a:t>кастомізація</a:t>
            </a:r>
            <a:r>
              <a:rPr lang="uk-UA" dirty="0">
                <a:solidFill>
                  <a:srgbClr val="002060"/>
                </a:solidFill>
                <a:latin typeface="Times New Roman" panose="02020603050405020304" pitchFamily="18" charset="0"/>
                <a:cs typeface="Times New Roman" panose="02020603050405020304" pitchFamily="18" charset="0"/>
              </a:rPr>
              <a:t>, локалізація, регулярні, сезонні та інші циклічні зміни та торгівля новими чи значно вдосконаленими продуктами</a:t>
            </a:r>
          </a:p>
        </p:txBody>
      </p:sp>
    </p:spTree>
    <p:extLst>
      <p:ext uri="{BB962C8B-B14F-4D97-AF65-F5344CB8AC3E}">
        <p14:creationId xmlns:p14="http://schemas.microsoft.com/office/powerpoint/2010/main" val="309480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251520" y="692696"/>
            <a:ext cx="8712968" cy="5909310"/>
          </a:xfrm>
          <a:prstGeom prst="rect">
            <a:avLst/>
          </a:prstGeom>
        </p:spPr>
        <p:txBody>
          <a:bodyPr wrap="square">
            <a:spAutoFit/>
          </a:bodyPr>
          <a:lstStyle/>
          <a:p>
            <a:pPr algn="ctr">
              <a:lnSpc>
                <a:spcPct val="150000"/>
              </a:lnSpc>
            </a:pPr>
            <a:r>
              <a:rPr lang="uk-UA" b="1" dirty="0">
                <a:solidFill>
                  <a:srgbClr val="002060"/>
                </a:solidFill>
                <a:latin typeface="Times New Roman" panose="02020603050405020304" pitchFamily="18" charset="0"/>
                <a:cs typeface="Times New Roman" panose="02020603050405020304" pitchFamily="18" charset="0"/>
              </a:rPr>
              <a:t>ВАЖЛИВІСТЬ КЛАСИФІКАТОРА ІННОВАЦІЙ</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1. Оцінити спрямованість і ефективність інноваційного процесу.</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2. Визначити перспективність майбутніх нововведень.</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3. Установити проблемні зв'язки між різними типами інновацій.</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4. Підібрати методи управління, адекватні особливостям кожного інноваційного процесу, які випливають із переважаючого типу інновацій, що утворюють ці процеси.</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5. Створити економічні механізми й організаційні форми управління інноваційною діяльністю залежно від типу інновацій.</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6. Визначити методи й форми реалізації і просування інноваційного продукту та інноваційної технології залежно від різних типів інновацій.</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7. Оптимізувати організаційні форми інноваційної діяльності та інноваційної інфраструктури, економічні відносини в інноваційній сфері.</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8. Створити стимули для активізації інноваційних процесів у галузях, регіонах і підприємствах.</a:t>
            </a:r>
          </a:p>
        </p:txBody>
      </p:sp>
      <p:sp>
        <p:nvSpPr>
          <p:cNvPr id="22" name="TextBox 21"/>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06045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95536" y="764704"/>
            <a:ext cx="8280920" cy="5493812"/>
          </a:xfrm>
          <a:prstGeom prst="rect">
            <a:avLst/>
          </a:prstGeom>
        </p:spPr>
        <p:txBody>
          <a:bodyPr wrap="square">
            <a:spAutoFit/>
          </a:bodyPr>
          <a:lstStyle/>
          <a:p>
            <a:pPr algn="just">
              <a:lnSpc>
                <a:spcPct val="150000"/>
              </a:lnSpc>
            </a:pPr>
            <a:r>
              <a:rPr lang="uk-UA" dirty="0">
                <a:solidFill>
                  <a:srgbClr val="002060"/>
                </a:solidFill>
                <a:latin typeface="Times New Roman" panose="02020603050405020304" pitchFamily="18" charset="0"/>
                <a:cs typeface="Times New Roman" panose="02020603050405020304" pitchFamily="18" charset="0"/>
              </a:rPr>
              <a:t>Перша класифікація інновацій, яка стала класичною і використовувалася до кінця 60-х років </a:t>
            </a:r>
            <a:r>
              <a:rPr lang="en-US" dirty="0">
                <a:solidFill>
                  <a:srgbClr val="002060"/>
                </a:solidFill>
                <a:latin typeface="Times New Roman" panose="02020603050405020304" pitchFamily="18" charset="0"/>
                <a:cs typeface="Times New Roman" panose="02020603050405020304" pitchFamily="18" charset="0"/>
              </a:rPr>
              <a:t>XX </a:t>
            </a:r>
            <a:r>
              <a:rPr lang="uk-UA" dirty="0">
                <a:solidFill>
                  <a:srgbClr val="002060"/>
                </a:solidFill>
                <a:latin typeface="Times New Roman" panose="02020603050405020304" pitchFamily="18" charset="0"/>
                <a:cs typeface="Times New Roman" panose="02020603050405020304" pitchFamily="18" charset="0"/>
              </a:rPr>
              <a:t>ст., належить Й. </a:t>
            </a:r>
            <a:r>
              <a:rPr lang="uk-UA" dirty="0" err="1">
                <a:solidFill>
                  <a:srgbClr val="002060"/>
                </a:solidFill>
                <a:latin typeface="Times New Roman" panose="02020603050405020304" pitchFamily="18" charset="0"/>
                <a:cs typeface="Times New Roman" panose="02020603050405020304" pitchFamily="18" charset="0"/>
              </a:rPr>
              <a:t>Шумпетеру</a:t>
            </a:r>
            <a:r>
              <a:rPr lang="uk-UA" dirty="0">
                <a:solidFill>
                  <a:srgbClr val="002060"/>
                </a:solidFill>
                <a:latin typeface="Times New Roman" panose="02020603050405020304" pitchFamily="18" charset="0"/>
                <a:cs typeface="Times New Roman" panose="02020603050405020304" pitchFamily="18" charset="0"/>
              </a:rPr>
              <a:t>. Він виокремив п'ять типів інновацій:</a:t>
            </a:r>
          </a:p>
          <a:p>
            <a:pPr algn="just">
              <a:lnSpc>
                <a:spcPct val="150000"/>
              </a:lnSpc>
            </a:pPr>
            <a:endParaRPr lang="uk-UA" dirty="0">
              <a:solidFill>
                <a:srgbClr val="002060"/>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виробництво невідомого споживачам нового продукту або продукту з якісно новими властивостями; </a:t>
            </a: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впровадження нового засобу виробництва, в основу якого покладено нове наукове відкриття або новий підхід щодо комерційного використання продукції;</a:t>
            </a: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освоєння нового ринку збуту певною галуззю промисловості країни, незалежно від того, існував цей ринок раніше чи ні; </a:t>
            </a: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залучення нових джерел сировини та напівфабрикатів, незалежно від того, існували ці джерела раніше чи ні; </a:t>
            </a: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впровадження нових організаційних форм.</a:t>
            </a:r>
          </a:p>
        </p:txBody>
      </p:sp>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2927248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981" y="363113"/>
            <a:ext cx="4963181" cy="196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057" y="2251635"/>
            <a:ext cx="4914106" cy="452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кутник 2"/>
          <p:cNvSpPr/>
          <p:nvPr/>
        </p:nvSpPr>
        <p:spPr>
          <a:xfrm>
            <a:off x="0" y="620688"/>
            <a:ext cx="3491880" cy="830997"/>
          </a:xfrm>
          <a:prstGeom prst="rect">
            <a:avLst/>
          </a:prstGeom>
        </p:spPr>
        <p:txBody>
          <a:bodyPr wrap="square">
            <a:spAutoFit/>
          </a:bodyPr>
          <a:lstStyle/>
          <a:p>
            <a:pPr algn="ctr"/>
            <a:r>
              <a:rPr lang="ru-RU" sz="1600" b="1" dirty="0" err="1">
                <a:solidFill>
                  <a:srgbClr val="002060"/>
                </a:solidFill>
                <a:latin typeface="Times New Roman" panose="02020603050405020304" pitchFamily="18" charset="0"/>
                <a:cs typeface="Times New Roman" panose="02020603050405020304" pitchFamily="18" charset="0"/>
              </a:rPr>
              <a:t>Класифікація</a:t>
            </a:r>
            <a:r>
              <a:rPr lang="ru-RU" sz="1600" b="1" dirty="0">
                <a:solidFill>
                  <a:srgbClr val="002060"/>
                </a:solidFill>
                <a:latin typeface="Times New Roman" panose="02020603050405020304" pitchFamily="18" charset="0"/>
                <a:cs typeface="Times New Roman" panose="02020603050405020304" pitchFamily="18" charset="0"/>
              </a:rPr>
              <a:t> за </a:t>
            </a:r>
            <a:r>
              <a:rPr lang="ru-RU" sz="1600" b="1" dirty="0" err="1">
                <a:solidFill>
                  <a:srgbClr val="002060"/>
                </a:solidFill>
                <a:latin typeface="Times New Roman" panose="02020603050405020304" pitchFamily="18" charset="0"/>
                <a:cs typeface="Times New Roman" panose="02020603050405020304" pitchFamily="18" charset="0"/>
              </a:rPr>
              <a:t>Клейтоном</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Крістенсеном</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представник</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Гарвардської</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школи</a:t>
            </a:r>
            <a:endParaRPr lang="uk-UA" sz="1600" b="1" dirty="0">
              <a:solidFill>
                <a:srgbClr val="002060"/>
              </a:solidFill>
              <a:latin typeface="Times New Roman" panose="02020603050405020304" pitchFamily="18" charset="0"/>
              <a:cs typeface="Times New Roman" panose="02020603050405020304" pitchFamily="18" charset="0"/>
            </a:endParaRPr>
          </a:p>
        </p:txBody>
      </p:sp>
      <p:cxnSp>
        <p:nvCxnSpPr>
          <p:cNvPr id="8" name="Пряма сполучна лінія 7"/>
          <p:cNvCxnSpPr/>
          <p:nvPr/>
        </p:nvCxnSpPr>
        <p:spPr>
          <a:xfrm>
            <a:off x="0" y="363113"/>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2398049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5" y="390076"/>
            <a:ext cx="5033739" cy="644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 сполучна лінія 4"/>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208823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931" y="620688"/>
            <a:ext cx="4244106" cy="60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533534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992" y="764704"/>
            <a:ext cx="4135296"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92617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670" y="520666"/>
            <a:ext cx="4498627" cy="610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326096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7096"/>
            <a:ext cx="3324335" cy="377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79512" y="4500388"/>
            <a:ext cx="3396343"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3851920" y="677096"/>
            <a:ext cx="4572000" cy="369332"/>
          </a:xfrm>
          <a:prstGeom prst="rect">
            <a:avLst/>
          </a:prstGeom>
        </p:spPr>
        <p:txBody>
          <a:bodyPr>
            <a:spAutoFit/>
          </a:bodyPr>
          <a:lstStyle/>
          <a:p>
            <a:pPr algn="ctr"/>
            <a:r>
              <a:rPr lang="uk-UA" dirty="0">
                <a:solidFill>
                  <a:srgbClr val="002060"/>
                </a:solidFill>
                <a:latin typeface="Times New Roman" panose="02020603050405020304" pitchFamily="18" charset="0"/>
                <a:cs typeface="Times New Roman" panose="02020603050405020304" pitchFamily="18" charset="0"/>
              </a:rPr>
              <a:t>Класифікація за керівництвом Осло (2018 р.)</a:t>
            </a:r>
          </a:p>
        </p:txBody>
      </p:sp>
      <p:sp>
        <p:nvSpPr>
          <p:cNvPr id="2" name="Прямокутник 1"/>
          <p:cNvSpPr/>
          <p:nvPr/>
        </p:nvSpPr>
        <p:spPr>
          <a:xfrm>
            <a:off x="3851920" y="1273592"/>
            <a:ext cx="4572000" cy="3416320"/>
          </a:xfrm>
          <a:prstGeom prst="rect">
            <a:avLst/>
          </a:prstGeom>
        </p:spPr>
        <p:txBody>
          <a:bodyPr>
            <a:spAutoFit/>
          </a:bodyPr>
          <a:lstStyle/>
          <a:p>
            <a:pPr algn="just">
              <a:lnSpc>
                <a:spcPct val="150000"/>
              </a:lnSpc>
            </a:pPr>
            <a:r>
              <a:rPr lang="ru-RU" dirty="0">
                <a:solidFill>
                  <a:srgbClr val="002060"/>
                </a:solidFill>
                <a:latin typeface="Times New Roman" panose="02020603050405020304" pitchFamily="18" charset="0"/>
                <a:cs typeface="Times New Roman" panose="02020603050405020304" pitchFamily="18" charset="0"/>
              </a:rPr>
              <a:t>1. </a:t>
            </a:r>
            <a:r>
              <a:rPr lang="ru-RU" b="1" dirty="0" err="1">
                <a:solidFill>
                  <a:srgbClr val="002060"/>
                </a:solidFill>
                <a:latin typeface="Times New Roman" panose="02020603050405020304" pitchFamily="18" charset="0"/>
                <a:cs typeface="Times New Roman" panose="02020603050405020304" pitchFamily="18" charset="0"/>
              </a:rPr>
              <a:t>Продуктова</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інновація</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впровадження</a:t>
            </a:r>
            <a:r>
              <a:rPr lang="ru-RU" dirty="0">
                <a:solidFill>
                  <a:srgbClr val="002060"/>
                </a:solidFill>
                <a:latin typeface="Times New Roman" panose="02020603050405020304" pitchFamily="18" charset="0"/>
                <a:cs typeface="Times New Roman" panose="02020603050405020304" pitchFamily="18" charset="0"/>
              </a:rPr>
              <a:t> товару </a:t>
            </a:r>
            <a:r>
              <a:rPr lang="ru-RU" dirty="0" err="1">
                <a:solidFill>
                  <a:srgbClr val="002060"/>
                </a:solidFill>
                <a:latin typeface="Times New Roman" panose="02020603050405020304" pitchFamily="18" charset="0"/>
                <a:cs typeface="Times New Roman" panose="02020603050405020304" pitchFamily="18" charset="0"/>
              </a:rPr>
              <a:t>чи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послуги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які</a:t>
            </a:r>
            <a:r>
              <a:rPr lang="ru-RU" dirty="0">
                <a:solidFill>
                  <a:srgbClr val="002060"/>
                </a:solidFill>
                <a:latin typeface="Times New Roman" panose="02020603050405020304" pitchFamily="18" charset="0"/>
                <a:cs typeface="Times New Roman" panose="02020603050405020304" pitchFamily="18" charset="0"/>
              </a:rPr>
              <a:t> є </a:t>
            </a:r>
            <a:r>
              <a:rPr lang="ru-RU" dirty="0" err="1">
                <a:solidFill>
                  <a:srgbClr val="002060"/>
                </a:solidFill>
                <a:latin typeface="Times New Roman" panose="02020603050405020304" pitchFamily="18" charset="0"/>
                <a:cs typeface="Times New Roman" panose="02020603050405020304" pitchFamily="18" charset="0"/>
              </a:rPr>
              <a:t>новими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значно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покращеними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щодо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їх</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якостей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способів</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використання</a:t>
            </a:r>
            <a:r>
              <a:rPr lang="ru-RU" dirty="0">
                <a:solidFill>
                  <a:srgbClr val="002060"/>
                </a:solidFill>
                <a:latin typeface="Times New Roman" panose="02020603050405020304" pitchFamily="18" charset="0"/>
                <a:cs typeface="Times New Roman" panose="02020603050405020304" pitchFamily="18" charset="0"/>
              </a:rPr>
              <a:t>, у тому </a:t>
            </a:r>
            <a:r>
              <a:rPr lang="ru-RU" dirty="0" err="1">
                <a:solidFill>
                  <a:srgbClr val="002060"/>
                </a:solidFill>
                <a:latin typeface="Times New Roman" panose="02020603050405020304" pitchFamily="18" charset="0"/>
                <a:cs typeface="Times New Roman" panose="02020603050405020304" pitchFamily="18" charset="0"/>
              </a:rPr>
              <a:t>числі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значні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вдосконалення</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технічних</a:t>
            </a:r>
            <a:r>
              <a:rPr lang="ru-RU" dirty="0">
                <a:solidFill>
                  <a:srgbClr val="002060"/>
                </a:solidFill>
                <a:latin typeface="Times New Roman" panose="02020603050405020304" pitchFamily="18" charset="0"/>
                <a:cs typeface="Times New Roman" panose="02020603050405020304" pitchFamily="18" charset="0"/>
              </a:rPr>
              <a:t> характеристиках, компонентах та </a:t>
            </a:r>
            <a:r>
              <a:rPr lang="ru-RU" dirty="0" err="1">
                <a:solidFill>
                  <a:srgbClr val="002060"/>
                </a:solidFill>
                <a:latin typeface="Times New Roman" panose="02020603050405020304" pitchFamily="18" charset="0"/>
                <a:cs typeface="Times New Roman" panose="02020603050405020304" pitchFamily="18" charset="0"/>
              </a:rPr>
              <a:t>матеріалах</a:t>
            </a:r>
            <a:r>
              <a:rPr lang="ru-RU" dirty="0">
                <a:solidFill>
                  <a:srgbClr val="002060"/>
                </a:solidFill>
                <a:latin typeface="Times New Roman" panose="02020603050405020304" pitchFamily="18" charset="0"/>
                <a:cs typeface="Times New Roman" panose="02020603050405020304" pitchFamily="18" charset="0"/>
              </a:rPr>
              <a:t>, у </a:t>
            </a:r>
            <a:r>
              <a:rPr lang="ru-RU" dirty="0" err="1">
                <a:solidFill>
                  <a:srgbClr val="002060"/>
                </a:solidFill>
                <a:latin typeface="Times New Roman" panose="02020603050405020304" pitchFamily="18" charset="0"/>
                <a:cs typeface="Times New Roman" panose="02020603050405020304" pitchFamily="18" charset="0"/>
              </a:rPr>
              <a:t>вбудованому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програмному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забезпеченні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інших</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функціональних</a:t>
            </a:r>
            <a:r>
              <a:rPr lang="ru-RU" dirty="0">
                <a:solidFill>
                  <a:srgbClr val="002060"/>
                </a:solidFill>
                <a:latin typeface="Times New Roman" panose="02020603050405020304" pitchFamily="18" charset="0"/>
                <a:cs typeface="Times New Roman" panose="02020603050405020304" pitchFamily="18" charset="0"/>
              </a:rPr>
              <a:t> характеристиках.</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2889062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7096"/>
            <a:ext cx="3324335" cy="377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79512" y="4500388"/>
            <a:ext cx="3396343"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3851920" y="677096"/>
            <a:ext cx="4572000" cy="369332"/>
          </a:xfrm>
          <a:prstGeom prst="rect">
            <a:avLst/>
          </a:prstGeom>
        </p:spPr>
        <p:txBody>
          <a:bodyPr>
            <a:spAutoFit/>
          </a:bodyPr>
          <a:lstStyle/>
          <a:p>
            <a:pPr algn="ctr"/>
            <a:r>
              <a:rPr lang="uk-UA" dirty="0">
                <a:solidFill>
                  <a:srgbClr val="002060"/>
                </a:solidFill>
                <a:latin typeface="Times New Roman" panose="02020603050405020304" pitchFamily="18" charset="0"/>
                <a:cs typeface="Times New Roman" panose="02020603050405020304" pitchFamily="18" charset="0"/>
              </a:rPr>
              <a:t>Класифікація за керівництвом Осло (2018 р.)</a:t>
            </a:r>
          </a:p>
        </p:txBody>
      </p:sp>
      <p:sp>
        <p:nvSpPr>
          <p:cNvPr id="2" name="Прямокутник 1"/>
          <p:cNvSpPr/>
          <p:nvPr/>
        </p:nvSpPr>
        <p:spPr>
          <a:xfrm>
            <a:off x="3851920" y="1273592"/>
            <a:ext cx="4572000" cy="2585323"/>
          </a:xfrm>
          <a:prstGeom prst="rect">
            <a:avLst/>
          </a:prstGeom>
        </p:spPr>
        <p:txBody>
          <a:bodyPr>
            <a:spAutoFit/>
          </a:bodyPr>
          <a:lstStyle/>
          <a:p>
            <a:pPr algn="just">
              <a:lnSpc>
                <a:spcPct val="150000"/>
              </a:lnSpc>
            </a:pPr>
            <a:r>
              <a:rPr lang="ru-RU" b="1" dirty="0">
                <a:solidFill>
                  <a:srgbClr val="002060"/>
                </a:solidFill>
                <a:latin typeface="Times New Roman" panose="02020603050405020304" pitchFamily="18" charset="0"/>
                <a:cs typeface="Times New Roman" panose="02020603050405020304" pitchFamily="18" charset="0"/>
              </a:rPr>
              <a:t>2. </a:t>
            </a:r>
            <a:r>
              <a:rPr lang="ru-RU" b="1" dirty="0" err="1">
                <a:solidFill>
                  <a:srgbClr val="002060"/>
                </a:solidFill>
                <a:latin typeface="Times New Roman" panose="02020603050405020304" pitchFamily="18" charset="0"/>
                <a:cs typeface="Times New Roman" panose="02020603050405020304" pitchFamily="18" charset="0"/>
              </a:rPr>
              <a:t>Процесна</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інновація</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впровадження</a:t>
            </a:r>
            <a:r>
              <a:rPr lang="ru-RU" dirty="0">
                <a:solidFill>
                  <a:srgbClr val="002060"/>
                </a:solidFill>
                <a:latin typeface="Times New Roman" panose="02020603050405020304" pitchFamily="18" charset="0"/>
                <a:cs typeface="Times New Roman" panose="02020603050405020304" pitchFamily="18" charset="0"/>
              </a:rPr>
              <a:t> нового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значно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покращеного</a:t>
            </a:r>
            <a:r>
              <a:rPr lang="ru-RU" dirty="0">
                <a:solidFill>
                  <a:srgbClr val="002060"/>
                </a:solidFill>
                <a:latin typeface="Times New Roman" panose="02020603050405020304" pitchFamily="18" charset="0"/>
                <a:cs typeface="Times New Roman" panose="02020603050405020304" pitchFamily="18" charset="0"/>
              </a:rPr>
              <a:t> способу </a:t>
            </a:r>
            <a:r>
              <a:rPr lang="ru-RU" dirty="0" err="1">
                <a:solidFill>
                  <a:srgbClr val="002060"/>
                </a:solidFill>
                <a:latin typeface="Times New Roman" panose="02020603050405020304" pitchFamily="18" charset="0"/>
                <a:cs typeface="Times New Roman" panose="02020603050405020304" pitchFamily="18" charset="0"/>
              </a:rPr>
              <a:t>виробництва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чи</a:t>
            </a:r>
            <a:r>
              <a:rPr lang="ru-RU" dirty="0">
                <a:solidFill>
                  <a:srgbClr val="002060"/>
                </a:solidFill>
                <a:latin typeface="Times New Roman" panose="02020603050405020304" pitchFamily="18" charset="0"/>
                <a:cs typeface="Times New Roman" panose="02020603050405020304" pitchFamily="18" charset="0"/>
              </a:rPr>
              <a:t> доставки товару. </a:t>
            </a:r>
            <a:r>
              <a:rPr lang="ru-RU" dirty="0" err="1">
                <a:solidFill>
                  <a:srgbClr val="002060"/>
                </a:solidFill>
                <a:latin typeface="Times New Roman" panose="02020603050405020304" pitchFamily="18" charset="0"/>
                <a:cs typeface="Times New Roman" panose="02020603050405020304" pitchFamily="18" charset="0"/>
              </a:rPr>
              <a:t>Сюди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входять</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серйозні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зміни</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технології</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виробничому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устаткуванні</a:t>
            </a:r>
            <a:r>
              <a:rPr lang="ru-RU" dirty="0">
                <a:solidFill>
                  <a:srgbClr val="002060"/>
                </a:solidFill>
                <a:latin typeface="Times New Roman" panose="02020603050405020304" pitchFamily="18" charset="0"/>
                <a:cs typeface="Times New Roman" panose="02020603050405020304" pitchFamily="18" charset="0"/>
              </a:rPr>
              <a:t> та/</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програмному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забезпеченні</a:t>
            </a:r>
            <a:r>
              <a:rPr lang="ru-RU" dirty="0">
                <a:solidFill>
                  <a:srgbClr val="002060"/>
                </a:solidFill>
                <a:latin typeface="Times New Roman" panose="02020603050405020304" pitchFamily="18" charset="0"/>
                <a:cs typeface="Times New Roman" panose="02020603050405020304" pitchFamily="18" charset="0"/>
              </a:rPr>
              <a:t>.</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64453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3648" y="104310"/>
            <a:ext cx="6048672" cy="369332"/>
          </a:xfrm>
          <a:prstGeom prst="rect">
            <a:avLst/>
          </a:prstGeom>
          <a:noFill/>
        </p:spPr>
        <p:txBody>
          <a:bodyPr wrap="square" rtlCol="0">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1</a:t>
            </a:r>
            <a:r>
              <a:rPr lang="uk-UA" b="1" dirty="0">
                <a:solidFill>
                  <a:srgbClr val="002060"/>
                </a:solidFill>
                <a:latin typeface="Times New Roman" panose="02020603050405020304" pitchFamily="18" charset="0"/>
                <a:cs typeface="Times New Roman" panose="02020603050405020304" pitchFamily="18" charset="0"/>
              </a:rPr>
              <a:t>. Сутнісна характеристика інновацій</a:t>
            </a:r>
          </a:p>
        </p:txBody>
      </p:sp>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176338"/>
            <a:ext cx="6030913"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кутник 2"/>
          <p:cNvSpPr/>
          <p:nvPr/>
        </p:nvSpPr>
        <p:spPr>
          <a:xfrm>
            <a:off x="3049210" y="5805264"/>
            <a:ext cx="3084691" cy="369332"/>
          </a:xfrm>
          <a:prstGeom prst="rect">
            <a:avLst/>
          </a:prstGeom>
        </p:spPr>
        <p:txBody>
          <a:bodyPr wrap="none">
            <a:spAutoFit/>
          </a:bodyPr>
          <a:lstStyle/>
          <a:p>
            <a:r>
              <a:rPr lang="uk-UA" dirty="0">
                <a:solidFill>
                  <a:srgbClr val="002060"/>
                </a:solidFill>
                <a:latin typeface="Times New Roman" panose="02020603050405020304" pitchFamily="18" charset="0"/>
                <a:cs typeface="Times New Roman" panose="02020603050405020304" pitchFamily="18" charset="0"/>
              </a:rPr>
              <a:t>Поняття новацій та інновацій</a:t>
            </a:r>
          </a:p>
        </p:txBody>
      </p:sp>
    </p:spTree>
    <p:extLst>
      <p:ext uri="{BB962C8B-B14F-4D97-AF65-F5344CB8AC3E}">
        <p14:creationId xmlns:p14="http://schemas.microsoft.com/office/powerpoint/2010/main" val="265266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7096"/>
            <a:ext cx="3324335" cy="377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79512" y="4500388"/>
            <a:ext cx="3396343"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3851920" y="677096"/>
            <a:ext cx="4572000" cy="369332"/>
          </a:xfrm>
          <a:prstGeom prst="rect">
            <a:avLst/>
          </a:prstGeom>
        </p:spPr>
        <p:txBody>
          <a:bodyPr>
            <a:spAutoFit/>
          </a:bodyPr>
          <a:lstStyle/>
          <a:p>
            <a:pPr algn="ctr"/>
            <a:r>
              <a:rPr lang="uk-UA" dirty="0">
                <a:solidFill>
                  <a:srgbClr val="002060"/>
                </a:solidFill>
                <a:latin typeface="Times New Roman" panose="02020603050405020304" pitchFamily="18" charset="0"/>
                <a:cs typeface="Times New Roman" panose="02020603050405020304" pitchFamily="18" charset="0"/>
              </a:rPr>
              <a:t>Класифікація за керівництвом Осло (2018 р.)</a:t>
            </a:r>
          </a:p>
        </p:txBody>
      </p:sp>
      <p:sp>
        <p:nvSpPr>
          <p:cNvPr id="2" name="Прямокутник 1"/>
          <p:cNvSpPr/>
          <p:nvPr/>
        </p:nvSpPr>
        <p:spPr>
          <a:xfrm>
            <a:off x="3851920" y="1273592"/>
            <a:ext cx="4572000" cy="2169825"/>
          </a:xfrm>
          <a:prstGeom prst="rect">
            <a:avLst/>
          </a:prstGeom>
        </p:spPr>
        <p:txBody>
          <a:bodyPr>
            <a:spAutoFit/>
          </a:bodyPr>
          <a:lstStyle/>
          <a:p>
            <a:pPr algn="just">
              <a:lnSpc>
                <a:spcPct val="150000"/>
              </a:lnSpc>
            </a:pPr>
            <a:r>
              <a:rPr lang="ru-RU" dirty="0">
                <a:solidFill>
                  <a:srgbClr val="002060"/>
                </a:solidFill>
                <a:latin typeface="Times New Roman" panose="02020603050405020304" pitchFamily="18" charset="0"/>
                <a:cs typeface="Times New Roman" panose="02020603050405020304" pitchFamily="18" charset="0"/>
              </a:rPr>
              <a:t>3. </a:t>
            </a:r>
            <a:r>
              <a:rPr lang="ru-RU" b="1" dirty="0" err="1">
                <a:solidFill>
                  <a:srgbClr val="002060"/>
                </a:solidFill>
                <a:latin typeface="Times New Roman" panose="02020603050405020304" pitchFamily="18" charset="0"/>
                <a:cs typeface="Times New Roman" panose="02020603050405020304" pitchFamily="18" charset="0"/>
              </a:rPr>
              <a:t>Маркетингова</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інновація</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упровадження</a:t>
            </a:r>
            <a:r>
              <a:rPr lang="ru-RU" dirty="0">
                <a:solidFill>
                  <a:srgbClr val="002060"/>
                </a:solidFill>
                <a:latin typeface="Times New Roman" panose="02020603050405020304" pitchFamily="18" charset="0"/>
                <a:cs typeface="Times New Roman" panose="02020603050405020304" pitchFamily="18" charset="0"/>
              </a:rPr>
              <a:t> нового методу маркетингу, </a:t>
            </a:r>
            <a:r>
              <a:rPr lang="ru-RU" dirty="0" err="1">
                <a:solidFill>
                  <a:srgbClr val="002060"/>
                </a:solidFill>
                <a:latin typeface="Times New Roman" panose="02020603050405020304" pitchFamily="18" charset="0"/>
                <a:cs typeface="Times New Roman" panose="02020603050405020304" pitchFamily="18" charset="0"/>
              </a:rPr>
              <a:t>включаючи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зміни</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дизайні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упаковці</a:t>
            </a:r>
            <a:r>
              <a:rPr lang="ru-RU" dirty="0">
                <a:solidFill>
                  <a:srgbClr val="002060"/>
                </a:solidFill>
                <a:latin typeface="Times New Roman" panose="02020603050405020304" pitchFamily="18" charset="0"/>
                <a:cs typeface="Times New Roman" panose="02020603050405020304" pitchFamily="18" charset="0"/>
              </a:rPr>
              <a:t> продукту, </a:t>
            </a:r>
            <a:r>
              <a:rPr lang="ru-RU" dirty="0" err="1">
                <a:solidFill>
                  <a:srgbClr val="002060"/>
                </a:solidFill>
                <a:latin typeface="Times New Roman" panose="02020603050405020304" pitchFamily="18" charset="0"/>
                <a:cs typeface="Times New Roman" panose="02020603050405020304" pitchFamily="18" charset="0"/>
              </a:rPr>
              <a:t>його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складуванні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просуванні</a:t>
            </a:r>
            <a:r>
              <a:rPr lang="ru-RU" dirty="0">
                <a:solidFill>
                  <a:srgbClr val="002060"/>
                </a:solidFill>
                <a:latin typeface="Times New Roman" panose="02020603050405020304" pitchFamily="18" charset="0"/>
                <a:cs typeface="Times New Roman" panose="02020603050405020304" pitchFamily="18" charset="0"/>
              </a:rPr>
              <a:t> на </a:t>
            </a:r>
            <a:r>
              <a:rPr lang="ru-RU" dirty="0" err="1">
                <a:solidFill>
                  <a:srgbClr val="002060"/>
                </a:solidFill>
                <a:latin typeface="Times New Roman" panose="02020603050405020304" pitchFamily="18" charset="0"/>
                <a:cs typeface="Times New Roman" panose="02020603050405020304" pitchFamily="18" charset="0"/>
              </a:rPr>
              <a:t>ринок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чи</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призначенні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ціни</a:t>
            </a:r>
            <a:r>
              <a:rPr lang="ru-RU" dirty="0">
                <a:solidFill>
                  <a:srgbClr val="002060"/>
                </a:solidFill>
                <a:latin typeface="Times New Roman" panose="02020603050405020304" pitchFamily="18" charset="0"/>
                <a:cs typeface="Times New Roman" panose="02020603050405020304" pitchFamily="18" charset="0"/>
              </a:rPr>
              <a:t> продажу</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644532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7096"/>
            <a:ext cx="3324335" cy="377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79512" y="4500388"/>
            <a:ext cx="3396343"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3851920" y="677096"/>
            <a:ext cx="4572000" cy="369332"/>
          </a:xfrm>
          <a:prstGeom prst="rect">
            <a:avLst/>
          </a:prstGeom>
        </p:spPr>
        <p:txBody>
          <a:bodyPr>
            <a:spAutoFit/>
          </a:bodyPr>
          <a:lstStyle/>
          <a:p>
            <a:pPr algn="ctr"/>
            <a:r>
              <a:rPr lang="uk-UA" dirty="0">
                <a:solidFill>
                  <a:srgbClr val="002060"/>
                </a:solidFill>
                <a:latin typeface="Times New Roman" panose="02020603050405020304" pitchFamily="18" charset="0"/>
                <a:cs typeface="Times New Roman" panose="02020603050405020304" pitchFamily="18" charset="0"/>
              </a:rPr>
              <a:t>Класифікація за керівництвом Осло (2018 р.)</a:t>
            </a:r>
          </a:p>
        </p:txBody>
      </p:sp>
      <p:sp>
        <p:nvSpPr>
          <p:cNvPr id="2" name="Прямокутник 1"/>
          <p:cNvSpPr/>
          <p:nvPr/>
        </p:nvSpPr>
        <p:spPr>
          <a:xfrm>
            <a:off x="3851920" y="1273592"/>
            <a:ext cx="4572000" cy="2169825"/>
          </a:xfrm>
          <a:prstGeom prst="rect">
            <a:avLst/>
          </a:prstGeom>
        </p:spPr>
        <p:txBody>
          <a:bodyPr>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4. Організаційна інновація </a:t>
            </a:r>
            <a:r>
              <a:rPr lang="uk-UA" dirty="0">
                <a:solidFill>
                  <a:srgbClr val="002060"/>
                </a:solidFill>
                <a:latin typeface="Times New Roman" panose="02020603050405020304" pitchFamily="18" charset="0"/>
                <a:cs typeface="Times New Roman" panose="02020603050405020304" pitchFamily="18" charset="0"/>
              </a:rPr>
              <a:t>є впровадженням нового організаційного методу в діловій практиці фірми, в організації робочих місць чи зовнішніх зв’язках.</a:t>
            </a:r>
          </a:p>
        </p:txBody>
      </p:sp>
      <p:sp>
        <p:nvSpPr>
          <p:cNvPr id="11" name="TextBox 10"/>
          <p:cNvSpPr txBox="1"/>
          <p:nvPr/>
        </p:nvSpPr>
        <p:spPr>
          <a:xfrm>
            <a:off x="1556048" y="130541"/>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644532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403648" y="1988840"/>
            <a:ext cx="7488832" cy="3416320"/>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Еко-інновація</a:t>
            </a:r>
            <a:r>
              <a:rPr lang="uk-UA" dirty="0">
                <a:solidFill>
                  <a:srgbClr val="002060"/>
                </a:solidFill>
                <a:latin typeface="Times New Roman" panose="02020603050405020304" pitchFamily="18" charset="0"/>
                <a:cs typeface="Times New Roman" panose="02020603050405020304" pitchFamily="18" charset="0"/>
              </a:rPr>
              <a:t>" - всі форми інноваційної діяльності, результатом якої є або яку спрямовано на значне покращення охорони довкілля, у тому числі нові виробничі процеси, нові продукти або послуги, нові методи управління і ведення бізнесу, використання або запровадження яких, ймовірно, дозволить запобігти ризикам для довкілля, забрудненню та іншим негативним впливам, що є наслідками використання ресурсів, або істотно їх зменшити, протягом усього життєвого циклу відповідних видів діяльності</a:t>
            </a:r>
          </a:p>
        </p:txBody>
      </p:sp>
      <p:sp>
        <p:nvSpPr>
          <p:cNvPr id="4" name="Прямокутник 3"/>
          <p:cNvSpPr/>
          <p:nvPr/>
        </p:nvSpPr>
        <p:spPr>
          <a:xfrm>
            <a:off x="539552" y="620688"/>
            <a:ext cx="8496944" cy="923330"/>
          </a:xfrm>
          <a:prstGeom prst="rect">
            <a:avLst/>
          </a:prstGeom>
        </p:spPr>
        <p:txBody>
          <a:bodyPr wrap="square">
            <a:spAutoFit/>
          </a:bodyPr>
          <a:lstStyle/>
          <a:p>
            <a:pPr algn="just"/>
            <a:r>
              <a:rPr lang="ru-RU" u="sng" dirty="0" err="1">
                <a:solidFill>
                  <a:srgbClr val="002060"/>
                </a:solidFill>
                <a:latin typeface="Times New Roman" panose="02020603050405020304" pitchFamily="18" charset="0"/>
                <a:cs typeface="Times New Roman" panose="02020603050405020304" pitchFamily="18" charset="0"/>
                <a:hlinkClick r:id="rId2"/>
              </a:rPr>
              <a:t>Повідомлення</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комісії</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Настанови</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щодо</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державної</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допомоги</a:t>
            </a:r>
            <a:r>
              <a:rPr lang="ru-RU" u="sng" dirty="0">
                <a:solidFill>
                  <a:srgbClr val="002060"/>
                </a:solidFill>
                <a:latin typeface="Times New Roman" panose="02020603050405020304" pitchFamily="18" charset="0"/>
                <a:cs typeface="Times New Roman" panose="02020603050405020304" pitchFamily="18" charset="0"/>
                <a:hlinkClick r:id="rId2"/>
              </a:rPr>
              <a:t> на </a:t>
            </a:r>
            <a:r>
              <a:rPr lang="ru-RU" u="sng" dirty="0" err="1">
                <a:solidFill>
                  <a:srgbClr val="002060"/>
                </a:solidFill>
                <a:latin typeface="Times New Roman" panose="02020603050405020304" pitchFamily="18" charset="0"/>
                <a:cs typeface="Times New Roman" panose="02020603050405020304" pitchFamily="18" charset="0"/>
                <a:hlinkClick r:id="rId2"/>
              </a:rPr>
              <a:t>охорону</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довкілля</a:t>
            </a:r>
            <a:r>
              <a:rPr lang="ru-RU" u="sng" dirty="0">
                <a:solidFill>
                  <a:srgbClr val="002060"/>
                </a:solidFill>
                <a:latin typeface="Times New Roman" panose="02020603050405020304" pitchFamily="18" charset="0"/>
                <a:cs typeface="Times New Roman" panose="02020603050405020304" pitchFamily="18" charset="0"/>
                <a:hlinkClick r:id="rId2"/>
              </a:rPr>
              <a:t> і </a:t>
            </a:r>
            <a:r>
              <a:rPr lang="ru-RU" u="sng" dirty="0" err="1">
                <a:solidFill>
                  <a:srgbClr val="002060"/>
                </a:solidFill>
                <a:latin typeface="Times New Roman" panose="02020603050405020304" pitchFamily="18" charset="0"/>
                <a:cs typeface="Times New Roman" panose="02020603050405020304" pitchFamily="18" charset="0"/>
                <a:hlinkClick r:id="rId2"/>
              </a:rPr>
              <a:t>розвиток</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енергетики</a:t>
            </a:r>
            <a:r>
              <a:rPr lang="ru-RU" u="sng" dirty="0">
                <a:solidFill>
                  <a:srgbClr val="002060"/>
                </a:solidFill>
                <a:latin typeface="Times New Roman" panose="02020603050405020304" pitchFamily="18" charset="0"/>
                <a:cs typeface="Times New Roman" panose="02020603050405020304" pitchFamily="18" charset="0"/>
                <a:hlinkClick r:id="rId2"/>
              </a:rPr>
              <a:t> на 2014-2020 роки</a:t>
            </a:r>
            <a:r>
              <a:rPr lang="ru-RU" u="sng"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Європейський</a:t>
            </a:r>
            <a:r>
              <a:rPr lang="ru-RU" dirty="0">
                <a:solidFill>
                  <a:srgbClr val="002060"/>
                </a:solidFill>
                <a:latin typeface="Times New Roman" panose="02020603050405020304" pitchFamily="18" charset="0"/>
                <a:cs typeface="Times New Roman" panose="02020603050405020304" pitchFamily="18" charset="0"/>
              </a:rPr>
              <a:t> Союз; </a:t>
            </a:r>
            <a:r>
              <a:rPr lang="ru-RU" dirty="0" err="1">
                <a:solidFill>
                  <a:srgbClr val="002060"/>
                </a:solidFill>
                <a:latin typeface="Times New Roman" panose="02020603050405020304" pitchFamily="18" charset="0"/>
                <a:cs typeface="Times New Roman" panose="02020603050405020304" pitchFamily="18" charset="0"/>
              </a:rPr>
              <a:t>Повідомлення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Міжнародний</a:t>
            </a:r>
            <a:r>
              <a:rPr lang="ru-RU" dirty="0">
                <a:solidFill>
                  <a:srgbClr val="002060"/>
                </a:solidFill>
                <a:latin typeface="Times New Roman" panose="02020603050405020304" pitchFamily="18" charset="0"/>
                <a:cs typeface="Times New Roman" panose="02020603050405020304" pitchFamily="18" charset="0"/>
              </a:rPr>
              <a:t> документ, </a:t>
            </a:r>
            <a:r>
              <a:rPr lang="ru-RU" dirty="0" err="1">
                <a:solidFill>
                  <a:srgbClr val="002060"/>
                </a:solidFill>
                <a:latin typeface="Times New Roman" panose="02020603050405020304" pitchFamily="18" charset="0"/>
                <a:cs typeface="Times New Roman" panose="02020603050405020304" pitchFamily="18" charset="0"/>
              </a:rPr>
              <a:t>Перелік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від</a:t>
            </a:r>
            <a:r>
              <a:rPr lang="ru-RU" dirty="0">
                <a:solidFill>
                  <a:srgbClr val="002060"/>
                </a:solidFill>
                <a:latin typeface="Times New Roman" panose="02020603050405020304" pitchFamily="18" charset="0"/>
                <a:cs typeface="Times New Roman" panose="02020603050405020304" pitchFamily="18" charset="0"/>
              </a:rPr>
              <a:t> 28.06.2014 № </a:t>
            </a:r>
            <a:r>
              <a:rPr lang="ru-RU" b="1" dirty="0">
                <a:solidFill>
                  <a:srgbClr val="002060"/>
                </a:solidFill>
                <a:latin typeface="Times New Roman" panose="02020603050405020304" pitchFamily="18" charset="0"/>
                <a:cs typeface="Times New Roman" panose="02020603050405020304" pitchFamily="18" charset="0"/>
              </a:rPr>
              <a:t>2014/C 200/01</a:t>
            </a:r>
            <a:endParaRPr lang="ru-RU" dirty="0">
              <a:solidFill>
                <a:srgbClr val="002060"/>
              </a:solidFill>
              <a:latin typeface="Times New Roman" panose="02020603050405020304" pitchFamily="18" charset="0"/>
              <a:cs typeface="Times New Roman" panose="02020603050405020304" pitchFamily="18" charset="0"/>
            </a:endParaRPr>
          </a:p>
        </p:txBody>
      </p:sp>
      <p:cxnSp>
        <p:nvCxnSpPr>
          <p:cNvPr id="7" name="Пряма сполучна лінія 6"/>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3448284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259632" y="2132856"/>
            <a:ext cx="7560840" cy="3831818"/>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Організаційна інновація</a:t>
            </a:r>
            <a:r>
              <a:rPr lang="uk-UA" dirty="0">
                <a:solidFill>
                  <a:srgbClr val="002060"/>
                </a:solidFill>
                <a:latin typeface="Times New Roman" panose="02020603050405020304" pitchFamily="18" charset="0"/>
                <a:cs typeface="Times New Roman" panose="02020603050405020304" pitchFamily="18" charset="0"/>
              </a:rPr>
              <a:t> означає імплементацію нового організаційного методу ведення господарської діяльності підприємством, організації робочого місця або зовнішніх відносин, без урахування змін, які ґрунтуються на організаційних методах, що вже застосовуються підприємством, змін в стратегії управління, злиття і поглинань, припинення використання процесу, простої заміни капіталу або розширення капіталу, змін, зумовлених виключно змінами цін на фактори виробництва, </a:t>
            </a:r>
            <a:r>
              <a:rPr lang="uk-UA" dirty="0" err="1">
                <a:solidFill>
                  <a:srgbClr val="002060"/>
                </a:solidFill>
                <a:latin typeface="Times New Roman" panose="02020603050405020304" pitchFamily="18" charset="0"/>
                <a:cs typeface="Times New Roman" panose="02020603050405020304" pitchFamily="18" charset="0"/>
              </a:rPr>
              <a:t>кастомізацію</a:t>
            </a:r>
            <a:r>
              <a:rPr lang="uk-UA" dirty="0">
                <a:solidFill>
                  <a:srgbClr val="002060"/>
                </a:solidFill>
                <a:latin typeface="Times New Roman" panose="02020603050405020304" pitchFamily="18" charset="0"/>
                <a:cs typeface="Times New Roman" panose="02020603050405020304" pitchFamily="18" charset="0"/>
              </a:rPr>
              <a:t>, локалізацію, регулярні, сезонні та інші циклічні зміни та торгівлю новими чи значно вдосконаленими продуктами</a:t>
            </a:r>
          </a:p>
        </p:txBody>
      </p:sp>
      <p:sp>
        <p:nvSpPr>
          <p:cNvPr id="4" name="Прямокутник 3"/>
          <p:cNvSpPr/>
          <p:nvPr/>
        </p:nvSpPr>
        <p:spPr>
          <a:xfrm>
            <a:off x="323528" y="692696"/>
            <a:ext cx="8568952" cy="1200329"/>
          </a:xfrm>
          <a:prstGeom prst="rect">
            <a:avLst/>
          </a:prstGeom>
        </p:spPr>
        <p:txBody>
          <a:bodyPr wrap="square">
            <a:spAutoFit/>
          </a:bodyPr>
          <a:lstStyle/>
          <a:p>
            <a:pPr algn="just"/>
            <a:r>
              <a:rPr lang="uk-UA" dirty="0">
                <a:solidFill>
                  <a:srgbClr val="002060"/>
                </a:solidFill>
                <a:latin typeface="Times New Roman" panose="02020603050405020304" pitchFamily="18" charset="0"/>
                <a:cs typeface="Times New Roman" panose="02020603050405020304" pitchFamily="18" charset="0"/>
                <a:hlinkClick r:id="rId2"/>
              </a:rPr>
              <a:t>Повідомлення Комісії. Рамковий документ щодо державної допомоги на наукові дослідження, технічний розвиток та провадження інноваційної </a:t>
            </a:r>
            <a:r>
              <a:rPr lang="uk-UA" dirty="0" err="1">
                <a:solidFill>
                  <a:srgbClr val="002060"/>
                </a:solidFill>
                <a:latin typeface="Times New Roman" panose="02020603050405020304" pitchFamily="18" charset="0"/>
                <a:cs typeface="Times New Roman" panose="02020603050405020304" pitchFamily="18" charset="0"/>
                <a:hlinkClick r:id="rId2"/>
              </a:rPr>
              <a:t>діяльності</a:t>
            </a:r>
            <a:r>
              <a:rPr lang="uk-UA" dirty="0" err="1">
                <a:solidFill>
                  <a:srgbClr val="002060"/>
                </a:solidFill>
                <a:latin typeface="Times New Roman" panose="02020603050405020304" pitchFamily="18" charset="0"/>
                <a:cs typeface="Times New Roman" panose="02020603050405020304" pitchFamily="18" charset="0"/>
              </a:rPr>
              <a:t>Європейський</a:t>
            </a:r>
            <a:r>
              <a:rPr lang="uk-UA" dirty="0">
                <a:solidFill>
                  <a:srgbClr val="002060"/>
                </a:solidFill>
                <a:latin typeface="Times New Roman" panose="02020603050405020304" pitchFamily="18" charset="0"/>
                <a:cs typeface="Times New Roman" panose="02020603050405020304" pitchFamily="18" charset="0"/>
              </a:rPr>
              <a:t> Союз; Повідомлення, Міжнародний документ від 27.06.2014 № </a:t>
            </a:r>
            <a:r>
              <a:rPr lang="uk-UA" b="1" dirty="0">
                <a:solidFill>
                  <a:srgbClr val="002060"/>
                </a:solidFill>
                <a:latin typeface="Times New Roman" panose="02020603050405020304" pitchFamily="18" charset="0"/>
                <a:cs typeface="Times New Roman" panose="02020603050405020304" pitchFamily="18" charset="0"/>
              </a:rPr>
              <a:t>2014/</a:t>
            </a:r>
            <a:r>
              <a:rPr lang="en-US" b="1" dirty="0">
                <a:solidFill>
                  <a:srgbClr val="002060"/>
                </a:solidFill>
                <a:latin typeface="Times New Roman" panose="02020603050405020304" pitchFamily="18" charset="0"/>
                <a:cs typeface="Times New Roman" panose="02020603050405020304" pitchFamily="18" charset="0"/>
              </a:rPr>
              <a:t>C 198/01</a:t>
            </a:r>
            <a:endParaRPr lang="en-US" dirty="0">
              <a:solidFill>
                <a:srgbClr val="002060"/>
              </a:solidFill>
              <a:latin typeface="Times New Roman" panose="02020603050405020304" pitchFamily="18" charset="0"/>
              <a:cs typeface="Times New Roman" panose="02020603050405020304" pitchFamily="18" charset="0"/>
            </a:endParaRPr>
          </a:p>
        </p:txBody>
      </p:sp>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818896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 сполучна лінія 3">
            <a:extLst>
              <a:ext uri="{FF2B5EF4-FFF2-40B4-BE49-F238E27FC236}">
                <a16:creationId xmlns:a16="http://schemas.microsoft.com/office/drawing/2014/main" id="{7F16DAE4-C5C2-463C-A1AE-A425D763062D}"/>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Прямокутник 4"/>
          <p:cNvSpPr/>
          <p:nvPr/>
        </p:nvSpPr>
        <p:spPr>
          <a:xfrm>
            <a:off x="1619671" y="2060848"/>
            <a:ext cx="7283393" cy="3831818"/>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Освітні інновації</a:t>
            </a:r>
            <a:r>
              <a:rPr lang="uk-UA" dirty="0">
                <a:solidFill>
                  <a:srgbClr val="002060"/>
                </a:solidFill>
                <a:latin typeface="Times New Roman" panose="02020603050405020304" pitchFamily="18" charset="0"/>
                <a:cs typeface="Times New Roman" panose="02020603050405020304" pitchFamily="18" charset="0"/>
              </a:rPr>
              <a:t> - новостворені (застосовані) або вдосконалені освітні, навчальні, виховні, психолого-педагогічні та управлінські моделі, технології, методи, що підвищують якість, результативність та ефективність освітньої діяльності, змінюють результати освітнього процесу, створюючи при цьому удосконалені чи нові: освітні, дидактичні, виховні системи; зміст освіти; освітні, педагогічні технології; методи, форми, засоби розвитку особистості, організації навчання і виховання; технології управління закладом освіти, системою освіти</a:t>
            </a:r>
          </a:p>
        </p:txBody>
      </p:sp>
      <p:sp>
        <p:nvSpPr>
          <p:cNvPr id="6" name="Прямокутник 5"/>
          <p:cNvSpPr/>
          <p:nvPr/>
        </p:nvSpPr>
        <p:spPr>
          <a:xfrm>
            <a:off x="323527" y="908720"/>
            <a:ext cx="8579537" cy="646331"/>
          </a:xfrm>
          <a:prstGeom prst="rect">
            <a:avLst/>
          </a:prstGeom>
        </p:spPr>
        <p:txBody>
          <a:bodyPr wrap="square">
            <a:spAutoFit/>
          </a:bodyPr>
          <a:lstStyle/>
          <a:p>
            <a:pPr algn="just"/>
            <a:r>
              <a:rPr lang="ru-RU" u="sng" dirty="0">
                <a:solidFill>
                  <a:srgbClr val="002060"/>
                </a:solidFill>
                <a:latin typeface="Times New Roman" panose="02020603050405020304" pitchFamily="18" charset="0"/>
                <a:cs typeface="Times New Roman" panose="02020603050405020304" pitchFamily="18" charset="0"/>
                <a:hlinkClick r:id="rId2"/>
              </a:rPr>
              <a:t>Про </a:t>
            </a:r>
            <a:r>
              <a:rPr lang="ru-RU" u="sng" dirty="0" err="1">
                <a:solidFill>
                  <a:srgbClr val="002060"/>
                </a:solidFill>
                <a:latin typeface="Times New Roman" panose="02020603050405020304" pitchFamily="18" charset="0"/>
                <a:cs typeface="Times New Roman" panose="02020603050405020304" pitchFamily="18" charset="0"/>
                <a:hlinkClick r:id="rId2"/>
              </a:rPr>
              <a:t>затвердження</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Положення</a:t>
            </a:r>
            <a:r>
              <a:rPr lang="ru-RU" u="sng" dirty="0">
                <a:solidFill>
                  <a:srgbClr val="002060"/>
                </a:solidFill>
                <a:latin typeface="Times New Roman" panose="02020603050405020304" pitchFamily="18" charset="0"/>
                <a:cs typeface="Times New Roman" panose="02020603050405020304" pitchFamily="18" charset="0"/>
                <a:hlinkClick r:id="rId2"/>
              </a:rPr>
              <a:t> про порядок </a:t>
            </a:r>
            <a:r>
              <a:rPr lang="ru-RU" u="sng" dirty="0" err="1">
                <a:solidFill>
                  <a:srgbClr val="002060"/>
                </a:solidFill>
                <a:latin typeface="Times New Roman" panose="02020603050405020304" pitchFamily="18" charset="0"/>
                <a:cs typeface="Times New Roman" panose="02020603050405020304" pitchFamily="18" charset="0"/>
                <a:hlinkClick r:id="rId2"/>
              </a:rPr>
              <a:t>здійснення</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інноваційної</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діяльності</a:t>
            </a:r>
            <a:r>
              <a:rPr lang="ru-RU" u="sng" dirty="0">
                <a:solidFill>
                  <a:srgbClr val="002060"/>
                </a:solidFill>
                <a:latin typeface="Times New Roman" panose="02020603050405020304" pitchFamily="18" charset="0"/>
                <a:cs typeface="Times New Roman" panose="02020603050405020304" pitchFamily="18" charset="0"/>
                <a:hlinkClick r:id="rId2"/>
              </a:rPr>
              <a:t> у </a:t>
            </a:r>
            <a:r>
              <a:rPr lang="ru-RU" u="sng" dirty="0" err="1">
                <a:solidFill>
                  <a:srgbClr val="002060"/>
                </a:solidFill>
                <a:latin typeface="Times New Roman" panose="02020603050405020304" pitchFamily="18" charset="0"/>
                <a:cs typeface="Times New Roman" panose="02020603050405020304" pitchFamily="18" charset="0"/>
                <a:hlinkClick r:id="rId2"/>
              </a:rPr>
              <a:t>сфері</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освіти</a:t>
            </a:r>
            <a:r>
              <a:rPr lang="ru-RU" dirty="0" err="1">
                <a:solidFill>
                  <a:srgbClr val="002060"/>
                </a:solidFill>
                <a:latin typeface="Times New Roman" panose="02020603050405020304" pitchFamily="18" charset="0"/>
                <a:cs typeface="Times New Roman" panose="02020603050405020304" pitchFamily="18" charset="0"/>
              </a:rPr>
              <a:t>МОН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України</a:t>
            </a:r>
            <a:r>
              <a:rPr lang="ru-RU" dirty="0">
                <a:solidFill>
                  <a:srgbClr val="002060"/>
                </a:solidFill>
                <a:latin typeface="Times New Roman" panose="02020603050405020304" pitchFamily="18" charset="0"/>
                <a:cs typeface="Times New Roman" panose="02020603050405020304" pitchFamily="18" charset="0"/>
              </a:rPr>
              <a:t>; Наказ </a:t>
            </a:r>
            <a:r>
              <a:rPr lang="ru-RU" dirty="0" err="1">
                <a:solidFill>
                  <a:srgbClr val="002060"/>
                </a:solidFill>
                <a:latin typeface="Times New Roman" panose="02020603050405020304" pitchFamily="18" charset="0"/>
                <a:cs typeface="Times New Roman" panose="02020603050405020304" pitchFamily="18" charset="0"/>
              </a:rPr>
              <a:t>від</a:t>
            </a:r>
            <a:r>
              <a:rPr lang="ru-RU" dirty="0">
                <a:solidFill>
                  <a:srgbClr val="002060"/>
                </a:solidFill>
                <a:latin typeface="Times New Roman" panose="02020603050405020304" pitchFamily="18" charset="0"/>
                <a:cs typeface="Times New Roman" panose="02020603050405020304" pitchFamily="18" charset="0"/>
              </a:rPr>
              <a:t> 12.05.2023 № </a:t>
            </a:r>
            <a:r>
              <a:rPr lang="ru-RU" b="1" dirty="0">
                <a:solidFill>
                  <a:srgbClr val="002060"/>
                </a:solidFill>
                <a:latin typeface="Times New Roman" panose="02020603050405020304" pitchFamily="18" charset="0"/>
                <a:cs typeface="Times New Roman" panose="02020603050405020304" pitchFamily="18" charset="0"/>
              </a:rPr>
              <a:t>552</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560814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 сполучна лінія 7">
            <a:extLst>
              <a:ext uri="{FF2B5EF4-FFF2-40B4-BE49-F238E27FC236}">
                <a16:creationId xmlns:a16="http://schemas.microsoft.com/office/drawing/2014/main" id="{72CB3009-A7D2-683E-7556-9C73BA81A4FF}"/>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1239016" y="4869160"/>
            <a:ext cx="7553326" cy="1754326"/>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Технологічні інновації</a:t>
            </a:r>
            <a:r>
              <a:rPr lang="uk-UA" dirty="0">
                <a:solidFill>
                  <a:srgbClr val="002060"/>
                </a:solidFill>
                <a:latin typeface="Times New Roman" panose="02020603050405020304" pitchFamily="18" charset="0"/>
                <a:cs typeface="Times New Roman" panose="02020603050405020304" pitchFamily="18" charset="0"/>
              </a:rPr>
              <a:t> — це діяльність підприємства, пов'язана із розробкою та впровадженням як технологічно нових, так і значно технологічно вдосконалених продуктів (продуктові інновації) і процесів (процесові інновації).</a:t>
            </a:r>
          </a:p>
        </p:txBody>
      </p:sp>
      <p:sp>
        <p:nvSpPr>
          <p:cNvPr id="5" name="Прямокутник 4"/>
          <p:cNvSpPr/>
          <p:nvPr/>
        </p:nvSpPr>
        <p:spPr>
          <a:xfrm>
            <a:off x="561569" y="764704"/>
            <a:ext cx="8172908" cy="923330"/>
          </a:xfrm>
          <a:prstGeom prst="rect">
            <a:avLst/>
          </a:prstGeom>
        </p:spPr>
        <p:txBody>
          <a:bodyPr wrap="square">
            <a:spAutoFit/>
          </a:bodyPr>
          <a:lstStyle/>
          <a:p>
            <a:pPr algn="just"/>
            <a:r>
              <a:rPr lang="ru-RU" u="sng" dirty="0">
                <a:solidFill>
                  <a:srgbClr val="002060"/>
                </a:solidFill>
                <a:latin typeface="Times New Roman" panose="02020603050405020304" pitchFamily="18" charset="0"/>
                <a:cs typeface="Times New Roman" panose="02020603050405020304" pitchFamily="18" charset="0"/>
                <a:hlinkClick r:id="rId2"/>
              </a:rPr>
              <a:t>Про </a:t>
            </a:r>
            <a:r>
              <a:rPr lang="ru-RU" u="sng" dirty="0" err="1">
                <a:solidFill>
                  <a:srgbClr val="002060"/>
                </a:solidFill>
                <a:latin typeface="Times New Roman" panose="02020603050405020304" pitchFamily="18" charset="0"/>
                <a:cs typeface="Times New Roman" panose="02020603050405020304" pitchFamily="18" charset="0"/>
                <a:hlinkClick r:id="rId2"/>
              </a:rPr>
              <a:t>затвердження</a:t>
            </a:r>
            <a:r>
              <a:rPr lang="ru-RU" u="sng" dirty="0">
                <a:solidFill>
                  <a:srgbClr val="002060"/>
                </a:solidFill>
                <a:latin typeface="Times New Roman" panose="02020603050405020304" pitchFamily="18" charset="0"/>
                <a:cs typeface="Times New Roman" panose="02020603050405020304" pitchFamily="18" charset="0"/>
                <a:hlinkClick r:id="rId2"/>
              </a:rPr>
              <a:t> форм </a:t>
            </a:r>
            <a:r>
              <a:rPr lang="ru-RU" u="sng" dirty="0" err="1">
                <a:solidFill>
                  <a:srgbClr val="002060"/>
                </a:solidFill>
                <a:latin typeface="Times New Roman" panose="02020603050405020304" pitchFamily="18" charset="0"/>
                <a:cs typeface="Times New Roman" panose="02020603050405020304" pitchFamily="18" charset="0"/>
                <a:hlinkClick r:id="rId2"/>
              </a:rPr>
              <a:t>державних</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статистичних</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спостережень</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із</a:t>
            </a:r>
            <a:r>
              <a:rPr lang="ru-RU" u="sng" dirty="0">
                <a:solidFill>
                  <a:srgbClr val="002060"/>
                </a:solidFill>
                <a:latin typeface="Times New Roman" panose="02020603050405020304" pitchFamily="18" charset="0"/>
                <a:cs typeface="Times New Roman" panose="02020603050405020304" pitchFamily="18" charset="0"/>
                <a:hlinkClick r:id="rId2"/>
              </a:rPr>
              <a:t> статистики науки й </a:t>
            </a:r>
            <a:r>
              <a:rPr lang="ru-RU" u="sng" dirty="0" err="1">
                <a:solidFill>
                  <a:srgbClr val="002060"/>
                </a:solidFill>
                <a:latin typeface="Times New Roman" panose="02020603050405020304" pitchFamily="18" charset="0"/>
                <a:cs typeface="Times New Roman" panose="02020603050405020304" pitchFamily="18" charset="0"/>
                <a:hlinkClick r:id="rId2"/>
              </a:rPr>
              <a:t>інновацій</a:t>
            </a:r>
            <a:r>
              <a:rPr lang="ru-RU" u="sng" dirty="0">
                <a:solidFill>
                  <a:srgbClr val="002060"/>
                </a:solidFill>
                <a:latin typeface="Times New Roman" panose="02020603050405020304" pitchFamily="18" charset="0"/>
                <a:cs typeface="Times New Roman" panose="02020603050405020304" pitchFamily="18" charset="0"/>
                <a:hlinkClick r:id="rId2"/>
              </a:rPr>
              <a:t> та </a:t>
            </a:r>
            <a:r>
              <a:rPr lang="ru-RU" u="sng" dirty="0" err="1">
                <a:solidFill>
                  <a:srgbClr val="002060"/>
                </a:solidFill>
                <a:latin typeface="Times New Roman" panose="02020603050405020304" pitchFamily="18" charset="0"/>
                <a:cs typeface="Times New Roman" panose="02020603050405020304" pitchFamily="18" charset="0"/>
                <a:hlinkClick r:id="rId2"/>
              </a:rPr>
              <a:t>інструкцій</a:t>
            </a:r>
            <a:r>
              <a:rPr lang="ru-RU" u="sng" dirty="0">
                <a:solidFill>
                  <a:srgbClr val="002060"/>
                </a:solidFill>
                <a:latin typeface="Times New Roman" panose="02020603050405020304" pitchFamily="18" charset="0"/>
                <a:cs typeface="Times New Roman" panose="02020603050405020304" pitchFamily="18" charset="0"/>
                <a:hlinkClick r:id="rId2"/>
              </a:rPr>
              <a:t> про порядок </a:t>
            </a:r>
            <a:r>
              <a:rPr lang="ru-RU" u="sng" dirty="0" err="1">
                <a:solidFill>
                  <a:srgbClr val="002060"/>
                </a:solidFill>
                <a:latin typeface="Times New Roman" panose="02020603050405020304" pitchFamily="18" charset="0"/>
                <a:cs typeface="Times New Roman" panose="02020603050405020304" pitchFamily="18" charset="0"/>
                <a:hlinkClick r:id="rId2"/>
              </a:rPr>
              <a:t>їх</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складання</a:t>
            </a:r>
            <a:r>
              <a:rPr lang="ru-RU" dirty="0" err="1">
                <a:solidFill>
                  <a:srgbClr val="002060"/>
                </a:solidFill>
                <a:latin typeface="Times New Roman" panose="02020603050405020304" pitchFamily="18" charset="0"/>
                <a:cs typeface="Times New Roman" panose="02020603050405020304" pitchFamily="18" charset="0"/>
              </a:rPr>
              <a:t>Держкомстат</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України</a:t>
            </a:r>
            <a:r>
              <a:rPr lang="ru-RU" dirty="0">
                <a:solidFill>
                  <a:srgbClr val="002060"/>
                </a:solidFill>
                <a:latin typeface="Times New Roman" panose="02020603050405020304" pitchFamily="18" charset="0"/>
                <a:cs typeface="Times New Roman" panose="02020603050405020304" pitchFamily="18" charset="0"/>
              </a:rPr>
              <a:t>; Наказ, </a:t>
            </a:r>
            <a:r>
              <a:rPr lang="ru-RU" dirty="0" err="1">
                <a:solidFill>
                  <a:srgbClr val="002060"/>
                </a:solidFill>
                <a:latin typeface="Times New Roman" panose="02020603050405020304" pitchFamily="18" charset="0"/>
                <a:cs typeface="Times New Roman" panose="02020603050405020304" pitchFamily="18" charset="0"/>
              </a:rPr>
              <a:t>Інструкція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від</a:t>
            </a:r>
            <a:r>
              <a:rPr lang="ru-RU" dirty="0">
                <a:solidFill>
                  <a:srgbClr val="002060"/>
                </a:solidFill>
                <a:latin typeface="Times New Roman" panose="02020603050405020304" pitchFamily="18" charset="0"/>
                <a:cs typeface="Times New Roman" panose="02020603050405020304" pitchFamily="18" charset="0"/>
              </a:rPr>
              <a:t> 09.09.2003 № </a:t>
            </a:r>
            <a:r>
              <a:rPr lang="ru-RU" b="1" dirty="0">
                <a:solidFill>
                  <a:srgbClr val="002060"/>
                </a:solidFill>
                <a:latin typeface="Times New Roman" panose="02020603050405020304" pitchFamily="18" charset="0"/>
                <a:cs typeface="Times New Roman" panose="02020603050405020304" pitchFamily="18" charset="0"/>
              </a:rPr>
              <a:t>290</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1206101" y="1734083"/>
            <a:ext cx="7553326" cy="3000821"/>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Процесові інновації </a:t>
            </a:r>
            <a:r>
              <a:rPr lang="uk-UA" dirty="0">
                <a:solidFill>
                  <a:srgbClr val="002060"/>
                </a:solidFill>
                <a:latin typeface="Times New Roman" panose="02020603050405020304" pitchFamily="18" charset="0"/>
                <a:cs typeface="Times New Roman" panose="02020603050405020304" pitchFamily="18" charset="0"/>
              </a:rPr>
              <a:t>— це впровадження нових чи значно вдосконалених методів виробництва. До даних методів можуть відноситися зміни технологічного устаткування або організації виробництва, а також як те, так і інше одночасно. Ці методи можуть бути націлені на виробництво нових чи вдосконалених видів продукції, яка не може бути вироблена при використанні традиційних заводських установок або методів виробництва чи підвищення ефективності виробництва традиційних видів продукції.</a:t>
            </a:r>
          </a:p>
        </p:txBody>
      </p:sp>
      <p:sp>
        <p:nvSpPr>
          <p:cNvPr id="9" name="TextBox 8"/>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3717952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cxnSp>
        <p:nvCxnSpPr>
          <p:cNvPr id="9" name="Пряма сполучна лінія 8">
            <a:extLst>
              <a:ext uri="{FF2B5EF4-FFF2-40B4-BE49-F238E27FC236}">
                <a16:creationId xmlns:a16="http://schemas.microsoft.com/office/drawing/2014/main" id="{E69B3F6D-1202-B656-57E8-5A2F537DB858}"/>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332402" y="1052736"/>
            <a:ext cx="8479196" cy="2031325"/>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Інноваційна діяльність</a:t>
            </a:r>
            <a:r>
              <a:rPr lang="uk-UA" dirty="0">
                <a:solidFill>
                  <a:srgbClr val="002060"/>
                </a:solidFill>
                <a:latin typeface="Times New Roman" panose="02020603050405020304" pitchFamily="18" charset="0"/>
                <a:cs typeface="Times New Roman" panose="02020603050405020304" pitchFamily="18" charset="0"/>
              </a:rPr>
              <a:t> — це комплекс наукових, технологічних, організаційних, фінансових та маркетингових заходів, які спрямовані на створення та впровадження інновацій (проведення і придбання наукових досліджень, нових технологій, виробниче проектування, інші види підготовки виробництва для випуску нових продуктів, впровадження нових методів їх виробництва, придбання машин, обладнання, установок, інших основних засобів та капітальні витрати, пов’язані з упровадженням інновацій, маркетинг, реклама тощо).</a:t>
            </a:r>
          </a:p>
        </p:txBody>
      </p:sp>
      <p:pic>
        <p:nvPicPr>
          <p:cNvPr id="1026" name="Picture 2" descr="В Україні торік підприємства витратили на інновації понад 9 мільярдів -  Держста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848" y="3347891"/>
            <a:ext cx="60007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08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cxnSp>
        <p:nvCxnSpPr>
          <p:cNvPr id="9" name="Пряма сполучна лінія 8">
            <a:extLst>
              <a:ext uri="{FF2B5EF4-FFF2-40B4-BE49-F238E27FC236}">
                <a16:creationId xmlns:a16="http://schemas.microsoft.com/office/drawing/2014/main" id="{E69B3F6D-1202-B656-57E8-5A2F537DB858}"/>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Прямокутник 4"/>
          <p:cNvSpPr/>
          <p:nvPr/>
        </p:nvSpPr>
        <p:spPr>
          <a:xfrm>
            <a:off x="470144" y="705019"/>
            <a:ext cx="8280920" cy="369332"/>
          </a:xfrm>
          <a:prstGeom prst="rect">
            <a:avLst/>
          </a:prstGeom>
        </p:spPr>
        <p:txBody>
          <a:bodyPr wrap="square">
            <a:spAutoFit/>
          </a:bodyPr>
          <a:lstStyle/>
          <a:p>
            <a:r>
              <a:rPr lang="uk-UA" b="1" dirty="0">
                <a:solidFill>
                  <a:srgbClr val="002060"/>
                </a:solidFill>
                <a:latin typeface="Times New Roman" panose="02020603050405020304" pitchFamily="18" charset="0"/>
                <a:cs typeface="Times New Roman" panose="02020603050405020304" pitchFamily="18" charset="0"/>
              </a:rPr>
              <a:t>Закон України «Про інноваційну діяльність» від </a:t>
            </a:r>
            <a:r>
              <a:rPr lang="ru-RU" b="1" dirty="0">
                <a:solidFill>
                  <a:srgbClr val="002060"/>
                </a:solidFill>
                <a:latin typeface="Times New Roman" panose="02020603050405020304" pitchFamily="18" charset="0"/>
                <a:cs typeface="Times New Roman" panose="02020603050405020304" pitchFamily="18" charset="0"/>
              </a:rPr>
              <a:t>4 </a:t>
            </a:r>
            <a:r>
              <a:rPr lang="ru-RU" b="1" dirty="0" err="1">
                <a:solidFill>
                  <a:srgbClr val="002060"/>
                </a:solidFill>
                <a:latin typeface="Times New Roman" panose="02020603050405020304" pitchFamily="18" charset="0"/>
                <a:cs typeface="Times New Roman" panose="02020603050405020304" pitchFamily="18" charset="0"/>
              </a:rPr>
              <a:t>липня</a:t>
            </a:r>
            <a:r>
              <a:rPr lang="ru-RU" b="1" dirty="0">
                <a:solidFill>
                  <a:srgbClr val="002060"/>
                </a:solidFill>
                <a:latin typeface="Times New Roman" panose="02020603050405020304" pitchFamily="18" charset="0"/>
                <a:cs typeface="Times New Roman" panose="02020603050405020304" pitchFamily="18" charset="0"/>
              </a:rPr>
              <a:t> 2002 р.  40-IV</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539553" y="1084039"/>
            <a:ext cx="8073036" cy="923330"/>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Інноваційна діяльність </a:t>
            </a:r>
            <a:r>
              <a:rPr lang="uk-UA" dirty="0">
                <a:solidFill>
                  <a:srgbClr val="002060"/>
                </a:solidFill>
                <a:latin typeface="Times New Roman" panose="02020603050405020304" pitchFamily="18" charset="0"/>
                <a:cs typeface="Times New Roman" panose="02020603050405020304" pitchFamily="18" charset="0"/>
              </a:rPr>
              <a:t>- діяльність, що спрямована на використання і комерціалізацію результатів наукових досліджень та розробок і зумовлює випуск на ринок нових конкурентоздатних товарів і послуг</a:t>
            </a:r>
          </a:p>
        </p:txBody>
      </p:sp>
      <p:sp>
        <p:nvSpPr>
          <p:cNvPr id="4" name="Прямокутник 3"/>
          <p:cNvSpPr/>
          <p:nvPr/>
        </p:nvSpPr>
        <p:spPr>
          <a:xfrm>
            <a:off x="542152" y="2002236"/>
            <a:ext cx="8208912" cy="3139321"/>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Об'єктами інноваційної діяльності </a:t>
            </a:r>
            <a:r>
              <a:rPr lang="uk-UA" dirty="0">
                <a:solidFill>
                  <a:srgbClr val="002060"/>
                </a:solidFill>
                <a:latin typeface="Times New Roman" panose="02020603050405020304" pitchFamily="18" charset="0"/>
                <a:cs typeface="Times New Roman" panose="02020603050405020304" pitchFamily="18" charset="0"/>
              </a:rPr>
              <a:t>є:</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інноваційні програми і проекти;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нові знання та інтелектуальні продукти;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виробниче обладнання та процеси;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інфраструктура виробництва і підприємництва;</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організаційно-технічні рішення виробничого, адміністративного, комерційного або іншого характеру, що істотно поліпшують структуру і якість виробництва і (або) соціальної сфери;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сировинні ресурси, засоби їх видобування і переробки;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товарна продукція;</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механізми формування споживчого ринку і збуту товарної продукції.</a:t>
            </a:r>
          </a:p>
        </p:txBody>
      </p:sp>
      <p:sp>
        <p:nvSpPr>
          <p:cNvPr id="6" name="Прямокутник 5"/>
          <p:cNvSpPr/>
          <p:nvPr/>
        </p:nvSpPr>
        <p:spPr>
          <a:xfrm>
            <a:off x="470144" y="5229200"/>
            <a:ext cx="8566351" cy="1477328"/>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Суб'єктами інноваційної діяльності </a:t>
            </a:r>
            <a:r>
              <a:rPr lang="uk-UA" dirty="0">
                <a:solidFill>
                  <a:srgbClr val="002060"/>
                </a:solidFill>
                <a:latin typeface="Times New Roman" panose="02020603050405020304" pitchFamily="18" charset="0"/>
                <a:cs typeface="Times New Roman" panose="02020603050405020304" pitchFamily="18" charset="0"/>
              </a:rPr>
              <a:t>можуть бути фізичні і (або) юридичні особи України, фізичні і (або) юридичні особи іноземних держав, особи без громадянства, об'єднання цих осіб, які провадять в Україні інноваційну діяльність і (або) залучають майнові та інтелектуальні цінності, вкладають власні чи запозичені кошти в реалізацію в Україні інноваційних проектів.</a:t>
            </a:r>
          </a:p>
        </p:txBody>
      </p:sp>
    </p:spTree>
    <p:extLst>
      <p:ext uri="{BB962C8B-B14F-4D97-AF65-F5344CB8AC3E}">
        <p14:creationId xmlns:p14="http://schemas.microsoft.com/office/powerpoint/2010/main" val="73995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cxnSp>
        <p:nvCxnSpPr>
          <p:cNvPr id="9" name="Пряма сполучна лінія 8">
            <a:extLst>
              <a:ext uri="{FF2B5EF4-FFF2-40B4-BE49-F238E27FC236}">
                <a16:creationId xmlns:a16="http://schemas.microsoft.com/office/drawing/2014/main" id="{E69B3F6D-1202-B656-57E8-5A2F537DB858}"/>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3" name="Прямокутник 2"/>
          <p:cNvSpPr/>
          <p:nvPr/>
        </p:nvSpPr>
        <p:spPr>
          <a:xfrm>
            <a:off x="399714" y="691532"/>
            <a:ext cx="8280920" cy="2031325"/>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Господарський кодекс України (втратив чинність від 28.08.25 р.)</a:t>
            </a:r>
          </a:p>
          <a:p>
            <a:pPr algn="ctr"/>
            <a:endParaRPr lang="uk-UA" b="1" dirty="0">
              <a:solidFill>
                <a:srgbClr val="002060"/>
              </a:solidFill>
              <a:latin typeface="Times New Roman" panose="02020603050405020304" pitchFamily="18" charset="0"/>
              <a:cs typeface="Times New Roman" panose="02020603050405020304" pitchFamily="18" charset="0"/>
            </a:endParaRPr>
          </a:p>
          <a:p>
            <a:pPr algn="just"/>
            <a:r>
              <a:rPr lang="uk-UA" b="1" dirty="0">
                <a:solidFill>
                  <a:srgbClr val="002060"/>
                </a:solidFill>
                <a:latin typeface="Times New Roman" panose="02020603050405020304" pitchFamily="18" charset="0"/>
                <a:cs typeface="Times New Roman" panose="02020603050405020304" pitchFamily="18" charset="0"/>
              </a:rPr>
              <a:t>Інноваційною діяльністю </a:t>
            </a:r>
            <a:r>
              <a:rPr lang="uk-UA" dirty="0">
                <a:solidFill>
                  <a:srgbClr val="002060"/>
                </a:solidFill>
                <a:latin typeface="Times New Roman" panose="02020603050405020304" pitchFamily="18" charset="0"/>
                <a:cs typeface="Times New Roman" panose="02020603050405020304" pitchFamily="18" charset="0"/>
              </a:rPr>
              <a:t>у сфері господарювання є діяльність учасників господарських відносин, що здійснюється на основі реалізації інвестицій з метою виконання довгострокових науково-технічних програм з тривалими строками окупності витрат і впровадження нових науково-технічних досягнень у виробництво та інші сфери суспільного життя.</a:t>
            </a:r>
          </a:p>
        </p:txBody>
      </p:sp>
      <p:sp>
        <p:nvSpPr>
          <p:cNvPr id="4" name="Прямокутник 3"/>
          <p:cNvSpPr/>
          <p:nvPr/>
        </p:nvSpPr>
        <p:spPr>
          <a:xfrm>
            <a:off x="377788" y="2996952"/>
            <a:ext cx="8388424" cy="3416320"/>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Формами інвестування інноваційної діяльності є:</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державне (комунальне) інвестування, що здійснюється органами державної влади або органами місцевого самоврядування за рахунок бюджетних коштів та інших коштів відповідно до закону;</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комерційне інвестування, що здійснюється суб'єктами господарювання за рахунок власних або позичкових коштів з метою розвитку бази підприємництва;</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соціальне інвестування, що здійснюється в об'єкти соціальної сфери та інших невиробничих сфер;</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іноземне інвестування, що здійснюється іноземними юридичними особами або іноземцями, а також іншими державами;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спільне інвестування, що здійснюється суб'єктами України разом з іноземними юридичними особами чи іноземцями.</a:t>
            </a:r>
          </a:p>
        </p:txBody>
      </p:sp>
    </p:spTree>
    <p:extLst>
      <p:ext uri="{BB962C8B-B14F-4D97-AF65-F5344CB8AC3E}">
        <p14:creationId xmlns:p14="http://schemas.microsoft.com/office/powerpoint/2010/main" val="2702323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cxnSp>
        <p:nvCxnSpPr>
          <p:cNvPr id="9" name="Пряма сполучна лінія 8">
            <a:extLst>
              <a:ext uri="{FF2B5EF4-FFF2-40B4-BE49-F238E27FC236}">
                <a16:creationId xmlns:a16="http://schemas.microsoft.com/office/drawing/2014/main" id="{E69B3F6D-1202-B656-57E8-5A2F537DB858}"/>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3" name="Прямокутник 2"/>
          <p:cNvSpPr/>
          <p:nvPr/>
        </p:nvSpPr>
        <p:spPr>
          <a:xfrm>
            <a:off x="399714" y="691532"/>
            <a:ext cx="8280920" cy="369332"/>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Господарський кодекс України (втратив чинність від 28.08.25 р.)</a:t>
            </a:r>
          </a:p>
        </p:txBody>
      </p:sp>
      <p:sp>
        <p:nvSpPr>
          <p:cNvPr id="2" name="Прямокутник 1"/>
          <p:cNvSpPr/>
          <p:nvPr/>
        </p:nvSpPr>
        <p:spPr>
          <a:xfrm>
            <a:off x="179512" y="1340768"/>
            <a:ext cx="8784976" cy="5078313"/>
          </a:xfrm>
          <a:prstGeom prst="rect">
            <a:avLst/>
          </a:prstGeom>
        </p:spPr>
        <p:txBody>
          <a:bodyPr wrap="square">
            <a:spAutoFit/>
          </a:bodyPr>
          <a:lstStyle/>
          <a:p>
            <a:pPr algn="just"/>
            <a:r>
              <a:rPr lang="uk-UA" dirty="0">
                <a:solidFill>
                  <a:srgbClr val="002060"/>
                </a:solidFill>
                <a:latin typeface="Times New Roman" panose="02020603050405020304" pitchFamily="18" charset="0"/>
                <a:cs typeface="Times New Roman" panose="02020603050405020304" pitchFamily="18" charset="0"/>
              </a:rPr>
              <a:t>Інноваційна діяльність передбачає інвестування наукових досліджень і розробок, спрямованих на здійснення якісних змін у стані продуктивних сил і прогресивних міжгалузевих структурних зрушень, розробки і впровадження нових видів продукції і технологій.</a:t>
            </a:r>
          </a:p>
          <a:p>
            <a:pPr algn="just"/>
            <a:endParaRPr lang="uk-UA" dirty="0">
              <a:solidFill>
                <a:srgbClr val="002060"/>
              </a:solidFill>
              <a:latin typeface="Times New Roman" panose="02020603050405020304" pitchFamily="18" charset="0"/>
              <a:cs typeface="Times New Roman" panose="02020603050405020304" pitchFamily="18" charset="0"/>
            </a:endParaRPr>
          </a:p>
          <a:p>
            <a:pPr algn="just"/>
            <a:r>
              <a:rPr lang="uk-UA" b="1" dirty="0">
                <a:solidFill>
                  <a:srgbClr val="002060"/>
                </a:solidFill>
                <a:latin typeface="Times New Roman" panose="02020603050405020304" pitchFamily="18" charset="0"/>
                <a:cs typeface="Times New Roman" panose="02020603050405020304" pitchFamily="18" charset="0"/>
              </a:rPr>
              <a:t>Інноваційна діяльність здійснюється за такими напрямами:</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проведення наукових досліджень і розробок, спрямованих на створення об'єктів інтелектуальної власності, науково-технічної продукції;</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розробка, освоєння, випуск і розповсюдження принципово нових видів техніки і технології;</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розробка і впровадження нових ресурсозберігаючих технологій, призначених для поліпшення соціального і екологічного становища;</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технічне переозброєння, реконструкція, розширення, будівництво нових підприємств, що здійснюються вперше як промислове освоєння виробництва нової продукції або впровадження нової технології.</a:t>
            </a:r>
          </a:p>
          <a:p>
            <a:pPr algn="just"/>
            <a:endParaRPr lang="uk-UA" dirty="0">
              <a:solidFill>
                <a:srgbClr val="002060"/>
              </a:solidFill>
              <a:latin typeface="Times New Roman" panose="02020603050405020304" pitchFamily="18" charset="0"/>
              <a:cs typeface="Times New Roman" panose="02020603050405020304" pitchFamily="18" charset="0"/>
            </a:endParaRPr>
          </a:p>
          <a:p>
            <a:pPr algn="just"/>
            <a:r>
              <a:rPr lang="uk-UA" dirty="0">
                <a:solidFill>
                  <a:srgbClr val="002060"/>
                </a:solidFill>
                <a:latin typeface="Times New Roman" panose="02020603050405020304" pitchFamily="18" charset="0"/>
                <a:cs typeface="Times New Roman" panose="02020603050405020304" pitchFamily="18" charset="0"/>
              </a:rPr>
              <a:t>Інвестування відтворення основних фондів і приросту матеріально-виробничих запасів здійснюється як капітальні вкладення.</a:t>
            </a:r>
          </a:p>
        </p:txBody>
      </p:sp>
    </p:spTree>
    <p:extLst>
      <p:ext uri="{BB962C8B-B14F-4D97-AF65-F5344CB8AC3E}">
        <p14:creationId xmlns:p14="http://schemas.microsoft.com/office/powerpoint/2010/main" val="342556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 сполучна лінія 5">
            <a:extLst>
              <a:ext uri="{FF2B5EF4-FFF2-40B4-BE49-F238E27FC236}">
                <a16:creationId xmlns:a16="http://schemas.microsoft.com/office/drawing/2014/main" id="{7FB715D7-EABD-B380-E5C7-F0BBF84D9EC6}"/>
              </a:ext>
            </a:extLst>
          </p:cNvPr>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2" name="Прямокутник 1"/>
          <p:cNvSpPr/>
          <p:nvPr/>
        </p:nvSpPr>
        <p:spPr>
          <a:xfrm>
            <a:off x="287524" y="1196752"/>
            <a:ext cx="8568952" cy="2806987"/>
          </a:xfrm>
          <a:prstGeom prst="rect">
            <a:avLst/>
          </a:prstGeom>
        </p:spPr>
        <p:txBody>
          <a:bodyPr wrap="square">
            <a:spAutoFit/>
          </a:bodyPr>
          <a:lstStyle/>
          <a:p>
            <a:pPr algn="just">
              <a:lnSpc>
                <a:spcPct val="150000"/>
              </a:lnSpc>
            </a:pPr>
            <a:r>
              <a:rPr lang="uk-UA" sz="2000" dirty="0">
                <a:solidFill>
                  <a:srgbClr val="002060"/>
                </a:solidFill>
                <a:latin typeface="Times New Roman" panose="02020603050405020304" pitchFamily="18" charset="0"/>
                <a:cs typeface="Times New Roman" panose="02020603050405020304" pitchFamily="18" charset="0"/>
              </a:rPr>
              <a:t>До наукового лексикону цей термін вперше ввів Йозеф </a:t>
            </a:r>
            <a:r>
              <a:rPr lang="uk-UA" sz="2000" dirty="0" err="1">
                <a:solidFill>
                  <a:srgbClr val="002060"/>
                </a:solidFill>
                <a:latin typeface="Times New Roman" panose="02020603050405020304" pitchFamily="18" charset="0"/>
                <a:cs typeface="Times New Roman" panose="02020603050405020304" pitchFamily="18" charset="0"/>
              </a:rPr>
              <a:t>Шумпетер</a:t>
            </a:r>
            <a:r>
              <a:rPr lang="uk-UA" sz="2000" dirty="0">
                <a:solidFill>
                  <a:srgbClr val="002060"/>
                </a:solidFill>
                <a:latin typeface="Times New Roman" panose="02020603050405020304" pitchFamily="18" charset="0"/>
                <a:cs typeface="Times New Roman" panose="02020603050405020304" pitchFamily="18" charset="0"/>
              </a:rPr>
              <a:t> (1883-1950 </a:t>
            </a:r>
            <a:r>
              <a:rPr lang="uk-UA" sz="2000" dirty="0" err="1">
                <a:solidFill>
                  <a:srgbClr val="002060"/>
                </a:solidFill>
                <a:latin typeface="Times New Roman" panose="02020603050405020304" pitchFamily="18" charset="0"/>
                <a:cs typeface="Times New Roman" panose="02020603050405020304" pitchFamily="18" charset="0"/>
              </a:rPr>
              <a:t>pp</a:t>
            </a:r>
            <a:r>
              <a:rPr lang="uk-UA" sz="2000" dirty="0">
                <a:solidFill>
                  <a:srgbClr val="002060"/>
                </a:solidFill>
                <a:latin typeface="Times New Roman" panose="02020603050405020304" pitchFamily="18" charset="0"/>
                <a:cs typeface="Times New Roman" panose="02020603050405020304" pitchFamily="18" charset="0"/>
              </a:rPr>
              <a:t>.), який вважав відкриття, винахід нового пристрою або технології початковою подією, а впровадження цього пристрою або технології – завершальною подією, розглядаючи інновацію з погляду економічного застосування, що передбачає створення нових ресурсів або використання вже відомих в інший спосіб</a:t>
            </a:r>
          </a:p>
        </p:txBody>
      </p:sp>
      <p:sp>
        <p:nvSpPr>
          <p:cNvPr id="9" name="Прямокутник 8"/>
          <p:cNvSpPr/>
          <p:nvPr/>
        </p:nvSpPr>
        <p:spPr>
          <a:xfrm>
            <a:off x="395536" y="4581128"/>
            <a:ext cx="8460940" cy="1477328"/>
          </a:xfrm>
          <a:prstGeom prst="rect">
            <a:avLst/>
          </a:prstGeom>
        </p:spPr>
        <p:txBody>
          <a:bodyPr wrap="square">
            <a:spAutoFit/>
          </a:bodyPr>
          <a:lstStyle/>
          <a:p>
            <a:pPr algn="just">
              <a:lnSpc>
                <a:spcPct val="150000"/>
              </a:lnSpc>
            </a:pPr>
            <a:r>
              <a:rPr lang="uk-UA" sz="2000" dirty="0">
                <a:solidFill>
                  <a:srgbClr val="002060"/>
                </a:solidFill>
                <a:latin typeface="Times New Roman" panose="02020603050405020304" pitchFamily="18" charset="0"/>
                <a:cs typeface="Times New Roman" panose="02020603050405020304" pitchFamily="18" charset="0"/>
              </a:rPr>
              <a:t>Світова економічна думка інтерпретує інновацію як перетворення потенційного науково-технічного прогресу на реальний, утілений у нових продуктах і технологіях. </a:t>
            </a:r>
          </a:p>
        </p:txBody>
      </p:sp>
    </p:spTree>
    <p:extLst>
      <p:ext uri="{BB962C8B-B14F-4D97-AF65-F5344CB8AC3E}">
        <p14:creationId xmlns:p14="http://schemas.microsoft.com/office/powerpoint/2010/main" val="1857482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 сполучна лінія 8">
            <a:extLst>
              <a:ext uri="{FF2B5EF4-FFF2-40B4-BE49-F238E27FC236}">
                <a16:creationId xmlns:a16="http://schemas.microsoft.com/office/drawing/2014/main" id="{E817000F-1AA3-190C-03FA-6264CDD173A1}"/>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539552" y="1988840"/>
            <a:ext cx="8064896" cy="4247317"/>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Інноваційний продукт </a:t>
            </a:r>
            <a:r>
              <a:rPr lang="uk-UA" dirty="0">
                <a:solidFill>
                  <a:srgbClr val="002060"/>
                </a:solidFill>
                <a:latin typeface="Times New Roman" panose="02020603050405020304" pitchFamily="18" charset="0"/>
                <a:cs typeface="Times New Roman" panose="02020603050405020304" pitchFamily="18" charset="0"/>
              </a:rPr>
              <a:t>- результат науково-дослідної і (або) дослідно-конструкторської розробки;</a:t>
            </a:r>
          </a:p>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Інноваційна продукція </a:t>
            </a:r>
            <a:r>
              <a:rPr lang="uk-UA" dirty="0">
                <a:solidFill>
                  <a:srgbClr val="002060"/>
                </a:solidFill>
                <a:latin typeface="Times New Roman" panose="02020603050405020304" pitchFamily="18" charset="0"/>
                <a:cs typeface="Times New Roman" panose="02020603050405020304" pitchFamily="18" charset="0"/>
              </a:rPr>
              <a:t>- нові конкурентоздатні товари чи послуги;</a:t>
            </a:r>
          </a:p>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Інноваційний проект </a:t>
            </a:r>
            <a:r>
              <a:rPr lang="uk-UA" dirty="0">
                <a:solidFill>
                  <a:srgbClr val="002060"/>
                </a:solidFill>
                <a:latin typeface="Times New Roman" panose="02020603050405020304" pitchFamily="18" charset="0"/>
                <a:cs typeface="Times New Roman" panose="02020603050405020304" pitchFamily="18" charset="0"/>
              </a:rPr>
              <a:t>- комплекс заходів і процедур, необхідних для розроблення, створення та реалізації інноваційного продукту і (або) інноваційної продукції, що відображені у комплекті документів, складених відповідно до вимог законодавства;</a:t>
            </a:r>
          </a:p>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Пріоритетний інноваційний проект </a:t>
            </a:r>
            <a:r>
              <a:rPr lang="uk-UA" dirty="0">
                <a:solidFill>
                  <a:srgbClr val="002060"/>
                </a:solidFill>
                <a:latin typeface="Times New Roman" panose="02020603050405020304" pitchFamily="18" charset="0"/>
                <a:cs typeface="Times New Roman" panose="02020603050405020304" pitchFamily="18" charset="0"/>
              </a:rPr>
              <a:t>- інноваційний проект, що реалізується в рамках пріоритетних напрямів інноваційної діяльності;</a:t>
            </a:r>
          </a:p>
          <a:p>
            <a:pPr algn="just">
              <a:lnSpc>
                <a:spcPct val="150000"/>
              </a:lnSpc>
            </a:pPr>
            <a:endParaRPr lang="uk-UA"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sp>
        <p:nvSpPr>
          <p:cNvPr id="6" name="Прямокутник 5"/>
          <p:cNvSpPr/>
          <p:nvPr/>
        </p:nvSpPr>
        <p:spPr>
          <a:xfrm>
            <a:off x="436122" y="1340768"/>
            <a:ext cx="8280920" cy="369332"/>
          </a:xfrm>
          <a:prstGeom prst="rect">
            <a:avLst/>
          </a:prstGeom>
        </p:spPr>
        <p:txBody>
          <a:bodyPr wrap="square">
            <a:spAutoFit/>
          </a:bodyPr>
          <a:lstStyle/>
          <a:p>
            <a:r>
              <a:rPr lang="uk-UA" b="1" dirty="0">
                <a:solidFill>
                  <a:srgbClr val="002060"/>
                </a:solidFill>
                <a:latin typeface="Times New Roman" panose="02020603050405020304" pitchFamily="18" charset="0"/>
                <a:cs typeface="Times New Roman" panose="02020603050405020304" pitchFamily="18" charset="0"/>
              </a:rPr>
              <a:t>Закон України «Про інноваційну діяльність» від </a:t>
            </a:r>
            <a:r>
              <a:rPr lang="ru-RU" b="1" dirty="0">
                <a:solidFill>
                  <a:srgbClr val="002060"/>
                </a:solidFill>
                <a:latin typeface="Times New Roman" panose="02020603050405020304" pitchFamily="18" charset="0"/>
                <a:cs typeface="Times New Roman" panose="02020603050405020304" pitchFamily="18" charset="0"/>
              </a:rPr>
              <a:t>4 </a:t>
            </a:r>
            <a:r>
              <a:rPr lang="ru-RU" b="1" dirty="0" err="1">
                <a:solidFill>
                  <a:srgbClr val="002060"/>
                </a:solidFill>
                <a:latin typeface="Times New Roman" panose="02020603050405020304" pitchFamily="18" charset="0"/>
                <a:cs typeface="Times New Roman" panose="02020603050405020304" pitchFamily="18" charset="0"/>
              </a:rPr>
              <a:t>липня</a:t>
            </a:r>
            <a:r>
              <a:rPr lang="ru-RU" b="1" dirty="0">
                <a:solidFill>
                  <a:srgbClr val="002060"/>
                </a:solidFill>
                <a:latin typeface="Times New Roman" panose="02020603050405020304" pitchFamily="18" charset="0"/>
                <a:cs typeface="Times New Roman" panose="02020603050405020304" pitchFamily="18" charset="0"/>
              </a:rPr>
              <a:t> 2002 р.  40-IV</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603735" y="836712"/>
            <a:ext cx="8280920" cy="369332"/>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Інша термінологія в сфері інноваційної діяльності</a:t>
            </a:r>
            <a:endParaRPr lang="uk-UA"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94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 сполучна лінія 8">
            <a:extLst>
              <a:ext uri="{FF2B5EF4-FFF2-40B4-BE49-F238E27FC236}">
                <a16:creationId xmlns:a16="http://schemas.microsoft.com/office/drawing/2014/main" id="{55822081-7CB8-70F4-1998-D22EFA6144AB}"/>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590126" y="1556792"/>
            <a:ext cx="7848872" cy="4247317"/>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Інноваційне підприємство (інноваційний центр, технопарк, технополіс, інноваційний бізнес-інкубатор тощо) </a:t>
            </a:r>
            <a:r>
              <a:rPr lang="uk-UA" dirty="0">
                <a:solidFill>
                  <a:srgbClr val="002060"/>
                </a:solidFill>
                <a:latin typeface="Times New Roman" panose="02020603050405020304" pitchFamily="18" charset="0"/>
                <a:cs typeface="Times New Roman" panose="02020603050405020304" pitchFamily="18" charset="0"/>
              </a:rPr>
              <a:t>- підприємство (об'єднання підприємств), що розробляє, виробляє і реалізує інноваційні продукти і (або) продукцію чи послуги, обсяг яких у грошовому вимірі перевищує 70 відсотків його загального обсягу продукції і (або) послуг;</a:t>
            </a:r>
          </a:p>
          <a:p>
            <a:pPr algn="just">
              <a:lnSpc>
                <a:spcPct val="150000"/>
              </a:lnSpc>
            </a:pPr>
            <a:endParaRPr lang="uk-UA" dirty="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Інноваційна інфраструктура </a:t>
            </a:r>
            <a:r>
              <a:rPr lang="uk-UA" dirty="0">
                <a:solidFill>
                  <a:srgbClr val="002060"/>
                </a:solidFill>
                <a:latin typeface="Times New Roman" panose="02020603050405020304" pitchFamily="18" charset="0"/>
                <a:cs typeface="Times New Roman" panose="02020603050405020304" pitchFamily="18" charset="0"/>
              </a:rPr>
              <a:t>- сукупність підприємств, організацій, установ, їх об'єднань, асоціацій будь-якої форми власності, що надають послуги із забезпечення інноваційної діяльності (фінансові, консалтингові, маркетингові, інформаційно-комунікативні, юридичні, освітні тощо).</a:t>
            </a:r>
          </a:p>
        </p:txBody>
      </p:sp>
      <p:sp>
        <p:nvSpPr>
          <p:cNvPr id="5" name="TextBox 4">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sp>
        <p:nvSpPr>
          <p:cNvPr id="6" name="Прямокутник 5"/>
          <p:cNvSpPr/>
          <p:nvPr/>
        </p:nvSpPr>
        <p:spPr>
          <a:xfrm>
            <a:off x="603735" y="836712"/>
            <a:ext cx="8280920" cy="369332"/>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Інша термінологія в сфері інноваційної діяльності</a:t>
            </a:r>
            <a:endParaRPr lang="uk-UA"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196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 сполучна лінія 8">
            <a:extLst>
              <a:ext uri="{FF2B5EF4-FFF2-40B4-BE49-F238E27FC236}">
                <a16:creationId xmlns:a16="http://schemas.microsoft.com/office/drawing/2014/main" id="{4FB718CB-AF8C-19AA-19C9-779F1B80DF45}"/>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467544" y="2060848"/>
            <a:ext cx="8136904" cy="2585323"/>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Інноваційна продукція</a:t>
            </a:r>
            <a:r>
              <a:rPr lang="uk-UA" dirty="0">
                <a:solidFill>
                  <a:srgbClr val="002060"/>
                </a:solidFill>
                <a:latin typeface="Times New Roman" panose="02020603050405020304" pitchFamily="18" charset="0"/>
                <a:cs typeface="Times New Roman" panose="02020603050405020304" pitchFamily="18" charset="0"/>
              </a:rPr>
              <a:t> – це продукція, яка є новою або значно удосконаленою в частині її властивостей або способів використання. Новою продукцією вважаються товари та послуги, що суттєво відрізняються своїми характеристиками або призначенням від продуктів, що виготовлялися підприємством раніше. Значні покращення можуть здійснюватися за рахунок змін в матеріалах, компонентах та інших характеристиках виробів, що покращують їх властивості. Сюди включаються значні вдосконалення в технічних характеристиках, компонентах та матеріалах, у вбудованому програмному забезпеченні та інших функціональних характеристиках.</a:t>
            </a:r>
          </a:p>
        </p:txBody>
      </p:sp>
      <p:sp>
        <p:nvSpPr>
          <p:cNvPr id="3" name="Прямокутник 2"/>
          <p:cNvSpPr/>
          <p:nvPr/>
        </p:nvSpPr>
        <p:spPr>
          <a:xfrm>
            <a:off x="735384" y="4863925"/>
            <a:ext cx="7560840" cy="369332"/>
          </a:xfrm>
          <a:prstGeom prst="rect">
            <a:avLst/>
          </a:prstGeom>
        </p:spPr>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https://ukrstat.gov.ua/operativ/operativ2005/ni/ind_rik/ind_u/ind_met.html</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4" name="Прямокутник 3"/>
          <p:cNvSpPr/>
          <p:nvPr/>
        </p:nvSpPr>
        <p:spPr>
          <a:xfrm>
            <a:off x="2077503" y="1412776"/>
            <a:ext cx="5333383" cy="369332"/>
          </a:xfrm>
          <a:prstGeom prst="rect">
            <a:avLst/>
          </a:prstGeom>
        </p:spPr>
        <p:txBody>
          <a:bodyPr wrap="non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Методологічні пояснення Держкомстату України</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sp>
        <p:nvSpPr>
          <p:cNvPr id="10" name="Прямокутник 9"/>
          <p:cNvSpPr/>
          <p:nvPr/>
        </p:nvSpPr>
        <p:spPr>
          <a:xfrm>
            <a:off x="603735" y="836712"/>
            <a:ext cx="8280920" cy="369332"/>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Інша термінологія в сфері інноваційної діяльності</a:t>
            </a:r>
            <a:endParaRPr lang="uk-UA"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690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3" name="Прямокутник 2"/>
          <p:cNvSpPr/>
          <p:nvPr/>
        </p:nvSpPr>
        <p:spPr>
          <a:xfrm>
            <a:off x="431539" y="1807736"/>
            <a:ext cx="8424936" cy="1015663"/>
          </a:xfrm>
          <a:prstGeom prst="rect">
            <a:avLst/>
          </a:prstGeom>
        </p:spPr>
        <p:txBody>
          <a:bodyPr wrap="square">
            <a:spAutoFit/>
          </a:bodyPr>
          <a:lstStyle/>
          <a:p>
            <a:pPr algn="just"/>
            <a:r>
              <a:rPr lang="ru-RU" sz="2000" b="1" dirty="0" err="1">
                <a:solidFill>
                  <a:srgbClr val="002060"/>
                </a:solidFill>
                <a:latin typeface="Times New Roman" panose="02020603050405020304" pitchFamily="18" charset="0"/>
                <a:cs typeface="Times New Roman" panose="02020603050405020304" pitchFamily="18" charset="0"/>
              </a:rPr>
              <a:t>Інновація</a:t>
            </a:r>
            <a:r>
              <a:rPr lang="ru-RU" sz="2000" dirty="0">
                <a:solidFill>
                  <a:srgbClr val="002060"/>
                </a:solidFill>
                <a:latin typeface="Times New Roman" panose="02020603050405020304" pitchFamily="18" charset="0"/>
                <a:cs typeface="Times New Roman" panose="02020603050405020304" pitchFamily="18" charset="0"/>
              </a:rPr>
              <a:t> - </a:t>
            </a:r>
            <a:r>
              <a:rPr lang="ru-RU" sz="2000" dirty="0" err="1">
                <a:solidFill>
                  <a:srgbClr val="002060"/>
                </a:solidFill>
                <a:latin typeface="Times New Roman" panose="02020603050405020304" pitchFamily="18" charset="0"/>
                <a:cs typeface="Times New Roman" panose="02020603050405020304" pitchFamily="18" charset="0"/>
              </a:rPr>
              <a:t>об'єкт</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впроваджений</a:t>
            </a:r>
            <a:r>
              <a:rPr lang="ru-RU" sz="2000" dirty="0">
                <a:solidFill>
                  <a:srgbClr val="002060"/>
                </a:solidFill>
                <a:latin typeface="Times New Roman" panose="02020603050405020304" pitchFamily="18" charset="0"/>
                <a:cs typeface="Times New Roman" panose="02020603050405020304" pitchFamily="18" charset="0"/>
              </a:rPr>
              <a:t> у </a:t>
            </a:r>
            <a:r>
              <a:rPr lang="ru-RU" sz="2000" dirty="0" err="1">
                <a:solidFill>
                  <a:srgbClr val="002060"/>
                </a:solidFill>
                <a:latin typeface="Times New Roman" panose="02020603050405020304" pitchFamily="18" charset="0"/>
                <a:cs typeface="Times New Roman" panose="02020603050405020304" pitchFamily="18" charset="0"/>
              </a:rPr>
              <a:t>виробництво</a:t>
            </a:r>
            <a:r>
              <a:rPr lang="ru-RU" sz="2000" dirty="0">
                <a:solidFill>
                  <a:srgbClr val="002060"/>
                </a:solidFill>
                <a:latin typeface="Times New Roman" panose="02020603050405020304" pitchFamily="18" charset="0"/>
                <a:cs typeface="Times New Roman" panose="02020603050405020304" pitchFamily="18" charset="0"/>
              </a:rPr>
              <a:t> в </a:t>
            </a:r>
            <a:r>
              <a:rPr lang="ru-RU" sz="2000" dirty="0" err="1">
                <a:solidFill>
                  <a:srgbClr val="002060"/>
                </a:solidFill>
                <a:latin typeface="Times New Roman" panose="02020603050405020304" pitchFamily="18" charset="0"/>
                <a:cs typeface="Times New Roman" panose="02020603050405020304" pitchFamily="18" charset="0"/>
              </a:rPr>
              <a:t>результаті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проведеного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наукового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дослідження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або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зробленого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відкриття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якісно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відмінний</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від</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попереднього</a:t>
            </a:r>
            <a:r>
              <a:rPr lang="ru-RU" sz="2000" dirty="0">
                <a:solidFill>
                  <a:srgbClr val="002060"/>
                </a:solidFill>
                <a:latin typeface="Times New Roman" panose="02020603050405020304" pitchFamily="18" charset="0"/>
                <a:cs typeface="Times New Roman" panose="02020603050405020304" pitchFamily="18" charset="0"/>
              </a:rPr>
              <a:t> аналога</a:t>
            </a:r>
            <a:endParaRPr lang="uk-UA" sz="2000" dirty="0">
              <a:solidFill>
                <a:srgbClr val="002060"/>
              </a:solidFill>
              <a:latin typeface="Times New Roman" panose="02020603050405020304" pitchFamily="18" charset="0"/>
              <a:cs typeface="Times New Roman" panose="02020603050405020304" pitchFamily="18" charset="0"/>
            </a:endParaRPr>
          </a:p>
        </p:txBody>
      </p:sp>
      <p:sp>
        <p:nvSpPr>
          <p:cNvPr id="9" name="Прямокутник 8"/>
          <p:cNvSpPr/>
          <p:nvPr/>
        </p:nvSpPr>
        <p:spPr>
          <a:xfrm>
            <a:off x="403853" y="2823399"/>
            <a:ext cx="8352928" cy="1015663"/>
          </a:xfrm>
          <a:prstGeom prst="rect">
            <a:avLst/>
          </a:prstGeom>
        </p:spPr>
        <p:txBody>
          <a:bodyPr wrap="squar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a:t>
            </a:r>
            <a:r>
              <a:rPr lang="uk-UA" sz="2000" dirty="0">
                <a:solidFill>
                  <a:srgbClr val="002060"/>
                </a:solidFill>
                <a:latin typeface="Times New Roman" panose="02020603050405020304" pitchFamily="18" charset="0"/>
                <a:cs typeface="Times New Roman" panose="02020603050405020304" pitchFamily="18" charset="0"/>
              </a:rPr>
              <a:t> - кінцевий результат впровадження нововведення з метою зміни об'єкта управління й одержання економічного, соціального, екологічного, науково-технічного або іншого виду ефекту.</a:t>
            </a:r>
          </a:p>
        </p:txBody>
      </p:sp>
      <p:sp>
        <p:nvSpPr>
          <p:cNvPr id="11" name="Прямокутник 10"/>
          <p:cNvSpPr/>
          <p:nvPr/>
        </p:nvSpPr>
        <p:spPr>
          <a:xfrm>
            <a:off x="3357653" y="1326938"/>
            <a:ext cx="2465740"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 як об’єкт</a:t>
            </a:r>
          </a:p>
        </p:txBody>
      </p:sp>
      <p:sp>
        <p:nvSpPr>
          <p:cNvPr id="12" name="Прямокутник 11"/>
          <p:cNvSpPr/>
          <p:nvPr/>
        </p:nvSpPr>
        <p:spPr>
          <a:xfrm>
            <a:off x="3375904" y="3933056"/>
            <a:ext cx="2536207"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 як процес</a:t>
            </a:r>
          </a:p>
        </p:txBody>
      </p:sp>
      <p:sp>
        <p:nvSpPr>
          <p:cNvPr id="13" name="Прямокутник 12"/>
          <p:cNvSpPr/>
          <p:nvPr/>
        </p:nvSpPr>
        <p:spPr>
          <a:xfrm>
            <a:off x="455577" y="4453710"/>
            <a:ext cx="8136904" cy="1015663"/>
          </a:xfrm>
          <a:prstGeom prst="rect">
            <a:avLst/>
          </a:prstGeom>
        </p:spPr>
        <p:txBody>
          <a:bodyPr wrap="square">
            <a:spAutoFit/>
          </a:bodyPr>
          <a:lstStyle/>
          <a:p>
            <a:pPr algn="just"/>
            <a:r>
              <a:rPr lang="uk-UA" sz="2000" b="1" dirty="0">
                <a:solidFill>
                  <a:srgbClr val="002060"/>
                </a:solidFill>
                <a:latin typeface="Times New Roman" panose="02020603050405020304" pitchFamily="18" charset="0"/>
                <a:cs typeface="Times New Roman" panose="02020603050405020304" pitchFamily="18" charset="0"/>
              </a:rPr>
              <a:t>Інновація</a:t>
            </a:r>
            <a:r>
              <a:rPr lang="uk-UA" sz="2000" dirty="0">
                <a:solidFill>
                  <a:srgbClr val="002060"/>
                </a:solidFill>
                <a:latin typeface="Times New Roman" panose="02020603050405020304" pitchFamily="18" charset="0"/>
                <a:cs typeface="Times New Roman" panose="02020603050405020304" pitchFamily="18" charset="0"/>
              </a:rPr>
              <a:t> — це така цілеспрямована зміна, яка вносить у середовище впровадження (організацію, суспільство тощо) нові відносно стабільні елементи.</a:t>
            </a:r>
          </a:p>
        </p:txBody>
      </p:sp>
      <p:sp>
        <p:nvSpPr>
          <p:cNvPr id="14" name="Прямокутник 13"/>
          <p:cNvSpPr/>
          <p:nvPr/>
        </p:nvSpPr>
        <p:spPr>
          <a:xfrm>
            <a:off x="450063" y="5521678"/>
            <a:ext cx="8280920" cy="707886"/>
          </a:xfrm>
          <a:prstGeom prst="rect">
            <a:avLst/>
          </a:prstGeom>
        </p:spPr>
        <p:txBody>
          <a:bodyPr wrap="square">
            <a:spAutoFit/>
          </a:bodyPr>
          <a:lstStyle/>
          <a:p>
            <a:pPr algn="just"/>
            <a:r>
              <a:rPr lang="ru-RU" sz="2000" b="1" dirty="0" err="1">
                <a:solidFill>
                  <a:srgbClr val="002060"/>
                </a:solidFill>
                <a:latin typeface="Times New Roman" panose="02020603050405020304" pitchFamily="18" charset="0"/>
                <a:cs typeface="Times New Roman" panose="02020603050405020304" pitchFamily="18" charset="0"/>
              </a:rPr>
              <a:t>Інновація</a:t>
            </a:r>
            <a:r>
              <a:rPr lang="ru-RU" sz="2000" dirty="0">
                <a:solidFill>
                  <a:srgbClr val="002060"/>
                </a:solidFill>
                <a:latin typeface="Times New Roman" panose="02020603050405020304" pitchFamily="18" charset="0"/>
                <a:cs typeface="Times New Roman" panose="02020603050405020304" pitchFamily="18" charset="0"/>
              </a:rPr>
              <a:t> - </a:t>
            </a:r>
            <a:r>
              <a:rPr lang="ru-RU" sz="2000" dirty="0" err="1">
                <a:solidFill>
                  <a:srgbClr val="002060"/>
                </a:solidFill>
                <a:latin typeface="Times New Roman" panose="02020603050405020304" pitchFamily="18" charset="0"/>
                <a:cs typeface="Times New Roman" panose="02020603050405020304" pitchFamily="18" charset="0"/>
              </a:rPr>
              <a:t>це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процес</a:t>
            </a:r>
            <a:r>
              <a:rPr lang="ru-RU" sz="2000" dirty="0">
                <a:solidFill>
                  <a:srgbClr val="002060"/>
                </a:solidFill>
                <a:latin typeface="Times New Roman" panose="02020603050405020304" pitchFamily="18" charset="0"/>
                <a:cs typeface="Times New Roman" panose="02020603050405020304" pitchFamily="18" charset="0"/>
              </a:rPr>
              <a:t>, у </a:t>
            </a:r>
            <a:r>
              <a:rPr lang="ru-RU" sz="2000" dirty="0" err="1">
                <a:solidFill>
                  <a:srgbClr val="002060"/>
                </a:solidFill>
                <a:latin typeface="Times New Roman" panose="02020603050405020304" pitchFamily="18" charset="0"/>
                <a:cs typeface="Times New Roman" panose="02020603050405020304" pitchFamily="18" charset="0"/>
              </a:rPr>
              <a:t>якому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винахід</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або</a:t>
            </a:r>
            <a:r>
              <a:rPr lang="ru-RU" sz="2000" dirty="0">
                <a:solidFill>
                  <a:srgbClr val="002060"/>
                </a:solidFill>
                <a:latin typeface="Times New Roman" panose="02020603050405020304" pitchFamily="18" charset="0"/>
                <a:cs typeface="Times New Roman" panose="02020603050405020304" pitchFamily="18" charset="0"/>
              </a:rPr>
              <a:t> нова </a:t>
            </a:r>
            <a:r>
              <a:rPr lang="ru-RU" sz="2000" dirty="0" err="1">
                <a:solidFill>
                  <a:srgbClr val="002060"/>
                </a:solidFill>
                <a:latin typeface="Times New Roman" panose="02020603050405020304" pitchFamily="18" charset="0"/>
                <a:cs typeface="Times New Roman" panose="02020603050405020304" pitchFamily="18" charset="0"/>
              </a:rPr>
              <a:t>ідея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набувають</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економічний</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зміст</a:t>
            </a:r>
            <a:r>
              <a:rPr lang="ru-RU" sz="2000" dirty="0">
                <a:solidFill>
                  <a:srgbClr val="002060"/>
                </a:solidFill>
                <a:latin typeface="Times New Roman" panose="02020603050405020304" pitchFamily="18" charset="0"/>
                <a:cs typeface="Times New Roman" panose="02020603050405020304" pitchFamily="18" charset="0"/>
              </a:rPr>
              <a:t>. </a:t>
            </a:r>
            <a:endParaRPr lang="uk-UA" sz="2000" dirty="0">
              <a:solidFill>
                <a:srgbClr val="002060"/>
              </a:solidFill>
              <a:latin typeface="Times New Roman" panose="02020603050405020304" pitchFamily="18" charset="0"/>
              <a:cs typeface="Times New Roman" panose="02020603050405020304" pitchFamily="18" charset="0"/>
            </a:endParaRPr>
          </a:p>
        </p:txBody>
      </p:sp>
      <p:sp>
        <p:nvSpPr>
          <p:cNvPr id="15" name="Прямокутник 14"/>
          <p:cNvSpPr/>
          <p:nvPr/>
        </p:nvSpPr>
        <p:spPr>
          <a:xfrm>
            <a:off x="2670645" y="726201"/>
            <a:ext cx="4197496" cy="400110"/>
          </a:xfrm>
          <a:prstGeom prst="rect">
            <a:avLst/>
          </a:prstGeom>
        </p:spPr>
        <p:txBody>
          <a:bodyPr wrap="none">
            <a:spAutoFit/>
          </a:bodyPr>
          <a:lstStyle/>
          <a:p>
            <a:r>
              <a:rPr lang="uk-UA" sz="2000" b="1" u="sng" dirty="0">
                <a:solidFill>
                  <a:srgbClr val="002060"/>
                </a:solidFill>
                <a:latin typeface="Times New Roman" panose="02020603050405020304" pitchFamily="18" charset="0"/>
                <a:cs typeface="Times New Roman" panose="02020603050405020304" pitchFamily="18" charset="0"/>
              </a:rPr>
              <a:t>Визначення інновацій в літературі</a:t>
            </a:r>
          </a:p>
        </p:txBody>
      </p:sp>
    </p:spTree>
    <p:extLst>
      <p:ext uri="{BB962C8B-B14F-4D97-AF65-F5344CB8AC3E}">
        <p14:creationId xmlns:p14="http://schemas.microsoft.com/office/powerpoint/2010/main" val="218603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2" name="Прямокутник 1"/>
          <p:cNvSpPr/>
          <p:nvPr/>
        </p:nvSpPr>
        <p:spPr>
          <a:xfrm>
            <a:off x="3157637" y="764704"/>
            <a:ext cx="3339247"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 як перетворення</a:t>
            </a:r>
          </a:p>
        </p:txBody>
      </p:sp>
      <p:sp>
        <p:nvSpPr>
          <p:cNvPr id="4" name="Прямокутник 3"/>
          <p:cNvSpPr/>
          <p:nvPr/>
        </p:nvSpPr>
        <p:spPr>
          <a:xfrm>
            <a:off x="323528" y="1199296"/>
            <a:ext cx="8424935" cy="707886"/>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Інновація - проведення змін у техніці, технології, організації, екології, економіці, соціальному середовищі підприємства.</a:t>
            </a:r>
          </a:p>
        </p:txBody>
      </p:sp>
      <p:sp>
        <p:nvSpPr>
          <p:cNvPr id="5" name="Прямокутник 4"/>
          <p:cNvSpPr/>
          <p:nvPr/>
        </p:nvSpPr>
        <p:spPr>
          <a:xfrm>
            <a:off x="323529" y="2060848"/>
            <a:ext cx="8559658" cy="707886"/>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Інновація - цільова зміна у функціонуванні підприємства як системи (кількісне, якісне в будь-якій сфері діяльності підприємства).</a:t>
            </a:r>
          </a:p>
        </p:txBody>
      </p:sp>
      <p:sp>
        <p:nvSpPr>
          <p:cNvPr id="6" name="Прямокутник 5"/>
          <p:cNvSpPr/>
          <p:nvPr/>
        </p:nvSpPr>
        <p:spPr>
          <a:xfrm>
            <a:off x="3457033" y="2875002"/>
            <a:ext cx="2587440"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Інновації як система</a:t>
            </a:r>
          </a:p>
        </p:txBody>
      </p:sp>
      <p:sp>
        <p:nvSpPr>
          <p:cNvPr id="7" name="Прямокутник 6"/>
          <p:cNvSpPr/>
          <p:nvPr/>
        </p:nvSpPr>
        <p:spPr>
          <a:xfrm>
            <a:off x="458251" y="3244334"/>
            <a:ext cx="8434229" cy="1631216"/>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Інновація - це система, що виникла в процесі створення, використання та реалізації результатів наукових досліджень і розробок, спрямованих на вдосконалення технічних, організаційних, економічних, соціальних і правових відносин у галузі науки, виробництва, культури, освіти та інших сферах діяльності суспільства.</a:t>
            </a:r>
          </a:p>
        </p:txBody>
      </p:sp>
      <p:sp>
        <p:nvSpPr>
          <p:cNvPr id="15" name="Прямокутник 14"/>
          <p:cNvSpPr/>
          <p:nvPr/>
        </p:nvSpPr>
        <p:spPr>
          <a:xfrm>
            <a:off x="3352793" y="4721662"/>
            <a:ext cx="3027945"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 як інструмент</a:t>
            </a:r>
          </a:p>
        </p:txBody>
      </p:sp>
      <p:sp>
        <p:nvSpPr>
          <p:cNvPr id="16" name="Прямокутник 15"/>
          <p:cNvSpPr/>
          <p:nvPr/>
        </p:nvSpPr>
        <p:spPr>
          <a:xfrm>
            <a:off x="570909" y="5150681"/>
            <a:ext cx="8208911" cy="1015663"/>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Інновація - інструмент підприємництва, як дію, що надає ресурсам нові можливості придбання капіталу, відмічаючи, що це скоріш за все економічне та соціальне поняття, ніж технічне</a:t>
            </a:r>
          </a:p>
        </p:txBody>
      </p:sp>
    </p:spTree>
    <p:extLst>
      <p:ext uri="{BB962C8B-B14F-4D97-AF65-F5344CB8AC3E}">
        <p14:creationId xmlns:p14="http://schemas.microsoft.com/office/powerpoint/2010/main" val="348202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3" name="Прямокутник 2"/>
          <p:cNvSpPr/>
          <p:nvPr/>
        </p:nvSpPr>
        <p:spPr>
          <a:xfrm>
            <a:off x="3203848" y="764704"/>
            <a:ext cx="2267608" cy="369332"/>
          </a:xfrm>
          <a:prstGeom prst="rect">
            <a:avLst/>
          </a:prstGeom>
        </p:spPr>
        <p:txBody>
          <a:bodyPr wrap="none">
            <a:spAutoFit/>
          </a:bodyPr>
          <a:lstStyle/>
          <a:p>
            <a:r>
              <a:rPr lang="uk-UA" b="1" dirty="0">
                <a:solidFill>
                  <a:srgbClr val="002060"/>
                </a:solidFill>
                <a:latin typeface="Times New Roman" panose="02020603050405020304" pitchFamily="18" charset="0"/>
                <a:cs typeface="Times New Roman" panose="02020603050405020304" pitchFamily="18" charset="0"/>
              </a:rPr>
              <a:t>Інновація як явище</a:t>
            </a:r>
          </a:p>
        </p:txBody>
      </p:sp>
      <p:sp>
        <p:nvSpPr>
          <p:cNvPr id="9" name="Прямокутник 8"/>
          <p:cNvSpPr/>
          <p:nvPr/>
        </p:nvSpPr>
        <p:spPr>
          <a:xfrm>
            <a:off x="611560" y="1484784"/>
            <a:ext cx="8208912" cy="2120068"/>
          </a:xfrm>
          <a:prstGeom prst="rect">
            <a:avLst/>
          </a:prstGeom>
        </p:spPr>
        <p:txBody>
          <a:bodyPr wrap="square">
            <a:spAutoFit/>
          </a:bodyPr>
          <a:lstStyle/>
          <a:p>
            <a:pPr algn="just">
              <a:lnSpc>
                <a:spcPct val="150000"/>
              </a:lnSpc>
            </a:pPr>
            <a:r>
              <a:rPr lang="uk-UA" dirty="0">
                <a:solidFill>
                  <a:srgbClr val="002060"/>
                </a:solidFill>
                <a:latin typeface="Times New Roman" panose="02020603050405020304" pitchFamily="18" charset="0"/>
                <a:cs typeface="Times New Roman" panose="02020603050405020304" pitchFamily="18" charset="0"/>
              </a:rPr>
              <a:t>Інновації - це багатоаспектне явище, яке виступає як предмет і об’єкт особливої трудової діяльності людей, пов’язаної з творчістю, розробкою і запровадженням нововведень у різних сферах господарювання та соціального буття задля отримання певного ефекту від реалізації, використання або споживання продукту праці (послуг, товарів, технологій тощо)</a:t>
            </a:r>
          </a:p>
        </p:txBody>
      </p:sp>
    </p:spTree>
    <p:extLst>
      <p:ext uri="{BB962C8B-B14F-4D97-AF65-F5344CB8AC3E}">
        <p14:creationId xmlns:p14="http://schemas.microsoft.com/office/powerpoint/2010/main" val="90062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92" y="1052736"/>
            <a:ext cx="863585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 сполучна лінія 4"/>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7" name="Прямокутник 6"/>
          <p:cNvSpPr/>
          <p:nvPr/>
        </p:nvSpPr>
        <p:spPr>
          <a:xfrm>
            <a:off x="1718448" y="519248"/>
            <a:ext cx="5970673" cy="400110"/>
          </a:xfrm>
          <a:prstGeom prst="rect">
            <a:avLst/>
          </a:prstGeom>
        </p:spPr>
        <p:txBody>
          <a:bodyPr wrap="none">
            <a:spAutoFit/>
          </a:bodyPr>
          <a:lstStyle/>
          <a:p>
            <a:r>
              <a:rPr lang="uk-UA" sz="2000" b="1" u="sng" dirty="0">
                <a:solidFill>
                  <a:srgbClr val="002060"/>
                </a:solidFill>
                <a:latin typeface="Times New Roman" panose="02020603050405020304" pitchFamily="18" charset="0"/>
                <a:cs typeface="Times New Roman" panose="02020603050405020304" pitchFamily="18" charset="0"/>
              </a:rPr>
              <a:t>Визначення інновацій в нормативних документах</a:t>
            </a:r>
          </a:p>
        </p:txBody>
      </p:sp>
      <p:sp>
        <p:nvSpPr>
          <p:cNvPr id="4" name="Прямокутник 3"/>
          <p:cNvSpPr/>
          <p:nvPr/>
        </p:nvSpPr>
        <p:spPr>
          <a:xfrm>
            <a:off x="467544" y="5737611"/>
            <a:ext cx="8208912" cy="584775"/>
          </a:xfrm>
          <a:prstGeom prst="rect">
            <a:avLst/>
          </a:prstGeom>
        </p:spPr>
        <p:txBody>
          <a:bodyPr wrap="square">
            <a:spAutoFit/>
          </a:bodyPr>
          <a:lstStyle/>
          <a:p>
            <a:pPr algn="just"/>
            <a:r>
              <a:rPr lang="en-US" sz="1600" dirty="0">
                <a:latin typeface="Times New Roman" panose="02020603050405020304" pitchFamily="18" charset="0"/>
                <a:cs typeface="Times New Roman" panose="02020603050405020304" pitchFamily="18" charset="0"/>
              </a:rPr>
              <a:t>https://www.me.gov.ua/Documents/Detail?lang=uk-UA&amp;id=bc1e5f83-45ce-4317-88d1-312102bb1514&amp;title=ZakonodavstvoUSferiInnovatsiinoiDiialnosti</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26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2" name="Прямокутник 1"/>
          <p:cNvSpPr/>
          <p:nvPr/>
        </p:nvSpPr>
        <p:spPr>
          <a:xfrm>
            <a:off x="611559" y="1515835"/>
            <a:ext cx="8187521" cy="1200329"/>
          </a:xfrm>
          <a:prstGeom prst="rect">
            <a:avLst/>
          </a:prstGeom>
        </p:spPr>
        <p:txBody>
          <a:bodyPr wrap="square">
            <a:spAutoFit/>
          </a:bodyPr>
          <a:lstStyle/>
          <a:p>
            <a:pPr algn="just"/>
            <a:r>
              <a:rPr lang="uk-UA" dirty="0">
                <a:solidFill>
                  <a:srgbClr val="002060"/>
                </a:solidFill>
                <a:latin typeface="Times New Roman" panose="02020603050405020304" pitchFamily="18" charset="0"/>
                <a:cs typeface="Times New Roman" panose="02020603050405020304" pitchFamily="18" charset="0"/>
              </a:rPr>
              <a:t>Інновації - новостворені (застосовані) і (або) вдосконалені конкурентоздатні технології, продукція або послуги, а також організаційно-технічні рішення виробничого, адміністративного, комерційного або іншого характеру, що істотно поліпшують структуру та якість виробництва і (або) соціальної сфери;</a:t>
            </a:r>
          </a:p>
        </p:txBody>
      </p:sp>
      <p:sp>
        <p:nvSpPr>
          <p:cNvPr id="4" name="Прямокутник 3"/>
          <p:cNvSpPr/>
          <p:nvPr/>
        </p:nvSpPr>
        <p:spPr>
          <a:xfrm>
            <a:off x="331669" y="987679"/>
            <a:ext cx="8280920" cy="369332"/>
          </a:xfrm>
          <a:prstGeom prst="rect">
            <a:avLst/>
          </a:prstGeom>
        </p:spPr>
        <p:txBody>
          <a:bodyPr wrap="square">
            <a:spAutoFit/>
          </a:bodyPr>
          <a:lstStyle/>
          <a:p>
            <a:r>
              <a:rPr lang="uk-UA" b="1" dirty="0">
                <a:solidFill>
                  <a:srgbClr val="002060"/>
                </a:solidFill>
                <a:latin typeface="Times New Roman" panose="02020603050405020304" pitchFamily="18" charset="0"/>
                <a:cs typeface="Times New Roman" panose="02020603050405020304" pitchFamily="18" charset="0"/>
              </a:rPr>
              <a:t>Закон України «Про інноваційну діяльність» від </a:t>
            </a:r>
            <a:r>
              <a:rPr lang="ru-RU" b="1" dirty="0">
                <a:solidFill>
                  <a:srgbClr val="002060"/>
                </a:solidFill>
                <a:latin typeface="Times New Roman" panose="02020603050405020304" pitchFamily="18" charset="0"/>
                <a:cs typeface="Times New Roman" panose="02020603050405020304" pitchFamily="18" charset="0"/>
              </a:rPr>
              <a:t>4 </a:t>
            </a:r>
            <a:r>
              <a:rPr lang="ru-RU" b="1" dirty="0" err="1">
                <a:solidFill>
                  <a:srgbClr val="002060"/>
                </a:solidFill>
                <a:latin typeface="Times New Roman" panose="02020603050405020304" pitchFamily="18" charset="0"/>
                <a:cs typeface="Times New Roman" panose="02020603050405020304" pitchFamily="18" charset="0"/>
              </a:rPr>
              <a:t>липня</a:t>
            </a:r>
            <a:r>
              <a:rPr lang="ru-RU" b="1" dirty="0">
                <a:solidFill>
                  <a:srgbClr val="002060"/>
                </a:solidFill>
                <a:latin typeface="Times New Roman" panose="02020603050405020304" pitchFamily="18" charset="0"/>
                <a:cs typeface="Times New Roman" panose="02020603050405020304" pitchFamily="18" charset="0"/>
              </a:rPr>
              <a:t> 2002 р.  40-IV</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a:off x="683568" y="4005064"/>
            <a:ext cx="8261062" cy="1754326"/>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Інновація</a:t>
            </a:r>
            <a:r>
              <a:rPr lang="uk-UA" dirty="0">
                <a:solidFill>
                  <a:srgbClr val="002060"/>
                </a:solidFill>
                <a:latin typeface="Times New Roman" panose="02020603050405020304" pitchFamily="18" charset="0"/>
                <a:cs typeface="Times New Roman" panose="02020603050405020304" pitchFamily="18" charset="0"/>
              </a:rPr>
              <a:t> означає впровадження нового чи істотно вдосконаленого продукту, послуги або процесу, у тому числі, між іншим, процесів виробництва, будівництва чи спорудження, нового методу реалізації або нового методу організації в ділові практики, організацію робочих місць або зовнішні зв’язки, між іншим, із метою надання допомоги у вирішенні суспільних проблем або підтримки стратегії розумного, сталого та інклюзивного зростання</a:t>
            </a:r>
          </a:p>
        </p:txBody>
      </p:sp>
      <p:sp>
        <p:nvSpPr>
          <p:cNvPr id="6" name="Прямокутник 5"/>
          <p:cNvSpPr/>
          <p:nvPr/>
        </p:nvSpPr>
        <p:spPr>
          <a:xfrm>
            <a:off x="402251" y="2867669"/>
            <a:ext cx="8315035" cy="923330"/>
          </a:xfrm>
          <a:prstGeom prst="rect">
            <a:avLst/>
          </a:prstGeom>
        </p:spPr>
        <p:txBody>
          <a:bodyPr wrap="square">
            <a:spAutoFit/>
          </a:bodyPr>
          <a:lstStyle/>
          <a:p>
            <a:pPr algn="just"/>
            <a:r>
              <a:rPr lang="uk-UA" u="sng" dirty="0">
                <a:solidFill>
                  <a:srgbClr val="002060"/>
                </a:solidFill>
                <a:latin typeface="Times New Roman" panose="02020603050405020304" pitchFamily="18" charset="0"/>
                <a:cs typeface="Times New Roman" panose="02020603050405020304" pitchFamily="18" charset="0"/>
                <a:hlinkClick r:id="rId2"/>
              </a:rPr>
              <a:t> Директива Європейського Парламенту і Ради 2014/25/ЄС від 26 лютого 2014 року про здійснення суб'єктами </a:t>
            </a:r>
            <a:r>
              <a:rPr lang="uk-UA" u="sng" dirty="0" err="1">
                <a:solidFill>
                  <a:srgbClr val="002060"/>
                </a:solidFill>
                <a:latin typeface="Times New Roman" panose="02020603050405020304" pitchFamily="18" charset="0"/>
                <a:cs typeface="Times New Roman" panose="02020603050405020304" pitchFamily="18" charset="0"/>
                <a:hlinkClick r:id="rId2"/>
              </a:rPr>
              <a:t>закупівель</a:t>
            </a:r>
            <a:r>
              <a:rPr lang="uk-UA" u="sng" dirty="0">
                <a:solidFill>
                  <a:srgbClr val="002060"/>
                </a:solidFill>
                <a:latin typeface="Times New Roman" panose="02020603050405020304" pitchFamily="18" charset="0"/>
                <a:cs typeface="Times New Roman" panose="02020603050405020304" pitchFamily="18" charset="0"/>
                <a:hlinkClick r:id="rId2"/>
              </a:rPr>
              <a:t> у водній, енергетичній, транспортній галузях та в галузі поштових послуг і про скасування Директиви 2004/17/ЄС</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Прямокутник 10"/>
          <p:cNvSpPr/>
          <p:nvPr/>
        </p:nvSpPr>
        <p:spPr>
          <a:xfrm>
            <a:off x="1718448" y="519248"/>
            <a:ext cx="5970673" cy="400110"/>
          </a:xfrm>
          <a:prstGeom prst="rect">
            <a:avLst/>
          </a:prstGeom>
        </p:spPr>
        <p:txBody>
          <a:bodyPr wrap="none">
            <a:spAutoFit/>
          </a:bodyPr>
          <a:lstStyle/>
          <a:p>
            <a:r>
              <a:rPr lang="uk-UA" sz="2000" b="1" u="sng" dirty="0">
                <a:solidFill>
                  <a:srgbClr val="002060"/>
                </a:solidFill>
                <a:latin typeface="Times New Roman" panose="02020603050405020304" pitchFamily="18" charset="0"/>
                <a:cs typeface="Times New Roman" panose="02020603050405020304" pitchFamily="18" charset="0"/>
              </a:rPr>
              <a:t>Визначення інновацій в нормативних документах</a:t>
            </a:r>
          </a:p>
        </p:txBody>
      </p:sp>
    </p:spTree>
    <p:extLst>
      <p:ext uri="{BB962C8B-B14F-4D97-AF65-F5344CB8AC3E}">
        <p14:creationId xmlns:p14="http://schemas.microsoft.com/office/powerpoint/2010/main" val="2047367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9" y="692696"/>
            <a:ext cx="3625180" cy="412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кутник 2"/>
          <p:cNvSpPr/>
          <p:nvPr/>
        </p:nvSpPr>
        <p:spPr>
          <a:xfrm>
            <a:off x="4044415" y="721494"/>
            <a:ext cx="4572000" cy="2031325"/>
          </a:xfrm>
          <a:prstGeom prst="rect">
            <a:avLst/>
          </a:prstGeom>
        </p:spPr>
        <p:txBody>
          <a:bodyPr>
            <a:spAutoFit/>
          </a:bodyPr>
          <a:lstStyle/>
          <a:p>
            <a:pPr algn="just"/>
            <a:r>
              <a:rPr lang="ru-RU" b="1" dirty="0" err="1">
                <a:solidFill>
                  <a:srgbClr val="002060"/>
                </a:solidFill>
                <a:latin typeface="Times New Roman" panose="02020603050405020304" pitchFamily="18" charset="0"/>
                <a:cs typeface="Times New Roman" panose="02020603050405020304" pitchFamily="18" charset="0"/>
              </a:rPr>
              <a:t>Інновації</a:t>
            </a:r>
            <a:r>
              <a:rPr lang="ru-RU" dirty="0">
                <a:solidFill>
                  <a:srgbClr val="002060"/>
                </a:solidFill>
                <a:latin typeface="Times New Roman" panose="02020603050405020304" pitchFamily="18" charset="0"/>
                <a:cs typeface="Times New Roman" panose="02020603050405020304" pitchFamily="18" charset="0"/>
              </a:rPr>
              <a:t> – </a:t>
            </a:r>
            <a:r>
              <a:rPr lang="ru-RU" dirty="0" err="1">
                <a:solidFill>
                  <a:srgbClr val="002060"/>
                </a:solidFill>
                <a:latin typeface="Times New Roman" panose="02020603050405020304" pitchFamily="18" charset="0"/>
                <a:cs typeface="Times New Roman" panose="02020603050405020304" pitchFamily="18" charset="0"/>
              </a:rPr>
              <a:t>це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введення</a:t>
            </a:r>
            <a:r>
              <a:rPr lang="ru-RU" dirty="0">
                <a:solidFill>
                  <a:srgbClr val="002060"/>
                </a:solidFill>
                <a:latin typeface="Times New Roman" panose="02020603050405020304" pitchFamily="18" charset="0"/>
                <a:cs typeface="Times New Roman" panose="02020603050405020304" pitchFamily="18" charset="0"/>
              </a:rPr>
              <a:t> у </a:t>
            </a:r>
            <a:r>
              <a:rPr lang="ru-RU" dirty="0" err="1">
                <a:solidFill>
                  <a:srgbClr val="002060"/>
                </a:solidFill>
                <a:latin typeface="Times New Roman" panose="02020603050405020304" pitchFamily="18" charset="0"/>
                <a:cs typeface="Times New Roman" panose="02020603050405020304" pitchFamily="18" charset="0"/>
              </a:rPr>
              <a:t>загальний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вжиток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якого-небудь</a:t>
            </a:r>
            <a:r>
              <a:rPr lang="ru-RU" dirty="0">
                <a:solidFill>
                  <a:srgbClr val="002060"/>
                </a:solidFill>
                <a:latin typeface="Times New Roman" panose="02020603050405020304" pitchFamily="18" charset="0"/>
                <a:cs typeface="Times New Roman" panose="02020603050405020304" pitchFamily="18" charset="0"/>
              </a:rPr>
              <a:t> нового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значно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покращеного</a:t>
            </a:r>
            <a:r>
              <a:rPr lang="ru-RU" dirty="0">
                <a:solidFill>
                  <a:srgbClr val="002060"/>
                </a:solidFill>
                <a:latin typeface="Times New Roman" panose="02020603050405020304" pitchFamily="18" charset="0"/>
                <a:cs typeface="Times New Roman" panose="02020603050405020304" pitchFamily="18" charset="0"/>
              </a:rPr>
              <a:t> продукту (товару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послуги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процесу</a:t>
            </a:r>
            <a:r>
              <a:rPr lang="ru-RU" dirty="0">
                <a:solidFill>
                  <a:srgbClr val="002060"/>
                </a:solidFill>
                <a:latin typeface="Times New Roman" panose="02020603050405020304" pitchFamily="18" charset="0"/>
                <a:cs typeface="Times New Roman" panose="02020603050405020304" pitchFamily="18" charset="0"/>
              </a:rPr>
              <a:t>, нового методу маркетингу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нового </a:t>
            </a:r>
            <a:r>
              <a:rPr lang="ru-RU" dirty="0" err="1">
                <a:solidFill>
                  <a:srgbClr val="002060"/>
                </a:solidFill>
                <a:latin typeface="Times New Roman" panose="02020603050405020304" pitchFamily="18" charset="0"/>
                <a:cs typeface="Times New Roman" panose="02020603050405020304" pitchFamily="18" charset="0"/>
              </a:rPr>
              <a:t>організаційного</a:t>
            </a:r>
            <a:r>
              <a:rPr lang="ru-RU" dirty="0">
                <a:solidFill>
                  <a:srgbClr val="002060"/>
                </a:solidFill>
                <a:latin typeface="Times New Roman" panose="02020603050405020304" pitchFamily="18" charset="0"/>
                <a:cs typeface="Times New Roman" panose="02020603050405020304" pitchFamily="18" charset="0"/>
              </a:rPr>
              <a:t> методу, а </a:t>
            </a:r>
            <a:r>
              <a:rPr lang="ru-RU" dirty="0" err="1">
                <a:solidFill>
                  <a:srgbClr val="002060"/>
                </a:solidFill>
                <a:latin typeface="Times New Roman" panose="02020603050405020304" pitchFamily="18" charset="0"/>
                <a:cs typeface="Times New Roman" panose="02020603050405020304" pitchFamily="18" charset="0"/>
              </a:rPr>
              <a:t>також</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ділова</a:t>
            </a:r>
            <a:r>
              <a:rPr lang="ru-RU" dirty="0">
                <a:solidFill>
                  <a:srgbClr val="002060"/>
                </a:solidFill>
                <a:latin typeface="Times New Roman" panose="02020603050405020304" pitchFamily="18" charset="0"/>
                <a:cs typeface="Times New Roman" panose="02020603050405020304" pitchFamily="18" charset="0"/>
              </a:rPr>
              <a:t> практика, </a:t>
            </a:r>
            <a:r>
              <a:rPr lang="ru-RU" dirty="0" err="1">
                <a:solidFill>
                  <a:srgbClr val="002060"/>
                </a:solidFill>
                <a:latin typeface="Times New Roman" panose="02020603050405020304" pitchFamily="18" charset="0"/>
                <a:cs typeface="Times New Roman" panose="02020603050405020304" pitchFamily="18" charset="0"/>
              </a:rPr>
              <a:t>організація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робочих</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місць</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зовнішніх</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зв’язків</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9828" y="4901983"/>
            <a:ext cx="3770084"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4211960" y="4812942"/>
            <a:ext cx="4572000" cy="1754326"/>
          </a:xfrm>
          <a:prstGeom prst="rect">
            <a:avLst/>
          </a:prstGeom>
        </p:spPr>
        <p:txBody>
          <a:bodyPr>
            <a:spAutoFit/>
          </a:bodyPr>
          <a:lstStyle/>
          <a:p>
            <a:pPr algn="just"/>
            <a:r>
              <a:rPr lang="uk-UA" dirty="0">
                <a:solidFill>
                  <a:srgbClr val="002060"/>
                </a:solidFill>
                <a:latin typeface="Times New Roman" panose="02020603050405020304" pitchFamily="18" charset="0"/>
                <a:cs typeface="Times New Roman" panose="02020603050405020304" pitchFamily="18" charset="0"/>
              </a:rPr>
              <a:t>Керівництво Осло (2018 р.) передбачає спільну основу для вимірювання інновацій у більш загальному масштабі – на загальноекономічному рівні, на рівні урядів, некомерційних організацій та в домогосподарствах</a:t>
            </a:r>
          </a:p>
        </p:txBody>
      </p:sp>
      <p:sp>
        <p:nvSpPr>
          <p:cNvPr id="11" name="Прямокутник 10"/>
          <p:cNvSpPr/>
          <p:nvPr/>
        </p:nvSpPr>
        <p:spPr>
          <a:xfrm>
            <a:off x="4114155" y="2996952"/>
            <a:ext cx="4572000" cy="1200329"/>
          </a:xfrm>
          <a:prstGeom prst="rect">
            <a:avLst/>
          </a:prstGeom>
        </p:spPr>
        <p:txBody>
          <a:bodyPr>
            <a:spAutoFit/>
          </a:bodyPr>
          <a:lstStyle/>
          <a:p>
            <a:pPr algn="just"/>
            <a:r>
              <a:rPr lang="ru-RU" dirty="0" err="1">
                <a:solidFill>
                  <a:srgbClr val="002060"/>
                </a:solidFill>
                <a:latin typeface="Times New Roman" panose="02020603050405020304" pitchFamily="18" charset="0"/>
                <a:cs typeface="Times New Roman" panose="02020603050405020304" pitchFamily="18" charset="0"/>
              </a:rPr>
              <a:t>Загальною</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ознакою</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інновації</a:t>
            </a:r>
            <a:r>
              <a:rPr lang="ru-RU" dirty="0">
                <a:solidFill>
                  <a:srgbClr val="002060"/>
                </a:solidFill>
                <a:latin typeface="Times New Roman" panose="02020603050405020304" pitchFamily="18" charset="0"/>
                <a:cs typeface="Times New Roman" panose="02020603050405020304" pitchFamily="18" charset="0"/>
              </a:rPr>
              <a:t> є </a:t>
            </a:r>
            <a:r>
              <a:rPr lang="ru-RU" dirty="0" err="1">
                <a:solidFill>
                  <a:srgbClr val="002060"/>
                </a:solidFill>
                <a:latin typeface="Times New Roman" panose="02020603050405020304" pitchFamily="18" charset="0"/>
                <a:cs typeface="Times New Roman" panose="02020603050405020304" pitchFamily="18" charset="0"/>
              </a:rPr>
              <a:t>провадження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новий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вдосконалений</a:t>
            </a:r>
            <a:r>
              <a:rPr lang="ru-RU" dirty="0">
                <a:solidFill>
                  <a:srgbClr val="002060"/>
                </a:solidFill>
                <a:latin typeface="Times New Roman" panose="02020603050405020304" pitchFamily="18" charset="0"/>
                <a:cs typeface="Times New Roman" panose="02020603050405020304" pitchFamily="18" charset="0"/>
              </a:rPr>
              <a:t> продукт є </a:t>
            </a:r>
            <a:r>
              <a:rPr lang="ru-RU" dirty="0" err="1">
                <a:solidFill>
                  <a:srgbClr val="002060"/>
                </a:solidFill>
                <a:latin typeface="Times New Roman" panose="02020603050405020304" pitchFamily="18" charset="0"/>
                <a:cs typeface="Times New Roman" panose="02020603050405020304" pitchFamily="18" charset="0"/>
              </a:rPr>
              <a:t>впровадженим</a:t>
            </a:r>
            <a:r>
              <a:rPr lang="ru-RU" dirty="0">
                <a:solidFill>
                  <a:srgbClr val="002060"/>
                </a:solidFill>
                <a:latin typeface="Times New Roman" panose="02020603050405020304" pitchFamily="18" charset="0"/>
                <a:cs typeface="Times New Roman" panose="02020603050405020304" pitchFamily="18" charset="0"/>
              </a:rPr>
              <a:t>, коли </a:t>
            </a:r>
            <a:r>
              <a:rPr lang="ru-RU" dirty="0" err="1">
                <a:solidFill>
                  <a:srgbClr val="002060"/>
                </a:solidFill>
                <a:latin typeface="Times New Roman" panose="02020603050405020304" pitchFamily="18" charset="0"/>
                <a:cs typeface="Times New Roman" panose="02020603050405020304" pitchFamily="18" charset="0"/>
              </a:rPr>
              <a:t>він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винесений</a:t>
            </a:r>
            <a:r>
              <a:rPr lang="ru-RU" dirty="0">
                <a:solidFill>
                  <a:srgbClr val="002060"/>
                </a:solidFill>
                <a:latin typeface="Times New Roman" panose="02020603050405020304" pitchFamily="18" charset="0"/>
                <a:cs typeface="Times New Roman" panose="02020603050405020304" pitchFamily="18" charset="0"/>
              </a:rPr>
              <a:t> на </a:t>
            </a:r>
            <a:r>
              <a:rPr lang="ru-RU" dirty="0" err="1">
                <a:solidFill>
                  <a:srgbClr val="002060"/>
                </a:solidFill>
                <a:latin typeface="Times New Roman" panose="02020603050405020304" pitchFamily="18" charset="0"/>
                <a:cs typeface="Times New Roman" panose="02020603050405020304" pitchFamily="18" charset="0"/>
              </a:rPr>
              <a:t>ринок</a:t>
            </a:r>
            <a:r>
              <a:rPr lang="ru-RU" dirty="0">
                <a:solidFill>
                  <a:srgbClr val="002060"/>
                </a:solidFill>
                <a:latin typeface="Times New Roman" panose="02020603050405020304" pitchFamily="18" charset="0"/>
                <a:cs typeface="Times New Roman" panose="02020603050405020304" pitchFamily="18" charset="0"/>
              </a:rPr>
              <a:t>.</a:t>
            </a:r>
            <a:endParaRPr lang="uk-UA"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802634"/>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4901</TotalTime>
  <Words>2725</Words>
  <Application>Microsoft Office PowerPoint</Application>
  <PresentationFormat>Екран (4:3)</PresentationFormat>
  <Paragraphs>150</Paragraphs>
  <Slides>32</Slides>
  <Notes>2</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32</vt:i4>
      </vt:variant>
    </vt:vector>
  </HeadingPairs>
  <TitlesOfParts>
    <vt:vector size="37" baseType="lpstr">
      <vt:lpstr>Arial</vt:lpstr>
      <vt:lpstr>Calibri</vt:lpstr>
      <vt:lpstr>Times New Roman</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admin</dc:creator>
  <cp:lastModifiedBy>Саша Саша</cp:lastModifiedBy>
  <cp:revision>71</cp:revision>
  <dcterms:created xsi:type="dcterms:W3CDTF">2023-09-03T04:43:35Z</dcterms:created>
  <dcterms:modified xsi:type="dcterms:W3CDTF">2025-09-23T10:08:08Z</dcterms:modified>
</cp:coreProperties>
</file>