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9" r:id="rId4"/>
    <p:sldId id="271" r:id="rId5"/>
    <p:sldId id="258" r:id="rId6"/>
    <p:sldId id="257" r:id="rId7"/>
    <p:sldId id="259" r:id="rId8"/>
    <p:sldId id="260" r:id="rId9"/>
    <p:sldId id="272" r:id="rId10"/>
    <p:sldId id="273" r:id="rId11"/>
    <p:sldId id="274" r:id="rId12"/>
    <p:sldId id="263" r:id="rId13"/>
    <p:sldId id="261" r:id="rId14"/>
    <p:sldId id="275" r:id="rId15"/>
    <p:sldId id="264" r:id="rId16"/>
    <p:sldId id="262" r:id="rId17"/>
    <p:sldId id="270" r:id="rId18"/>
    <p:sldId id="277" r:id="rId19"/>
    <p:sldId id="265" r:id="rId20"/>
    <p:sldId id="278" r:id="rId21"/>
    <p:sldId id="266" r:id="rId22"/>
    <p:sldId id="267" r:id="rId23"/>
    <p:sldId id="279" r:id="rId24"/>
    <p:sldId id="268"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4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13" autoAdjust="0"/>
  </p:normalViewPr>
  <p:slideViewPr>
    <p:cSldViewPr showGuides="1">
      <p:cViewPr varScale="1">
        <p:scale>
          <a:sx n="84" d="100"/>
          <a:sy n="84" d="100"/>
        </p:scale>
        <p:origin x="96" y="492"/>
      </p:cViewPr>
      <p:guideLst>
        <p:guide orient="horz" pos="2160"/>
        <p:guide pos="2846"/>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94785C0F-0C38-4510-A5AA-0F906905D96A}" type="datetimeFigureOut">
              <a:rPr lang="ru-RU" smtClean="0"/>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9AEFBEFF-BB01-4383-8A3F-4C15155A3E6C}" type="slidenum">
              <a:rPr lang="ru-RU" smtClean="0"/>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endParaRPr lang="ru-RU" smtClean="0"/>
          </a:p>
          <a:p>
            <a:pPr lvl="1" eaLnBrk="1" latinLnBrk="0" hangingPunct="1"/>
            <a:r>
              <a:rPr lang="ru-RU" smtClean="0"/>
              <a:t>Второй уровень</a:t>
            </a:r>
            <a:endParaRPr lang="ru-RU" smtClean="0"/>
          </a:p>
          <a:p>
            <a:pPr lvl="2" eaLnBrk="1" latinLnBrk="0" hangingPunct="1"/>
            <a:r>
              <a:rPr lang="ru-RU" smtClean="0"/>
              <a:t>Третий уровень</a:t>
            </a:r>
            <a:endParaRPr lang="ru-RU" smtClean="0"/>
          </a:p>
          <a:p>
            <a:pPr lvl="3" eaLnBrk="1" latinLnBrk="0" hangingPunct="1"/>
            <a:r>
              <a:rPr lang="ru-RU" smtClean="0"/>
              <a:t>Четвертый уровень</a:t>
            </a:r>
            <a:endParaRPr lang="ru-RU" smtClean="0"/>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4785C0F-0C38-4510-A5AA-0F906905D96A}"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EFBEFF-BB01-4383-8A3F-4C15155A3E6C}" type="slidenum">
              <a:rPr lang="ru-RU" smtClean="0"/>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endParaRPr lang="ru-RU" smtClean="0"/>
          </a:p>
          <a:p>
            <a:pPr lvl="1" eaLnBrk="1" latinLnBrk="0" hangingPunct="1"/>
            <a:r>
              <a:rPr lang="ru-RU" smtClean="0"/>
              <a:t>Второй уровень</a:t>
            </a:r>
            <a:endParaRPr lang="ru-RU" smtClean="0"/>
          </a:p>
          <a:p>
            <a:pPr lvl="2" eaLnBrk="1" latinLnBrk="0" hangingPunct="1"/>
            <a:r>
              <a:rPr lang="ru-RU" smtClean="0"/>
              <a:t>Третий уровень</a:t>
            </a:r>
            <a:endParaRPr lang="ru-RU" smtClean="0"/>
          </a:p>
          <a:p>
            <a:pPr lvl="3" eaLnBrk="1" latinLnBrk="0" hangingPunct="1"/>
            <a:r>
              <a:rPr lang="ru-RU" smtClean="0"/>
              <a:t>Четвертый уровень</a:t>
            </a:r>
            <a:endParaRPr lang="ru-RU" smtClean="0"/>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4785C0F-0C38-4510-A5AA-0F906905D96A}"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EFBEFF-BB01-4383-8A3F-4C15155A3E6C}" type="slidenum">
              <a:rPr lang="ru-RU" smtClean="0"/>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endParaRPr lang="ru-RU" smtClean="0"/>
          </a:p>
          <a:p>
            <a:pPr lvl="1" eaLnBrk="1" latinLnBrk="0" hangingPunct="1"/>
            <a:r>
              <a:rPr lang="ru-RU" smtClean="0"/>
              <a:t>Второй уровень</a:t>
            </a:r>
            <a:endParaRPr lang="ru-RU" smtClean="0"/>
          </a:p>
          <a:p>
            <a:pPr lvl="2" eaLnBrk="1" latinLnBrk="0" hangingPunct="1"/>
            <a:r>
              <a:rPr lang="ru-RU" smtClean="0"/>
              <a:t>Третий уровень</a:t>
            </a:r>
            <a:endParaRPr lang="ru-RU" smtClean="0"/>
          </a:p>
          <a:p>
            <a:pPr lvl="3" eaLnBrk="1" latinLnBrk="0" hangingPunct="1"/>
            <a:r>
              <a:rPr lang="ru-RU" smtClean="0"/>
              <a:t>Четвертый уровень</a:t>
            </a:r>
            <a:endParaRPr lang="ru-RU" smtClean="0"/>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4785C0F-0C38-4510-A5AA-0F906905D96A}"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EFBEFF-BB01-4383-8A3F-4C15155A3E6C}" type="slidenum">
              <a:rPr lang="ru-RU" smtClean="0"/>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endParaRPr kumimoji="0" lang="ru-RU" smtClean="0"/>
          </a:p>
        </p:txBody>
      </p:sp>
      <p:sp>
        <p:nvSpPr>
          <p:cNvPr id="4" name="Дата 3"/>
          <p:cNvSpPr>
            <a:spLocks noGrp="1"/>
          </p:cNvSpPr>
          <p:nvPr>
            <p:ph type="dt" sz="half" idx="10"/>
          </p:nvPr>
        </p:nvSpPr>
        <p:spPr/>
        <p:txBody>
          <a:bodyPr/>
          <a:lstStyle/>
          <a:p>
            <a:fld id="{94785C0F-0C38-4510-A5AA-0F906905D96A}" type="datetimeFigureOut">
              <a:rPr lang="ru-RU" smtClean="0"/>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AEFBEFF-BB01-4383-8A3F-4C15155A3E6C}" type="slidenum">
              <a:rPr lang="ru-RU" smtClean="0"/>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endParaRPr lang="ru-RU" smtClean="0"/>
          </a:p>
          <a:p>
            <a:pPr lvl="1" eaLnBrk="1" latinLnBrk="0" hangingPunct="1"/>
            <a:r>
              <a:rPr lang="ru-RU" smtClean="0"/>
              <a:t>Второй уровень</a:t>
            </a:r>
            <a:endParaRPr lang="ru-RU" smtClean="0"/>
          </a:p>
          <a:p>
            <a:pPr lvl="2" eaLnBrk="1" latinLnBrk="0" hangingPunct="1"/>
            <a:r>
              <a:rPr lang="ru-RU" smtClean="0"/>
              <a:t>Третий уровень</a:t>
            </a:r>
            <a:endParaRPr lang="ru-RU" smtClean="0"/>
          </a:p>
          <a:p>
            <a:pPr lvl="3" eaLnBrk="1" latinLnBrk="0" hangingPunct="1"/>
            <a:r>
              <a:rPr lang="ru-RU" smtClean="0"/>
              <a:t>Четвертый уровень</a:t>
            </a:r>
            <a:endParaRPr lang="ru-RU" smtClean="0"/>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endParaRPr lang="ru-RU" smtClean="0"/>
          </a:p>
          <a:p>
            <a:pPr lvl="1" eaLnBrk="1" latinLnBrk="0" hangingPunct="1"/>
            <a:r>
              <a:rPr lang="ru-RU" smtClean="0"/>
              <a:t>Второй уровень</a:t>
            </a:r>
            <a:endParaRPr lang="ru-RU" smtClean="0"/>
          </a:p>
          <a:p>
            <a:pPr lvl="2" eaLnBrk="1" latinLnBrk="0" hangingPunct="1"/>
            <a:r>
              <a:rPr lang="ru-RU" smtClean="0"/>
              <a:t>Третий уровень</a:t>
            </a:r>
            <a:endParaRPr lang="ru-RU" smtClean="0"/>
          </a:p>
          <a:p>
            <a:pPr lvl="3" eaLnBrk="1" latinLnBrk="0" hangingPunct="1"/>
            <a:r>
              <a:rPr lang="ru-RU" smtClean="0"/>
              <a:t>Четвертый уровень</a:t>
            </a:r>
            <a:endParaRPr lang="ru-RU" smtClean="0"/>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4785C0F-0C38-4510-A5AA-0F906905D96A}" type="datetimeFigureOut">
              <a:rPr lang="ru-RU" smtClean="0"/>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AEFBEFF-BB01-4383-8A3F-4C15155A3E6C}" type="slidenum">
              <a:rPr lang="ru-RU" smtClean="0"/>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endParaRPr kumimoji="0" lang="ru-RU" smtClean="0"/>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endParaRPr kumimoji="0" lang="ru-RU" smtClean="0"/>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endParaRPr lang="ru-RU" smtClean="0"/>
          </a:p>
          <a:p>
            <a:pPr lvl="1" eaLnBrk="1" latinLnBrk="0" hangingPunct="1"/>
            <a:r>
              <a:rPr lang="ru-RU" smtClean="0"/>
              <a:t>Второй уровень</a:t>
            </a:r>
            <a:endParaRPr lang="ru-RU" smtClean="0"/>
          </a:p>
          <a:p>
            <a:pPr lvl="2" eaLnBrk="1" latinLnBrk="0" hangingPunct="1"/>
            <a:r>
              <a:rPr lang="ru-RU" smtClean="0"/>
              <a:t>Третий уровень</a:t>
            </a:r>
            <a:endParaRPr lang="ru-RU" smtClean="0"/>
          </a:p>
          <a:p>
            <a:pPr lvl="3" eaLnBrk="1" latinLnBrk="0" hangingPunct="1"/>
            <a:r>
              <a:rPr lang="ru-RU" smtClean="0"/>
              <a:t>Четвертый уровень</a:t>
            </a:r>
            <a:endParaRPr lang="ru-RU" smtClean="0"/>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endParaRPr lang="ru-RU" smtClean="0"/>
          </a:p>
          <a:p>
            <a:pPr lvl="1" eaLnBrk="1" latinLnBrk="0" hangingPunct="1"/>
            <a:r>
              <a:rPr lang="ru-RU" smtClean="0"/>
              <a:t>Второй уровень</a:t>
            </a:r>
            <a:endParaRPr lang="ru-RU" smtClean="0"/>
          </a:p>
          <a:p>
            <a:pPr lvl="2" eaLnBrk="1" latinLnBrk="0" hangingPunct="1"/>
            <a:r>
              <a:rPr lang="ru-RU" smtClean="0"/>
              <a:t>Третий уровень</a:t>
            </a:r>
            <a:endParaRPr lang="ru-RU" smtClean="0"/>
          </a:p>
          <a:p>
            <a:pPr lvl="3" eaLnBrk="1" latinLnBrk="0" hangingPunct="1"/>
            <a:r>
              <a:rPr lang="ru-RU" smtClean="0"/>
              <a:t>Четвертый уровень</a:t>
            </a:r>
            <a:endParaRPr lang="ru-RU" smtClean="0"/>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94785C0F-0C38-4510-A5AA-0F906905D96A}" type="datetimeFigureOut">
              <a:rPr lang="ru-RU" smtClean="0"/>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AEFBEFF-BB01-4383-8A3F-4C15155A3E6C}" type="slidenum">
              <a:rPr lang="ru-RU" smtClean="0"/>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94785C0F-0C38-4510-A5AA-0F906905D96A}" type="datetimeFigureOut">
              <a:rPr lang="ru-RU" smtClean="0"/>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AEFBEFF-BB01-4383-8A3F-4C15155A3E6C}" type="slidenum">
              <a:rPr lang="ru-RU" smtClean="0"/>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4785C0F-0C38-4510-A5AA-0F906905D96A}" type="datetimeFigureOut">
              <a:rPr lang="ru-RU" smtClean="0"/>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AEFBEFF-BB01-4383-8A3F-4C15155A3E6C}" type="slidenum">
              <a:rPr lang="ru-RU" smtClean="0"/>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endParaRPr kumimoji="0" lang="ru-RU" smtClean="0"/>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endParaRPr lang="ru-RU" smtClean="0"/>
          </a:p>
          <a:p>
            <a:pPr lvl="1" eaLnBrk="1" latinLnBrk="0" hangingPunct="1"/>
            <a:r>
              <a:rPr lang="ru-RU" smtClean="0"/>
              <a:t>Второй уровень</a:t>
            </a:r>
            <a:endParaRPr lang="ru-RU" smtClean="0"/>
          </a:p>
          <a:p>
            <a:pPr lvl="2" eaLnBrk="1" latinLnBrk="0" hangingPunct="1"/>
            <a:r>
              <a:rPr lang="ru-RU" smtClean="0"/>
              <a:t>Третий уровень</a:t>
            </a:r>
            <a:endParaRPr lang="ru-RU" smtClean="0"/>
          </a:p>
          <a:p>
            <a:pPr lvl="3" eaLnBrk="1" latinLnBrk="0" hangingPunct="1"/>
            <a:r>
              <a:rPr lang="ru-RU" smtClean="0"/>
              <a:t>Четвертый уровень</a:t>
            </a:r>
            <a:endParaRPr lang="ru-RU" smtClean="0"/>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94785C0F-0C38-4510-A5AA-0F906905D96A}" type="datetimeFigureOut">
              <a:rPr lang="ru-RU" smtClean="0"/>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AEFBEFF-BB01-4383-8A3F-4C15155A3E6C}" type="slidenum">
              <a:rPr lang="ru-RU" smtClean="0"/>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endParaRPr kumimoji="0" lang="ru-RU" smtClean="0"/>
          </a:p>
        </p:txBody>
      </p:sp>
      <p:sp>
        <p:nvSpPr>
          <p:cNvPr id="5" name="Дата 4"/>
          <p:cNvSpPr>
            <a:spLocks noGrp="1"/>
          </p:cNvSpPr>
          <p:nvPr>
            <p:ph type="dt" sz="half" idx="10"/>
          </p:nvPr>
        </p:nvSpPr>
        <p:spPr/>
        <p:txBody>
          <a:bodyPr/>
          <a:lstStyle/>
          <a:p>
            <a:fld id="{94785C0F-0C38-4510-A5AA-0F906905D96A}" type="datetimeFigureOut">
              <a:rPr lang="ru-RU" smtClean="0"/>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9AEFBEFF-BB01-4383-8A3F-4C15155A3E6C}" type="slidenum">
              <a:rPr lang="ru-RU" smtClean="0"/>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Полилиния 6"/>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endParaRPr kumimoji="0" lang="ru-RU" smtClean="0"/>
          </a:p>
          <a:p>
            <a:pPr lvl="1" eaLnBrk="1" latinLnBrk="0" hangingPunct="1"/>
            <a:r>
              <a:rPr kumimoji="0" lang="ru-RU" smtClean="0"/>
              <a:t>Второй уровень</a:t>
            </a:r>
            <a:endParaRPr kumimoji="0" lang="ru-RU" smtClean="0"/>
          </a:p>
          <a:p>
            <a:pPr lvl="2" eaLnBrk="1" latinLnBrk="0" hangingPunct="1"/>
            <a:r>
              <a:rPr kumimoji="0" lang="ru-RU" smtClean="0"/>
              <a:t>Третий уровень</a:t>
            </a:r>
            <a:endParaRPr kumimoji="0" lang="ru-RU" smtClean="0"/>
          </a:p>
          <a:p>
            <a:pPr lvl="3" eaLnBrk="1" latinLnBrk="0" hangingPunct="1"/>
            <a:r>
              <a:rPr kumimoji="0" lang="ru-RU" smtClean="0"/>
              <a:t>Четвертый уровень</a:t>
            </a:r>
            <a:endParaRPr kumimoji="0" lang="ru-RU" smtClean="0"/>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4785C0F-0C38-4510-A5AA-0F906905D96A}" type="datetimeFigureOut">
              <a:rPr lang="ru-RU" smtClean="0"/>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AEFBEFF-BB01-4383-8A3F-4C15155A3E6C}" type="slidenum">
              <a:rPr lang="ru-RU" smtClean="0"/>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3400" y="1412776"/>
            <a:ext cx="7851648" cy="1656184"/>
          </a:xfrm>
        </p:spPr>
        <p:txBody>
          <a:bodyPr>
            <a:normAutofit fontScale="90000"/>
          </a:bodyPr>
          <a:lstStyle/>
          <a:p>
            <a:pPr algn="ctr"/>
            <a:br>
              <a:rPr lang="ru-RU" sz="3200" dirty="0" smtClean="0">
                <a:latin typeface="Times New Roman" panose="02020603050405020304" pitchFamily="18" charset="0"/>
                <a:cs typeface="Times New Roman" panose="02020603050405020304" pitchFamily="18" charset="0"/>
              </a:rPr>
            </a:br>
            <a:r>
              <a:rPr lang="uk-UA" sz="3100" dirty="0" smtClean="0">
                <a:latin typeface="Times New Roman" panose="02020603050405020304" pitchFamily="18" charset="0"/>
                <a:cs typeface="Times New Roman" panose="02020603050405020304" pitchFamily="18" charset="0"/>
              </a:rPr>
              <a:t> Лекція 1. СУТЬ I ПОНЯТТЯ КОРПОРАТИВНОГО УПРАВЛІННЯ</a:t>
            </a:r>
            <a:r>
              <a:rPr lang="uk-UA" dirty="0" smtClean="0"/>
              <a:t> </a:t>
            </a:r>
            <a:endParaRPr lang="ru-RU" dirty="0"/>
          </a:p>
        </p:txBody>
      </p:sp>
      <p:sp>
        <p:nvSpPr>
          <p:cNvPr id="3" name="Подзаголовок 2"/>
          <p:cNvSpPr>
            <a:spLocks noGrp="1"/>
          </p:cNvSpPr>
          <p:nvPr>
            <p:ph type="subTitle" idx="1"/>
          </p:nvPr>
        </p:nvSpPr>
        <p:spPr>
          <a:xfrm>
            <a:off x="395536" y="3429000"/>
            <a:ext cx="7848872" cy="2448272"/>
          </a:xfrm>
          <a:solidFill>
            <a:schemeClr val="bg2">
              <a:lumMod val="75000"/>
            </a:schemeClr>
          </a:solidFill>
        </p:spPr>
        <p:txBody>
          <a:bodyPr>
            <a:normAutofit fontScale="85000" lnSpcReduction="20000"/>
          </a:bodyPr>
          <a:lstStyle/>
          <a:p>
            <a:pPr algn="just"/>
            <a:r>
              <a:rPr lang="uk-UA" sz="2400" dirty="0" smtClean="0">
                <a:latin typeface="Times New Roman" panose="02020603050405020304" pitchFamily="18" charset="0"/>
                <a:cs typeface="Times New Roman" panose="02020603050405020304" pitchFamily="18" charset="0"/>
              </a:rPr>
              <a:t>1. Сутність i економічна природа корпоративного управління;</a:t>
            </a:r>
            <a:endParaRPr lang="uk-UA" sz="2400" dirty="0" smtClean="0">
              <a:latin typeface="Times New Roman" panose="02020603050405020304" pitchFamily="18" charset="0"/>
              <a:cs typeface="Times New Roman" panose="02020603050405020304" pitchFamily="18" charset="0"/>
            </a:endParaRPr>
          </a:p>
          <a:p>
            <a:pPr algn="just"/>
            <a:r>
              <a:rPr lang="ru-RU" sz="2400" dirty="0" smtClean="0">
                <a:latin typeface="Times New Roman" panose="02020603050405020304" pitchFamily="18" charset="0"/>
                <a:cs typeface="Times New Roman" panose="02020603050405020304" pitchFamily="18" charset="0"/>
              </a:rPr>
              <a:t>2. </a:t>
            </a:r>
            <a:r>
              <a:rPr lang="uk-UA" sz="2400" dirty="0" smtClean="0">
                <a:latin typeface="Times New Roman" panose="02020603050405020304" pitchFamily="18" charset="0"/>
                <a:cs typeface="Times New Roman" panose="02020603050405020304" pitchFamily="18" charset="0"/>
              </a:rPr>
              <a:t>Види та організаційні форми підприємств;</a:t>
            </a:r>
            <a:endParaRPr lang="uk-UA" sz="2400" dirty="0" smtClean="0">
              <a:latin typeface="Times New Roman" panose="02020603050405020304" pitchFamily="18" charset="0"/>
              <a:cs typeface="Times New Roman" panose="02020603050405020304" pitchFamily="18" charset="0"/>
            </a:endParaRPr>
          </a:p>
          <a:p>
            <a:pPr algn="just"/>
            <a:r>
              <a:rPr lang="uk-UA" sz="2400" dirty="0" smtClean="0">
                <a:latin typeface="Times New Roman" panose="02020603050405020304" pitchFamily="18" charset="0"/>
                <a:cs typeface="Times New Roman" panose="02020603050405020304" pitchFamily="18" charset="0"/>
              </a:rPr>
              <a:t>3. Корпорація як організаційно-правова форма об'єднання підприємств</a:t>
            </a:r>
            <a:r>
              <a:rPr lang="ru-RU" sz="2400" dirty="0" smtClean="0">
                <a:latin typeface="Times New Roman" panose="02020603050405020304" pitchFamily="18" charset="0"/>
                <a:cs typeface="Times New Roman" panose="02020603050405020304" pitchFamily="18" charset="0"/>
              </a:rPr>
              <a:t>;</a:t>
            </a:r>
            <a:endParaRPr lang="ru-RU" sz="2400" dirty="0" smtClean="0">
              <a:latin typeface="Times New Roman" panose="02020603050405020304" pitchFamily="18" charset="0"/>
              <a:cs typeface="Times New Roman" panose="02020603050405020304" pitchFamily="18" charset="0"/>
            </a:endParaRPr>
          </a:p>
          <a:p>
            <a:pPr algn="just"/>
            <a:r>
              <a:rPr lang="uk-UA" sz="2400" dirty="0" smtClean="0">
                <a:latin typeface="Times New Roman" panose="02020603050405020304" pitchFamily="18" charset="0"/>
                <a:cs typeface="Times New Roman" panose="02020603050405020304" pitchFamily="18" charset="0"/>
              </a:rPr>
              <a:t>4. Суб'єкти та об'єкти корпоративного управління;</a:t>
            </a:r>
            <a:endParaRPr lang="ru-RU" sz="2400" dirty="0" smtClean="0">
              <a:latin typeface="Times New Roman" panose="02020603050405020304" pitchFamily="18" charset="0"/>
              <a:cs typeface="Times New Roman" panose="02020603050405020304" pitchFamily="18" charset="0"/>
            </a:endParaRPr>
          </a:p>
          <a:p>
            <a:pPr algn="just"/>
            <a:r>
              <a:rPr lang="uk-UA" sz="2400" dirty="0" smtClean="0">
                <a:latin typeface="Times New Roman" panose="02020603050405020304" pitchFamily="18" charset="0"/>
                <a:cs typeface="Times New Roman" panose="02020603050405020304" pitchFamily="18" charset="0"/>
              </a:rPr>
              <a:t>5. Функції та типи корпоративного управління;</a:t>
            </a:r>
            <a:endParaRPr lang="uk-UA" sz="2400" dirty="0" smtClean="0">
              <a:latin typeface="Times New Roman" panose="02020603050405020304" pitchFamily="18" charset="0"/>
              <a:cs typeface="Times New Roman" panose="02020603050405020304" pitchFamily="18" charset="0"/>
            </a:endParaRPr>
          </a:p>
          <a:p>
            <a:pPr algn="just"/>
            <a:r>
              <a:rPr lang="uk-UA" sz="2400" dirty="0" smtClean="0">
                <a:latin typeface="Times New Roman" panose="02020603050405020304" pitchFamily="18" charset="0"/>
                <a:cs typeface="Times New Roman" panose="02020603050405020304" pitchFamily="18" charset="0"/>
              </a:rPr>
              <a:t>6. Сучасні системи та моделі корпоративного управління.</a:t>
            </a:r>
            <a:endParaRPr lang="uk-UA" sz="2400" dirty="0" smtClean="0">
              <a:latin typeface="Times New Roman" panose="02020603050405020304" pitchFamily="18" charset="0"/>
              <a:cs typeface="Times New Roman" panose="02020603050405020304" pitchFamily="18" charset="0"/>
            </a:endParaRPr>
          </a:p>
          <a:p>
            <a:pPr algn="just"/>
            <a:br>
              <a:rPr lang="ru-RU" sz="2400" dirty="0" smtClean="0">
                <a:latin typeface="Times New Roman" panose="02020603050405020304" pitchFamily="18" charset="0"/>
                <a:cs typeface="Times New Roman" panose="02020603050405020304" pitchFamily="18" charset="0"/>
              </a:rPr>
            </a:b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730" y="-33020"/>
            <a:ext cx="8785225" cy="665480"/>
          </a:xfrm>
        </p:spPr>
        <p:txBody>
          <a:bodyPr>
            <a:noAutofit/>
          </a:bodyPr>
          <a:lstStyle/>
          <a:p>
            <a:pPr algn="ctr"/>
            <a:r>
              <a:rPr lang="uk-UA" sz="2400" b="1" i="1" dirty="0" smtClean="0">
                <a:latin typeface="Times New Roman" panose="02020603050405020304" pitchFamily="18" charset="0"/>
                <a:cs typeface="Times New Roman" panose="02020603050405020304" pitchFamily="18" charset="0"/>
              </a:rPr>
              <a:t>3. Корпорація </a:t>
            </a:r>
            <a:r>
              <a:rPr lang="uk-UA" sz="2400" b="1" i="1" dirty="0">
                <a:latin typeface="Times New Roman" panose="02020603050405020304" pitchFamily="18" charset="0"/>
                <a:cs typeface="Times New Roman" panose="02020603050405020304" pitchFamily="18" charset="0"/>
              </a:rPr>
              <a:t>як організаційно-правова форма </a:t>
            </a:r>
            <a:br>
              <a:rPr lang="uk-UA" sz="2400" b="1" i="1" dirty="0" smtClean="0">
                <a:latin typeface="Times New Roman" panose="02020603050405020304" pitchFamily="18" charset="0"/>
                <a:cs typeface="Times New Roman" panose="02020603050405020304" pitchFamily="18" charset="0"/>
              </a:rPr>
            </a:br>
            <a:r>
              <a:rPr lang="uk-UA" sz="2400" b="1" i="1" dirty="0" smtClean="0">
                <a:latin typeface="Times New Roman" panose="02020603050405020304" pitchFamily="18" charset="0"/>
                <a:cs typeface="Times New Roman" panose="02020603050405020304" pitchFamily="18" charset="0"/>
              </a:rPr>
              <a:t>об'єднання </a:t>
            </a:r>
            <a:r>
              <a:rPr lang="uk-UA" sz="2400" b="1" i="1" dirty="0">
                <a:latin typeface="Times New Roman" panose="02020603050405020304" pitchFamily="18" charset="0"/>
                <a:cs typeface="Times New Roman" panose="02020603050405020304" pitchFamily="18" charset="0"/>
              </a:rPr>
              <a:t>підприємств</a:t>
            </a:r>
            <a:endParaRPr lang="uk-UA" sz="2400" b="1" i="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633095"/>
            <a:ext cx="9036685" cy="6407785"/>
          </a:xfrm>
        </p:spPr>
        <p:txBody>
          <a:bodyPr>
            <a:noAutofit/>
          </a:bodyPr>
          <a:lstStyle/>
          <a:p>
            <a:pPr marL="0" indent="0" algn="just">
              <a:buNone/>
            </a:pPr>
            <a:r>
              <a:rPr lang="uk-UA" sz="1300" dirty="0">
                <a:latin typeface="Times New Roman" panose="02020603050405020304" pitchFamily="18" charset="0"/>
                <a:cs typeface="Times New Roman" panose="02020603050405020304" pitchFamily="18" charset="0"/>
              </a:rPr>
              <a:t>Господарський кодекс України визначає такі організаційно-правові форми </a:t>
            </a:r>
            <a:r>
              <a:rPr lang="uk-UA" sz="1300" b="1" dirty="0">
                <a:latin typeface="Times New Roman" panose="02020603050405020304" pitchFamily="18" charset="0"/>
                <a:cs typeface="Times New Roman" panose="02020603050405020304" pitchFamily="18" charset="0"/>
              </a:rPr>
              <a:t>об'єднань підприємств</a:t>
            </a:r>
            <a:r>
              <a:rPr lang="uk-UA" sz="1300" dirty="0">
                <a:latin typeface="Times New Roman" panose="02020603050405020304" pitchFamily="18" charset="0"/>
                <a:cs typeface="Times New Roman" panose="02020603050405020304" pitchFamily="18" charset="0"/>
              </a:rPr>
              <a:t>.</a:t>
            </a:r>
            <a:endParaRPr lang="uk-UA" sz="1300" dirty="0">
              <a:latin typeface="Times New Roman" panose="02020603050405020304" pitchFamily="18" charset="0"/>
              <a:cs typeface="Times New Roman" panose="02020603050405020304" pitchFamily="18" charset="0"/>
            </a:endParaRPr>
          </a:p>
          <a:p>
            <a:pPr marL="0" indent="0" algn="just">
              <a:buNone/>
            </a:pPr>
            <a:r>
              <a:rPr lang="en-US" altLang="en-US" sz="1300" b="1" dirty="0">
                <a:latin typeface="Times New Roman" panose="02020603050405020304" pitchFamily="18" charset="0"/>
                <a:cs typeface="Times New Roman" panose="02020603050405020304" pitchFamily="18" charset="0"/>
              </a:rPr>
              <a:t>Господарське</a:t>
            </a:r>
            <a:r>
              <a:rPr lang="en-US" altLang="ru-RU" sz="1300" b="1" dirty="0">
                <a:latin typeface="Times New Roman" panose="02020603050405020304" pitchFamily="18" charset="0"/>
                <a:cs typeface="Times New Roman" panose="02020603050405020304" pitchFamily="18" charset="0"/>
              </a:rPr>
              <a:t> </a:t>
            </a:r>
            <a:r>
              <a:rPr lang="en-US" altLang="en-US" sz="1300" b="1" dirty="0">
                <a:latin typeface="Times New Roman" panose="02020603050405020304" pitchFamily="18" charset="0"/>
                <a:cs typeface="Times New Roman" panose="02020603050405020304" pitchFamily="18" charset="0"/>
              </a:rPr>
              <a:t>об</a:t>
            </a:r>
            <a:r>
              <a:rPr lang="en-US" altLang="ru-RU" sz="1300" b="1" dirty="0">
                <a:latin typeface="Times New Roman" panose="02020603050405020304" pitchFamily="18" charset="0"/>
                <a:cs typeface="Times New Roman" panose="02020603050405020304" pitchFamily="18" charset="0"/>
              </a:rPr>
              <a:t>'</a:t>
            </a:r>
            <a:r>
              <a:rPr lang="en-US" altLang="en-US" sz="1300" b="1" dirty="0">
                <a:latin typeface="Times New Roman" panose="02020603050405020304" pitchFamily="18" charset="0"/>
                <a:cs typeface="Times New Roman" panose="02020603050405020304" pitchFamily="18" charset="0"/>
              </a:rPr>
              <a:t>єднання</a:t>
            </a:r>
            <a:r>
              <a:rPr lang="en-US" altLang="ru-RU" sz="1300" b="1" dirty="0">
                <a:latin typeface="Times New Roman" panose="02020603050405020304" pitchFamily="18" charset="0"/>
                <a:cs typeface="Times New Roman" panose="02020603050405020304" pitchFamily="18" charset="0"/>
              </a:rPr>
              <a:t> </a:t>
            </a:r>
            <a:r>
              <a:rPr lang="uk-UA" altLang="en-US" sz="1300" b="1"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це</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добровільне</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об</a:t>
            </a:r>
            <a:r>
              <a:rPr lang="en-US" altLang="ru-RU" sz="1300" dirty="0">
                <a:latin typeface="Times New Roman" panose="02020603050405020304" pitchFamily="18" charset="0"/>
                <a:cs typeface="Times New Roman" panose="02020603050405020304" pitchFamily="18" charset="0"/>
              </a:rPr>
              <a:t>'</a:t>
            </a:r>
            <a:r>
              <a:rPr lang="en-US" altLang="en-US" sz="1300" dirty="0">
                <a:latin typeface="Times New Roman" panose="02020603050405020304" pitchFamily="18" charset="0"/>
                <a:cs typeface="Times New Roman" panose="02020603050405020304" pitchFamily="18" charset="0"/>
              </a:rPr>
              <a:t>єднання</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самостійних</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підприємств</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та</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інших</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суб</a:t>
            </a:r>
            <a:r>
              <a:rPr lang="en-US" altLang="ru-RU" sz="1300" dirty="0">
                <a:latin typeface="Times New Roman" panose="02020603050405020304" pitchFamily="18" charset="0"/>
                <a:cs typeface="Times New Roman" panose="02020603050405020304" pitchFamily="18" charset="0"/>
              </a:rPr>
              <a:t>'</a:t>
            </a:r>
            <a:r>
              <a:rPr lang="en-US" altLang="en-US" sz="1300" dirty="0">
                <a:latin typeface="Times New Roman" panose="02020603050405020304" pitchFamily="18" charset="0"/>
                <a:cs typeface="Times New Roman" panose="02020603050405020304" pitchFamily="18" charset="0"/>
              </a:rPr>
              <a:t>єктів</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господарювання</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які</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об</a:t>
            </a:r>
            <a:r>
              <a:rPr lang="en-US" altLang="ru-RU" sz="1300" dirty="0">
                <a:latin typeface="Times New Roman" panose="02020603050405020304" pitchFamily="18" charset="0"/>
                <a:cs typeface="Times New Roman" panose="02020603050405020304" pitchFamily="18" charset="0"/>
              </a:rPr>
              <a:t>'</a:t>
            </a:r>
            <a:r>
              <a:rPr lang="en-US" altLang="en-US" sz="1300" dirty="0">
                <a:latin typeface="Times New Roman" panose="02020603050405020304" pitchFamily="18" charset="0"/>
                <a:cs typeface="Times New Roman" panose="02020603050405020304" pitchFamily="18" charset="0"/>
              </a:rPr>
              <a:t>єднують</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свою</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виробничу</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наукову</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комерційну</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та</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іншу</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діяльність</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для</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досягнення</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спільних</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економічних</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і</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соціальних</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завдань</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зберігаючи</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при</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цьому</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свою</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юридичну</a:t>
            </a:r>
            <a:r>
              <a:rPr lang="en-US" altLang="ru-RU" sz="1300" dirty="0">
                <a:latin typeface="Times New Roman" panose="02020603050405020304" pitchFamily="18" charset="0"/>
                <a:cs typeface="Times New Roman" panose="02020603050405020304" pitchFamily="18" charset="0"/>
              </a:rPr>
              <a:t> </a:t>
            </a:r>
            <a:r>
              <a:rPr lang="en-US" altLang="en-US" sz="1300" dirty="0">
                <a:latin typeface="Times New Roman" panose="02020603050405020304" pitchFamily="18" charset="0"/>
                <a:cs typeface="Times New Roman" panose="02020603050405020304" pitchFamily="18" charset="0"/>
              </a:rPr>
              <a:t>самостійність</a:t>
            </a:r>
            <a:r>
              <a:rPr lang="en-US" altLang="ru-RU" sz="1300" dirty="0">
                <a:latin typeface="Times New Roman" panose="02020603050405020304" pitchFamily="18" charset="0"/>
                <a:cs typeface="Times New Roman" panose="02020603050405020304" pitchFamily="18" charset="0"/>
              </a:rPr>
              <a:t>. </a:t>
            </a:r>
            <a:endParaRPr lang="en-US" altLang="ru-RU" sz="1300" dirty="0">
              <a:latin typeface="Times New Roman" panose="02020603050405020304" pitchFamily="18" charset="0"/>
              <a:cs typeface="Times New Roman" panose="02020603050405020304" pitchFamily="18" charset="0"/>
            </a:endParaRPr>
          </a:p>
          <a:p>
            <a:pPr marL="0" indent="0" algn="just">
              <a:buNone/>
            </a:pPr>
            <a:r>
              <a:rPr lang="uk-UA" sz="1300" b="1" i="1" dirty="0">
                <a:latin typeface="Times New Roman" panose="02020603050405020304" pitchFamily="18" charset="0"/>
                <a:cs typeface="Times New Roman" panose="02020603050405020304" pitchFamily="18" charset="0"/>
              </a:rPr>
              <a:t>Господарські об'єднання </a:t>
            </a:r>
            <a:r>
              <a:rPr lang="uk-UA" sz="1300" b="1" dirty="0">
                <a:latin typeface="Times New Roman" panose="02020603050405020304" pitchFamily="18" charset="0"/>
                <a:cs typeface="Times New Roman" panose="02020603050405020304" pitchFamily="18" charset="0"/>
              </a:rPr>
              <a:t>утворюються як асоціації, корпорації, консорціуми, концерни, інші об'єднання підприємств, передбачені законом.</a:t>
            </a:r>
            <a:endParaRPr lang="ru-RU" sz="1300" b="1" dirty="0">
              <a:latin typeface="Times New Roman" panose="02020603050405020304" pitchFamily="18" charset="0"/>
              <a:cs typeface="Times New Roman" panose="02020603050405020304" pitchFamily="18" charset="0"/>
            </a:endParaRPr>
          </a:p>
          <a:p>
            <a:pPr indent="-93345" algn="just" fontAlgn="auto">
              <a:spcBef>
                <a:spcPts val="0"/>
              </a:spcBef>
            </a:pPr>
            <a:r>
              <a:rPr lang="uk-UA" sz="1300" b="1" i="1" dirty="0">
                <a:latin typeface="Times New Roman" panose="02020603050405020304" pitchFamily="18" charset="0"/>
                <a:cs typeface="Times New Roman" panose="02020603050405020304" pitchFamily="18" charset="0"/>
              </a:rPr>
              <a:t>Асоціація - </a:t>
            </a:r>
            <a:r>
              <a:rPr lang="uk-UA" sz="1300" dirty="0">
                <a:latin typeface="Times New Roman" panose="02020603050405020304" pitchFamily="18" charset="0"/>
                <a:cs typeface="Times New Roman" panose="02020603050405020304" pitchFamily="18" charset="0"/>
              </a:rPr>
              <a:t>договірне об'єднання, створене з метою постійної координації господарської діяльності підприємств, що об'єдналися, шляхом централізації однієї або кількох виробничих та управлінських функцій, розвитку спеціалізації та кооперації виробництва, організації спільних виробництв на основі об'єднання учасниками фінансових та матеріальних ресурсів для задоволення переважно господарських потреб учасників асоціації. У статуті має бути зазначено, що вона є господарською асоціацією. Асоціація не має права втручатися у господарську діяльність підприємств-учасників асоціації. За рішенням учасників асоціація може бути уповноважена представляти їх інтереси у відносинах з органами влади, іншими підприємствами та організаціями.</a:t>
            </a:r>
            <a:endParaRPr lang="ru-RU" sz="1300" dirty="0">
              <a:latin typeface="Times New Roman" panose="02020603050405020304" pitchFamily="18" charset="0"/>
              <a:cs typeface="Times New Roman" panose="02020603050405020304" pitchFamily="18" charset="0"/>
            </a:endParaRPr>
          </a:p>
          <a:p>
            <a:pPr indent="-93345" algn="just" fontAlgn="auto">
              <a:spcBef>
                <a:spcPts val="0"/>
              </a:spcBef>
            </a:pPr>
            <a:r>
              <a:rPr lang="uk-UA" sz="1300" b="1" i="1" dirty="0">
                <a:latin typeface="Times New Roman" panose="02020603050405020304" pitchFamily="18" charset="0"/>
                <a:cs typeface="Times New Roman" panose="02020603050405020304" pitchFamily="18" charset="0"/>
              </a:rPr>
              <a:t>Консорціум - </a:t>
            </a:r>
            <a:r>
              <a:rPr lang="uk-UA" sz="1300" dirty="0">
                <a:latin typeface="Times New Roman" panose="02020603050405020304" pitchFamily="18" charset="0"/>
                <a:cs typeface="Times New Roman" panose="02020603050405020304" pitchFamily="18" charset="0"/>
              </a:rPr>
              <a:t>тимчасове статутне об'єднання підприємств для досягнення його учасниками певної спільної господарської мети (реалізації цільових програм, науково-технічних, будівельних проектів тощо). Консорціум використовує кошти, якими його наділяють учасники, централізовані ресурси, виділені на фінансування відповідної програми, а також кошти, що надходять з інших джерел, в порядку, визначеному статутом. У разі досягнення мети його створення консорціум припиняє свою діяльність.</a:t>
            </a:r>
            <a:endParaRPr lang="ru-RU" sz="1300" dirty="0">
              <a:latin typeface="Times New Roman" panose="02020603050405020304" pitchFamily="18" charset="0"/>
              <a:cs typeface="Times New Roman" panose="02020603050405020304" pitchFamily="18" charset="0"/>
            </a:endParaRPr>
          </a:p>
          <a:p>
            <a:pPr indent="-129540" algn="just" fontAlgn="auto">
              <a:spcBef>
                <a:spcPts val="0"/>
              </a:spcBef>
            </a:pPr>
            <a:r>
              <a:rPr lang="uk-UA" sz="1300" b="1" i="1" dirty="0">
                <a:latin typeface="Times New Roman" panose="02020603050405020304" pitchFamily="18" charset="0"/>
                <a:cs typeface="Times New Roman" panose="02020603050405020304" pitchFamily="18" charset="0"/>
              </a:rPr>
              <a:t>Концерн </a:t>
            </a:r>
            <a:r>
              <a:rPr lang="uk-UA" sz="1300" dirty="0">
                <a:latin typeface="Times New Roman" panose="02020603050405020304" pitchFamily="18" charset="0"/>
                <a:cs typeface="Times New Roman" panose="02020603050405020304" pitchFamily="18" charset="0"/>
              </a:rPr>
              <a:t>- статутне об'єднання підприємств, а також інших організацій, на основі їх фінансової залежності від одного або групи учасників об'єднання, з централізацією функцій науково-технічного і виробничого розвитку, інвестиційної, фінансової, зовнішньоекономічної та іншої діяльності. Учасники концерну наділяють його частиною своїх повноважень, у тому числі правом представляти їх інтереси у відносинах з органами влади, іншими підприємствами та організаціями. Учасники концерну не можуть бути одночасно учасниками іншого концерну.</a:t>
            </a:r>
            <a:endParaRPr lang="ru-RU" sz="1300" dirty="0">
              <a:latin typeface="Times New Roman" panose="02020603050405020304" pitchFamily="18" charset="0"/>
              <a:cs typeface="Times New Roman" panose="02020603050405020304" pitchFamily="18" charset="0"/>
            </a:endParaRPr>
          </a:p>
          <a:p>
            <a:pPr indent="-129540" algn="just" fontAlgn="auto">
              <a:spcBef>
                <a:spcPts val="0"/>
              </a:spcBef>
            </a:pPr>
            <a:r>
              <a:rPr lang="uk-UA" sz="1300" b="1" i="1" dirty="0">
                <a:latin typeface="Times New Roman" panose="02020603050405020304" pitchFamily="18" charset="0"/>
                <a:cs typeface="Times New Roman" panose="02020603050405020304" pitchFamily="18" charset="0"/>
              </a:rPr>
              <a:t>Корпорація - </a:t>
            </a:r>
            <a:r>
              <a:rPr lang="uk-UA" sz="1300" dirty="0">
                <a:latin typeface="Times New Roman" panose="02020603050405020304" pitchFamily="18" charset="0"/>
                <a:cs typeface="Times New Roman" panose="02020603050405020304" pitchFamily="18" charset="0"/>
              </a:rPr>
              <a:t>договірне об'єднання, створене на основі поєднання виробничих, наукових і комерційних інтересів підприємств, що об'єдналися, з делегуванням ними окремих повноважень централізованого регулювання діяльності кожного з учасників органам управління </a:t>
            </a:r>
            <a:r>
              <a:rPr lang="uk-UA" sz="1300" dirty="0" smtClean="0">
                <a:latin typeface="Times New Roman" panose="02020603050405020304" pitchFamily="18" charset="0"/>
                <a:cs typeface="Times New Roman" panose="02020603050405020304" pitchFamily="18" charset="0"/>
              </a:rPr>
              <a:t>корпорації.</a:t>
            </a:r>
            <a:endParaRPr lang="ru-RU" sz="1300" dirty="0">
              <a:latin typeface="Times New Roman" panose="02020603050405020304" pitchFamily="18" charset="0"/>
              <a:cs typeface="Times New Roman" panose="02020603050405020304" pitchFamily="18" charset="0"/>
            </a:endParaRPr>
          </a:p>
          <a:p>
            <a:pPr algn="just" fontAlgn="auto"/>
            <a:r>
              <a:rPr lang="uk-UA" sz="1300" dirty="0">
                <a:latin typeface="Times New Roman" panose="02020603050405020304" pitchFamily="18" charset="0"/>
                <a:cs typeface="Times New Roman" panose="02020603050405020304" pitchFamily="18" charset="0"/>
              </a:rPr>
              <a:t>Таким чином українське законодавство розглядає корпорацію як добровільне договірне об'єднання підприємств та як кооперативні підприємства, що створюються у формі господарського товариства, а також інші підприємства, в тому числі засновані на приватній власності двох або більше </a:t>
            </a:r>
            <a:r>
              <a:rPr lang="uk-UA" sz="1300" dirty="0" smtClean="0">
                <a:latin typeface="Times New Roman" panose="02020603050405020304" pitchFamily="18" charset="0"/>
                <a:cs typeface="Times New Roman" panose="02020603050405020304" pitchFamily="18" charset="0"/>
              </a:rPr>
              <a:t>осіб.</a:t>
            </a:r>
            <a:r>
              <a:rPr lang="ru-RU" sz="1300" dirty="0">
                <a:latin typeface="Times New Roman" panose="02020603050405020304" pitchFamily="18" charset="0"/>
                <a:cs typeface="Times New Roman" panose="02020603050405020304" pitchFamily="18" charset="0"/>
              </a:rPr>
              <a:t> </a:t>
            </a:r>
            <a:r>
              <a:rPr lang="uk-UA" sz="1300" dirty="0" smtClean="0">
                <a:latin typeface="Times New Roman" panose="02020603050405020304" pitchFamily="18" charset="0"/>
                <a:cs typeface="Times New Roman" panose="02020603050405020304" pitchFamily="18" charset="0"/>
              </a:rPr>
              <a:t>В </a:t>
            </a:r>
            <a:r>
              <a:rPr lang="uk-UA" sz="1300" dirty="0">
                <a:latin typeface="Times New Roman" panose="02020603050405020304" pitchFamily="18" charset="0"/>
                <a:cs typeface="Times New Roman" panose="02020603050405020304" pitchFamily="18" charset="0"/>
              </a:rPr>
              <a:t>літературі з корпоративного управління часто наводяться </a:t>
            </a:r>
            <a:r>
              <a:rPr lang="uk-UA" sz="1300" b="1" i="1" dirty="0">
                <a:latin typeface="Times New Roman" panose="02020603050405020304" pitchFamily="18" charset="0"/>
                <a:cs typeface="Times New Roman" panose="02020603050405020304" pitchFamily="18" charset="0"/>
              </a:rPr>
              <a:t>типи корпоративних об'єднань, </a:t>
            </a:r>
            <a:r>
              <a:rPr lang="uk-UA" sz="1300" dirty="0">
                <a:latin typeface="Times New Roman" panose="02020603050405020304" pitchFamily="18" charset="0"/>
                <a:cs typeface="Times New Roman" panose="02020603050405020304" pitchFamily="18" charset="0"/>
              </a:rPr>
              <a:t>а саме: картель, корнер, синдикат, трест, концерн, консорціум, фінансово-промислові групи, конгломерат, холдинг, союз, асоціація, </a:t>
            </a:r>
            <a:r>
              <a:rPr lang="uk-UA" sz="1300" dirty="0" err="1" smtClean="0">
                <a:latin typeface="Times New Roman" panose="02020603050405020304" pitchFamily="18" charset="0"/>
                <a:cs typeface="Times New Roman" panose="02020603050405020304" pitchFamily="18" charset="0"/>
              </a:rPr>
              <a:t>франчайза</a:t>
            </a:r>
            <a:r>
              <a:rPr lang="uk-UA" sz="1300" dirty="0" smtClean="0">
                <a:latin typeface="Times New Roman" panose="02020603050405020304" pitchFamily="18" charset="0"/>
                <a:cs typeface="Times New Roman" panose="02020603050405020304" pitchFamily="18" charset="0"/>
              </a:rPr>
              <a:t>.</a:t>
            </a:r>
            <a:endParaRPr lang="ru-RU" sz="13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6886"/>
            <a:ext cx="9144000" cy="973842"/>
          </a:xfrm>
        </p:spPr>
        <p:txBody>
          <a:bodyPr>
            <a:noAutofit/>
          </a:bodyPr>
          <a:lstStyle/>
          <a:p>
            <a:pPr algn="ctr"/>
            <a:br>
              <a:rPr lang="uk-UA" sz="3600" b="1" dirty="0" smtClean="0">
                <a:latin typeface="Times New Roman" panose="02020603050405020304" pitchFamily="18" charset="0"/>
                <a:cs typeface="Times New Roman" panose="02020603050405020304" pitchFamily="18" charset="0"/>
              </a:rPr>
            </a:br>
            <a:br>
              <a:rPr lang="uk-UA" sz="3600" b="1" dirty="0">
                <a:latin typeface="Times New Roman" panose="02020603050405020304" pitchFamily="18" charset="0"/>
                <a:cs typeface="Times New Roman" panose="02020603050405020304" pitchFamily="18" charset="0"/>
              </a:rPr>
            </a:br>
            <a:r>
              <a:rPr lang="uk-UA" sz="2800" b="1" i="1" dirty="0">
                <a:latin typeface="Times New Roman" panose="02020603050405020304" pitchFamily="18" charset="0"/>
                <a:cs typeface="Times New Roman" panose="02020603050405020304" pitchFamily="18" charset="0"/>
              </a:rPr>
              <a:t>4</a:t>
            </a:r>
            <a:r>
              <a:rPr lang="uk-UA" sz="2800" b="1" i="1" dirty="0" smtClean="0">
                <a:latin typeface="Times New Roman" panose="02020603050405020304" pitchFamily="18" charset="0"/>
                <a:cs typeface="Times New Roman" panose="02020603050405020304" pitchFamily="18" charset="0"/>
              </a:rPr>
              <a:t>. Суб’єкти та об’єкти корпоративного управління</a:t>
            </a:r>
            <a:br>
              <a:rPr lang="uk-UA" sz="2800" b="1" i="1" dirty="0" smtClean="0">
                <a:latin typeface="Times New Roman" panose="02020603050405020304" pitchFamily="18" charset="0"/>
                <a:cs typeface="Times New Roman" panose="02020603050405020304" pitchFamily="18" charset="0"/>
              </a:rPr>
            </a:br>
            <a:endParaRPr lang="uk-UA" sz="2800" i="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643890"/>
            <a:ext cx="9144000" cy="6182360"/>
          </a:xfrm>
        </p:spPr>
        <p:txBody>
          <a:bodyPr>
            <a:noAutofit/>
          </a:bodyPr>
          <a:lstStyle/>
          <a:p>
            <a:pPr marL="0" indent="457200" algn="just">
              <a:buNone/>
            </a:pPr>
            <a:r>
              <a:rPr lang="uk-UA" sz="1600" dirty="0" smtClean="0">
                <a:latin typeface="Times New Roman" panose="02020603050405020304" pitchFamily="18" charset="0"/>
                <a:cs typeface="Times New Roman" panose="02020603050405020304" pitchFamily="18" charset="0"/>
              </a:rPr>
              <a:t>Корпоративне управління являє собою систему відносин між органами товариства, його акціонерами і будь-якими іншими третіми особами. Відповідно</a:t>
            </a:r>
            <a:r>
              <a:rPr lang="uk-UA" sz="1600" b="1" dirty="0" smtClean="0">
                <a:latin typeface="Times New Roman" panose="02020603050405020304" pitchFamily="18" charset="0"/>
                <a:cs typeface="Times New Roman" panose="02020603050405020304" pitchFamily="18" charset="0"/>
              </a:rPr>
              <a:t>, суб’єктами корпоративних відносин </a:t>
            </a:r>
            <a:r>
              <a:rPr lang="uk-UA" sz="1600" dirty="0" smtClean="0">
                <a:latin typeface="Times New Roman" panose="02020603050405020304" pitchFamily="18" charset="0"/>
                <a:cs typeface="Times New Roman" panose="02020603050405020304" pitchFamily="18" charset="0"/>
              </a:rPr>
              <a:t>виступають:</a:t>
            </a:r>
            <a:endParaRPr lang="uk-UA" sz="1600" dirty="0" smtClean="0">
              <a:latin typeface="Times New Roman" panose="02020603050405020304" pitchFamily="18" charset="0"/>
              <a:cs typeface="Times New Roman" panose="02020603050405020304" pitchFamily="18" charset="0"/>
            </a:endParaRPr>
          </a:p>
          <a:p>
            <a:pPr lvl="0" algn="just" fontAlgn="base"/>
            <a:r>
              <a:rPr lang="uk-UA" sz="1600" b="1" dirty="0" smtClean="0">
                <a:latin typeface="Times New Roman" panose="02020603050405020304" pitchFamily="18" charset="0"/>
                <a:cs typeface="Times New Roman" panose="02020603050405020304" pitchFamily="18" charset="0"/>
              </a:rPr>
              <a:t>Емітенти</a:t>
            </a:r>
            <a:r>
              <a:rPr lang="uk-UA" sz="1600" dirty="0" smtClean="0">
                <a:latin typeface="Times New Roman" panose="02020603050405020304" pitchFamily="18" charset="0"/>
                <a:cs typeface="Times New Roman" panose="02020603050405020304" pitchFamily="18" charset="0"/>
              </a:rPr>
              <a:t> - як правило, це акціонерні товариства, товариства з обмеженою відповідальністю;</a:t>
            </a:r>
            <a:endParaRPr lang="uk-UA" sz="1600" dirty="0" smtClean="0">
              <a:latin typeface="Times New Roman" panose="02020603050405020304" pitchFamily="18" charset="0"/>
              <a:cs typeface="Times New Roman" panose="02020603050405020304" pitchFamily="18" charset="0"/>
            </a:endParaRPr>
          </a:p>
          <a:p>
            <a:pPr lvl="0" algn="just" fontAlgn="base"/>
            <a:r>
              <a:rPr lang="uk-UA" sz="1600" b="1" dirty="0" smtClean="0">
                <a:latin typeface="Times New Roman" panose="02020603050405020304" pitchFamily="18" charset="0"/>
                <a:cs typeface="Times New Roman" panose="02020603050405020304" pitchFamily="18" charset="0"/>
              </a:rPr>
              <a:t>Акціонери</a:t>
            </a:r>
            <a:r>
              <a:rPr lang="uk-UA" sz="1600" dirty="0" smtClean="0">
                <a:latin typeface="Times New Roman" panose="02020603050405020304" pitchFamily="18" charset="0"/>
                <a:cs typeface="Times New Roman" panose="02020603050405020304" pitchFamily="18" charset="0"/>
              </a:rPr>
              <a:t>, тобто інвестори (юридичні, фізичні особи, держава);</a:t>
            </a:r>
            <a:endParaRPr lang="uk-UA" sz="1600" dirty="0" smtClean="0">
              <a:latin typeface="Times New Roman" panose="02020603050405020304" pitchFamily="18" charset="0"/>
              <a:cs typeface="Times New Roman" panose="02020603050405020304" pitchFamily="18" charset="0"/>
            </a:endParaRPr>
          </a:p>
          <a:p>
            <a:pPr lvl="0" algn="just" fontAlgn="base"/>
            <a:r>
              <a:rPr lang="uk-UA" sz="1600" b="1" dirty="0" smtClean="0">
                <a:latin typeface="Times New Roman" panose="02020603050405020304" pitchFamily="18" charset="0"/>
                <a:cs typeface="Times New Roman" panose="02020603050405020304" pitchFamily="18" charset="0"/>
              </a:rPr>
              <a:t>Менеджери корпоративного підприємства</a:t>
            </a:r>
            <a:r>
              <a:rPr lang="uk-UA" sz="1600" dirty="0" smtClean="0">
                <a:latin typeface="Times New Roman" panose="02020603050405020304" pitchFamily="18" charset="0"/>
                <a:cs typeface="Times New Roman" panose="02020603050405020304" pitchFamily="18" charset="0"/>
              </a:rPr>
              <a:t>;</a:t>
            </a:r>
            <a:endParaRPr lang="uk-UA" sz="1600" dirty="0" smtClean="0">
              <a:latin typeface="Times New Roman" panose="02020603050405020304" pitchFamily="18" charset="0"/>
              <a:cs typeface="Times New Roman" panose="02020603050405020304" pitchFamily="18" charset="0"/>
            </a:endParaRPr>
          </a:p>
          <a:p>
            <a:pPr lvl="0" algn="just" fontAlgn="base"/>
            <a:r>
              <a:rPr lang="uk-UA" sz="1600" b="1" dirty="0" smtClean="0">
                <a:latin typeface="Times New Roman" panose="02020603050405020304" pitchFamily="18" charset="0"/>
                <a:cs typeface="Times New Roman" panose="02020603050405020304" pitchFamily="18" charset="0"/>
              </a:rPr>
              <a:t>Держава в особі органів державної влади і місцевого самоврядування</a:t>
            </a:r>
            <a:r>
              <a:rPr lang="uk-UA" sz="1600" dirty="0" smtClean="0">
                <a:latin typeface="Times New Roman" panose="02020603050405020304" pitchFamily="18" charset="0"/>
                <a:cs typeface="Times New Roman" panose="02020603050405020304" pitchFamily="18" charset="0"/>
              </a:rPr>
              <a:t>;</a:t>
            </a:r>
            <a:endParaRPr lang="uk-UA" sz="1600" dirty="0" smtClean="0">
              <a:latin typeface="Times New Roman" panose="02020603050405020304" pitchFamily="18" charset="0"/>
              <a:cs typeface="Times New Roman" panose="02020603050405020304" pitchFamily="18" charset="0"/>
            </a:endParaRPr>
          </a:p>
          <a:p>
            <a:pPr lvl="0" algn="just" fontAlgn="base"/>
            <a:r>
              <a:rPr lang="uk-UA" sz="1600" b="1" dirty="0" smtClean="0">
                <a:latin typeface="Times New Roman" panose="02020603050405020304" pitchFamily="18" charset="0"/>
                <a:cs typeface="Times New Roman" panose="02020603050405020304" pitchFamily="18" charset="0"/>
              </a:rPr>
              <a:t>Кредитори та інші зацікавлені особи</a:t>
            </a:r>
            <a:r>
              <a:rPr lang="uk-UA" sz="1600" dirty="0" smtClean="0">
                <a:latin typeface="Times New Roman" panose="02020603050405020304" pitchFamily="18" charset="0"/>
                <a:cs typeface="Times New Roman" panose="02020603050405020304" pitchFamily="18" charset="0"/>
              </a:rPr>
              <a:t>, які тим чи іншім способом втягуються в процес функціонування підприємства.</a:t>
            </a:r>
            <a:endParaRPr lang="uk-UA" sz="1600" dirty="0" smtClean="0">
              <a:latin typeface="Times New Roman" panose="02020603050405020304" pitchFamily="18" charset="0"/>
              <a:cs typeface="Times New Roman" panose="02020603050405020304" pitchFamily="18" charset="0"/>
            </a:endParaRPr>
          </a:p>
          <a:p>
            <a:pPr marL="0" indent="457200" algn="just">
              <a:buNone/>
            </a:pPr>
            <a:r>
              <a:rPr lang="uk-UA" sz="1600" dirty="0" smtClean="0">
                <a:latin typeface="Times New Roman" panose="02020603050405020304" pitchFamily="18" charset="0"/>
                <a:cs typeface="Times New Roman" panose="02020603050405020304" pitchFamily="18" charset="0"/>
              </a:rPr>
              <a:t>Ключовою особою серед суб’єктів корпоративних відносин є </a:t>
            </a:r>
            <a:r>
              <a:rPr lang="uk-UA" sz="1600" b="1" dirty="0" smtClean="0">
                <a:latin typeface="Times New Roman" panose="02020603050405020304" pitchFamily="18" charset="0"/>
                <a:cs typeface="Times New Roman" panose="02020603050405020304" pitchFamily="18" charset="0"/>
              </a:rPr>
              <a:t>емітент</a:t>
            </a:r>
            <a:r>
              <a:rPr lang="uk-UA" sz="1600" dirty="0" smtClean="0">
                <a:latin typeface="Times New Roman" panose="02020603050405020304" pitchFamily="18" charset="0"/>
                <a:cs typeface="Times New Roman" panose="02020603050405020304" pitchFamily="18" charset="0"/>
              </a:rPr>
              <a:t>. </a:t>
            </a:r>
            <a:r>
              <a:rPr lang="en-US" altLang="en-US" sz="1600" b="1" dirty="0" smtClean="0">
                <a:latin typeface="Times New Roman" panose="02020603050405020304" pitchFamily="18" charset="0"/>
                <a:cs typeface="Times New Roman" panose="02020603050405020304" pitchFamily="18" charset="0"/>
              </a:rPr>
              <a:t>Емітенти</a:t>
            </a:r>
            <a:r>
              <a:rPr lang="en-US" altLang="ru-RU" sz="1600" dirty="0" smtClean="0">
                <a:latin typeface="Times New Roman" panose="02020603050405020304" pitchFamily="18" charset="0"/>
                <a:cs typeface="Times New Roman" panose="02020603050405020304" pitchFamily="18" charset="0"/>
              </a:rPr>
              <a:t> </a:t>
            </a:r>
            <a:r>
              <a:rPr lang="uk-UA" altLang="en-US" sz="1600" dirty="0" smtClean="0">
                <a:latin typeface="Times New Roman" panose="02020603050405020304" pitchFamily="18" charset="0"/>
                <a:cs typeface="Times New Roman" panose="02020603050405020304" pitchFamily="18" charset="0"/>
              </a:rPr>
              <a:t>-</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це</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організації</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держава</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банки</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компанії</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які</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випускають</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у</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обіг</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емітують</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фінансові</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активи</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такі</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як</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цінні</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папери</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акції</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облігації</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гроші</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банківські</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картки</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або</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інші</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платіжні</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інструменти</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а</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також</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несуть</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пов</a:t>
            </a:r>
            <a:r>
              <a:rPr lang="en-US" altLang="ru-RU" sz="1600" dirty="0" smtClean="0">
                <a:latin typeface="Times New Roman" panose="02020603050405020304" pitchFamily="18" charset="0"/>
                <a:cs typeface="Times New Roman" panose="02020603050405020304" pitchFamily="18" charset="0"/>
              </a:rPr>
              <a:t>'</a:t>
            </a:r>
            <a:r>
              <a:rPr lang="en-US" altLang="en-US" sz="1600" dirty="0" smtClean="0">
                <a:latin typeface="Times New Roman" panose="02020603050405020304" pitchFamily="18" charset="0"/>
                <a:cs typeface="Times New Roman" panose="02020603050405020304" pitchFamily="18" charset="0"/>
              </a:rPr>
              <a:t>язані</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з</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цим</a:t>
            </a:r>
            <a:r>
              <a:rPr lang="en-US" altLang="ru-RU" sz="1600" dirty="0" smtClean="0">
                <a:latin typeface="Times New Roman" panose="02020603050405020304" pitchFamily="18" charset="0"/>
                <a:cs typeface="Times New Roman" panose="02020603050405020304" pitchFamily="18" charset="0"/>
              </a:rPr>
              <a:t> </a:t>
            </a:r>
            <a:r>
              <a:rPr lang="en-US" altLang="en-US" sz="1600" dirty="0" smtClean="0">
                <a:latin typeface="Times New Roman" panose="02020603050405020304" pitchFamily="18" charset="0"/>
                <a:cs typeface="Times New Roman" panose="02020603050405020304" pitchFamily="18" charset="0"/>
              </a:rPr>
              <a:t>зобов</a:t>
            </a:r>
            <a:r>
              <a:rPr lang="en-US" altLang="ru-RU" sz="1600" dirty="0" smtClean="0">
                <a:latin typeface="Times New Roman" panose="02020603050405020304" pitchFamily="18" charset="0"/>
                <a:cs typeface="Times New Roman" panose="02020603050405020304" pitchFamily="18" charset="0"/>
              </a:rPr>
              <a:t>'</a:t>
            </a:r>
            <a:r>
              <a:rPr lang="en-US" altLang="en-US" sz="1600" dirty="0" smtClean="0">
                <a:latin typeface="Times New Roman" panose="02020603050405020304" pitchFamily="18" charset="0"/>
                <a:cs typeface="Times New Roman" panose="02020603050405020304" pitchFamily="18" charset="0"/>
              </a:rPr>
              <a:t>язання</a:t>
            </a:r>
            <a:r>
              <a:rPr lang="en-US" altLang="ru-RU" sz="1600" dirty="0" smtClean="0">
                <a:latin typeface="Times New Roman" panose="02020603050405020304" pitchFamily="18" charset="0"/>
                <a:cs typeface="Times New Roman" panose="02020603050405020304" pitchFamily="18" charset="0"/>
              </a:rPr>
              <a:t>. </a:t>
            </a:r>
            <a:r>
              <a:rPr lang="uk-UA" sz="1600" dirty="0" smtClean="0">
                <a:latin typeface="Times New Roman" panose="02020603050405020304" pitchFamily="18" charset="0"/>
                <a:cs typeface="Times New Roman" panose="02020603050405020304" pitchFamily="18" charset="0"/>
              </a:rPr>
              <a:t>Саме емітенти є споживачами інвестицій, які вони отримують шляхом випуску цінних паперів. Таким чином вони об’єднують осіб, які інвестують в цінні папери емітента.</a:t>
            </a:r>
            <a:endParaRPr lang="uk-UA" sz="1600" dirty="0" smtClean="0">
              <a:latin typeface="Times New Roman" panose="02020603050405020304" pitchFamily="18" charset="0"/>
              <a:cs typeface="Times New Roman" panose="02020603050405020304" pitchFamily="18" charset="0"/>
            </a:endParaRPr>
          </a:p>
          <a:p>
            <a:pPr marL="0" indent="457200" algn="just">
              <a:buNone/>
            </a:pPr>
            <a:r>
              <a:rPr lang="uk-UA" sz="1600" b="1" dirty="0" smtClean="0">
                <a:latin typeface="Times New Roman" panose="02020603050405020304" pitchFamily="18" charset="0"/>
                <a:cs typeface="Times New Roman" panose="02020603050405020304" pitchFamily="18" charset="0"/>
              </a:rPr>
              <a:t>Акціонери </a:t>
            </a:r>
            <a:r>
              <a:rPr lang="uk-UA" sz="1600" dirty="0" smtClean="0">
                <a:latin typeface="Times New Roman" panose="02020603050405020304" pitchFamily="18" charset="0"/>
                <a:cs typeface="Times New Roman" panose="02020603050405020304" pitchFamily="18" charset="0"/>
              </a:rPr>
              <a:t>купуючи цінні папери забезпечують в такий спосіб саме існування корпорації і виступають постачальниками «ризикового» капіталу, необхідного для її виникнення, розвитку й зростання. Відповідно, інтереси акціонерів повинні бути основними у процесі діяльності корпоративного підприємства.</a:t>
            </a:r>
            <a:endParaRPr lang="uk-UA" sz="1600" dirty="0" smtClean="0">
              <a:latin typeface="Times New Roman" panose="02020603050405020304" pitchFamily="18" charset="0"/>
              <a:cs typeface="Times New Roman" panose="02020603050405020304" pitchFamily="18" charset="0"/>
            </a:endParaRPr>
          </a:p>
          <a:p>
            <a:pPr marL="0" indent="0" algn="just">
              <a:buNone/>
            </a:pPr>
            <a:r>
              <a:rPr lang="uk-UA" sz="1600" b="1" i="1" dirty="0" smtClean="0">
                <a:latin typeface="Times New Roman" panose="02020603050405020304" pitchFamily="18" charset="0"/>
                <a:cs typeface="Times New Roman" panose="02020603050405020304" pitchFamily="18" charset="0"/>
              </a:rPr>
              <a:t>Акціонери несуть найвищі ризики</a:t>
            </a:r>
            <a:r>
              <a:rPr lang="uk-UA" sz="1600" dirty="0" smtClean="0">
                <a:latin typeface="Times New Roman" panose="02020603050405020304" pitchFamily="18" charset="0"/>
                <a:cs typeface="Times New Roman" panose="02020603050405020304" pitchFamily="18" charset="0"/>
              </a:rPr>
              <a:t>:</a:t>
            </a:r>
            <a:endParaRPr lang="uk-UA" sz="1600" dirty="0" smtClean="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неотримання грошової винагороди, якщо діяльність корпорації, з певних причин, не приносить прибутку;</a:t>
            </a:r>
            <a:endParaRPr lang="uk-UA" sz="1600" dirty="0" smtClean="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у випадку банкрутства корпорації отримують матеріальну компенсацію лише після розрахунку за зобов’язаннями перед всіма іншими групами.</a:t>
            </a:r>
            <a:endParaRPr lang="uk-UA" sz="1600" dirty="0" smtClean="0">
              <a:latin typeface="Times New Roman" panose="02020603050405020304" pitchFamily="18" charset="0"/>
              <a:cs typeface="Times New Roman" panose="02020603050405020304" pitchFamily="18" charset="0"/>
            </a:endParaRPr>
          </a:p>
          <a:p>
            <a:pPr algn="just"/>
            <a:endParaRPr lang="uk-UA" sz="1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779145"/>
            <a:ext cx="9144000" cy="6078855"/>
          </a:xfrm>
        </p:spPr>
        <p:txBody>
          <a:bodyPr>
            <a:noAutofit/>
          </a:bodyPr>
          <a:lstStyle/>
          <a:p>
            <a:pPr marL="0" indent="457200" algn="just">
              <a:buNone/>
            </a:pPr>
            <a:r>
              <a:rPr lang="uk-UA" sz="1500" b="1" dirty="0" smtClean="0">
                <a:latin typeface="Times New Roman" panose="02020603050405020304" pitchFamily="18" charset="0"/>
                <a:cs typeface="Times New Roman" panose="02020603050405020304" pitchFamily="18" charset="0"/>
              </a:rPr>
              <a:t>Менеджери</a:t>
            </a:r>
            <a:r>
              <a:rPr lang="uk-UA" sz="1500" dirty="0" smtClean="0">
                <a:latin typeface="Times New Roman" panose="02020603050405020304" pitchFamily="18" charset="0"/>
                <a:cs typeface="Times New Roman" panose="02020603050405020304" pitchFamily="18" charset="0"/>
              </a:rPr>
              <a:t> корпорації представлені різними рівнями, згідно ієрархії управління, від </a:t>
            </a:r>
            <a:r>
              <a:rPr lang="uk-UA" sz="1500" dirty="0" err="1" smtClean="0">
                <a:latin typeface="Times New Roman" panose="02020603050405020304" pitchFamily="18" charset="0"/>
                <a:cs typeface="Times New Roman" panose="02020603050405020304" pitchFamily="18" charset="0"/>
              </a:rPr>
              <a:t>найнищого</a:t>
            </a:r>
            <a:r>
              <a:rPr lang="uk-UA" sz="1500" dirty="0" smtClean="0">
                <a:latin typeface="Times New Roman" panose="02020603050405020304" pitchFamily="18" charset="0"/>
                <a:cs typeface="Times New Roman" panose="02020603050405020304" pitchFamily="18" charset="0"/>
              </a:rPr>
              <a:t> до найвищого. Вони виконують наступні </a:t>
            </a:r>
            <a:r>
              <a:rPr lang="uk-UA" sz="1500" b="1" dirty="0" smtClean="0">
                <a:latin typeface="Times New Roman" panose="02020603050405020304" pitchFamily="18" charset="0"/>
                <a:cs typeface="Times New Roman" panose="02020603050405020304" pitchFamily="18" charset="0"/>
              </a:rPr>
              <a:t>функції:</a:t>
            </a:r>
            <a:endParaRPr lang="uk-UA" sz="1500" b="1" dirty="0" smtClean="0">
              <a:latin typeface="Times New Roman" panose="02020603050405020304" pitchFamily="18" charset="0"/>
              <a:cs typeface="Times New Roman" panose="02020603050405020304" pitchFamily="18" charset="0"/>
            </a:endParaRPr>
          </a:p>
          <a:p>
            <a:pPr lvl="0" algn="just" fontAlgn="base"/>
            <a:r>
              <a:rPr lang="uk-UA" sz="1500" b="1" dirty="0" smtClean="0">
                <a:latin typeface="Times New Roman" panose="02020603050405020304" pitchFamily="18" charset="0"/>
                <a:cs typeface="Times New Roman" panose="02020603050405020304" pitchFamily="18" charset="0"/>
              </a:rPr>
              <a:t>Виконавча</a:t>
            </a:r>
            <a:r>
              <a:rPr lang="uk-UA" sz="1500" dirty="0" smtClean="0">
                <a:latin typeface="Times New Roman" panose="02020603050405020304" pitchFamily="18" charset="0"/>
                <a:cs typeface="Times New Roman" panose="02020603050405020304" pitchFamily="18" charset="0"/>
              </a:rPr>
              <a:t>. Забезпечення виконання планів та завдань поставлених власниками чи наглядовою радою корпорації.</a:t>
            </a:r>
            <a:endParaRPr lang="uk-UA" sz="1500" dirty="0" smtClean="0">
              <a:latin typeface="Times New Roman" panose="02020603050405020304" pitchFamily="18" charset="0"/>
              <a:cs typeface="Times New Roman" panose="02020603050405020304" pitchFamily="18" charset="0"/>
            </a:endParaRPr>
          </a:p>
          <a:p>
            <a:pPr lvl="0" algn="just" fontAlgn="base"/>
            <a:r>
              <a:rPr lang="uk-UA" sz="1500" b="1" dirty="0" smtClean="0">
                <a:latin typeface="Times New Roman" panose="02020603050405020304" pitchFamily="18" charset="0"/>
                <a:cs typeface="Times New Roman" panose="02020603050405020304" pitchFamily="18" charset="0"/>
              </a:rPr>
              <a:t>Управлінська</a:t>
            </a:r>
            <a:r>
              <a:rPr lang="uk-UA" sz="1500" dirty="0" smtClean="0">
                <a:latin typeface="Times New Roman" panose="02020603050405020304" pitchFamily="18" charset="0"/>
                <a:cs typeface="Times New Roman" panose="02020603050405020304" pitchFamily="18" charset="0"/>
              </a:rPr>
              <a:t>. Забезпечення функціонування корпорації в найбільш ефективний спосіб; поточне управління діяльністю корпорації.</a:t>
            </a:r>
            <a:endParaRPr lang="uk-UA" sz="1500" dirty="0" smtClean="0">
              <a:latin typeface="Times New Roman" panose="02020603050405020304" pitchFamily="18" charset="0"/>
              <a:cs typeface="Times New Roman" panose="02020603050405020304" pitchFamily="18" charset="0"/>
            </a:endParaRPr>
          </a:p>
          <a:p>
            <a:pPr lvl="0" algn="just" fontAlgn="base"/>
            <a:r>
              <a:rPr lang="uk-UA" sz="1500" b="1" dirty="0" smtClean="0">
                <a:latin typeface="Times New Roman" panose="02020603050405020304" pitchFamily="18" charset="0"/>
                <a:cs typeface="Times New Roman" panose="02020603050405020304" pitchFamily="18" charset="0"/>
              </a:rPr>
              <a:t>Аналітична.</a:t>
            </a:r>
            <a:r>
              <a:rPr lang="uk-UA" sz="1500" dirty="0" smtClean="0">
                <a:latin typeface="Times New Roman" panose="02020603050405020304" pitchFamily="18" charset="0"/>
                <a:cs typeface="Times New Roman" panose="02020603050405020304" pitchFamily="18" charset="0"/>
              </a:rPr>
              <a:t> Дослідження та оцінка зовнішнього і внутрішнього середовища корпорації та розроблення пропозицій щодо її розвитку.</a:t>
            </a:r>
            <a:endParaRPr lang="uk-UA" sz="1500" dirty="0" smtClean="0">
              <a:latin typeface="Times New Roman" panose="02020603050405020304" pitchFamily="18" charset="0"/>
              <a:cs typeface="Times New Roman" panose="02020603050405020304" pitchFamily="18" charset="0"/>
            </a:endParaRPr>
          </a:p>
          <a:p>
            <a:pPr lvl="0" algn="just" fontAlgn="base"/>
            <a:r>
              <a:rPr lang="uk-UA" sz="1500" b="1" dirty="0" smtClean="0">
                <a:latin typeface="Times New Roman" panose="02020603050405020304" pitchFamily="18" charset="0"/>
                <a:cs typeface="Times New Roman" panose="02020603050405020304" pitchFamily="18" charset="0"/>
              </a:rPr>
              <a:t>Представницька.</a:t>
            </a:r>
            <a:r>
              <a:rPr lang="uk-UA" sz="1500" dirty="0" smtClean="0">
                <a:latin typeface="Times New Roman" panose="02020603050405020304" pitchFamily="18" charset="0"/>
                <a:cs typeface="Times New Roman" panose="02020603050405020304" pitchFamily="18" charset="0"/>
              </a:rPr>
              <a:t> Ведення діяльності від імені корпорації у зовнішньому середовищі.</a:t>
            </a:r>
            <a:endParaRPr lang="uk-UA" sz="1500" dirty="0" smtClean="0">
              <a:latin typeface="Times New Roman" panose="02020603050405020304" pitchFamily="18" charset="0"/>
              <a:cs typeface="Times New Roman" panose="02020603050405020304" pitchFamily="18" charset="0"/>
            </a:endParaRPr>
          </a:p>
          <a:p>
            <a:pPr lvl="0" algn="just" fontAlgn="base"/>
            <a:r>
              <a:rPr lang="uk-UA" sz="1500" b="1" dirty="0" smtClean="0">
                <a:latin typeface="Times New Roman" panose="02020603050405020304" pitchFamily="18" charset="0"/>
                <a:cs typeface="Times New Roman" panose="02020603050405020304" pitchFamily="18" charset="0"/>
              </a:rPr>
              <a:t>Посередницька.</a:t>
            </a:r>
            <a:r>
              <a:rPr lang="uk-UA" sz="1500" dirty="0" smtClean="0">
                <a:latin typeface="Times New Roman" panose="02020603050405020304" pitchFamily="18" charset="0"/>
                <a:cs typeface="Times New Roman" panose="02020603050405020304" pitchFamily="18" charset="0"/>
              </a:rPr>
              <a:t> Забезпечення двостороннього зв’язку між акціонерами та корпорацією.</a:t>
            </a:r>
            <a:endParaRPr lang="uk-UA" sz="1500" dirty="0" smtClean="0">
              <a:latin typeface="Times New Roman" panose="02020603050405020304" pitchFamily="18" charset="0"/>
              <a:cs typeface="Times New Roman" panose="02020603050405020304" pitchFamily="18" charset="0"/>
            </a:endParaRPr>
          </a:p>
          <a:p>
            <a:pPr marL="0" indent="457200" algn="just">
              <a:buNone/>
            </a:pPr>
            <a:r>
              <a:rPr lang="uk-UA" sz="1500" b="1" dirty="0" smtClean="0">
                <a:latin typeface="Times New Roman" panose="02020603050405020304" pitchFamily="18" charset="0"/>
                <a:cs typeface="Times New Roman" panose="02020603050405020304" pitchFamily="18" charset="0"/>
              </a:rPr>
              <a:t>Органи державної влади та місцевого самоврядування</a:t>
            </a:r>
            <a:r>
              <a:rPr lang="uk-UA" sz="1500" dirty="0" smtClean="0">
                <a:latin typeface="Times New Roman" panose="02020603050405020304" pitchFamily="18" charset="0"/>
                <a:cs typeface="Times New Roman" panose="02020603050405020304" pitchFamily="18" charset="0"/>
              </a:rPr>
              <a:t> хоч і не мають безпосереднього стосунку до управління тієї чи іншої корпорації, проте зацікавлені в їх розвитку, стабільній роботі підприємств та залучені інвестицій, що означає надходження капіталу в регіон, збільшення податкових надходжень та інших обов’язкових платежів, створення додаткових робочих місць. Що в свою чергу сприяє соціально-економічному розвитку.</a:t>
            </a:r>
            <a:endParaRPr lang="uk-UA" sz="1500" dirty="0" smtClean="0">
              <a:latin typeface="Times New Roman" panose="02020603050405020304" pitchFamily="18" charset="0"/>
              <a:cs typeface="Times New Roman" panose="02020603050405020304" pitchFamily="18" charset="0"/>
            </a:endParaRPr>
          </a:p>
          <a:p>
            <a:pPr marL="0" indent="457200" algn="just">
              <a:buNone/>
            </a:pPr>
            <a:r>
              <a:rPr lang="uk-UA" sz="1500" b="1" dirty="0" smtClean="0">
                <a:latin typeface="Times New Roman" panose="02020603050405020304" pitchFamily="18" charset="0"/>
                <a:cs typeface="Times New Roman" panose="02020603050405020304" pitchFamily="18" charset="0"/>
              </a:rPr>
              <a:t>Кредитори </a:t>
            </a:r>
            <a:r>
              <a:rPr lang="uk-UA" sz="1500" dirty="0" smtClean="0">
                <a:latin typeface="Times New Roman" panose="02020603050405020304" pitchFamily="18" charset="0"/>
                <a:cs typeface="Times New Roman" panose="02020603050405020304" pitchFamily="18" charset="0"/>
              </a:rPr>
              <a:t>зацікавлені у фінансовій стабільності корпорації, оскільки це означає її можливість виконати взяті на себе зобов’язання.</a:t>
            </a:r>
            <a:endParaRPr lang="uk-UA" sz="1500" dirty="0" smtClean="0">
              <a:latin typeface="Times New Roman" panose="02020603050405020304" pitchFamily="18" charset="0"/>
              <a:cs typeface="Times New Roman" panose="02020603050405020304" pitchFamily="18" charset="0"/>
            </a:endParaRPr>
          </a:p>
          <a:p>
            <a:pPr marL="0" indent="457200" algn="just">
              <a:buNone/>
            </a:pPr>
            <a:r>
              <a:rPr lang="uk-UA" sz="1500" dirty="0" smtClean="0">
                <a:latin typeface="Times New Roman" panose="02020603050405020304" pitchFamily="18" charset="0"/>
                <a:cs typeface="Times New Roman" panose="02020603050405020304" pitchFamily="18" charset="0"/>
                <a:sym typeface="+mn-ea"/>
              </a:rPr>
              <a:t>Суб’єктами корпоративного управління виступають безпосередні</a:t>
            </a:r>
            <a:r>
              <a:rPr lang="uk-UA" sz="1500" b="1" dirty="0" smtClean="0">
                <a:latin typeface="Times New Roman" panose="02020603050405020304" pitchFamily="18" charset="0"/>
                <a:cs typeface="Times New Roman" panose="02020603050405020304" pitchFamily="18" charset="0"/>
                <a:sym typeface="+mn-ea"/>
              </a:rPr>
              <a:t> власники корпоративних прав</a:t>
            </a:r>
            <a:r>
              <a:rPr lang="uk-UA" sz="1500" dirty="0" smtClean="0">
                <a:latin typeface="Times New Roman" panose="02020603050405020304" pitchFamily="18" charset="0"/>
                <a:cs typeface="Times New Roman" panose="02020603050405020304" pitchFamily="18" charset="0"/>
                <a:sym typeface="+mn-ea"/>
              </a:rPr>
              <a:t>: </a:t>
            </a:r>
            <a:r>
              <a:rPr lang="uk-UA" sz="1500" b="1" dirty="0" smtClean="0">
                <a:latin typeface="Times New Roman" panose="02020603050405020304" pitchFamily="18" charset="0"/>
                <a:cs typeface="Times New Roman" panose="02020603050405020304" pitchFamily="18" charset="0"/>
                <a:sym typeface="+mn-ea"/>
              </a:rPr>
              <a:t>громадяни, юридичні особи, держава. </a:t>
            </a:r>
            <a:r>
              <a:rPr lang="uk-UA" sz="1500" dirty="0" smtClean="0">
                <a:latin typeface="Times New Roman" panose="02020603050405020304" pitchFamily="18" charset="0"/>
                <a:cs typeface="Times New Roman" panose="02020603050405020304" pitchFamily="18" charset="0"/>
                <a:sym typeface="+mn-ea"/>
              </a:rPr>
              <a:t>Ці суб’єкти є власниками корпоративних прав і здійснюють регулювання їх руху. Проте, суб’єктами виступають не тільки власники. Оскільки норми управління створює держава, існує інститут фінансового посередництва, а також менеджменту, які беруть участь у корпоративному управлінні, регулюючи більш-менш важливі його напрями. </a:t>
            </a:r>
            <a:endParaRPr lang="uk-UA" sz="1500" dirty="0" smtClean="0">
              <a:latin typeface="Times New Roman" panose="02020603050405020304" pitchFamily="18" charset="0"/>
              <a:cs typeface="Times New Roman" panose="02020603050405020304" pitchFamily="18" charset="0"/>
            </a:endParaRPr>
          </a:p>
          <a:p>
            <a:pPr algn="just"/>
            <a:endParaRPr lang="uk-UA" sz="15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892175"/>
            <a:ext cx="9144000" cy="5848985"/>
          </a:xfrm>
        </p:spPr>
        <p:txBody>
          <a:bodyPr>
            <a:normAutofit lnSpcReduction="20000"/>
          </a:bodyPr>
          <a:lstStyle/>
          <a:p>
            <a:pPr marL="190500" indent="457200" algn="just" fontAlgn="auto">
              <a:lnSpc>
                <a:spcPct val="120000"/>
              </a:lnSpc>
              <a:spcBef>
                <a:spcPts val="0"/>
              </a:spcBef>
              <a:buNone/>
            </a:pPr>
            <a:r>
              <a:rPr lang="uk-UA" sz="1600" dirty="0" smtClean="0">
                <a:latin typeface="Times New Roman" panose="02020603050405020304" pitchFamily="18" charset="0"/>
                <a:cs typeface="Times New Roman" panose="02020603050405020304" pitchFamily="18" charset="0"/>
              </a:rPr>
              <a:t>Водночас можна вважати, що учасниками управлінських корпоративних відносин є також </a:t>
            </a:r>
            <a:r>
              <a:rPr lang="uk-UA" sz="1600" b="1" dirty="0" smtClean="0">
                <a:latin typeface="Times New Roman" panose="02020603050405020304" pitchFamily="18" charset="0"/>
                <a:cs typeface="Times New Roman" panose="02020603050405020304" pitchFamily="18" charset="0"/>
              </a:rPr>
              <a:t>працівники корпоративних підприємств. </a:t>
            </a:r>
            <a:r>
              <a:rPr lang="uk-UA" sz="1600" dirty="0" smtClean="0">
                <a:latin typeface="Times New Roman" panose="02020603050405020304" pitchFamily="18" charset="0"/>
                <a:cs typeface="Times New Roman" panose="02020603050405020304" pitchFamily="18" charset="0"/>
              </a:rPr>
              <a:t>Так, у законодавстві багатьох країн, що стосується діяльності корпоративних підприємств, є положення про роль працівників таких підприємств у прийнятті рішень. Норма про участь у голосуванні представників трудових колективів, введена в законодавчу базу України стосовно акціонерних товариств. </a:t>
            </a:r>
            <a:endParaRPr lang="uk-UA" sz="1600" dirty="0" smtClean="0">
              <a:latin typeface="Times New Roman" panose="02020603050405020304" pitchFamily="18" charset="0"/>
              <a:cs typeface="Times New Roman" panose="02020603050405020304" pitchFamily="18" charset="0"/>
            </a:endParaRPr>
          </a:p>
          <a:p>
            <a:pPr marL="190500" indent="0" algn="just" fontAlgn="auto">
              <a:lnSpc>
                <a:spcPct val="120000"/>
              </a:lnSpc>
              <a:spcBef>
                <a:spcPts val="0"/>
              </a:spcBef>
              <a:buNone/>
            </a:pPr>
            <a:r>
              <a:rPr lang="uk-UA" sz="1600" dirty="0" smtClean="0">
                <a:latin typeface="Times New Roman" panose="02020603050405020304" pitchFamily="18" charset="0"/>
                <a:cs typeface="Times New Roman" panose="02020603050405020304" pitchFamily="18" charset="0"/>
              </a:rPr>
              <a:t>Тому з погляду регулювання руху корпоративних прав є чітко визначені суб’єкти корпоративного управління: </a:t>
            </a:r>
            <a:endParaRPr lang="uk-UA" sz="1600" dirty="0" smtClean="0">
              <a:latin typeface="Times New Roman" panose="02020603050405020304" pitchFamily="18" charset="0"/>
              <a:cs typeface="Times New Roman" panose="02020603050405020304" pitchFamily="18" charset="0"/>
            </a:endParaRPr>
          </a:p>
          <a:p>
            <a:pPr marL="323850" indent="-133350" algn="just" fontAlgn="auto">
              <a:lnSpc>
                <a:spcPct val="120000"/>
              </a:lnSpc>
              <a:spcBef>
                <a:spcPts val="0"/>
              </a:spcBef>
            </a:pPr>
            <a:r>
              <a:rPr lang="uk-UA" sz="1600" b="1" dirty="0" smtClean="0">
                <a:latin typeface="Times New Roman" panose="02020603050405020304" pitchFamily="18" charset="0"/>
                <a:cs typeface="Times New Roman" panose="02020603050405020304" pitchFamily="18" charset="0"/>
              </a:rPr>
              <a:t>окремі громадяни </a:t>
            </a:r>
            <a:r>
              <a:rPr lang="uk-UA" sz="1600" dirty="0" smtClean="0">
                <a:latin typeface="Times New Roman" panose="02020603050405020304" pitchFamily="18" charset="0"/>
                <a:cs typeface="Times New Roman" panose="02020603050405020304" pitchFamily="18" charset="0"/>
              </a:rPr>
              <a:t>– власники корпоративних прав; </a:t>
            </a:r>
            <a:endParaRPr lang="uk-UA" sz="1600" dirty="0" smtClean="0">
              <a:latin typeface="Times New Roman" panose="02020603050405020304" pitchFamily="18" charset="0"/>
              <a:cs typeface="Times New Roman" panose="02020603050405020304" pitchFamily="18" charset="0"/>
            </a:endParaRPr>
          </a:p>
          <a:p>
            <a:pPr marL="323850" indent="-133350" algn="just" fontAlgn="auto">
              <a:lnSpc>
                <a:spcPct val="120000"/>
              </a:lnSpc>
              <a:spcBef>
                <a:spcPts val="0"/>
              </a:spcBef>
            </a:pPr>
            <a:r>
              <a:rPr lang="uk-UA" sz="1600" b="1" dirty="0" smtClean="0">
                <a:latin typeface="Times New Roman" panose="02020603050405020304" pitchFamily="18" charset="0"/>
                <a:cs typeface="Times New Roman" panose="02020603050405020304" pitchFamily="18" charset="0"/>
              </a:rPr>
              <a:t>власники та менеджмент окремого підприємств</a:t>
            </a:r>
            <a:r>
              <a:rPr lang="uk-UA" sz="1600" dirty="0" smtClean="0">
                <a:latin typeface="Times New Roman" panose="02020603050405020304" pitchFamily="18" charset="0"/>
                <a:cs typeface="Times New Roman" panose="02020603050405020304" pitchFamily="18" charset="0"/>
              </a:rPr>
              <a:t>а – емітента корпоративних прав або їх власника (підприємства також можуть бути власниками корпоративних прав); </a:t>
            </a:r>
            <a:endParaRPr lang="uk-UA" sz="1600" dirty="0" smtClean="0">
              <a:latin typeface="Times New Roman" panose="02020603050405020304" pitchFamily="18" charset="0"/>
              <a:cs typeface="Times New Roman" panose="02020603050405020304" pitchFamily="18" charset="0"/>
            </a:endParaRPr>
          </a:p>
          <a:p>
            <a:pPr marL="323850" indent="-133350" algn="just" fontAlgn="auto">
              <a:lnSpc>
                <a:spcPct val="120000"/>
              </a:lnSpc>
              <a:spcBef>
                <a:spcPts val="0"/>
              </a:spcBef>
            </a:pPr>
            <a:r>
              <a:rPr lang="uk-UA" sz="1600" b="1" dirty="0" smtClean="0">
                <a:latin typeface="Times New Roman" panose="02020603050405020304" pitchFamily="18" charset="0"/>
                <a:cs typeface="Times New Roman" panose="02020603050405020304" pitchFamily="18" charset="0"/>
              </a:rPr>
              <a:t>державні та недержавні органи</a:t>
            </a:r>
            <a:r>
              <a:rPr lang="uk-UA" sz="1600" dirty="0" smtClean="0">
                <a:latin typeface="Times New Roman" panose="02020603050405020304" pitchFamily="18" charset="0"/>
                <a:cs typeface="Times New Roman" panose="02020603050405020304" pitchFamily="18" charset="0"/>
              </a:rPr>
              <a:t>, які здійснюють пряме або опосередковане регулювання руху корпоративних прав і діяльності підприємств, зокрема господарських товариств, а також є власниками як цілісних майнових об’єктів, так і корпоративних прав. </a:t>
            </a:r>
            <a:endParaRPr lang="uk-UA" sz="1600" dirty="0" smtClean="0">
              <a:latin typeface="Times New Roman" panose="02020603050405020304" pitchFamily="18" charset="0"/>
              <a:cs typeface="Times New Roman" panose="02020603050405020304" pitchFamily="18" charset="0"/>
            </a:endParaRPr>
          </a:p>
          <a:p>
            <a:pPr marL="323850" indent="0" algn="just" fontAlgn="auto">
              <a:lnSpc>
                <a:spcPct val="120000"/>
              </a:lnSpc>
              <a:spcBef>
                <a:spcPts val="0"/>
              </a:spcBef>
              <a:buNone/>
            </a:pPr>
            <a:r>
              <a:rPr lang="uk-UA" sz="1600" b="1" dirty="0" smtClean="0">
                <a:latin typeface="Times New Roman" panose="02020603050405020304" pitchFamily="18" charset="0"/>
                <a:cs typeface="Times New Roman" panose="02020603050405020304" pitchFamily="18" charset="0"/>
                <a:sym typeface="+mn-ea"/>
              </a:rPr>
              <a:t>Об’єктами </a:t>
            </a:r>
            <a:r>
              <a:rPr lang="uk-UA" sz="1600" dirty="0" smtClean="0">
                <a:latin typeface="Times New Roman" panose="02020603050405020304" pitchFamily="18" charset="0"/>
                <a:cs typeface="Times New Roman" panose="02020603050405020304" pitchFamily="18" charset="0"/>
                <a:sym typeface="+mn-ea"/>
              </a:rPr>
              <a:t>корпоративного управління в Україні є </a:t>
            </a:r>
            <a:r>
              <a:rPr lang="uk-UA" sz="1600" b="1" dirty="0" smtClean="0">
                <a:latin typeface="Times New Roman" panose="02020603050405020304" pitchFamily="18" charset="0"/>
                <a:cs typeface="Times New Roman" panose="02020603050405020304" pitchFamily="18" charset="0"/>
                <a:sym typeface="+mn-ea"/>
              </a:rPr>
              <a:t>господарські товариства</a:t>
            </a:r>
            <a:r>
              <a:rPr lang="uk-UA" sz="1600" dirty="0" smtClean="0">
                <a:latin typeface="Times New Roman" panose="02020603050405020304" pitchFamily="18" charset="0"/>
                <a:cs typeface="Times New Roman" panose="02020603050405020304" pitchFamily="18" charset="0"/>
                <a:sym typeface="+mn-ea"/>
              </a:rPr>
              <a:t>. Проте не всі господарські товариства попадають під поняття корпоративних. До таких насамперед відносять акціонерні товариства, товариства з обмеженою та додатковою відповідальністю, тобто ті, в яких управління відокремлене від власності.</a:t>
            </a:r>
            <a:endParaRPr lang="uk-UA" sz="1600" dirty="0" smtClean="0">
              <a:latin typeface="Times New Roman" panose="02020603050405020304" pitchFamily="18" charset="0"/>
              <a:cs typeface="Times New Roman" panose="02020603050405020304" pitchFamily="18" charset="0"/>
            </a:endParaRPr>
          </a:p>
          <a:p>
            <a:pPr marL="323850" indent="-133350" algn="just" fontAlgn="auto">
              <a:lnSpc>
                <a:spcPct val="120000"/>
              </a:lnSpc>
              <a:spcBef>
                <a:spcPts val="0"/>
              </a:spcBef>
            </a:pPr>
            <a:r>
              <a:rPr lang="uk-UA" sz="1600" dirty="0" smtClean="0">
                <a:latin typeface="Times New Roman" panose="02020603050405020304" pitchFamily="18" charset="0"/>
                <a:cs typeface="Times New Roman" panose="02020603050405020304" pitchFamily="18" charset="0"/>
                <a:sym typeface="+mn-ea"/>
              </a:rPr>
              <a:t>Загальним об’єктом управління можна вважати </a:t>
            </a:r>
            <a:r>
              <a:rPr lang="uk-UA" sz="1600" b="1" dirty="0" smtClean="0">
                <a:latin typeface="Times New Roman" panose="02020603050405020304" pitchFamily="18" charset="0"/>
                <a:cs typeface="Times New Roman" panose="02020603050405020304" pitchFamily="18" charset="0"/>
                <a:sym typeface="+mn-ea"/>
              </a:rPr>
              <a:t>корпоративні права</a:t>
            </a:r>
            <a:r>
              <a:rPr lang="uk-UA" sz="1600" dirty="0" smtClean="0">
                <a:latin typeface="Times New Roman" panose="02020603050405020304" pitchFamily="18" charset="0"/>
                <a:cs typeface="Times New Roman" panose="02020603050405020304" pitchFamily="18" charset="0"/>
                <a:sym typeface="+mn-ea"/>
              </a:rPr>
              <a:t>, проте вони не можуть існувати без корпорації як цілісного суб’єкта господарювання - юридичної особи.</a:t>
            </a:r>
            <a:endParaRPr lang="uk-UA" sz="1600" dirty="0" smtClean="0">
              <a:latin typeface="Times New Roman" panose="02020603050405020304" pitchFamily="18" charset="0"/>
              <a:cs typeface="Times New Roman" panose="02020603050405020304" pitchFamily="18" charset="0"/>
            </a:endParaRPr>
          </a:p>
          <a:p>
            <a:pPr marL="323850" indent="-133350" algn="just" fontAlgn="auto">
              <a:lnSpc>
                <a:spcPct val="120000"/>
              </a:lnSpc>
              <a:spcBef>
                <a:spcPts val="0"/>
              </a:spcBef>
            </a:pPr>
            <a:r>
              <a:rPr lang="uk-UA" sz="1600" dirty="0" smtClean="0">
                <a:latin typeface="Times New Roman" panose="02020603050405020304" pitchFamily="18" charset="0"/>
                <a:cs typeface="Times New Roman" panose="02020603050405020304" pitchFamily="18" charset="0"/>
                <a:sym typeface="+mn-ea"/>
              </a:rPr>
              <a:t>Об’єктом корпоративного управління є також </a:t>
            </a:r>
            <a:r>
              <a:rPr lang="uk-UA" sz="1600" b="1" dirty="0" smtClean="0">
                <a:latin typeface="Times New Roman" panose="02020603050405020304" pitchFamily="18" charset="0"/>
                <a:cs typeface="Times New Roman" panose="02020603050405020304" pitchFamily="18" charset="0"/>
                <a:sym typeface="+mn-ea"/>
              </a:rPr>
              <a:t>державне майно</a:t>
            </a:r>
            <a:r>
              <a:rPr lang="uk-UA" sz="1600" dirty="0" smtClean="0">
                <a:latin typeface="Times New Roman" panose="02020603050405020304" pitchFamily="18" charset="0"/>
                <a:cs typeface="Times New Roman" panose="02020603050405020304" pitchFamily="18" charset="0"/>
                <a:sym typeface="+mn-ea"/>
              </a:rPr>
              <a:t>, передане в статутні капітали господарських товариств, </a:t>
            </a:r>
            <a:r>
              <a:rPr lang="uk-UA" sz="1600" b="1" dirty="0" smtClean="0">
                <a:latin typeface="Times New Roman" panose="02020603050405020304" pitchFamily="18" charset="0"/>
                <a:cs typeface="Times New Roman" panose="02020603050405020304" pitchFamily="18" charset="0"/>
                <a:sym typeface="+mn-ea"/>
              </a:rPr>
              <a:t>акції</a:t>
            </a:r>
            <a:r>
              <a:rPr lang="uk-UA" sz="1600" dirty="0" smtClean="0">
                <a:latin typeface="Times New Roman" panose="02020603050405020304" pitchFamily="18" charset="0"/>
                <a:cs typeface="Times New Roman" panose="02020603050405020304" pitchFamily="18" charset="0"/>
                <a:sym typeface="+mn-ea"/>
              </a:rPr>
              <a:t> акціонерних товариств, що належать державі.</a:t>
            </a:r>
            <a:endParaRPr lang="uk-UA" sz="1600" dirty="0" smtClean="0">
              <a:latin typeface="Times New Roman" panose="02020603050405020304" pitchFamily="18" charset="0"/>
              <a:cs typeface="Times New Roman" panose="02020603050405020304" pitchFamily="18" charset="0"/>
            </a:endParaRPr>
          </a:p>
          <a:p>
            <a:pPr marL="323850" indent="-133350" algn="just" fontAlgn="auto">
              <a:lnSpc>
                <a:spcPct val="120000"/>
              </a:lnSpc>
              <a:spcBef>
                <a:spcPts val="0"/>
              </a:spcBef>
            </a:pPr>
            <a:endParaRPr lang="uk-UA" sz="1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2900"/>
            <a:ext cx="8435280" cy="936104"/>
          </a:xfrm>
        </p:spPr>
        <p:txBody>
          <a:bodyPr>
            <a:normAutofit fontScale="90000"/>
          </a:bodyPr>
          <a:lstStyle/>
          <a:p>
            <a:pPr algn="ctr"/>
            <a:br>
              <a:rPr lang="ru-RU" sz="3600" dirty="0">
                <a:latin typeface="Times New Roman" panose="02020603050405020304" pitchFamily="18" charset="0"/>
                <a:cs typeface="Times New Roman" panose="02020603050405020304" pitchFamily="18" charset="0"/>
              </a:rPr>
            </a:br>
            <a:r>
              <a:rPr lang="uk-UA" sz="3600" b="1" i="1" dirty="0" smtClean="0">
                <a:latin typeface="Times New Roman" panose="02020603050405020304" pitchFamily="18" charset="0"/>
                <a:cs typeface="Times New Roman" panose="02020603050405020304" pitchFamily="18" charset="0"/>
              </a:rPr>
              <a:t>5.Функції  </a:t>
            </a:r>
            <a:r>
              <a:rPr lang="uk-UA" sz="3600" b="1" i="1" dirty="0">
                <a:latin typeface="Times New Roman" panose="02020603050405020304" pitchFamily="18" charset="0"/>
                <a:cs typeface="Times New Roman" panose="02020603050405020304" pitchFamily="18" charset="0"/>
              </a:rPr>
              <a:t>та типи корпоративного управління</a:t>
            </a:r>
            <a:endParaRPr lang="ru-RU" sz="36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052736"/>
            <a:ext cx="9144000" cy="5805264"/>
          </a:xfrm>
        </p:spPr>
        <p:txBody>
          <a:bodyPr>
            <a:normAutofit/>
          </a:bodyPr>
          <a:lstStyle/>
          <a:p>
            <a:pPr marL="0" indent="0" algn="just">
              <a:buNone/>
            </a:pPr>
            <a:r>
              <a:rPr lang="uk-UA" sz="1600" dirty="0" smtClean="0">
                <a:latin typeface="Times New Roman" panose="02020603050405020304" pitchFamily="18" charset="0"/>
                <a:cs typeface="Times New Roman" panose="02020603050405020304" pitchFamily="18" charset="0"/>
              </a:rPr>
              <a:t>Оскільки </a:t>
            </a:r>
            <a:r>
              <a:rPr lang="uk-UA" sz="1600" dirty="0">
                <a:latin typeface="Times New Roman" panose="02020603050405020304" pitchFamily="18" charset="0"/>
                <a:cs typeface="Times New Roman" panose="02020603050405020304" pitchFamily="18" charset="0"/>
              </a:rPr>
              <a:t>"</a:t>
            </a:r>
            <a:r>
              <a:rPr lang="uk-UA" sz="1600" b="1" i="1" dirty="0">
                <a:latin typeface="Times New Roman" panose="02020603050405020304" pitchFamily="18" charset="0"/>
                <a:cs typeface="Times New Roman" panose="02020603050405020304" pitchFamily="18" charset="0"/>
              </a:rPr>
              <a:t>функція</a:t>
            </a:r>
            <a:r>
              <a:rPr lang="uk-UA" sz="1600" dirty="0">
                <a:latin typeface="Times New Roman" panose="02020603050405020304" pitchFamily="18" charset="0"/>
                <a:cs typeface="Times New Roman" panose="02020603050405020304" pitchFamily="18" charset="0"/>
              </a:rPr>
              <a:t>" в перекладі з латинської мови означає діяльність, то в науковій літературі вона визначається як діяльність з управління. Сутність функції управління визначається через сукупність цілей соціальної системи, стадій процесу управління та видів управлінської діяльності. Слід погодитися з дослідниками, які вважають, що до функцій управління входять два основні елементи: </a:t>
            </a:r>
            <a:r>
              <a:rPr lang="uk-UA" sz="1600" i="1" dirty="0">
                <a:latin typeface="Times New Roman" panose="02020603050405020304" pitchFamily="18" charset="0"/>
                <a:cs typeface="Times New Roman" panose="02020603050405020304" pitchFamily="18" charset="0"/>
              </a:rPr>
              <a:t>"що" </a:t>
            </a:r>
            <a:r>
              <a:rPr lang="uk-UA" sz="1600" dirty="0">
                <a:latin typeface="Times New Roman" panose="02020603050405020304" pitchFamily="18" charset="0"/>
                <a:cs typeface="Times New Roman" panose="02020603050405020304" pitchFamily="18" charset="0"/>
              </a:rPr>
              <a:t>робиться в системі, а потім </a:t>
            </a:r>
            <a:r>
              <a:rPr lang="uk-UA" sz="1600" i="1" dirty="0">
                <a:latin typeface="Times New Roman" panose="02020603050405020304" pitchFamily="18" charset="0"/>
                <a:cs typeface="Times New Roman" panose="02020603050405020304" pitchFamily="18" charset="0"/>
              </a:rPr>
              <a:t>"як" </a:t>
            </a:r>
            <a:r>
              <a:rPr lang="uk-UA" sz="1600" dirty="0">
                <a:latin typeface="Times New Roman" panose="02020603050405020304" pitchFamily="18" charset="0"/>
                <a:cs typeface="Times New Roman" panose="02020603050405020304" pitchFamily="18" charset="0"/>
              </a:rPr>
              <a:t>це зробити.</a:t>
            </a:r>
            <a:endParaRPr lang="ru-RU" sz="1600" dirty="0">
              <a:latin typeface="Times New Roman" panose="02020603050405020304" pitchFamily="18" charset="0"/>
              <a:cs typeface="Times New Roman" panose="02020603050405020304" pitchFamily="18" charset="0"/>
            </a:endParaRPr>
          </a:p>
          <a:p>
            <a:pPr marL="0" indent="457200" algn="just">
              <a:buNone/>
            </a:pPr>
            <a:r>
              <a:rPr lang="uk-UA" sz="1600" b="1" i="1" dirty="0" smtClean="0">
                <a:latin typeface="Times New Roman" panose="02020603050405020304" pitchFamily="18" charset="0"/>
                <a:cs typeface="Times New Roman" panose="02020603050405020304" pitchFamily="18" charset="0"/>
              </a:rPr>
              <a:t>Функції </a:t>
            </a:r>
            <a:r>
              <a:rPr lang="uk-UA" sz="1600" b="1" i="1" dirty="0">
                <a:latin typeface="Times New Roman" panose="02020603050405020304" pitchFamily="18" charset="0"/>
                <a:cs typeface="Times New Roman" panose="02020603050405020304" pitchFamily="18" charset="0"/>
              </a:rPr>
              <a:t>корпоративного управління </a:t>
            </a:r>
            <a:r>
              <a:rPr lang="uk-UA" sz="1600" dirty="0">
                <a:latin typeface="Times New Roman" panose="02020603050405020304" pitchFamily="18" charset="0"/>
                <a:cs typeface="Times New Roman" panose="02020603050405020304" pitchFamily="18" charset="0"/>
              </a:rPr>
              <a:t>можна розглядати залежно від об'єктів управління: </a:t>
            </a:r>
            <a:r>
              <a:rPr lang="uk-UA" sz="1600" b="1" dirty="0">
                <a:latin typeface="Times New Roman" panose="02020603050405020304" pitchFamily="18" charset="0"/>
                <a:cs typeface="Times New Roman" panose="02020603050405020304" pitchFamily="18" charset="0"/>
              </a:rPr>
              <a:t>планування, організація, координація, контроль, мотивація.</a:t>
            </a:r>
            <a:endParaRPr lang="ru-RU" sz="1600" b="1" dirty="0">
              <a:latin typeface="Times New Roman" panose="02020603050405020304" pitchFamily="18" charset="0"/>
              <a:cs typeface="Times New Roman" panose="02020603050405020304" pitchFamily="18" charset="0"/>
            </a:endParaRPr>
          </a:p>
          <a:p>
            <a:pPr algn="just"/>
            <a:r>
              <a:rPr lang="uk-UA" sz="1600" dirty="0">
                <a:latin typeface="Times New Roman" panose="02020603050405020304" pitchFamily="18" charset="0"/>
                <a:cs typeface="Times New Roman" panose="02020603050405020304" pitchFamily="18" charset="0"/>
              </a:rPr>
              <a:t>Стосовно управління корпоративними правами </a:t>
            </a:r>
            <a:r>
              <a:rPr lang="uk-UA" sz="1600" b="1" i="1" dirty="0">
                <a:latin typeface="Times New Roman" panose="02020603050405020304" pitchFamily="18" charset="0"/>
                <a:cs typeface="Times New Roman" panose="02020603050405020304" pitchFamily="18" charset="0"/>
              </a:rPr>
              <a:t>функція планування </a:t>
            </a:r>
            <a:r>
              <a:rPr lang="uk-UA" sz="1600" dirty="0">
                <a:latin typeface="Times New Roman" panose="02020603050405020304" pitchFamily="18" charset="0"/>
                <a:cs typeface="Times New Roman" panose="02020603050405020304" pitchFamily="18" charset="0"/>
              </a:rPr>
              <a:t>виявляється у формуванні їх власником цілей – отримання дивідендів чи реальне управління, зростання курсової вартості акції, можливих спекулятивних операцій. На стадії утворення акціонерного товариства полягає у виборі засновників, виборі форми акціонерного товариства, формуванні місії корпорації. </a:t>
            </a:r>
            <a:endParaRPr lang="ru-RU" sz="1600" dirty="0">
              <a:latin typeface="Times New Roman" panose="02020603050405020304" pitchFamily="18" charset="0"/>
              <a:cs typeface="Times New Roman" panose="02020603050405020304" pitchFamily="18" charset="0"/>
            </a:endParaRPr>
          </a:p>
          <a:p>
            <a:pPr algn="just"/>
            <a:r>
              <a:rPr lang="uk-UA" sz="1600" b="1" i="1" dirty="0">
                <a:latin typeface="Times New Roman" panose="02020603050405020304" pitchFamily="18" charset="0"/>
                <a:cs typeface="Times New Roman" panose="02020603050405020304" pitchFamily="18" charset="0"/>
              </a:rPr>
              <a:t>Функція організації</a:t>
            </a:r>
            <a:r>
              <a:rPr lang="uk-UA" sz="1600" i="1"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яка є базисною, виявляється в самостійному управлінні корпоративними правами або передачі їх у довіреність, участі у проведенні зборів власників корпоративних прав, прийнятті рішень для власників корпоративних прав, які дають право певного контролю для здійснення управлінських функцій. При створенні товариства виявляється у формуванні оптимальної управлінської структури з наявним контролем оцінки наявних можливостей корпорації, формування специфічних видів діяльності корпорації, в розробці й прийнятті установчих та інших </a:t>
            </a:r>
            <a:r>
              <a:rPr lang="uk-UA" sz="1600" dirty="0" err="1">
                <a:latin typeface="Times New Roman" panose="02020603050405020304" pitchFamily="18" charset="0"/>
                <a:cs typeface="Times New Roman" panose="02020603050405020304" pitchFamily="18" charset="0"/>
              </a:rPr>
              <a:t>внутрішньокорпоративних</a:t>
            </a:r>
            <a:r>
              <a:rPr lang="uk-UA" sz="1600" dirty="0">
                <a:latin typeface="Times New Roman" panose="02020603050405020304" pitchFamily="18" charset="0"/>
                <a:cs typeface="Times New Roman" panose="02020603050405020304" pitchFamily="18" charset="0"/>
              </a:rPr>
              <a:t> </a:t>
            </a:r>
            <a:r>
              <a:rPr lang="uk-UA" sz="1600" dirty="0" smtClean="0">
                <a:latin typeface="Times New Roman" panose="02020603050405020304" pitchFamily="18" charset="0"/>
                <a:cs typeface="Times New Roman" panose="02020603050405020304" pitchFamily="18" charset="0"/>
              </a:rPr>
              <a:t>документів.</a:t>
            </a:r>
            <a:endParaRPr lang="uk-UA" sz="1600" dirty="0" smtClean="0">
              <a:latin typeface="Times New Roman" panose="02020603050405020304" pitchFamily="18" charset="0"/>
              <a:cs typeface="Times New Roman" panose="02020603050405020304" pitchFamily="18" charset="0"/>
            </a:endParaRPr>
          </a:p>
          <a:p>
            <a:pPr algn="just"/>
            <a:r>
              <a:rPr lang="uk-UA" sz="1600" b="1" i="1" dirty="0">
                <a:latin typeface="Times New Roman" panose="02020603050405020304" pitchFamily="18" charset="0"/>
                <a:cs typeface="Times New Roman" panose="02020603050405020304" pitchFamily="18" charset="0"/>
              </a:rPr>
              <a:t>Функція координації </a:t>
            </a:r>
            <a:r>
              <a:rPr lang="uk-UA" sz="1600" dirty="0">
                <a:latin typeface="Times New Roman" panose="02020603050405020304" pitchFamily="18" charset="0"/>
                <a:cs typeface="Times New Roman" panose="02020603050405020304" pitchFamily="18" charset="0"/>
              </a:rPr>
              <a:t>реалізується при координації дій та установчих документів акціонерного товариства з законодавчою базою та узгодженні дій з державними регулятивними органами, узгодженні дій структурних органів </a:t>
            </a:r>
            <a:r>
              <a:rPr lang="uk-UA" sz="1600" dirty="0" smtClean="0">
                <a:latin typeface="Times New Roman" panose="02020603050405020304" pitchFamily="18" charset="0"/>
                <a:cs typeface="Times New Roman" panose="02020603050405020304" pitchFamily="18" charset="0"/>
              </a:rPr>
              <a:t>управління, </a:t>
            </a:r>
            <a:r>
              <a:rPr lang="uk-UA" sz="1600" dirty="0">
                <a:latin typeface="Times New Roman" panose="02020603050405020304" pitchFamily="18" charset="0"/>
                <a:cs typeface="Times New Roman" panose="02020603050405020304" pitchFamily="18" charset="0"/>
              </a:rPr>
              <a:t>встановленні раціональних </a:t>
            </a:r>
            <a:r>
              <a:rPr lang="uk-UA" sz="1600" dirty="0" err="1" smtClean="0">
                <a:latin typeface="Times New Roman" panose="02020603050405020304" pitchFamily="18" charset="0"/>
                <a:cs typeface="Times New Roman" panose="02020603050405020304" pitchFamily="18" charset="0"/>
              </a:rPr>
              <a:t>зв'язків</a:t>
            </a:r>
            <a:r>
              <a:rPr lang="uk-UA" sz="1600" dirty="0" smtClean="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з постачальниками та споживачами, координації відносин з фінансовими посередниками. </a:t>
            </a:r>
            <a:endParaRPr lang="ru-RU" sz="1600" dirty="0">
              <a:latin typeface="Times New Roman" panose="02020603050405020304" pitchFamily="18" charset="0"/>
              <a:cs typeface="Times New Roman" panose="02020603050405020304" pitchFamily="18" charset="0"/>
            </a:endParaRPr>
          </a:p>
          <a:p>
            <a:pPr algn="just"/>
            <a:endParaRPr lang="ru-RU" sz="1400" dirty="0">
              <a:latin typeface="Times New Roman" panose="02020603050405020304" pitchFamily="18" charset="0"/>
              <a:cs typeface="Times New Roman" panose="02020603050405020304" pitchFamily="18" charset="0"/>
            </a:endParaRPr>
          </a:p>
          <a:p>
            <a:endParaRPr lang="ru-RU" sz="1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836712"/>
            <a:ext cx="9144000" cy="6021288"/>
          </a:xfrm>
        </p:spPr>
        <p:txBody>
          <a:bodyPr>
            <a:noAutofit/>
          </a:bodyPr>
          <a:lstStyle/>
          <a:p>
            <a:pPr algn="just"/>
            <a:r>
              <a:rPr lang="uk-UA" sz="1600" b="1" i="1" dirty="0">
                <a:latin typeface="Times New Roman" panose="02020603050405020304" pitchFamily="18" charset="0"/>
                <a:cs typeface="Times New Roman" panose="02020603050405020304" pitchFamily="18" charset="0"/>
              </a:rPr>
              <a:t>Функція контролю </a:t>
            </a:r>
            <a:r>
              <a:rPr lang="uk-UA" sz="1600" dirty="0">
                <a:latin typeface="Times New Roman" panose="02020603050405020304" pitchFamily="18" charset="0"/>
                <a:cs typeface="Times New Roman" panose="02020603050405020304" pitchFamily="18" charset="0"/>
              </a:rPr>
              <a:t>в управлінні корпорацією виявляється перш за все у встановленні відповідності установчих та </a:t>
            </a:r>
            <a:r>
              <a:rPr lang="uk-UA" sz="1600" dirty="0" err="1">
                <a:latin typeface="Times New Roman" panose="02020603050405020304" pitchFamily="18" charset="0"/>
                <a:cs typeface="Times New Roman" panose="02020603050405020304" pitchFamily="18" charset="0"/>
              </a:rPr>
              <a:t>внутрішньокорпоративних</a:t>
            </a:r>
            <a:r>
              <a:rPr lang="uk-UA" sz="1600" dirty="0">
                <a:latin typeface="Times New Roman" panose="02020603050405020304" pitchFamily="18" charset="0"/>
                <a:cs typeface="Times New Roman" panose="02020603050405020304" pitchFamily="18" charset="0"/>
              </a:rPr>
              <a:t> документів правової бази, формуванні реального контрольного пакета акцій або узгодженості дій власників пакетів акцій при голосуванні, встановленні стандартів діяльності корпорації, зіставленні досягнутих результатів зі стандартами, коригування діяльності. Для дрібних власників вона полягає в контролі за отриманням дивідендів, отриманням інформації при кумулятивному голосуванні. </a:t>
            </a:r>
            <a:endParaRPr lang="ru-RU" sz="1600" dirty="0">
              <a:latin typeface="Times New Roman" panose="02020603050405020304" pitchFamily="18" charset="0"/>
              <a:cs typeface="Times New Roman" panose="02020603050405020304" pitchFamily="18" charset="0"/>
            </a:endParaRPr>
          </a:p>
          <a:p>
            <a:pPr algn="just"/>
            <a:r>
              <a:rPr lang="uk-UA" sz="1600" b="1" i="1" dirty="0">
                <a:latin typeface="Times New Roman" panose="02020603050405020304" pitchFamily="18" charset="0"/>
                <a:cs typeface="Times New Roman" panose="02020603050405020304" pitchFamily="18" charset="0"/>
              </a:rPr>
              <a:t>Функція мотивації </a:t>
            </a:r>
            <a:r>
              <a:rPr lang="uk-UA" sz="1600" dirty="0">
                <a:latin typeface="Times New Roman" panose="02020603050405020304" pitchFamily="18" charset="0"/>
                <a:cs typeface="Times New Roman" panose="02020603050405020304" pitchFamily="18" charset="0"/>
              </a:rPr>
              <a:t>виявляється у проведенні оптимальної дивідендної політики акціонерного товариства, належній оплаті управлінських органів, різних формах стимулювання менеджерів та інших працівників.</a:t>
            </a:r>
            <a:endParaRPr lang="ru-RU" sz="1600" dirty="0">
              <a:latin typeface="Times New Roman" panose="02020603050405020304" pitchFamily="18" charset="0"/>
              <a:cs typeface="Times New Roman" panose="02020603050405020304" pitchFamily="18" charset="0"/>
            </a:endParaRPr>
          </a:p>
          <a:p>
            <a:pPr marL="0" indent="457200" algn="just">
              <a:buNone/>
            </a:pPr>
            <a:r>
              <a:rPr lang="uk-UA" sz="1600" dirty="0" smtClean="0">
                <a:latin typeface="Times New Roman" panose="02020603050405020304" pitchFamily="18" charset="0"/>
                <a:cs typeface="Times New Roman" panose="02020603050405020304" pitchFamily="18" charset="0"/>
              </a:rPr>
              <a:t>Корпоративне </a:t>
            </a:r>
            <a:r>
              <a:rPr lang="uk-UA" sz="1600" dirty="0">
                <a:latin typeface="Times New Roman" panose="02020603050405020304" pitchFamily="18" charset="0"/>
                <a:cs typeface="Times New Roman" panose="02020603050405020304" pitchFamily="18" charset="0"/>
              </a:rPr>
              <a:t>управління має спеціальні функції, притаманні лише йому. </a:t>
            </a:r>
            <a:r>
              <a:rPr lang="uk-UA" sz="1600" dirty="0" smtClean="0">
                <a:latin typeface="Times New Roman" panose="02020603050405020304" pitchFamily="18" charset="0"/>
                <a:cs typeface="Times New Roman" panose="02020603050405020304" pitchFamily="18" charset="0"/>
              </a:rPr>
              <a:t>До </a:t>
            </a:r>
            <a:r>
              <a:rPr lang="uk-UA" sz="1600" dirty="0">
                <a:latin typeface="Times New Roman" panose="02020603050405020304" pitchFamily="18" charset="0"/>
                <a:cs typeface="Times New Roman" panose="02020603050405020304" pitchFamily="18" charset="0"/>
              </a:rPr>
              <a:t>таких </a:t>
            </a:r>
            <a:r>
              <a:rPr lang="uk-UA" sz="1600" b="1" i="1" dirty="0">
                <a:latin typeface="Times New Roman" panose="02020603050405020304" pitchFamily="18" charset="0"/>
                <a:cs typeface="Times New Roman" panose="02020603050405020304" pitchFamily="18" charset="0"/>
              </a:rPr>
              <a:t>специфічних управлінських функцій</a:t>
            </a:r>
            <a:r>
              <a:rPr lang="uk-UA" sz="1600" dirty="0">
                <a:latin typeface="Times New Roman" panose="02020603050405020304" pitchFamily="18" charset="0"/>
                <a:cs typeface="Times New Roman" panose="02020603050405020304" pitchFamily="18" charset="0"/>
              </a:rPr>
              <a:t> належать: </a:t>
            </a:r>
            <a:endParaRPr lang="uk-UA" sz="1600" dirty="0" smtClean="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проведення </a:t>
            </a:r>
            <a:r>
              <a:rPr lang="uk-UA" sz="1600" dirty="0">
                <a:latin typeface="Times New Roman" panose="02020603050405020304" pitchFamily="18" charset="0"/>
                <a:cs typeface="Times New Roman" panose="02020603050405020304" pitchFamily="18" charset="0"/>
              </a:rPr>
              <a:t>первинної та </a:t>
            </a:r>
            <a:r>
              <a:rPr lang="uk-UA" sz="1600" dirty="0" smtClean="0">
                <a:latin typeface="Times New Roman" panose="02020603050405020304" pitchFamily="18" charset="0"/>
                <a:cs typeface="Times New Roman" panose="02020603050405020304" pitchFamily="18" charset="0"/>
              </a:rPr>
              <a:t>вторинної емісії, </a:t>
            </a:r>
            <a:endParaRPr lang="uk-UA" sz="1600" dirty="0" smtClean="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регулювання </a:t>
            </a:r>
            <a:r>
              <a:rPr lang="uk-UA" sz="1600" dirty="0">
                <a:latin typeface="Times New Roman" panose="02020603050405020304" pitchFamily="18" charset="0"/>
                <a:cs typeface="Times New Roman" panose="02020603050405020304" pitchFamily="18" charset="0"/>
              </a:rPr>
              <a:t>руху корпоративних цінних паперів на фондовому ринку, </a:t>
            </a:r>
            <a:endParaRPr lang="uk-UA" sz="1600" dirty="0" smtClean="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регулювання </a:t>
            </a:r>
            <a:r>
              <a:rPr lang="uk-UA" sz="1600" dirty="0">
                <a:latin typeface="Times New Roman" panose="02020603050405020304" pitchFamily="18" charset="0"/>
                <a:cs typeface="Times New Roman" panose="02020603050405020304" pitchFamily="18" charset="0"/>
              </a:rPr>
              <a:t>проведення загальних зборів, </a:t>
            </a:r>
            <a:endParaRPr lang="uk-UA" sz="1600" dirty="0" smtClean="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формування </a:t>
            </a:r>
            <a:r>
              <a:rPr lang="uk-UA" sz="1600" dirty="0">
                <a:latin typeface="Times New Roman" panose="02020603050405020304" pitchFamily="18" charset="0"/>
                <a:cs typeface="Times New Roman" panose="02020603050405020304" pitchFamily="18" charset="0"/>
              </a:rPr>
              <a:t>органів управління між загальними зборами та надання їм певних повноважень, </a:t>
            </a:r>
            <a:endParaRPr lang="uk-UA" sz="1600" dirty="0" smtClean="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робота </a:t>
            </a:r>
            <a:r>
              <a:rPr lang="uk-UA" sz="1600" dirty="0">
                <a:latin typeface="Times New Roman" panose="02020603050405020304" pitchFamily="18" charset="0"/>
                <a:cs typeface="Times New Roman" panose="02020603050405020304" pitchFamily="18" charset="0"/>
              </a:rPr>
              <a:t>з фінансовими посередниками, </a:t>
            </a:r>
            <a:endParaRPr lang="uk-UA" sz="1600" dirty="0" smtClean="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організація </a:t>
            </a:r>
            <a:r>
              <a:rPr lang="uk-UA" sz="1600" dirty="0">
                <a:latin typeface="Times New Roman" panose="02020603050405020304" pitchFamily="18" charset="0"/>
                <a:cs typeface="Times New Roman" panose="02020603050405020304" pitchFamily="18" charset="0"/>
              </a:rPr>
              <a:t>депозитарної та реєстраційної діяльності, </a:t>
            </a:r>
            <a:endParaRPr lang="uk-UA" sz="1600" dirty="0" smtClean="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організація </a:t>
            </a:r>
            <a:r>
              <a:rPr lang="uk-UA" sz="1600" dirty="0">
                <a:latin typeface="Times New Roman" panose="02020603050405020304" pitchFamily="18" charset="0"/>
                <a:cs typeface="Times New Roman" panose="02020603050405020304" pitchFamily="18" charset="0"/>
              </a:rPr>
              <a:t>виплати дивідендів, </a:t>
            </a:r>
            <a:endParaRPr lang="uk-UA" sz="1600" dirty="0" smtClean="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ознайомлення </a:t>
            </a:r>
            <a:r>
              <a:rPr lang="uk-UA" sz="1600" dirty="0">
                <a:latin typeface="Times New Roman" panose="02020603050405020304" pitchFamily="18" charset="0"/>
                <a:cs typeface="Times New Roman" panose="02020603050405020304" pitchFamily="18" charset="0"/>
              </a:rPr>
              <a:t>акціонерів з інформацією, </a:t>
            </a:r>
            <a:endParaRPr lang="uk-UA" sz="1600" dirty="0" smtClean="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реорганізація </a:t>
            </a:r>
            <a:r>
              <a:rPr lang="uk-UA" sz="1600" dirty="0">
                <a:latin typeface="Times New Roman" panose="02020603050405020304" pitchFamily="18" charset="0"/>
                <a:cs typeface="Times New Roman" panose="02020603050405020304" pitchFamily="18" charset="0"/>
              </a:rPr>
              <a:t>корпорації тощо. </a:t>
            </a:r>
            <a:endParaRPr lang="uk-UA" sz="1600" dirty="0" smtClean="0">
              <a:latin typeface="Times New Roman" panose="02020603050405020304" pitchFamily="18" charset="0"/>
              <a:cs typeface="Times New Roman" panose="02020603050405020304" pitchFamily="18" charset="0"/>
            </a:endParaRPr>
          </a:p>
          <a:p>
            <a:pPr marL="0" indent="0" algn="just">
              <a:buNone/>
            </a:pPr>
            <a:r>
              <a:rPr lang="uk-UA" sz="1600" dirty="0" smtClean="0">
                <a:latin typeface="Times New Roman" panose="02020603050405020304" pitchFamily="18" charset="0"/>
                <a:cs typeface="Times New Roman" panose="02020603050405020304" pitchFamily="18" charset="0"/>
              </a:rPr>
              <a:t>Зрозуміло</a:t>
            </a:r>
            <a:r>
              <a:rPr lang="uk-UA" sz="1600" dirty="0">
                <a:latin typeface="Times New Roman" panose="02020603050405020304" pitchFamily="18" charset="0"/>
                <a:cs typeface="Times New Roman" panose="02020603050405020304" pitchFamily="18" charset="0"/>
              </a:rPr>
              <a:t>, що вказані вище функції корпоративного управління не є вичерпними, але в основному існують у таких видах і напрямах.</a:t>
            </a:r>
            <a:endParaRPr lang="ru-RU" sz="1600" dirty="0">
              <a:latin typeface="Times New Roman" panose="02020603050405020304" pitchFamily="18" charset="0"/>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4006" y="0"/>
            <a:ext cx="9144000" cy="638944"/>
          </a:xfrm>
        </p:spPr>
        <p:txBody>
          <a:bodyPr>
            <a:normAutofit/>
          </a:bodyPr>
          <a:lstStyle/>
          <a:p>
            <a:pPr algn="ctr"/>
            <a:r>
              <a:rPr lang="uk-UA" sz="2800" b="1" i="1" dirty="0" smtClean="0">
                <a:latin typeface="Times New Roman" panose="02020603050405020304" pitchFamily="18" charset="0"/>
                <a:cs typeface="Times New Roman" panose="02020603050405020304" pitchFamily="18" charset="0"/>
              </a:rPr>
              <a:t>Типи корпоративних підприємств</a:t>
            </a:r>
            <a:endParaRPr lang="uk-UA" sz="2800" b="1" i="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638944"/>
            <a:ext cx="9144000" cy="6318448"/>
          </a:xfrm>
        </p:spPr>
        <p:txBody>
          <a:bodyPr>
            <a:noAutofit/>
          </a:bodyPr>
          <a:lstStyle/>
          <a:p>
            <a:pPr marL="0" indent="0">
              <a:buNone/>
            </a:pPr>
            <a:r>
              <a:rPr lang="uk-UA" sz="1400" dirty="0" smtClean="0">
                <a:latin typeface="Times New Roman" panose="02020603050405020304" pitchFamily="18" charset="0"/>
                <a:cs typeface="Times New Roman" panose="02020603050405020304" pitchFamily="18" charset="0"/>
              </a:rPr>
              <a:t>Класифікацію корпоративних підприємств можна зобразити наступним чином:</a:t>
            </a:r>
            <a:endParaRPr lang="uk-UA" sz="1400" dirty="0" smtClean="0">
              <a:latin typeface="Times New Roman" panose="02020603050405020304" pitchFamily="18" charset="0"/>
              <a:cs typeface="Times New Roman" panose="02020603050405020304" pitchFamily="18" charset="0"/>
            </a:endParaRPr>
          </a:p>
          <a:p>
            <a:pPr lvl="0" algn="just" fontAlgn="base"/>
            <a:r>
              <a:rPr lang="uk-UA" sz="1400" b="1" i="1" dirty="0" smtClean="0">
                <a:latin typeface="Times New Roman" panose="02020603050405020304" pitchFamily="18" charset="0"/>
                <a:cs typeface="Times New Roman" panose="02020603050405020304" pitchFamily="18" charset="0"/>
              </a:rPr>
              <a:t>За ступенем обґрунтування очікуваної ефективності</a:t>
            </a:r>
            <a:r>
              <a:rPr lang="uk-UA" sz="1400" i="1" dirty="0" smtClean="0">
                <a:latin typeface="Times New Roman" panose="02020603050405020304" pitchFamily="18" charset="0"/>
                <a:cs typeface="Times New Roman" panose="02020603050405020304" pitchFamily="18" charset="0"/>
              </a:rPr>
              <a:t>:</a:t>
            </a:r>
            <a:endParaRPr lang="uk-UA" sz="1400" dirty="0" smtClean="0">
              <a:latin typeface="Times New Roman" panose="02020603050405020304" pitchFamily="18" charset="0"/>
              <a:cs typeface="Times New Roman" panose="02020603050405020304" pitchFamily="18" charset="0"/>
            </a:endParaRPr>
          </a:p>
          <a:p>
            <a:pPr marL="0" indent="0" algn="just">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ті, що не мають попередніх маркетингових і техніко-економічних розрахунків;</a:t>
            </a:r>
            <a:endParaRPr lang="uk-UA" sz="1400" dirty="0" smtClean="0">
              <a:latin typeface="Times New Roman" panose="02020603050405020304" pitchFamily="18" charset="0"/>
              <a:cs typeface="Times New Roman" panose="02020603050405020304" pitchFamily="18" charset="0"/>
            </a:endParaRPr>
          </a:p>
          <a:p>
            <a:pPr marL="0" indent="0" algn="just">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ті, що мають установчі документі і крім цього розрахунки очікуваної ефективності (переважно формального характеру);</a:t>
            </a:r>
            <a:endParaRPr lang="uk-UA" sz="1400" dirty="0" smtClean="0">
              <a:latin typeface="Times New Roman" panose="02020603050405020304" pitchFamily="18" charset="0"/>
              <a:cs typeface="Times New Roman" panose="02020603050405020304" pitchFamily="18" charset="0"/>
            </a:endParaRPr>
          </a:p>
          <a:p>
            <a:pPr marL="0" indent="0" algn="just">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ті, що мають повні і якісні техніко-економічні обґрунтування.</a:t>
            </a:r>
            <a:endParaRPr lang="uk-UA" sz="1400" dirty="0" smtClean="0">
              <a:latin typeface="Times New Roman" panose="02020603050405020304" pitchFamily="18" charset="0"/>
              <a:cs typeface="Times New Roman" panose="02020603050405020304" pitchFamily="18" charset="0"/>
            </a:endParaRPr>
          </a:p>
          <a:p>
            <a:pPr lvl="0" algn="just" fontAlgn="base"/>
            <a:r>
              <a:rPr lang="uk-UA" sz="1400" b="1" i="1" dirty="0" smtClean="0">
                <a:latin typeface="Times New Roman" panose="02020603050405020304" pitchFamily="18" charset="0"/>
                <a:cs typeface="Times New Roman" panose="02020603050405020304" pitchFamily="18" charset="0"/>
              </a:rPr>
              <a:t>За ступенем </a:t>
            </a:r>
            <a:r>
              <a:rPr lang="uk-UA" sz="1400" b="1" i="1" dirty="0" err="1" smtClean="0">
                <a:latin typeface="Times New Roman" panose="02020603050405020304" pitchFamily="18" charset="0"/>
                <a:cs typeface="Times New Roman" panose="02020603050405020304" pitchFamily="18" charset="0"/>
              </a:rPr>
              <a:t>взаємоучасті</a:t>
            </a:r>
            <a:r>
              <a:rPr lang="uk-UA" sz="1400" b="1" i="1" dirty="0" smtClean="0">
                <a:latin typeface="Times New Roman" panose="02020603050405020304" pitchFamily="18" charset="0"/>
                <a:cs typeface="Times New Roman" panose="02020603050405020304" pitchFamily="18" charset="0"/>
              </a:rPr>
              <a:t> в капіталі:</a:t>
            </a:r>
            <a:endParaRPr lang="uk-UA" sz="1400" b="1" dirty="0" smtClean="0">
              <a:latin typeface="Times New Roman" panose="02020603050405020304" pitchFamily="18" charset="0"/>
              <a:cs typeface="Times New Roman" panose="02020603050405020304" pitchFamily="18" charset="0"/>
            </a:endParaRPr>
          </a:p>
          <a:p>
            <a:pPr marL="0" indent="0" algn="just">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повністю об’єднані активи (повне злиття);</a:t>
            </a:r>
            <a:endParaRPr lang="uk-UA" sz="1400" dirty="0" smtClean="0">
              <a:latin typeface="Times New Roman" panose="02020603050405020304" pitchFamily="18" charset="0"/>
              <a:cs typeface="Times New Roman" panose="02020603050405020304" pitchFamily="18" charset="0"/>
            </a:endParaRPr>
          </a:p>
          <a:p>
            <a:pPr marL="0" indent="0" algn="just">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об’єднали свій капітал під егідою материнської (холдингової) компанії в обсязі контрольного або блокуючого пакету;</a:t>
            </a:r>
            <a:endParaRPr lang="uk-UA" sz="1400" dirty="0" smtClean="0">
              <a:latin typeface="Times New Roman" panose="02020603050405020304" pitchFamily="18" charset="0"/>
              <a:cs typeface="Times New Roman" panose="02020603050405020304" pitchFamily="18" charset="0"/>
            </a:endParaRPr>
          </a:p>
          <a:p>
            <a:pPr marL="0" indent="0" algn="just">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частково об’єднали активи з метою участі в органах управління групою, але без вирішального голосу;</a:t>
            </a:r>
            <a:endParaRPr lang="uk-UA" sz="1400" dirty="0" smtClean="0">
              <a:latin typeface="Times New Roman" panose="02020603050405020304" pitchFamily="18" charset="0"/>
              <a:cs typeface="Times New Roman" panose="02020603050405020304" pitchFamily="18" charset="0"/>
            </a:endParaRPr>
          </a:p>
          <a:p>
            <a:pPr marL="0" indent="0" algn="just">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ведуть спільну діяльність на основі механізмів довірчого управління;</a:t>
            </a:r>
            <a:endParaRPr lang="uk-UA" sz="1400" dirty="0" smtClean="0">
              <a:latin typeface="Times New Roman" panose="02020603050405020304" pitchFamily="18" charset="0"/>
              <a:cs typeface="Times New Roman" panose="02020603050405020304" pitchFamily="18" charset="0"/>
            </a:endParaRPr>
          </a:p>
          <a:p>
            <a:pPr marL="0" indent="0" algn="just">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організовують діяльність з використанням «м’яких» (узгоджувальних) форм без включення механізмів консолідації капіталів.</a:t>
            </a:r>
            <a:endParaRPr lang="uk-UA" sz="1400" dirty="0" smtClean="0">
              <a:latin typeface="Times New Roman" panose="02020603050405020304" pitchFamily="18" charset="0"/>
              <a:cs typeface="Times New Roman" panose="02020603050405020304" pitchFamily="18" charset="0"/>
            </a:endParaRPr>
          </a:p>
          <a:p>
            <a:pPr lvl="0" algn="just" fontAlgn="base"/>
            <a:r>
              <a:rPr lang="uk-UA" sz="1400" b="1" i="1" dirty="0" smtClean="0">
                <a:latin typeface="Times New Roman" panose="02020603050405020304" pitchFamily="18" charset="0"/>
                <a:cs typeface="Times New Roman" panose="02020603050405020304" pitchFamily="18" charset="0"/>
              </a:rPr>
              <a:t>За роллю держави у їх утворенні:</a:t>
            </a:r>
            <a:endParaRPr lang="uk-UA" sz="1400" b="1" dirty="0" smtClean="0">
              <a:latin typeface="Times New Roman" panose="02020603050405020304" pitchFamily="18" charset="0"/>
              <a:cs typeface="Times New Roman" panose="02020603050405020304" pitchFamily="18" charset="0"/>
            </a:endParaRPr>
          </a:p>
          <a:p>
            <a:pPr marL="0" indent="0" algn="just">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сформовані шляхом внесення частини державної власності у статутний капітал створеної юридичної особи;</a:t>
            </a:r>
            <a:endParaRPr lang="uk-UA" sz="1400" dirty="0" smtClean="0">
              <a:latin typeface="Times New Roman" panose="02020603050405020304" pitchFamily="18" charset="0"/>
              <a:cs typeface="Times New Roman" panose="02020603050405020304" pitchFamily="18" charset="0"/>
            </a:endParaRPr>
          </a:p>
          <a:p>
            <a:pPr marL="0" indent="0" algn="just">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створені на основі передачі державної власності в довірче управління конкретної юридичної особи;</a:t>
            </a:r>
            <a:endParaRPr lang="uk-UA" sz="1400" dirty="0" smtClean="0">
              <a:latin typeface="Times New Roman" panose="02020603050405020304" pitchFamily="18" charset="0"/>
              <a:cs typeface="Times New Roman" panose="02020603050405020304" pitchFamily="18" charset="0"/>
            </a:endParaRPr>
          </a:p>
          <a:p>
            <a:pPr marL="0" indent="0" algn="just">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санкціоновані певними рішеннями виконавчої влади з гарантією державної ресурсної підтримки;</a:t>
            </a:r>
            <a:endParaRPr lang="uk-UA" sz="1400" dirty="0" smtClean="0">
              <a:latin typeface="Times New Roman" panose="02020603050405020304" pitchFamily="18" charset="0"/>
              <a:cs typeface="Times New Roman" panose="02020603050405020304" pitchFamily="18" charset="0"/>
            </a:endParaRPr>
          </a:p>
          <a:p>
            <a:pPr marL="0" indent="0" algn="just">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санкціоновані певними рішеннями виконавчої влади, але без державних гарантій.</a:t>
            </a:r>
            <a:endParaRPr lang="uk-UA" sz="1400" dirty="0" smtClean="0">
              <a:latin typeface="Times New Roman" panose="02020603050405020304" pitchFamily="18" charset="0"/>
              <a:cs typeface="Times New Roman" panose="02020603050405020304" pitchFamily="18" charset="0"/>
            </a:endParaRPr>
          </a:p>
          <a:p>
            <a:pPr lvl="0" fontAlgn="base"/>
            <a:r>
              <a:rPr lang="uk-UA" sz="1400" b="1" i="1" dirty="0" smtClean="0">
                <a:latin typeface="Times New Roman" panose="02020603050405020304" pitchFamily="18" charset="0"/>
                <a:cs typeface="Times New Roman" panose="02020603050405020304" pitchFamily="18" charset="0"/>
              </a:rPr>
              <a:t>За цільовими установками</a:t>
            </a:r>
            <a:r>
              <a:rPr lang="uk-UA" sz="1400" i="1" dirty="0" smtClean="0">
                <a:latin typeface="Times New Roman" panose="02020603050405020304" pitchFamily="18" charset="0"/>
                <a:cs typeface="Times New Roman" panose="02020603050405020304" pitchFamily="18" charset="0"/>
              </a:rPr>
              <a:t>:</a:t>
            </a:r>
            <a:endParaRPr lang="uk-UA" sz="1400" dirty="0" smtClean="0">
              <a:latin typeface="Times New Roman" panose="02020603050405020304" pitchFamily="18" charset="0"/>
              <a:cs typeface="Times New Roman" panose="02020603050405020304" pitchFamily="18" charset="0"/>
            </a:endParaRPr>
          </a:p>
          <a:p>
            <a:pPr marL="0" indent="0">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нарощування обсягів виробництва і реалізації в межах номенклатури;</a:t>
            </a:r>
            <a:endParaRPr lang="uk-UA" sz="1400" dirty="0" smtClean="0">
              <a:latin typeface="Times New Roman" panose="02020603050405020304" pitchFamily="18" charset="0"/>
              <a:cs typeface="Times New Roman" panose="02020603050405020304" pitchFamily="18" charset="0"/>
            </a:endParaRPr>
          </a:p>
          <a:p>
            <a:pPr marL="0" indent="0">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реалізація диверсифікованої номенклатури продукції на ринках, що розширюються;</a:t>
            </a:r>
            <a:endParaRPr lang="uk-UA" sz="1400" dirty="0" smtClean="0">
              <a:latin typeface="Times New Roman" panose="02020603050405020304" pitchFamily="18" charset="0"/>
              <a:cs typeface="Times New Roman" panose="02020603050405020304" pitchFamily="18" charset="0"/>
            </a:endParaRPr>
          </a:p>
          <a:p>
            <a:pPr marL="0" indent="0">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збільшення експорту вітчизняних товарів або випуску </a:t>
            </a:r>
            <a:r>
              <a:rPr lang="uk-UA" sz="1400" dirty="0" err="1" smtClean="0">
                <a:latin typeface="Times New Roman" panose="02020603050405020304" pitchFamily="18" charset="0"/>
                <a:cs typeface="Times New Roman" panose="02020603050405020304" pitchFamily="18" charset="0"/>
              </a:rPr>
              <a:t>імпортозамінюючої</a:t>
            </a:r>
            <a:r>
              <a:rPr lang="uk-UA" sz="1400" dirty="0" smtClean="0">
                <a:latin typeface="Times New Roman" panose="02020603050405020304" pitchFamily="18" charset="0"/>
                <a:cs typeface="Times New Roman" panose="02020603050405020304" pitchFamily="18" charset="0"/>
              </a:rPr>
              <a:t> продукції;</a:t>
            </a:r>
            <a:endParaRPr lang="uk-UA" sz="1400" dirty="0" smtClean="0">
              <a:latin typeface="Times New Roman" panose="02020603050405020304" pitchFamily="18" charset="0"/>
              <a:cs typeface="Times New Roman" panose="02020603050405020304" pitchFamily="18" charset="0"/>
            </a:endParaRPr>
          </a:p>
          <a:p>
            <a:pPr marL="0" indent="0">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економії фінансових витрат (у виробництві, управлінні);</a:t>
            </a:r>
            <a:endParaRPr lang="uk-UA" sz="1400" dirty="0" smtClean="0">
              <a:latin typeface="Times New Roman" panose="02020603050405020304" pitchFamily="18" charset="0"/>
              <a:cs typeface="Times New Roman" panose="02020603050405020304" pitchFamily="18" charset="0"/>
            </a:endParaRPr>
          </a:p>
          <a:p>
            <a:pPr marL="0" indent="0">
              <a:buNone/>
            </a:pPr>
            <a:r>
              <a:rPr lang="uk-UA" sz="1400" b="1" dirty="0" smtClean="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реалізації завдань цільових і державних науково-технічних програм, виконання поставок для державних потреб.</a:t>
            </a:r>
            <a:endParaRPr lang="uk-UA" sz="1400" dirty="0" smtClean="0">
              <a:latin typeface="Times New Roman" panose="02020603050405020304" pitchFamily="18" charset="0"/>
              <a:cs typeface="Times New Roman" panose="02020603050405020304" pitchFamily="18" charset="0"/>
            </a:endParaRPr>
          </a:p>
          <a:p>
            <a:pPr marL="0" indent="0" algn="just">
              <a:buNone/>
            </a:pPr>
            <a:endParaRPr lang="uk-UA"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043940"/>
            <a:ext cx="9036685" cy="5814060"/>
          </a:xfrm>
        </p:spPr>
        <p:txBody>
          <a:bodyPr>
            <a:normAutofit fontScale="62500" lnSpcReduction="20000"/>
          </a:bodyPr>
          <a:lstStyle/>
          <a:p>
            <a:pPr lvl="0" algn="just" fontAlgn="base"/>
            <a:r>
              <a:rPr lang="uk-UA" b="1" i="1" dirty="0" smtClean="0">
                <a:latin typeface="Times New Roman" panose="02020603050405020304" pitchFamily="18" charset="0"/>
                <a:cs typeface="Times New Roman" panose="02020603050405020304" pitchFamily="18" charset="0"/>
              </a:rPr>
              <a:t>За мотивацією свого ресурсного забезпечення:</a:t>
            </a:r>
            <a:endParaRPr lang="uk-UA" b="1" dirty="0" smtClean="0">
              <a:latin typeface="Times New Roman" panose="02020603050405020304" pitchFamily="18" charset="0"/>
              <a:cs typeface="Times New Roman" panose="02020603050405020304" pitchFamily="18" charset="0"/>
            </a:endParaRPr>
          </a:p>
          <a:p>
            <a:pPr marL="0" indent="0" algn="just">
              <a:buNone/>
            </a:pPr>
            <a:r>
              <a:rPr lang="uk-UA" b="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використання власних (консолідованих) фінансових ресурсів;</a:t>
            </a:r>
            <a:endParaRPr lang="uk-UA" dirty="0" smtClean="0">
              <a:latin typeface="Times New Roman" panose="02020603050405020304" pitchFamily="18" charset="0"/>
              <a:cs typeface="Times New Roman" panose="02020603050405020304" pitchFamily="18" charset="0"/>
            </a:endParaRPr>
          </a:p>
          <a:p>
            <a:pPr marL="0" indent="0" algn="just">
              <a:buNone/>
            </a:pPr>
            <a:r>
              <a:rPr lang="uk-UA" b="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залучення (шляхом випуску цінних паперів, збільшення залогової вартості корпорації, реалізації механізмів солідарної відповідальності) додаткових (зовнішніх) фінансових ресурсів;</a:t>
            </a:r>
            <a:endParaRPr lang="uk-UA" dirty="0" smtClean="0">
              <a:latin typeface="Times New Roman" panose="02020603050405020304" pitchFamily="18" charset="0"/>
              <a:cs typeface="Times New Roman" panose="02020603050405020304" pitchFamily="18" charset="0"/>
            </a:endParaRPr>
          </a:p>
          <a:p>
            <a:pPr marL="0" indent="0" algn="just">
              <a:buNone/>
            </a:pPr>
            <a:r>
              <a:rPr lang="uk-UA" b="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залучення фінансового капіталу кредитних організацій-учасників; </a:t>
            </a:r>
            <a:r>
              <a:rPr lang="uk-UA" b="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отримання державної ресурсної підтримки.</a:t>
            </a:r>
            <a:endParaRPr lang="uk-UA" dirty="0" smtClean="0">
              <a:latin typeface="Times New Roman" panose="02020603050405020304" pitchFamily="18" charset="0"/>
              <a:cs typeface="Times New Roman" panose="02020603050405020304" pitchFamily="18" charset="0"/>
            </a:endParaRPr>
          </a:p>
          <a:p>
            <a:pPr lvl="0" algn="just" fontAlgn="base"/>
            <a:r>
              <a:rPr lang="uk-UA" b="1" i="1" dirty="0" smtClean="0">
                <a:latin typeface="Times New Roman" panose="02020603050405020304" pitchFamily="18" charset="0"/>
                <a:cs typeface="Times New Roman" panose="02020603050405020304" pitchFamily="18" charset="0"/>
              </a:rPr>
              <a:t>За характером діяльності підприємств-лідерів:</a:t>
            </a:r>
            <a:endParaRPr lang="uk-UA" b="1" dirty="0" smtClean="0">
              <a:latin typeface="Times New Roman" panose="02020603050405020304" pitchFamily="18" charset="0"/>
              <a:cs typeface="Times New Roman" panose="02020603050405020304" pitchFamily="18" charset="0"/>
            </a:endParaRPr>
          </a:p>
          <a:p>
            <a:pPr marL="0" indent="0" algn="just">
              <a:buNone/>
            </a:pPr>
            <a:r>
              <a:rPr lang="uk-UA" b="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не мають явного лідера (внаслідок рівних внесків у спільний капітал);</a:t>
            </a:r>
            <a:endParaRPr lang="uk-UA" dirty="0" smtClean="0">
              <a:latin typeface="Times New Roman" panose="02020603050405020304" pitchFamily="18" charset="0"/>
              <a:cs typeface="Times New Roman" panose="02020603050405020304" pitchFamily="18" charset="0"/>
            </a:endParaRPr>
          </a:p>
          <a:p>
            <a:pPr marL="0" indent="0" algn="just">
              <a:buNone/>
            </a:pPr>
            <a:r>
              <a:rPr lang="uk-UA" b="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мають в якості лідера базове промислове підприємство або конструкторську організацію;</a:t>
            </a:r>
            <a:endParaRPr lang="uk-UA" dirty="0" smtClean="0">
              <a:latin typeface="Times New Roman" panose="02020603050405020304" pitchFamily="18" charset="0"/>
              <a:cs typeface="Times New Roman" panose="02020603050405020304" pitchFamily="18" charset="0"/>
            </a:endParaRPr>
          </a:p>
          <a:p>
            <a:pPr marL="0" indent="0" algn="just">
              <a:buNone/>
            </a:pPr>
            <a:r>
              <a:rPr lang="uk-UA" b="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лідирує фінансово-кредитна структура;</a:t>
            </a:r>
            <a:endParaRPr lang="uk-UA" dirty="0" smtClean="0">
              <a:latin typeface="Times New Roman" panose="02020603050405020304" pitchFamily="18" charset="0"/>
              <a:cs typeface="Times New Roman" panose="02020603050405020304" pitchFamily="18" charset="0"/>
            </a:endParaRPr>
          </a:p>
          <a:p>
            <a:pPr marL="0" indent="0" algn="just">
              <a:buNone/>
            </a:pPr>
            <a:r>
              <a:rPr lang="uk-UA" b="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висувають на роль лідера збутову (торгову) організацію.</a:t>
            </a:r>
            <a:endParaRPr lang="uk-UA" dirty="0" smtClean="0">
              <a:latin typeface="Times New Roman" panose="02020603050405020304" pitchFamily="18" charset="0"/>
              <a:cs typeface="Times New Roman" panose="02020603050405020304" pitchFamily="18" charset="0"/>
            </a:endParaRPr>
          </a:p>
          <a:p>
            <a:pPr lvl="0" algn="just" fontAlgn="base"/>
            <a:r>
              <a:rPr lang="uk-UA" b="1" i="1" dirty="0" smtClean="0">
                <a:latin typeface="Times New Roman" panose="02020603050405020304" pitchFamily="18" charset="0"/>
                <a:cs typeface="Times New Roman" panose="02020603050405020304" pitchFamily="18" charset="0"/>
              </a:rPr>
              <a:t>За ступенем консолідації майна в рамках створеної центральної (управляючої) компанії:</a:t>
            </a:r>
            <a:endParaRPr lang="uk-UA" b="1" dirty="0" smtClean="0">
              <a:latin typeface="Times New Roman" panose="02020603050405020304" pitchFamily="18" charset="0"/>
              <a:cs typeface="Times New Roman" panose="02020603050405020304" pitchFamily="18" charset="0"/>
            </a:endParaRPr>
          </a:p>
          <a:p>
            <a:pPr marL="0" indent="0" algn="just">
              <a:buNone/>
            </a:pPr>
            <a:r>
              <a:rPr lang="uk-UA" b="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ті, що консолідують капітал в розмірі, достатньому для налагодження ефективної діяльності центральної компанії з точки зору самофінансування, гарантування залучення зовнішніх інвестицій для спільних проектів, створення необхідної інформаційної інфраструктури тощо;</a:t>
            </a:r>
            <a:endParaRPr lang="uk-UA" dirty="0" smtClean="0">
              <a:latin typeface="Times New Roman" panose="02020603050405020304" pitchFamily="18" charset="0"/>
              <a:cs typeface="Times New Roman" panose="02020603050405020304" pitchFamily="18" charset="0"/>
            </a:endParaRPr>
          </a:p>
          <a:p>
            <a:pPr marL="0" indent="0" algn="just">
              <a:buNone/>
            </a:pPr>
            <a:r>
              <a:rPr lang="uk-UA" b="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ті, що консолідують капітал в розмірі, необхідному для формальної реєстрації центральної компанії втому чи іншому правовому статусі.</a:t>
            </a:r>
            <a:endParaRPr lang="uk-UA" dirty="0" smtClean="0">
              <a:latin typeface="Times New Roman" panose="02020603050405020304" pitchFamily="18" charset="0"/>
              <a:cs typeface="Times New Roman" panose="02020603050405020304" pitchFamily="18" charset="0"/>
            </a:endParaRPr>
          </a:p>
          <a:p>
            <a:pPr lvl="0" algn="just" fontAlgn="base"/>
            <a:r>
              <a:rPr lang="uk-UA" b="1" i="1" dirty="0" smtClean="0">
                <a:latin typeface="Times New Roman" panose="02020603050405020304" pitchFamily="18" charset="0"/>
                <a:cs typeface="Times New Roman" panose="02020603050405020304" pitchFamily="18" charset="0"/>
              </a:rPr>
              <a:t>За глибиною реалізації принципів інтегровано-корпоративного управління:</a:t>
            </a:r>
            <a:endParaRPr lang="uk-UA" b="1" dirty="0" smtClean="0">
              <a:latin typeface="Times New Roman" panose="02020603050405020304" pitchFamily="18" charset="0"/>
              <a:cs typeface="Times New Roman" panose="02020603050405020304" pitchFamily="18" charset="0"/>
            </a:endParaRPr>
          </a:p>
          <a:p>
            <a:pPr marL="0" indent="0" algn="just">
              <a:buNone/>
            </a:pPr>
            <a:r>
              <a:rPr lang="uk-UA" b="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ті, що фактично реалізовують корпоративні плани (програми) спільної діяльності, засновані на єдиних інформаційно-аналітичних і облікових процедурах і експертизі з боку органів управління об’єднання у цілому;</a:t>
            </a:r>
            <a:endParaRPr lang="uk-UA" dirty="0" smtClean="0">
              <a:latin typeface="Times New Roman" panose="02020603050405020304" pitchFamily="18" charset="0"/>
              <a:cs typeface="Times New Roman" panose="02020603050405020304" pitchFamily="18" charset="0"/>
            </a:endParaRPr>
          </a:p>
          <a:p>
            <a:pPr marL="0" indent="0" algn="just">
              <a:buNone/>
            </a:pPr>
            <a:r>
              <a:rPr lang="uk-UA" b="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ті, що виконують тільки окремі функції (елементи) інтегрованого управління, які не охоплюють діяльність всіх учасників об’єднання і сукупності їх задач;</a:t>
            </a:r>
            <a:endParaRPr lang="uk-UA" dirty="0" smtClean="0">
              <a:latin typeface="Times New Roman" panose="02020603050405020304" pitchFamily="18" charset="0"/>
              <a:cs typeface="Times New Roman" panose="02020603050405020304" pitchFamily="18" charset="0"/>
            </a:endParaRPr>
          </a:p>
          <a:p>
            <a:pPr marL="0" indent="0" algn="just">
              <a:buNone/>
            </a:pPr>
            <a:r>
              <a:rPr lang="uk-UA" b="1" dirty="0" smtClean="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на практиці не керуються в роботі загально-корпоративними планами (програмами).</a:t>
            </a:r>
            <a:endParaRPr lang="uk-UA" dirty="0" smtClean="0">
              <a:latin typeface="Times New Roman" panose="02020603050405020304" pitchFamily="18" charset="0"/>
              <a:cs typeface="Times New Roman" panose="02020603050405020304" pitchFamily="18" charset="0"/>
            </a:endParaRPr>
          </a:p>
          <a:p>
            <a:pPr algn="just"/>
            <a:endParaRPr lang="uk-UA"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052736"/>
            <a:ext cx="8229600" cy="5271864"/>
          </a:xfrm>
        </p:spPr>
        <p:txBody>
          <a:bodyPr>
            <a:normAutofit/>
          </a:bodyPr>
          <a:lstStyle/>
          <a:p>
            <a:pPr marL="0" indent="0" algn="ctr">
              <a:buNone/>
            </a:pPr>
            <a:r>
              <a:rPr lang="uk-UA" sz="1800" b="1" i="1" dirty="0">
                <a:latin typeface="Times New Roman" panose="02020603050405020304" pitchFamily="18" charset="0"/>
                <a:cs typeface="Times New Roman" panose="02020603050405020304" pitchFamily="18" charset="0"/>
              </a:rPr>
              <a:t>Існує декілька типів корпорацій:</a:t>
            </a:r>
            <a:endParaRPr lang="ru-RU" sz="1800" b="1" i="1" dirty="0">
              <a:latin typeface="Times New Roman" panose="02020603050405020304" pitchFamily="18" charset="0"/>
              <a:cs typeface="Times New Roman" panose="02020603050405020304" pitchFamily="18" charset="0"/>
            </a:endParaRPr>
          </a:p>
          <a:p>
            <a:pPr lvl="0" algn="just"/>
            <a:r>
              <a:rPr lang="uk-UA" sz="1500" b="1" i="1" dirty="0">
                <a:latin typeface="Times New Roman" panose="02020603050405020304" pitchFamily="18" charset="0"/>
                <a:cs typeface="Times New Roman" panose="02020603050405020304" pitchFamily="18" charset="0"/>
              </a:rPr>
              <a:t>державна корпорація</a:t>
            </a:r>
            <a:r>
              <a:rPr lang="uk-UA" sz="1500" dirty="0">
                <a:latin typeface="Times New Roman" panose="02020603050405020304" pitchFamily="18" charset="0"/>
                <a:cs typeface="Times New Roman" panose="02020603050405020304" pitchFamily="18" charset="0"/>
              </a:rPr>
              <a:t> – корпорація, яка знаходиться у власності уряду і створена для спеціальних державних </a:t>
            </a:r>
            <a:r>
              <a:rPr lang="uk-UA" sz="1500" dirty="0" smtClean="0">
                <a:latin typeface="Times New Roman" panose="02020603050405020304" pitchFamily="18" charset="0"/>
                <a:cs typeface="Times New Roman" panose="02020603050405020304" pitchFamily="18" charset="0"/>
              </a:rPr>
              <a:t>цілей;</a:t>
            </a:r>
            <a:endParaRPr lang="ru-RU" sz="1500" dirty="0" smtClean="0">
              <a:latin typeface="Times New Roman" panose="02020603050405020304" pitchFamily="18" charset="0"/>
              <a:cs typeface="Times New Roman" panose="02020603050405020304" pitchFamily="18" charset="0"/>
            </a:endParaRPr>
          </a:p>
          <a:p>
            <a:pPr lvl="0" algn="just"/>
            <a:r>
              <a:rPr lang="uk-UA" sz="1500" b="1" i="1" dirty="0" smtClean="0">
                <a:latin typeface="Times New Roman" panose="02020603050405020304" pitchFamily="18" charset="0"/>
                <a:cs typeface="Times New Roman" panose="02020603050405020304" pitchFamily="18" charset="0"/>
              </a:rPr>
              <a:t>приватна </a:t>
            </a:r>
            <a:r>
              <a:rPr lang="uk-UA" sz="1500" b="1" i="1" dirty="0">
                <a:latin typeface="Times New Roman" panose="02020603050405020304" pitchFamily="18" charset="0"/>
                <a:cs typeface="Times New Roman" panose="02020603050405020304" pitchFamily="18" charset="0"/>
              </a:rPr>
              <a:t>корпорація</a:t>
            </a:r>
            <a:r>
              <a:rPr lang="uk-UA" sz="1500" dirty="0">
                <a:latin typeface="Times New Roman" panose="02020603050405020304" pitchFamily="18" charset="0"/>
                <a:cs typeface="Times New Roman" panose="02020603050405020304" pitchFamily="18" charset="0"/>
              </a:rPr>
              <a:t> – компанія, власником якої є приватні особи або фірми;</a:t>
            </a:r>
            <a:endParaRPr lang="ru-RU" sz="1500" dirty="0">
              <a:latin typeface="Times New Roman" panose="02020603050405020304" pitchFamily="18" charset="0"/>
              <a:cs typeface="Times New Roman" panose="02020603050405020304" pitchFamily="18" charset="0"/>
            </a:endParaRPr>
          </a:p>
          <a:p>
            <a:pPr lvl="0" algn="just"/>
            <a:r>
              <a:rPr lang="uk-UA" sz="1500" b="1" i="1" dirty="0">
                <a:latin typeface="Times New Roman" panose="02020603050405020304" pitchFamily="18" charset="0"/>
                <a:cs typeface="Times New Roman" panose="02020603050405020304" pitchFamily="18" charset="0"/>
              </a:rPr>
              <a:t>некомерційна корпорація</a:t>
            </a:r>
            <a:r>
              <a:rPr lang="uk-UA" sz="1500" dirty="0">
                <a:latin typeface="Times New Roman" panose="02020603050405020304" pitchFamily="18" charset="0"/>
                <a:cs typeface="Times New Roman" panose="02020603050405020304" pitchFamily="18" charset="0"/>
              </a:rPr>
              <a:t> – компанія, власники якої мають обмежену відповідальність і основна мета діяльності є виконання послуг, а не отримання максимального </a:t>
            </a:r>
            <a:r>
              <a:rPr lang="uk-UA" sz="1500" dirty="0" smtClean="0">
                <a:latin typeface="Times New Roman" panose="02020603050405020304" pitchFamily="18" charset="0"/>
                <a:cs typeface="Times New Roman" panose="02020603050405020304" pitchFamily="18" charset="0"/>
              </a:rPr>
              <a:t>прибутку;</a:t>
            </a:r>
            <a:endParaRPr lang="ru-RU" sz="1500" dirty="0">
              <a:latin typeface="Times New Roman" panose="02020603050405020304" pitchFamily="18" charset="0"/>
              <a:cs typeface="Times New Roman" panose="02020603050405020304" pitchFamily="18" charset="0"/>
            </a:endParaRPr>
          </a:p>
          <a:p>
            <a:pPr lvl="0" algn="just"/>
            <a:r>
              <a:rPr lang="uk-UA" sz="1500" b="1" i="1" dirty="0">
                <a:latin typeface="Times New Roman" panose="02020603050405020304" pitchFamily="18" charset="0"/>
                <a:cs typeface="Times New Roman" panose="02020603050405020304" pitchFamily="18" charset="0"/>
              </a:rPr>
              <a:t>комерційна корпорація</a:t>
            </a:r>
            <a:r>
              <a:rPr lang="uk-UA" sz="1500" dirty="0">
                <a:latin typeface="Times New Roman" panose="02020603050405020304" pitchFamily="18" charset="0"/>
                <a:cs typeface="Times New Roman" panose="02020603050405020304" pitchFamily="18" charset="0"/>
              </a:rPr>
              <a:t> – компанія, мета діяльності є отримання прибутку;</a:t>
            </a:r>
            <a:endParaRPr lang="ru-RU" sz="1500" dirty="0">
              <a:latin typeface="Times New Roman" panose="02020603050405020304" pitchFamily="18" charset="0"/>
              <a:cs typeface="Times New Roman" panose="02020603050405020304" pitchFamily="18" charset="0"/>
            </a:endParaRPr>
          </a:p>
          <a:p>
            <a:pPr lvl="0" algn="just"/>
            <a:r>
              <a:rPr lang="uk-UA" sz="1500" b="1" i="1" dirty="0">
                <a:latin typeface="Times New Roman" panose="02020603050405020304" pitchFamily="18" charset="0"/>
                <a:cs typeface="Times New Roman" panose="02020603050405020304" pitchFamily="18" charset="0"/>
              </a:rPr>
              <a:t>корпорація </a:t>
            </a:r>
            <a:r>
              <a:rPr lang="uk-UA" sz="1500" b="1" i="1" dirty="0" smtClean="0">
                <a:latin typeface="Times New Roman" panose="02020603050405020304" pitchFamily="18" charset="0"/>
                <a:cs typeface="Times New Roman" panose="02020603050405020304" pitchFamily="18" charset="0"/>
              </a:rPr>
              <a:t>публічного </a:t>
            </a:r>
            <a:r>
              <a:rPr lang="uk-UA" sz="1500" b="1" i="1" dirty="0">
                <a:latin typeface="Times New Roman" panose="02020603050405020304" pitchFamily="18" charset="0"/>
                <a:cs typeface="Times New Roman" panose="02020603050405020304" pitchFamily="18" charset="0"/>
              </a:rPr>
              <a:t>типу</a:t>
            </a:r>
            <a:r>
              <a:rPr lang="uk-UA" sz="1500" dirty="0">
                <a:latin typeface="Times New Roman" panose="02020603050405020304" pitchFamily="18" charset="0"/>
                <a:cs typeface="Times New Roman" panose="02020603050405020304" pitchFamily="18" charset="0"/>
              </a:rPr>
              <a:t> – корпорація, яка активно розповсюджує акції на відкритих торгах, дає повний контроль над управлінням корпорацією;</a:t>
            </a:r>
            <a:endParaRPr lang="ru-RU" sz="1500" dirty="0">
              <a:latin typeface="Times New Roman" panose="02020603050405020304" pitchFamily="18" charset="0"/>
              <a:cs typeface="Times New Roman" panose="02020603050405020304" pitchFamily="18" charset="0"/>
            </a:endParaRPr>
          </a:p>
          <a:p>
            <a:pPr lvl="0" algn="just"/>
            <a:r>
              <a:rPr lang="uk-UA" sz="1500" b="1" i="1" dirty="0">
                <a:latin typeface="Times New Roman" panose="02020603050405020304" pitchFamily="18" charset="0"/>
                <a:cs typeface="Times New Roman" panose="02020603050405020304" pitchFamily="18" charset="0"/>
              </a:rPr>
              <a:t>корпорація </a:t>
            </a:r>
            <a:r>
              <a:rPr lang="uk-UA" sz="1500" b="1" i="1" dirty="0" smtClean="0">
                <a:latin typeface="Times New Roman" panose="02020603050405020304" pitchFamily="18" charset="0"/>
                <a:cs typeface="Times New Roman" panose="02020603050405020304" pitchFamily="18" charset="0"/>
              </a:rPr>
              <a:t>приватного </a:t>
            </a:r>
            <a:r>
              <a:rPr lang="uk-UA" sz="1500" b="1" i="1" dirty="0">
                <a:latin typeface="Times New Roman" panose="02020603050405020304" pitchFamily="18" charset="0"/>
                <a:cs typeface="Times New Roman" panose="02020603050405020304" pitchFamily="18" charset="0"/>
              </a:rPr>
              <a:t>типу</a:t>
            </a:r>
            <a:r>
              <a:rPr lang="uk-UA" sz="1500" dirty="0">
                <a:latin typeface="Times New Roman" panose="02020603050405020304" pitchFamily="18" charset="0"/>
                <a:cs typeface="Times New Roman" panose="02020603050405020304" pitchFamily="18" charset="0"/>
              </a:rPr>
              <a:t> – корпорація, яка не продає акції на відкритих торгах, а розповсюджує серед засновників, дає повний контроль над управлінням корпорацією.</a:t>
            </a:r>
            <a:endParaRPr lang="ru-RU" sz="1500" dirty="0">
              <a:latin typeface="Times New Roman" panose="02020603050405020304" pitchFamily="18" charset="0"/>
              <a:cs typeface="Times New Roman" panose="02020603050405020304" pitchFamily="18" charset="0"/>
            </a:endParaRPr>
          </a:p>
          <a:p>
            <a:pPr lvl="0" algn="just"/>
            <a:r>
              <a:rPr lang="uk-UA" sz="1500" b="1" i="1" dirty="0">
                <a:latin typeface="Times New Roman" panose="02020603050405020304" pitchFamily="18" charset="0"/>
                <a:cs typeface="Times New Roman" panose="02020603050405020304" pitchFamily="18" charset="0"/>
              </a:rPr>
              <a:t>корпорації з обмеженою відповідальністю</a:t>
            </a:r>
            <a:r>
              <a:rPr lang="uk-UA" sz="1500" dirty="0">
                <a:latin typeface="Times New Roman" panose="02020603050405020304" pitchFamily="18" charset="0"/>
                <a:cs typeface="Times New Roman" panose="02020603050405020304" pitchFamily="18" charset="0"/>
              </a:rPr>
              <a:t> </a:t>
            </a:r>
            <a:r>
              <a:rPr lang="uk-UA" sz="1500" dirty="0" smtClean="0">
                <a:latin typeface="Times New Roman" panose="02020603050405020304" pitchFamily="18" charset="0"/>
                <a:cs typeface="Times New Roman" panose="02020603050405020304" pitchFamily="18" charset="0"/>
              </a:rPr>
              <a:t>– корпорації </a:t>
            </a:r>
            <a:r>
              <a:rPr lang="uk-UA" sz="1500" dirty="0">
                <a:latin typeface="Times New Roman" panose="02020603050405020304" pitchFamily="18" charset="0"/>
                <a:cs typeface="Times New Roman" panose="02020603050405020304" pitchFamily="18" charset="0"/>
              </a:rPr>
              <a:t>та товариства з обмеженою відповідальністю (кількість акціонерів не обмежена, участь членів в управлінні не обмежена, строк існування не більше 30 років);</a:t>
            </a:r>
            <a:endParaRPr lang="ru-RU" sz="1500" dirty="0">
              <a:latin typeface="Times New Roman" panose="02020603050405020304" pitchFamily="18" charset="0"/>
              <a:cs typeface="Times New Roman" panose="02020603050405020304" pitchFamily="18" charset="0"/>
            </a:endParaRPr>
          </a:p>
          <a:p>
            <a:pPr lvl="0" algn="just"/>
            <a:r>
              <a:rPr lang="uk-UA" sz="1500" b="1" i="1" dirty="0">
                <a:latin typeface="Times New Roman" panose="02020603050405020304" pitchFamily="18" charset="0"/>
                <a:cs typeface="Times New Roman" panose="02020603050405020304" pitchFamily="18" charset="0"/>
              </a:rPr>
              <a:t>дочірня корпорація</a:t>
            </a:r>
            <a:r>
              <a:rPr lang="uk-UA" sz="1500" dirty="0">
                <a:latin typeface="Times New Roman" panose="02020603050405020304" pitchFamily="18" charset="0"/>
                <a:cs typeface="Times New Roman" panose="02020603050405020304" pitchFamily="18" charset="0"/>
              </a:rPr>
              <a:t> – компанія, капітал якої належить іншій корпорації;</a:t>
            </a:r>
            <a:endParaRPr lang="ru-RU" sz="1500" dirty="0">
              <a:latin typeface="Times New Roman" panose="02020603050405020304" pitchFamily="18" charset="0"/>
              <a:cs typeface="Times New Roman" panose="02020603050405020304" pitchFamily="18" charset="0"/>
            </a:endParaRPr>
          </a:p>
          <a:p>
            <a:pPr lvl="0" algn="just"/>
            <a:r>
              <a:rPr lang="uk-UA" sz="1500" b="1" i="1" dirty="0">
                <a:latin typeface="Times New Roman" panose="02020603050405020304" pitchFamily="18" charset="0"/>
                <a:cs typeface="Times New Roman" panose="02020603050405020304" pitchFamily="18" charset="0"/>
              </a:rPr>
              <a:t>материнська корпорація</a:t>
            </a:r>
            <a:r>
              <a:rPr lang="uk-UA" sz="1500" dirty="0">
                <a:latin typeface="Times New Roman" panose="02020603050405020304" pitchFamily="18" charset="0"/>
                <a:cs typeface="Times New Roman" panose="02020603050405020304" pitchFamily="18" charset="0"/>
              </a:rPr>
              <a:t> – компанія, яка володіє більшою частиною або всім обсягом акцій іншої компанії та приймає активну участь в управлінні;</a:t>
            </a:r>
            <a:endParaRPr lang="ru-RU" sz="1500" dirty="0">
              <a:latin typeface="Times New Roman" panose="02020603050405020304" pitchFamily="18" charset="0"/>
              <a:cs typeface="Times New Roman" panose="02020603050405020304" pitchFamily="18" charset="0"/>
            </a:endParaRPr>
          </a:p>
          <a:p>
            <a:pPr lvl="0" algn="just"/>
            <a:r>
              <a:rPr lang="uk-UA" sz="1500" b="1" i="1" dirty="0">
                <a:latin typeface="Times New Roman" panose="02020603050405020304" pitchFamily="18" charset="0"/>
                <a:cs typeface="Times New Roman" panose="02020603050405020304" pitchFamily="18" charset="0"/>
              </a:rPr>
              <a:t>холдингова корпорація</a:t>
            </a:r>
            <a:r>
              <a:rPr lang="uk-UA" sz="1500" dirty="0">
                <a:latin typeface="Times New Roman" panose="02020603050405020304" pitchFamily="18" charset="0"/>
                <a:cs typeface="Times New Roman" panose="02020603050405020304" pitchFamily="18" charset="0"/>
              </a:rPr>
              <a:t> – компанія, яка володіє більшою </a:t>
            </a:r>
            <a:r>
              <a:rPr lang="uk-UA" sz="1500" dirty="0" smtClean="0">
                <a:latin typeface="Times New Roman" panose="02020603050405020304" pitchFamily="18" charset="0"/>
                <a:cs typeface="Times New Roman" panose="02020603050405020304" pitchFamily="18" charset="0"/>
              </a:rPr>
              <a:t>частиною </a:t>
            </a:r>
            <a:r>
              <a:rPr lang="uk-UA" sz="1500" dirty="0">
                <a:latin typeface="Times New Roman" panose="02020603050405020304" pitchFamily="18" charset="0"/>
                <a:cs typeface="Times New Roman" panose="02020603050405020304" pitchFamily="18" charset="0"/>
              </a:rPr>
              <a:t>акцій іншої компанії, але не приймає участь в управлінні.</a:t>
            </a:r>
            <a:endParaRPr lang="ru-RU" sz="1500" dirty="0">
              <a:latin typeface="Times New Roman" panose="02020603050405020304" pitchFamily="18" charset="0"/>
              <a:cs typeface="Times New Roman" panose="02020603050405020304" pitchFamily="18" charset="0"/>
            </a:endParaRPr>
          </a:p>
          <a:p>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64" y="0"/>
            <a:ext cx="9144000" cy="1143000"/>
          </a:xfrm>
        </p:spPr>
        <p:txBody>
          <a:bodyPr>
            <a:normAutofit/>
          </a:bodyPr>
          <a:lstStyle/>
          <a:p>
            <a:pPr algn="ctr"/>
            <a:r>
              <a:rPr lang="uk-UA" sz="2800" b="1" dirty="0" smtClean="0">
                <a:latin typeface="Times New Roman" panose="02020603050405020304" pitchFamily="18" charset="0"/>
                <a:cs typeface="Times New Roman" panose="02020603050405020304" pitchFamily="18" charset="0"/>
              </a:rPr>
              <a:t>6. Сучасні системи та моделі корпоративного управління</a:t>
            </a:r>
            <a:endParaRPr lang="uk-UA" sz="2800" dirty="0"/>
          </a:p>
        </p:txBody>
      </p:sp>
      <p:sp>
        <p:nvSpPr>
          <p:cNvPr id="3" name="Объект 2"/>
          <p:cNvSpPr>
            <a:spLocks noGrp="1"/>
          </p:cNvSpPr>
          <p:nvPr>
            <p:ph idx="1"/>
          </p:nvPr>
        </p:nvSpPr>
        <p:spPr>
          <a:xfrm>
            <a:off x="0" y="1143000"/>
            <a:ext cx="9144000" cy="5715000"/>
          </a:xfrm>
        </p:spPr>
        <p:txBody>
          <a:bodyPr>
            <a:normAutofit/>
          </a:bodyPr>
          <a:lstStyle/>
          <a:p>
            <a:pPr algn="just"/>
            <a:r>
              <a:rPr lang="uk-UA" sz="1600" dirty="0" smtClean="0">
                <a:latin typeface="Times New Roman" panose="02020603050405020304" pitchFamily="18" charset="0"/>
                <a:cs typeface="Times New Roman" panose="02020603050405020304" pitchFamily="18" charset="0"/>
              </a:rPr>
              <a:t>Переважного поширення у світі набули </a:t>
            </a:r>
            <a:r>
              <a:rPr lang="uk-UA" sz="1600" b="1" dirty="0" smtClean="0">
                <a:latin typeface="Times New Roman" panose="02020603050405020304" pitchFamily="18" charset="0"/>
                <a:cs typeface="Times New Roman" panose="02020603050405020304" pitchFamily="18" charset="0"/>
              </a:rPr>
              <a:t>дві управлінські системи </a:t>
            </a:r>
            <a:r>
              <a:rPr lang="uk-UA" sz="1600" dirty="0" smtClean="0">
                <a:latin typeface="Times New Roman" panose="02020603050405020304" pitchFamily="18" charset="0"/>
                <a:cs typeface="Times New Roman" panose="02020603050405020304" pitchFamily="18" charset="0"/>
              </a:rPr>
              <a:t>корпоративного регулювання, які склались історично та економічно в тих чи інших країнах і характеризують основні підходи до проблеми повноважень і відповідно прийняття рішень та реалізації прав власності. Ці системи отримали назви </a:t>
            </a:r>
            <a:r>
              <a:rPr lang="uk-UA" sz="1600" b="1" dirty="0" err="1" smtClean="0">
                <a:latin typeface="Times New Roman" panose="02020603050405020304" pitchFamily="18" charset="0"/>
                <a:cs typeface="Times New Roman" panose="02020603050405020304" pitchFamily="18" charset="0"/>
              </a:rPr>
              <a:t>інсайдерських</a:t>
            </a:r>
            <a:r>
              <a:rPr lang="uk-UA" sz="1600" dirty="0" smtClean="0">
                <a:latin typeface="Times New Roman" panose="02020603050405020304" pitchFamily="18" charset="0"/>
                <a:cs typeface="Times New Roman" panose="02020603050405020304" pitchFamily="18" charset="0"/>
              </a:rPr>
              <a:t> та </a:t>
            </a:r>
            <a:r>
              <a:rPr lang="uk-UA" sz="1600" b="1" dirty="0" err="1" smtClean="0">
                <a:latin typeface="Times New Roman" panose="02020603050405020304" pitchFamily="18" charset="0"/>
                <a:cs typeface="Times New Roman" panose="02020603050405020304" pitchFamily="18" charset="0"/>
              </a:rPr>
              <a:t>аутсайдерських</a:t>
            </a:r>
            <a:r>
              <a:rPr lang="uk-UA" sz="1600" dirty="0" smtClean="0">
                <a:latin typeface="Times New Roman" panose="02020603050405020304" pitchFamily="18" charset="0"/>
                <a:cs typeface="Times New Roman" panose="02020603050405020304" pitchFamily="18" charset="0"/>
              </a:rPr>
              <a:t>. </a:t>
            </a:r>
            <a:endParaRPr lang="uk-UA" sz="1600" dirty="0" smtClean="0">
              <a:latin typeface="Times New Roman" panose="02020603050405020304" pitchFamily="18" charset="0"/>
              <a:cs typeface="Times New Roman" panose="02020603050405020304" pitchFamily="18" charset="0"/>
            </a:endParaRPr>
          </a:p>
          <a:p>
            <a:pPr algn="just"/>
            <a:r>
              <a:rPr lang="uk-UA" sz="1600" b="1" i="1" dirty="0" err="1" smtClean="0">
                <a:latin typeface="Times New Roman" panose="02020603050405020304" pitchFamily="18" charset="0"/>
                <a:cs typeface="Times New Roman" panose="02020603050405020304" pitchFamily="18" charset="0"/>
              </a:rPr>
              <a:t>Інсайдерські</a:t>
            </a:r>
            <a:r>
              <a:rPr lang="uk-UA" sz="1600" b="1" i="1" dirty="0" smtClean="0">
                <a:latin typeface="Times New Roman" panose="02020603050405020304" pitchFamily="18" charset="0"/>
                <a:cs typeface="Times New Roman" panose="02020603050405020304" pitchFamily="18" charset="0"/>
              </a:rPr>
              <a:t> системи </a:t>
            </a:r>
            <a:r>
              <a:rPr lang="uk-UA" sz="1600" dirty="0" smtClean="0">
                <a:latin typeface="Times New Roman" panose="02020603050405020304" pitchFamily="18" charset="0"/>
                <a:cs typeface="Times New Roman" panose="02020603050405020304" pitchFamily="18" charset="0"/>
              </a:rPr>
              <a:t>управління існують у разі, коли власність сконцентрована в руках кількох осіб, які володіють великими частками корпоративного майна. У цьому випадку значна частина функцій управління здійснюється цими (юридичними чи фізичними) особами і менеджмент перебуває під їх прямим впливом. Характерним є те, що інсайдери є водночас і акціонерами, і менеджерами таких корпорацій. </a:t>
            </a:r>
            <a:endParaRPr lang="uk-UA" sz="1600" dirty="0" smtClean="0">
              <a:latin typeface="Times New Roman" panose="02020603050405020304" pitchFamily="18" charset="0"/>
              <a:cs typeface="Times New Roman" panose="02020603050405020304" pitchFamily="18" charset="0"/>
            </a:endParaRPr>
          </a:p>
          <a:p>
            <a:pPr algn="just"/>
            <a:r>
              <a:rPr lang="uk-UA" sz="1600" b="1" i="1" dirty="0" err="1" smtClean="0">
                <a:latin typeface="Times New Roman" panose="02020603050405020304" pitchFamily="18" charset="0"/>
                <a:cs typeface="Times New Roman" panose="02020603050405020304" pitchFamily="18" charset="0"/>
              </a:rPr>
              <a:t>Аутсайдерські</a:t>
            </a:r>
            <a:r>
              <a:rPr lang="uk-UA" sz="1600" b="1" i="1" dirty="0" smtClean="0">
                <a:latin typeface="Times New Roman" panose="02020603050405020304" pitchFamily="18" charset="0"/>
                <a:cs typeface="Times New Roman" panose="02020603050405020304" pitchFamily="18" charset="0"/>
              </a:rPr>
              <a:t> системи</a:t>
            </a:r>
            <a:r>
              <a:rPr lang="uk-UA" sz="1600" dirty="0" smtClean="0">
                <a:latin typeface="Times New Roman" panose="02020603050405020304" pitchFamily="18" charset="0"/>
                <a:cs typeface="Times New Roman" panose="02020603050405020304" pitchFamily="18" charset="0"/>
              </a:rPr>
              <a:t> характеризуються широкою акціонерною власністю, яка є досить розпорошеною, і тому вплив на прийняття рішень більшою мірою залежить від менеджерів, застосування різних форм перехоплення контролю за корпорацією. Вважається, що в країнах континентальної Європи та в Японії існує переважно </a:t>
            </a:r>
            <a:r>
              <a:rPr lang="uk-UA" sz="1600" dirty="0" err="1" smtClean="0">
                <a:latin typeface="Times New Roman" panose="02020603050405020304" pitchFamily="18" charset="0"/>
                <a:cs typeface="Times New Roman" panose="02020603050405020304" pitchFamily="18" charset="0"/>
              </a:rPr>
              <a:t>інсайдерська</a:t>
            </a:r>
            <a:r>
              <a:rPr lang="uk-UA" sz="1600" dirty="0" smtClean="0">
                <a:latin typeface="Times New Roman" panose="02020603050405020304" pitchFamily="18" charset="0"/>
                <a:cs typeface="Times New Roman" panose="02020603050405020304" pitchFamily="18" charset="0"/>
              </a:rPr>
              <a:t> система корпоративного управління, в США і Великій Британії – </a:t>
            </a:r>
            <a:r>
              <a:rPr lang="uk-UA" sz="1600" dirty="0" err="1" smtClean="0">
                <a:latin typeface="Times New Roman" panose="02020603050405020304" pitchFamily="18" charset="0"/>
                <a:cs typeface="Times New Roman" panose="02020603050405020304" pitchFamily="18" charset="0"/>
              </a:rPr>
              <a:t>аутсайдерська</a:t>
            </a:r>
            <a:r>
              <a:rPr lang="uk-UA" sz="1600" dirty="0" smtClean="0">
                <a:latin typeface="Times New Roman" panose="02020603050405020304" pitchFamily="18" charset="0"/>
                <a:cs typeface="Times New Roman" panose="02020603050405020304" pitchFamily="18" charset="0"/>
              </a:rPr>
              <a:t>. Таке розмежування засновується на рівнях концентрації корпоративної власності і застосуванні дворівневих або </a:t>
            </a:r>
            <a:r>
              <a:rPr lang="uk-UA" sz="1600" dirty="0" err="1" smtClean="0">
                <a:latin typeface="Times New Roman" panose="02020603050405020304" pitchFamily="18" charset="0"/>
                <a:cs typeface="Times New Roman" panose="02020603050405020304" pitchFamily="18" charset="0"/>
              </a:rPr>
              <a:t>однорівневих</a:t>
            </a:r>
            <a:r>
              <a:rPr lang="uk-UA" sz="1600" dirty="0" smtClean="0">
                <a:latin typeface="Times New Roman" panose="02020603050405020304" pitchFamily="18" charset="0"/>
                <a:cs typeface="Times New Roman" panose="02020603050405020304" pitchFamily="18" charset="0"/>
              </a:rPr>
              <a:t> систем управління. Проте наявність тих чи інших систем корпоративного управління не знімає існування однакових проблем. </a:t>
            </a:r>
            <a:endParaRPr lang="uk-UA" sz="1600" dirty="0" smtClean="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Такими </a:t>
            </a:r>
            <a:r>
              <a:rPr lang="ru-RU" sz="1600" dirty="0" smtClean="0">
                <a:latin typeface="Times New Roman" panose="02020603050405020304" pitchFamily="18" charset="0"/>
                <a:cs typeface="Times New Roman" panose="02020603050405020304" pitchFamily="18" charset="0"/>
              </a:rPr>
              <a:t>проблемами </a:t>
            </a:r>
            <a:r>
              <a:rPr lang="ru-RU" sz="1600" dirty="0">
                <a:latin typeface="Times New Roman" panose="02020603050405020304" pitchFamily="18" charset="0"/>
                <a:cs typeface="Times New Roman" panose="02020603050405020304" pitchFamily="18" charset="0"/>
              </a:rPr>
              <a:t>є </a:t>
            </a:r>
            <a:r>
              <a:rPr lang="uk-UA" sz="1600" dirty="0" smtClean="0">
                <a:latin typeface="Times New Roman" panose="02020603050405020304" pitchFamily="18" charset="0"/>
                <a:cs typeface="Times New Roman" panose="02020603050405020304" pitchFamily="18" charset="0"/>
              </a:rPr>
              <a:t>забезпечення інтересів дрібних інвесторів, суперечності між коротко- та довгостроковими інтересами інвесторів, а також між виконавчими та не виконавчими директорами, між різними групами інвесторів, у тому числі державними та іноземними.</a:t>
            </a:r>
            <a:endParaRPr lang="uk-UA" sz="1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7474"/>
            <a:ext cx="8820472" cy="1143000"/>
          </a:xfrm>
        </p:spPr>
        <p:txBody>
          <a:bodyPr>
            <a:normAutofit/>
          </a:bodyPr>
          <a:lstStyle/>
          <a:p>
            <a:pPr algn="ctr"/>
            <a:r>
              <a:rPr lang="uk-UA" sz="2800" b="1" i="1" dirty="0" smtClean="0">
                <a:latin typeface="Times New Roman" panose="02020603050405020304" pitchFamily="18" charset="0"/>
                <a:cs typeface="Times New Roman" panose="02020603050405020304" pitchFamily="18" charset="0"/>
              </a:rPr>
              <a:t>1. </a:t>
            </a:r>
            <a:r>
              <a:rPr lang="uk-UA" sz="2800" b="1" i="1" dirty="0">
                <a:latin typeface="Times New Roman" panose="02020603050405020304" pitchFamily="18" charset="0"/>
                <a:cs typeface="Times New Roman" panose="02020603050405020304" pitchFamily="18" charset="0"/>
              </a:rPr>
              <a:t>Сутність i економічна природа корпоративного управління</a:t>
            </a:r>
            <a:endParaRPr lang="uk-UA" sz="2800" b="1" i="1" dirty="0"/>
          </a:p>
        </p:txBody>
      </p:sp>
      <p:sp>
        <p:nvSpPr>
          <p:cNvPr id="3" name="Объект 2"/>
          <p:cNvSpPr>
            <a:spLocks noGrp="1"/>
          </p:cNvSpPr>
          <p:nvPr>
            <p:ph idx="1"/>
          </p:nvPr>
        </p:nvSpPr>
        <p:spPr>
          <a:xfrm>
            <a:off x="0" y="1547664"/>
            <a:ext cx="9144000" cy="5310336"/>
          </a:xfrm>
        </p:spPr>
        <p:txBody>
          <a:bodyPr>
            <a:normAutofit fontScale="92500" lnSpcReduction="20000"/>
          </a:bodyPr>
          <a:lstStyle/>
          <a:p>
            <a:pPr marL="0" indent="0" algn="just">
              <a:buNone/>
            </a:pPr>
            <a:r>
              <a:rPr lang="uk-UA" sz="1400" dirty="0" smtClean="0">
                <a:latin typeface="Times New Roman" panose="02020603050405020304" pitchFamily="18" charset="0"/>
                <a:cs typeface="Times New Roman" panose="02020603050405020304" pitchFamily="18" charset="0"/>
              </a:rPr>
              <a:t>	</a:t>
            </a:r>
            <a:r>
              <a:rPr lang="uk-UA" sz="1600" dirty="0" smtClean="0">
                <a:latin typeface="Times New Roman" panose="02020603050405020304" pitchFamily="18" charset="0"/>
                <a:cs typeface="Times New Roman" panose="02020603050405020304" pitchFamily="18" charset="0"/>
              </a:rPr>
              <a:t>Сучасна ситуація в економіці України характеризується динамічною трансформацією форм господарювання, перерозподілом власності </a:t>
            </a:r>
            <a:r>
              <a:rPr lang="uk-UA" sz="1600" dirty="0">
                <a:latin typeface="Times New Roman" panose="02020603050405020304" pitchFamily="18" charset="0"/>
                <a:cs typeface="Times New Roman" panose="02020603050405020304" pitchFamily="18" charset="0"/>
              </a:rPr>
              <a:t>та пошуком найбільш ефективних організаційних форм існування бізнесу.</a:t>
            </a:r>
            <a:endParaRPr lang="ru-RU" sz="1600" dirty="0">
              <a:latin typeface="Times New Roman" panose="02020603050405020304" pitchFamily="18" charset="0"/>
              <a:cs typeface="Times New Roman" panose="02020603050405020304" pitchFamily="18" charset="0"/>
            </a:endParaRPr>
          </a:p>
          <a:p>
            <a:r>
              <a:rPr lang="uk-UA" sz="1600" dirty="0" smtClean="0">
                <a:latin typeface="Times New Roman" panose="02020603050405020304" pitchFamily="18" charset="0"/>
                <a:cs typeface="Times New Roman" panose="02020603050405020304" pitchFamily="18" charset="0"/>
              </a:rPr>
              <a:t>Роздержавлення </a:t>
            </a:r>
            <a:r>
              <a:rPr lang="uk-UA" sz="1600" dirty="0">
                <a:latin typeface="Times New Roman" panose="02020603050405020304" pitchFamily="18" charset="0"/>
                <a:cs typeface="Times New Roman" panose="02020603050405020304" pitchFamily="18" charset="0"/>
              </a:rPr>
              <a:t>власності, процеси приватизації створили передумови створення корпорацій</a:t>
            </a:r>
            <a:r>
              <a:rPr lang="uk-UA" sz="1600" dirty="0" smtClean="0">
                <a:latin typeface="Times New Roman" panose="02020603050405020304" pitchFamily="18" charset="0"/>
                <a:cs typeface="Times New Roman" panose="02020603050405020304" pitchFamily="18" charset="0"/>
              </a:rPr>
              <a:t>.</a:t>
            </a:r>
            <a:endParaRPr lang="uk-UA" sz="1600" dirty="0" smtClean="0">
              <a:latin typeface="Times New Roman" panose="02020603050405020304" pitchFamily="18" charset="0"/>
              <a:cs typeface="Times New Roman" panose="02020603050405020304" pitchFamily="18" charset="0"/>
            </a:endParaRPr>
          </a:p>
          <a:p>
            <a:pPr algn="just"/>
            <a:r>
              <a:rPr lang="uk-UA" sz="1600" dirty="0">
                <a:latin typeface="Times New Roman" panose="02020603050405020304" pitchFamily="18" charset="0"/>
                <a:cs typeface="Times New Roman" panose="02020603050405020304" pitchFamily="18" charset="0"/>
              </a:rPr>
              <a:t>Розвиток корпоративної форми власності в Україні відбувається за "власним сценарієм". Особливості створення національних корпорацій визначаються особливостями приватизаційних процесів першої хвилі приватизації на початку 90-х років минулого століття, подальшими процесами реформування власності, законодавчим полем, в якому відбувалося становлення корпорацій, та подальшими змінами законодавчої бази України. </a:t>
            </a:r>
            <a:endParaRPr lang="uk-UA" sz="1600" dirty="0">
              <a:latin typeface="Times New Roman" panose="02020603050405020304" pitchFamily="18" charset="0"/>
              <a:cs typeface="Times New Roman" panose="02020603050405020304" pitchFamily="18" charset="0"/>
            </a:endParaRPr>
          </a:p>
          <a:p>
            <a:pPr algn="just"/>
            <a:r>
              <a:rPr lang="uk-UA" sz="1600" dirty="0">
                <a:latin typeface="Times New Roman" panose="02020603050405020304" pitchFamily="18" charset="0"/>
                <a:cs typeface="Times New Roman" panose="02020603050405020304" pitchFamily="18" charset="0"/>
              </a:rPr>
              <a:t>Історично склалось так, що на першому етапі створення акціонерних товариств та формування вітчизняної системи корпоративного управління відбувалось за </a:t>
            </a:r>
            <a:r>
              <a:rPr lang="uk-UA" sz="1600" dirty="0" err="1">
                <a:latin typeface="Times New Roman" panose="02020603050405020304" pitchFamily="18" charset="0"/>
                <a:cs typeface="Times New Roman" panose="02020603050405020304" pitchFamily="18" charset="0"/>
              </a:rPr>
              <a:t>аутсайдерською</a:t>
            </a:r>
            <a:r>
              <a:rPr lang="uk-UA" sz="1600" dirty="0">
                <a:latin typeface="Times New Roman" panose="02020603050405020304" pitchFamily="18" charset="0"/>
                <a:cs typeface="Times New Roman" panose="02020603050405020304" pitchFamily="18" charset="0"/>
              </a:rPr>
              <a:t> моделлю. Зміна власників шляхом концентрації акціонерного капіталу в руках невеликої кількості акціонерів поступово призвели до перебудови принципів управління корпораціями за </a:t>
            </a:r>
            <a:r>
              <a:rPr lang="uk-UA" sz="1600" dirty="0" err="1">
                <a:latin typeface="Times New Roman" panose="02020603050405020304" pitchFamily="18" charset="0"/>
                <a:cs typeface="Times New Roman" panose="02020603050405020304" pitchFamily="18" charset="0"/>
              </a:rPr>
              <a:t>інсайдерською</a:t>
            </a:r>
            <a:r>
              <a:rPr lang="uk-UA" sz="1600" dirty="0">
                <a:latin typeface="Times New Roman" panose="02020603050405020304" pitchFamily="18" charset="0"/>
                <a:cs typeface="Times New Roman" panose="02020603050405020304" pitchFamily="18" charset="0"/>
              </a:rPr>
              <a:t> моделлю. Характерною особливістю сучасних відносин в управлінні вітчизняними корпораціями стала спрямованість управлінських рішень переважно на захист інтересів стратегічних інвесторів, при цьому інтереси дрібних інвесторів, як правило, ігноруються.</a:t>
            </a:r>
            <a:endParaRPr lang="ru-RU" sz="1600" dirty="0">
              <a:latin typeface="Times New Roman" panose="02020603050405020304" pitchFamily="18" charset="0"/>
              <a:cs typeface="Times New Roman" panose="02020603050405020304" pitchFamily="18" charset="0"/>
            </a:endParaRPr>
          </a:p>
          <a:p>
            <a:pPr algn="just"/>
            <a:r>
              <a:rPr lang="uk-UA" sz="1600" dirty="0">
                <a:latin typeface="Times New Roman" panose="02020603050405020304" pitchFamily="18" charset="0"/>
                <a:cs typeface="Times New Roman" panose="02020603050405020304" pitchFamily="18" charset="0"/>
              </a:rPr>
              <a:t>Проблеми українського управління корпораціями мають три основних джерела походження: </a:t>
            </a:r>
            <a:r>
              <a:rPr lang="uk-UA" sz="1600" b="1" dirty="0">
                <a:latin typeface="Times New Roman" panose="02020603050405020304" pitchFamily="18" charset="0"/>
                <a:cs typeface="Times New Roman" panose="02020603050405020304" pitchFamily="18" charset="0"/>
              </a:rPr>
              <a:t>історичний (ретроспективний), інституційний та суто менеджерський</a:t>
            </a:r>
            <a:r>
              <a:rPr lang="uk-UA" sz="1600" b="1" dirty="0" smtClean="0">
                <a:latin typeface="Times New Roman" panose="02020603050405020304" pitchFamily="18" charset="0"/>
                <a:cs typeface="Times New Roman" panose="02020603050405020304" pitchFamily="18" charset="0"/>
              </a:rPr>
              <a:t>.</a:t>
            </a:r>
            <a:endParaRPr lang="uk-UA" sz="1600" b="1" dirty="0" smtClean="0">
              <a:latin typeface="Times New Roman" panose="02020603050405020304" pitchFamily="18" charset="0"/>
              <a:cs typeface="Times New Roman" panose="02020603050405020304" pitchFamily="18" charset="0"/>
            </a:endParaRPr>
          </a:p>
          <a:p>
            <a:pPr algn="just"/>
            <a:r>
              <a:rPr lang="uk-UA" sz="1600" b="1" i="1" dirty="0">
                <a:latin typeface="Times New Roman" panose="02020603050405020304" pitchFamily="18" charset="0"/>
                <a:cs typeface="Times New Roman" panose="02020603050405020304" pitchFamily="18" charset="0"/>
              </a:rPr>
              <a:t>Історичні проблеми </a:t>
            </a:r>
            <a:r>
              <a:rPr lang="uk-UA" sz="1600" dirty="0">
                <a:latin typeface="Times New Roman" panose="02020603050405020304" pitchFamily="18" charset="0"/>
                <a:cs typeface="Times New Roman" panose="02020603050405020304" pitchFamily="18" charset="0"/>
              </a:rPr>
              <a:t>корпоративного управління можна пов'язати із законодавчими прогалинами, які існували в українському законодавстві в момент першої хвилі приватизації, відсутністю досвіду як створення, так і управління корпораціями, проходженням приватизації та </a:t>
            </a:r>
            <a:r>
              <a:rPr lang="uk-UA" sz="1600" dirty="0" smtClean="0">
                <a:latin typeface="Times New Roman" panose="02020603050405020304" pitchFamily="18" charset="0"/>
                <a:cs typeface="Times New Roman" panose="02020603050405020304" pitchFamily="18" charset="0"/>
              </a:rPr>
              <a:t>корпоратизації </a:t>
            </a:r>
            <a:r>
              <a:rPr lang="uk-UA" sz="1600" dirty="0">
                <a:latin typeface="Times New Roman" panose="02020603050405020304" pitchFamily="18" charset="0"/>
                <a:cs typeface="Times New Roman" panose="02020603050405020304" pitchFamily="18" charset="0"/>
              </a:rPr>
              <a:t>поза межами існуючого правового поля. Все населення України теоретично отримало рівний доступ до національних засобів виробництва через приватизаційні майнові сертифікати. Реально ж в силу як об'єктивних, так і суб'єктивних причин, не кожний українець, ставши власником приватизаційного сертифікату, зміг скористатись можливістю реалізації власних майнових прав</a:t>
            </a:r>
            <a:r>
              <a:rPr lang="uk-UA" sz="1600" dirty="0" smtClean="0">
                <a:latin typeface="Times New Roman" panose="02020603050405020304" pitchFamily="18" charset="0"/>
                <a:cs typeface="Times New Roman" panose="02020603050405020304" pitchFamily="18" charset="0"/>
              </a:rPr>
              <a:t>.</a:t>
            </a:r>
            <a:endParaRPr lang="uk-UA" sz="1600" dirty="0" smtClean="0">
              <a:latin typeface="Times New Roman" panose="02020603050405020304" pitchFamily="18" charset="0"/>
              <a:cs typeface="Times New Roman" panose="02020603050405020304" pitchFamily="18" charset="0"/>
            </a:endParaRPr>
          </a:p>
          <a:p>
            <a:pPr algn="just"/>
            <a:endParaRPr lang="ru-RU" sz="1600" dirty="0">
              <a:latin typeface="Times New Roman" panose="02020603050405020304" pitchFamily="18" charset="0"/>
              <a:cs typeface="Times New Roman" panose="02020603050405020304" pitchFamily="18" charset="0"/>
            </a:endParaRPr>
          </a:p>
          <a:p>
            <a:pPr algn="just"/>
            <a:endParaRPr lang="ru-RU" sz="1400" b="1" dirty="0">
              <a:latin typeface="Times New Roman" panose="02020603050405020304" pitchFamily="18" charset="0"/>
              <a:cs typeface="Times New Roman" panose="02020603050405020304" pitchFamily="18" charset="0"/>
            </a:endParaRPr>
          </a:p>
          <a:p>
            <a:endParaRPr lang="ru-RU" sz="1400" dirty="0">
              <a:latin typeface="Times New Roman" panose="02020603050405020304" pitchFamily="18" charset="0"/>
              <a:cs typeface="Times New Roman" panose="02020603050405020304" pitchFamily="18" charset="0"/>
            </a:endParaRPr>
          </a:p>
          <a:p>
            <a:endParaRPr lang="uk-U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60648"/>
            <a:ext cx="8821618" cy="764704"/>
          </a:xfrm>
        </p:spPr>
        <p:txBody>
          <a:bodyPr>
            <a:normAutofit fontScale="90000"/>
          </a:bodyPr>
          <a:lstStyle/>
          <a:p>
            <a:pPr algn="ctr"/>
            <a:br>
              <a:rPr lang="uk-UA" sz="3600" b="1" dirty="0" smtClean="0">
                <a:latin typeface="Times New Roman" panose="02020603050405020304" pitchFamily="18" charset="0"/>
                <a:cs typeface="Times New Roman" panose="02020603050405020304" pitchFamily="18" charset="0"/>
              </a:rPr>
            </a:br>
            <a:br>
              <a:rPr lang="uk-UA" sz="3600" b="1" dirty="0">
                <a:latin typeface="Times New Roman" panose="02020603050405020304" pitchFamily="18" charset="0"/>
                <a:cs typeface="Times New Roman" panose="02020603050405020304" pitchFamily="18" charset="0"/>
              </a:rPr>
            </a:br>
            <a:br>
              <a:rPr lang="uk-UA" sz="3600" b="1" dirty="0" smtClean="0">
                <a:latin typeface="Times New Roman" panose="02020603050405020304" pitchFamily="18" charset="0"/>
                <a:cs typeface="Times New Roman" panose="02020603050405020304" pitchFamily="18" charset="0"/>
              </a:rPr>
            </a:br>
            <a:br>
              <a:rPr lang="uk-UA" b="1" dirty="0" smtClean="0"/>
            </a:br>
            <a:endParaRPr lang="uk-UA" sz="3100" dirty="0"/>
          </a:p>
        </p:txBody>
      </p:sp>
      <p:sp>
        <p:nvSpPr>
          <p:cNvPr id="3" name="Объект 2"/>
          <p:cNvSpPr>
            <a:spLocks noGrp="1"/>
          </p:cNvSpPr>
          <p:nvPr>
            <p:ph idx="1"/>
          </p:nvPr>
        </p:nvSpPr>
        <p:spPr>
          <a:xfrm>
            <a:off x="0" y="1340768"/>
            <a:ext cx="9144000" cy="5517232"/>
          </a:xfrm>
        </p:spPr>
        <p:txBody>
          <a:bodyPr>
            <a:normAutofit/>
          </a:bodyPr>
          <a:lstStyle/>
          <a:p>
            <a:pPr marL="0" indent="457200" algn="just">
              <a:buNone/>
            </a:pPr>
            <a:r>
              <a:rPr lang="uk-UA" sz="1600" dirty="0" smtClean="0">
                <a:latin typeface="Times New Roman" panose="02020603050405020304" pitchFamily="18" charset="0"/>
                <a:cs typeface="Times New Roman" panose="02020603050405020304" pitchFamily="18" charset="0"/>
              </a:rPr>
              <a:t>Для кожної країни характерна своя власна модель корпоративного управління, риси якої обумовлені історичними факторами розвитку, економічними, правовими й соціальними особливостями. Моделі відрізняються за складом учасників корпоративних відносин, законодавчою базою, що регулює їхні взаємовідносини, вимогами до розкриття інформації тощо.</a:t>
            </a:r>
            <a:endParaRPr lang="uk-UA" sz="1600" dirty="0" smtClean="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За загальними ознаками конкретного прояву названих та інших елементів моделі корпоративного управління прийнято розподіляти на </a:t>
            </a:r>
            <a:r>
              <a:rPr lang="uk-UA" sz="1600" b="1" dirty="0" smtClean="0">
                <a:latin typeface="Times New Roman" panose="02020603050405020304" pitchFamily="18" charset="0"/>
                <a:cs typeface="Times New Roman" panose="02020603050405020304" pitchFamily="18" charset="0"/>
              </a:rPr>
              <a:t>англо-американську, японську та німецьку (західноєвропейською).</a:t>
            </a:r>
            <a:endParaRPr lang="uk-UA" sz="1600" b="1" dirty="0" smtClean="0">
              <a:latin typeface="Times New Roman" panose="02020603050405020304" pitchFamily="18" charset="0"/>
              <a:cs typeface="Times New Roman" panose="02020603050405020304" pitchFamily="18" charset="0"/>
            </a:endParaRPr>
          </a:p>
          <a:p>
            <a:pPr algn="just"/>
            <a:r>
              <a:rPr lang="uk-UA" sz="1600" dirty="0" smtClean="0">
                <a:latin typeface="Times New Roman" panose="02020603050405020304" pitchFamily="18" charset="0"/>
                <a:cs typeface="Times New Roman" panose="02020603050405020304" pitchFamily="18" charset="0"/>
              </a:rPr>
              <a:t>Зважаючи на значну розпорошеність акціонерного капіталу та тенденцію до зростання кількості незалежних (не пов’язаних з корпорацією) акціонерів, що притаманні англо-американській моделі, її інколи називають </a:t>
            </a:r>
            <a:r>
              <a:rPr lang="uk-UA" sz="1600" b="1" dirty="0" err="1" smtClean="0">
                <a:latin typeface="Times New Roman" panose="02020603050405020304" pitchFamily="18" charset="0"/>
                <a:cs typeface="Times New Roman" panose="02020603050405020304" pitchFamily="18" charset="0"/>
              </a:rPr>
              <a:t>аутсайдерською</a:t>
            </a:r>
            <a:r>
              <a:rPr lang="uk-UA" sz="1600" dirty="0" smtClean="0">
                <a:latin typeface="Times New Roman" panose="02020603050405020304" pitchFamily="18" charset="0"/>
                <a:cs typeface="Times New Roman" panose="02020603050405020304" pitchFamily="18" charset="0"/>
              </a:rPr>
              <a:t>. Тобто, це - ринково орієнтована модель корпоративного управління, яка націлена на максимальне та пріоритетне задоволення інтересів акціонерів, в якій спостерігаються постійні тенденції до зростання кількості та частки інституційних інвесторів, з одночасним перебуванням значної частини цінних паперів у руках великої кількості індивідуальних інвесторів.</a:t>
            </a:r>
            <a:endParaRPr lang="uk-UA" sz="1600" dirty="0" smtClean="0">
              <a:latin typeface="Times New Roman" panose="02020603050405020304" pitchFamily="18" charset="0"/>
              <a:cs typeface="Times New Roman" panose="02020603050405020304" pitchFamily="18" charset="0"/>
            </a:endParaRPr>
          </a:p>
          <a:p>
            <a:pPr algn="just"/>
            <a:r>
              <a:rPr lang="uk-UA" sz="1600" dirty="0" err="1" smtClean="0">
                <a:latin typeface="Times New Roman" panose="02020603050405020304" pitchFamily="18" charset="0"/>
                <a:cs typeface="Times New Roman" panose="02020603050405020304" pitchFamily="18" charset="0"/>
              </a:rPr>
              <a:t>Аутсайдерська</a:t>
            </a:r>
            <a:r>
              <a:rPr lang="uk-UA" sz="1600" dirty="0" smtClean="0">
                <a:latin typeface="Times New Roman" panose="02020603050405020304" pitchFamily="18" charset="0"/>
                <a:cs typeface="Times New Roman" panose="02020603050405020304" pitchFamily="18" charset="0"/>
              </a:rPr>
              <a:t> система управління передбачає досить велику розпорошеність акціонерного капіталу в руках значної кількості осіб. Прийняття рішень в управлінні корпорацією у більшості випадків залежить від менеджерів.</a:t>
            </a:r>
            <a:endParaRPr lang="uk-UA" sz="16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052736"/>
            <a:ext cx="9144000" cy="5805264"/>
          </a:xfrm>
        </p:spPr>
        <p:txBody>
          <a:bodyPr>
            <a:noAutofit/>
          </a:bodyPr>
          <a:lstStyle/>
          <a:p>
            <a:pPr algn="just"/>
            <a:r>
              <a:rPr lang="uk-UA" sz="1500" dirty="0" smtClean="0">
                <a:latin typeface="Times New Roman" panose="02020603050405020304" pitchFamily="18" charset="0"/>
                <a:cs typeface="Times New Roman" panose="02020603050405020304" pitchFamily="18" charset="0"/>
              </a:rPr>
              <a:t>У свою чергу, японська та німецька моделі отримали назву </a:t>
            </a:r>
            <a:r>
              <a:rPr lang="uk-UA" sz="1500" b="1" dirty="0" err="1" smtClean="0">
                <a:latin typeface="Times New Roman" panose="02020603050405020304" pitchFamily="18" charset="0"/>
                <a:cs typeface="Times New Roman" panose="02020603050405020304" pitchFamily="18" charset="0"/>
              </a:rPr>
              <a:t>інсайдерських</a:t>
            </a:r>
            <a:r>
              <a:rPr lang="uk-UA" sz="1500" dirty="0" smtClean="0">
                <a:latin typeface="Times New Roman" panose="02020603050405020304" pitchFamily="18" charset="0"/>
                <a:cs typeface="Times New Roman" panose="02020603050405020304" pitchFamily="18" charset="0"/>
              </a:rPr>
              <a:t>, де право власності та контроль над корпорацією перебувають у руках досить однорідних груп інсайдерів (осіб тим чи іншим способом пов’язаних з корпорацією). </a:t>
            </a:r>
            <a:endParaRPr lang="uk-UA" sz="1500" dirty="0" smtClean="0">
              <a:latin typeface="Times New Roman" panose="02020603050405020304" pitchFamily="18" charset="0"/>
              <a:cs typeface="Times New Roman" panose="02020603050405020304" pitchFamily="18" charset="0"/>
            </a:endParaRPr>
          </a:p>
          <a:p>
            <a:pPr algn="just"/>
            <a:r>
              <a:rPr lang="uk-UA" sz="1500" dirty="0" smtClean="0">
                <a:latin typeface="Times New Roman" panose="02020603050405020304" pitchFamily="18" charset="0"/>
                <a:cs typeface="Times New Roman" panose="02020603050405020304" pitchFamily="18" charset="0"/>
              </a:rPr>
              <a:t>Відповідно, важливу роль в цій моделі відіграють взаємовідносини між її учасниками, а максимізація добробуту не лише акціонерів, а й трудового колективу, держави, загалом всіх учасників корпорації.</a:t>
            </a:r>
            <a:endParaRPr lang="uk-UA" sz="1500" dirty="0" smtClean="0">
              <a:latin typeface="Times New Roman" panose="02020603050405020304" pitchFamily="18" charset="0"/>
              <a:cs typeface="Times New Roman" panose="02020603050405020304" pitchFamily="18" charset="0"/>
            </a:endParaRPr>
          </a:p>
          <a:p>
            <a:pPr algn="just"/>
            <a:r>
              <a:rPr lang="uk-UA" sz="1500" dirty="0" smtClean="0">
                <a:latin typeface="Times New Roman" panose="02020603050405020304" pitchFamily="18" charset="0"/>
                <a:cs typeface="Times New Roman" panose="02020603050405020304" pitchFamily="18" charset="0"/>
              </a:rPr>
              <a:t>Тобто </a:t>
            </a:r>
            <a:r>
              <a:rPr lang="uk-UA" sz="1500" dirty="0" err="1" smtClean="0">
                <a:latin typeface="Times New Roman" panose="02020603050405020304" pitchFamily="18" charset="0"/>
                <a:cs typeface="Times New Roman" panose="02020603050405020304" pitchFamily="18" charset="0"/>
              </a:rPr>
              <a:t>інсайдерська</a:t>
            </a:r>
            <a:r>
              <a:rPr lang="uk-UA" sz="1500" dirty="0" smtClean="0">
                <a:latin typeface="Times New Roman" panose="02020603050405020304" pitchFamily="18" charset="0"/>
                <a:cs typeface="Times New Roman" panose="02020603050405020304" pitchFamily="18" charset="0"/>
              </a:rPr>
              <a:t> система управління передбачає, концентрацію власності в руках незначної кількох осіб, які володіють великими частками корпоративного капіталу. Переважна частина функцій управління здійснюється юридичними чи фізичними особами, органи управління корпоративним підприємством перебувають під їх прямим впливом. Часто інсайдери є одночасно акціонерами і менеджерами таких корпорацій.</a:t>
            </a:r>
            <a:endParaRPr lang="uk-UA" sz="1500" dirty="0" smtClean="0">
              <a:latin typeface="Times New Roman" panose="02020603050405020304" pitchFamily="18" charset="0"/>
              <a:cs typeface="Times New Roman" panose="02020603050405020304" pitchFamily="18" charset="0"/>
            </a:endParaRPr>
          </a:p>
          <a:p>
            <a:pPr algn="just"/>
            <a:r>
              <a:rPr lang="uk-UA" sz="1500" dirty="0" smtClean="0">
                <a:latin typeface="Times New Roman" panose="02020603050405020304" pitchFamily="18" charset="0"/>
                <a:cs typeface="Times New Roman" panose="02020603050405020304" pitchFamily="18" charset="0"/>
              </a:rPr>
              <a:t>Проте наявність різних моделей корпоративного управління не знімає існування однакових проблем: забезпечення інтересів дрібних інвесторів, суперечності між коротко- та довгостроковими інтересами інвесторів, між виконавчими та контролюючими органами управління корпорацій, між різними групами інвесторів.</a:t>
            </a:r>
            <a:endParaRPr lang="uk-UA" sz="1500" dirty="0" smtClean="0">
              <a:latin typeface="Times New Roman" panose="02020603050405020304" pitchFamily="18" charset="0"/>
              <a:cs typeface="Times New Roman" panose="02020603050405020304" pitchFamily="18" charset="0"/>
            </a:endParaRPr>
          </a:p>
          <a:p>
            <a:pPr algn="just"/>
            <a:r>
              <a:rPr lang="uk-UA" sz="1500" dirty="0" smtClean="0">
                <a:latin typeface="Times New Roman" panose="02020603050405020304" pitchFamily="18" charset="0"/>
                <a:cs typeface="Times New Roman" panose="02020603050405020304" pitchFamily="18" charset="0"/>
              </a:rPr>
              <a:t>В Україні сформувалась </a:t>
            </a:r>
            <a:r>
              <a:rPr lang="uk-UA" sz="1500" b="1" dirty="0" smtClean="0">
                <a:latin typeface="Times New Roman" panose="02020603050405020304" pitchFamily="18" charset="0"/>
                <a:cs typeface="Times New Roman" panose="02020603050405020304" pitchFamily="18" charset="0"/>
              </a:rPr>
              <a:t>змішана система корпоративного управління</a:t>
            </a:r>
            <a:r>
              <a:rPr lang="uk-UA" sz="1500" dirty="0" smtClean="0">
                <a:latin typeface="Times New Roman" panose="02020603050405020304" pitchFamily="18" charset="0"/>
                <a:cs typeface="Times New Roman" panose="02020603050405020304" pitchFamily="18" charset="0"/>
              </a:rPr>
              <a:t>, проте з переважаючими </a:t>
            </a:r>
            <a:r>
              <a:rPr lang="uk-UA" sz="1500" dirty="0" err="1" smtClean="0">
                <a:latin typeface="Times New Roman" panose="02020603050405020304" pitchFamily="18" charset="0"/>
                <a:cs typeface="Times New Roman" panose="02020603050405020304" pitchFamily="18" charset="0"/>
              </a:rPr>
              <a:t>аутсайдерськими</a:t>
            </a:r>
            <a:r>
              <a:rPr lang="uk-UA" sz="1500" dirty="0" smtClean="0">
                <a:latin typeface="Times New Roman" panose="02020603050405020304" pitchFamily="18" charset="0"/>
                <a:cs typeface="Times New Roman" panose="02020603050405020304" pitchFamily="18" charset="0"/>
              </a:rPr>
              <a:t> рисами, що пов’язані з великою кількістю власників цінних паперів.</a:t>
            </a:r>
            <a:endParaRPr lang="uk-UA" sz="1500" dirty="0" smtClean="0">
              <a:latin typeface="Times New Roman" panose="02020603050405020304" pitchFamily="18" charset="0"/>
              <a:cs typeface="Times New Roman" panose="02020603050405020304" pitchFamily="18" charset="0"/>
            </a:endParaRPr>
          </a:p>
          <a:p>
            <a:pPr algn="just"/>
            <a:r>
              <a:rPr lang="uk-UA" sz="1500" dirty="0">
                <a:latin typeface="Times New Roman" panose="02020603050405020304" pitchFamily="18" charset="0"/>
                <a:cs typeface="Times New Roman" panose="02020603050405020304" pitchFamily="18" charset="0"/>
              </a:rPr>
              <a:t>Досвід зарубіжних країн показує, що норми корпоративного управління, які складалися в розвинутих країнах століттями, не є сталими, вони удосконалюються, а в чомусь і уніфікуються. Процеси глобалізації економіки не могли обминути таку її важливу сферу, як корпоративне управління. Тому рішенням лідерів  Організації економічного співробітництва та розвитку (ОЕСР) до середини 1998 р. було доручено розробити комплекс міжнародних стандартів корпоративного управління. При цьому не передбачалося створити єдиний і обов’язковий для всіх країн кодекс чи збірник корпоративних норм, але частину стандартів, які позитивно себе зарекомендували практикою, вважати корисними для застосування усіма країнами. </a:t>
            </a:r>
            <a:endParaRPr lang="uk-UA" sz="1500" dirty="0">
              <a:latin typeface="Times New Roman" panose="02020603050405020304" pitchFamily="18" charset="0"/>
              <a:cs typeface="Times New Roman" panose="02020603050405020304" pitchFamily="18" charset="0"/>
            </a:endParaRPr>
          </a:p>
          <a:p>
            <a:endParaRPr lang="ru-RU" sz="1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980728"/>
            <a:ext cx="9144000" cy="5877272"/>
          </a:xfrm>
        </p:spPr>
        <p:txBody>
          <a:bodyPr>
            <a:normAutofit fontScale="70000" lnSpcReduction="20000"/>
          </a:bodyPr>
          <a:lstStyle/>
          <a:p>
            <a:pPr algn="just"/>
            <a:r>
              <a:rPr lang="uk-UA" dirty="0" smtClean="0">
                <a:latin typeface="Times New Roman" panose="02020603050405020304" pitchFamily="18" charset="0"/>
                <a:cs typeface="Times New Roman" panose="02020603050405020304" pitchFamily="18" charset="0"/>
              </a:rPr>
              <a:t>На сьогодні ОЕСР розробила і </a:t>
            </a:r>
            <a:r>
              <a:rPr lang="uk-UA" b="1" dirty="0" smtClean="0">
                <a:latin typeface="Times New Roman" panose="02020603050405020304" pitchFamily="18" charset="0"/>
                <a:cs typeface="Times New Roman" panose="02020603050405020304" pitchFamily="18" charset="0"/>
              </a:rPr>
              <a:t>запропонувала загальні принципи корпоративного управління</a:t>
            </a:r>
            <a:r>
              <a:rPr lang="uk-UA" dirty="0" smtClean="0">
                <a:latin typeface="Times New Roman" panose="02020603050405020304" pitchFamily="18" charset="0"/>
                <a:cs typeface="Times New Roman" panose="02020603050405020304" pitchFamily="18" charset="0"/>
              </a:rPr>
              <a:t>. Зрозуміло, що вони дають лише загальні підходи до проблематики корпоративного управління, стосуються того, що має забезпечувати система корпоративного управління в цілому. </a:t>
            </a:r>
            <a:endParaRPr lang="uk-UA" dirty="0" smtClean="0">
              <a:latin typeface="Times New Roman" panose="02020603050405020304" pitchFamily="18" charset="0"/>
              <a:cs typeface="Times New Roman" panose="02020603050405020304" pitchFamily="18" charset="0"/>
            </a:endParaRPr>
          </a:p>
          <a:p>
            <a:pPr marL="0" indent="0" algn="just">
              <a:buNone/>
            </a:pPr>
            <a:r>
              <a:rPr lang="uk-UA" b="1" i="1" dirty="0" smtClean="0">
                <a:latin typeface="Times New Roman" panose="02020603050405020304" pitchFamily="18" charset="0"/>
                <a:cs typeface="Times New Roman" panose="02020603050405020304" pitchFamily="18" charset="0"/>
              </a:rPr>
              <a:t>Конкретно наголошується на п’яти принципах, зокрема система корпоративного управління повинна:</a:t>
            </a:r>
            <a:endParaRPr lang="uk-UA" b="1" i="1" dirty="0" smtClean="0">
              <a:latin typeface="Times New Roman" panose="02020603050405020304" pitchFamily="18" charset="0"/>
              <a:cs typeface="Times New Roman" panose="02020603050405020304" pitchFamily="18" charset="0"/>
            </a:endParaRPr>
          </a:p>
          <a:p>
            <a:pPr marL="0" indent="0" algn="just">
              <a:buNone/>
            </a:pPr>
            <a:r>
              <a:rPr lang="uk-UA" dirty="0" smtClean="0">
                <a:latin typeface="Times New Roman" panose="02020603050405020304" pitchFamily="18" charset="0"/>
                <a:cs typeface="Times New Roman" panose="02020603050405020304" pitchFamily="18" charset="0"/>
              </a:rPr>
              <a:t>1) захищати права акціонерів;</a:t>
            </a:r>
            <a:endParaRPr lang="uk-UA" dirty="0" smtClean="0">
              <a:latin typeface="Times New Roman" panose="02020603050405020304" pitchFamily="18" charset="0"/>
              <a:cs typeface="Times New Roman" panose="02020603050405020304" pitchFamily="18" charset="0"/>
            </a:endParaRPr>
          </a:p>
          <a:p>
            <a:pPr marL="0" indent="0" algn="just">
              <a:buNone/>
            </a:pPr>
            <a:r>
              <a:rPr lang="uk-UA" dirty="0" smtClean="0">
                <a:latin typeface="Times New Roman" panose="02020603050405020304" pitchFamily="18" charset="0"/>
                <a:cs typeface="Times New Roman" panose="02020603050405020304" pitchFamily="18" charset="0"/>
              </a:rPr>
              <a:t>2) забезпечувати однакове відношення до акціонерів; </a:t>
            </a:r>
            <a:endParaRPr lang="uk-UA" dirty="0" smtClean="0">
              <a:latin typeface="Times New Roman" panose="02020603050405020304" pitchFamily="18" charset="0"/>
              <a:cs typeface="Times New Roman" panose="02020603050405020304" pitchFamily="18" charset="0"/>
            </a:endParaRPr>
          </a:p>
          <a:p>
            <a:pPr marL="0" indent="0" algn="just">
              <a:buNone/>
            </a:pPr>
            <a:r>
              <a:rPr lang="uk-UA" dirty="0" smtClean="0">
                <a:latin typeface="Times New Roman" panose="02020603050405020304" pitchFamily="18" charset="0"/>
                <a:cs typeface="Times New Roman" panose="02020603050405020304" pitchFamily="18" charset="0"/>
              </a:rPr>
              <a:t>3) регулювати діяльність заінтересованих осіб в управлінні корпорацією; </a:t>
            </a:r>
            <a:endParaRPr lang="uk-UA" dirty="0" smtClean="0">
              <a:latin typeface="Times New Roman" panose="02020603050405020304" pitchFamily="18" charset="0"/>
              <a:cs typeface="Times New Roman" panose="02020603050405020304" pitchFamily="18" charset="0"/>
            </a:endParaRPr>
          </a:p>
          <a:p>
            <a:pPr marL="0" indent="0" algn="just">
              <a:buNone/>
            </a:pPr>
            <a:r>
              <a:rPr lang="uk-UA" dirty="0" smtClean="0">
                <a:latin typeface="Times New Roman" panose="02020603050405020304" pitchFamily="18" charset="0"/>
                <a:cs typeface="Times New Roman" panose="02020603050405020304" pitchFamily="18" charset="0"/>
              </a:rPr>
              <a:t>4) забезпечувати своєчасне і точне розкриття інформації і її прозорість; </a:t>
            </a:r>
            <a:endParaRPr lang="uk-UA" dirty="0" smtClean="0">
              <a:latin typeface="Times New Roman" panose="02020603050405020304" pitchFamily="18" charset="0"/>
              <a:cs typeface="Times New Roman" panose="02020603050405020304" pitchFamily="18" charset="0"/>
            </a:endParaRPr>
          </a:p>
          <a:p>
            <a:pPr marL="0" indent="0" algn="just">
              <a:buNone/>
            </a:pPr>
            <a:r>
              <a:rPr lang="uk-UA" dirty="0" smtClean="0">
                <a:latin typeface="Times New Roman" panose="02020603050405020304" pitchFamily="18" charset="0"/>
                <a:cs typeface="Times New Roman" panose="02020603050405020304" pitchFamily="18" charset="0"/>
              </a:rPr>
              <a:t>5) забезпечувати стратегічне керівництво товариством шляхом чіткої регламентації обов’язків керівних органів. </a:t>
            </a:r>
            <a:endParaRPr lang="uk-UA" dirty="0" smtClean="0">
              <a:latin typeface="Times New Roman" panose="02020603050405020304" pitchFamily="18" charset="0"/>
              <a:cs typeface="Times New Roman" panose="02020603050405020304" pitchFamily="18" charset="0"/>
            </a:endParaRPr>
          </a:p>
          <a:p>
            <a:pPr marL="0" indent="0" algn="just">
              <a:buNone/>
            </a:pPr>
            <a:r>
              <a:rPr lang="uk-UA" dirty="0" smtClean="0">
                <a:latin typeface="Times New Roman" panose="02020603050405020304" pitchFamily="18" charset="0"/>
                <a:cs typeface="Times New Roman" panose="02020603050405020304" pitchFamily="18" charset="0"/>
              </a:rPr>
              <a:t>Такі підходи до корпоративного управління не є якимись новими і для України. В цілому загальна частина їх знайшла відображення в законодавчій базі і вже використовується, проте вони мають певну специфіку. Практика засвідчила, що в Україні у 90-х роках на початкових етапах формування ринкової економіки сформувалась змішана система корпоративного управління з відчутними </a:t>
            </a:r>
            <a:r>
              <a:rPr lang="uk-UA" dirty="0" err="1" smtClean="0">
                <a:latin typeface="Times New Roman" panose="02020603050405020304" pitchFamily="18" charset="0"/>
                <a:cs typeface="Times New Roman" panose="02020603050405020304" pitchFamily="18" charset="0"/>
              </a:rPr>
              <a:t>аутсайдерськими</a:t>
            </a:r>
            <a:r>
              <a:rPr lang="uk-UA" dirty="0" smtClean="0">
                <a:latin typeface="Times New Roman" panose="02020603050405020304" pitchFamily="18" charset="0"/>
                <a:cs typeface="Times New Roman" panose="02020603050405020304" pitchFamily="18" charset="0"/>
              </a:rPr>
              <a:t> рисами. Це було викликано значною кількістю дрібних власників корпоративних прав за рахунок роздержавлення державних підприємств. Проте останній час суттєво скорегували даний процес розвитку корпоративного сектору в Україні і тепер уже можна стверджувати про перевагу </a:t>
            </a:r>
            <a:r>
              <a:rPr lang="uk-UA" dirty="0" err="1" smtClean="0">
                <a:latin typeface="Times New Roman" panose="02020603050405020304" pitchFamily="18" charset="0"/>
                <a:cs typeface="Times New Roman" panose="02020603050405020304" pitchFamily="18" charset="0"/>
              </a:rPr>
              <a:t>інсайдерської</a:t>
            </a:r>
            <a:r>
              <a:rPr lang="uk-UA" dirty="0" smtClean="0">
                <a:latin typeface="Times New Roman" panose="02020603050405020304" pitchFamily="18" charset="0"/>
                <a:cs typeface="Times New Roman" panose="02020603050405020304" pitchFamily="18" charset="0"/>
              </a:rPr>
              <a:t> система корпоративного управління, яка потребує відповідного аналізу її позитивних і негативних сторін.</a:t>
            </a:r>
            <a:endParaRPr lang="uk-UA"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endParaRPr lang="uk-UA" sz="4800" dirty="0" smtClean="0"/>
          </a:p>
          <a:p>
            <a:endParaRPr lang="uk-UA" sz="4800" dirty="0"/>
          </a:p>
          <a:p>
            <a:r>
              <a:rPr lang="uk-UA" sz="4800" dirty="0" smtClean="0"/>
              <a:t>Дякую за увагу!</a:t>
            </a:r>
            <a:endParaRPr lang="ru-RU" sz="4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124744"/>
            <a:ext cx="9144000" cy="5733256"/>
          </a:xfrm>
        </p:spPr>
        <p:txBody>
          <a:bodyPr>
            <a:normAutofit fontScale="62500" lnSpcReduction="20000"/>
          </a:bodyPr>
          <a:lstStyle/>
          <a:p>
            <a:pPr algn="just"/>
            <a:r>
              <a:rPr lang="uk-UA" dirty="0"/>
              <a:t>Високі темпи інфляції та відсутність адекватних дій держави з переоцінки майна підприємств зробили можливим придбання об'єктів приватизації за заниженою вартістю, яка в десятки разів була нижчою за реальну вартість. Інститут оцінки вартості об'єктів приватизації працював неефективно, тому ринкова вартість об'єктів, що приватизувались, майже ніколи реально не визначалась. </a:t>
            </a:r>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Загострення </a:t>
            </a:r>
            <a:r>
              <a:rPr lang="uk-UA" dirty="0">
                <a:latin typeface="Times New Roman" panose="02020603050405020304" pitchFamily="18" charset="0"/>
                <a:cs typeface="Times New Roman" panose="02020603050405020304" pitchFamily="18" charset="0"/>
              </a:rPr>
              <a:t>економічної кризи стало суттєвою причиною в </a:t>
            </a:r>
            <a:r>
              <a:rPr lang="uk-UA" dirty="0" smtClean="0">
                <a:latin typeface="Times New Roman" panose="02020603050405020304" pitchFamily="18" charset="0"/>
                <a:cs typeface="Times New Roman" panose="02020603050405020304" pitchFamily="18" charset="0"/>
              </a:rPr>
              <a:t>прорахунках </a:t>
            </a:r>
            <a:r>
              <a:rPr lang="uk-UA" dirty="0">
                <a:latin typeface="Times New Roman" panose="02020603050405020304" pitchFamily="18" charset="0"/>
                <a:cs typeface="Times New Roman" panose="02020603050405020304" pitchFamily="18" charset="0"/>
              </a:rPr>
              <a:t>корпоративного управління. Високі темпи інфляції, згортання внутрішнього споживчого ринку, втрата зовнішніх ринків збуту продукції призвели до суттєвого скорочення обсягів виробництва продукції. У цей період більш ніж дві третини підприємств стали збитковими, </a:t>
            </a:r>
            <a:r>
              <a:rPr lang="uk-UA" dirty="0" smtClean="0">
                <a:latin typeface="Times New Roman" panose="02020603050405020304" pitchFamily="18" charset="0"/>
                <a:cs typeface="Times New Roman" panose="02020603050405020304" pitchFamily="18" charset="0"/>
              </a:rPr>
              <a:t>а прорахунки </a:t>
            </a:r>
            <a:r>
              <a:rPr lang="uk-UA" dirty="0">
                <a:latin typeface="Times New Roman" panose="02020603050405020304" pitchFamily="18" charset="0"/>
                <a:cs typeface="Times New Roman" panose="02020603050405020304" pitchFamily="18" charset="0"/>
              </a:rPr>
              <a:t>у кадровій політиці призвели до ще більшого загострення ситуації в корпораціях: стрімкого скорочення виробництва, значних збитків діяльності, масового звільнення працюючих (переважно дрібних акціонерів), зростання боргів тощо.</a:t>
            </a:r>
            <a:endParaRPr lang="ru-RU"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Крім того, політична ситуація в країні також сприяла зміні власників. Стало можливим навмисне доведення до банкрутства підприємств з метою зміни власників, що відбувалось за мінімальних грошових витрат майбутніми господарями</a:t>
            </a:r>
            <a:r>
              <a:rPr lang="uk-UA" dirty="0" smtClean="0">
                <a:latin typeface="Times New Roman" panose="02020603050405020304" pitchFamily="18" charset="0"/>
                <a:cs typeface="Times New Roman" panose="02020603050405020304" pitchFamily="18" charset="0"/>
              </a:rPr>
              <a:t>.</a:t>
            </a:r>
            <a:endParaRPr lang="uk-UA" dirty="0" smtClean="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Таким чином, </a:t>
            </a:r>
            <a:r>
              <a:rPr lang="uk-UA" b="1" i="1" dirty="0">
                <a:latin typeface="Times New Roman" panose="02020603050405020304" pitchFamily="18" charset="0"/>
                <a:cs typeface="Times New Roman" panose="02020603050405020304" pitchFamily="18" charset="0"/>
              </a:rPr>
              <a:t>інституційні проблеми </a:t>
            </a:r>
            <a:r>
              <a:rPr lang="uk-UA" dirty="0">
                <a:latin typeface="Times New Roman" panose="02020603050405020304" pitchFamily="18" charset="0"/>
                <a:cs typeface="Times New Roman" panose="02020603050405020304" pitchFamily="18" charset="0"/>
              </a:rPr>
              <a:t>стали наступною причиною викривлення основних принципів побудови корпорацій та малоефективного корпоративного управління.</a:t>
            </a:r>
            <a:endParaRPr lang="ru-RU"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Але чи не найбільш гострою проблемою корпоративного управління стала </a:t>
            </a:r>
            <a:r>
              <a:rPr lang="uk-UA" b="1" i="1" dirty="0">
                <a:latin typeface="Times New Roman" panose="02020603050405020304" pitchFamily="18" charset="0"/>
                <a:cs typeface="Times New Roman" panose="02020603050405020304" pitchFamily="18" charset="0"/>
              </a:rPr>
              <a:t>якість менеджмент</a:t>
            </a:r>
            <a:r>
              <a:rPr lang="uk-UA" dirty="0">
                <a:latin typeface="Times New Roman" panose="02020603050405020304" pitchFamily="18" charset="0"/>
                <a:cs typeface="Times New Roman" panose="02020603050405020304" pitchFamily="18" charset="0"/>
              </a:rPr>
              <a:t>у створених корпорацій.</a:t>
            </a:r>
            <a:endParaRPr lang="ru-RU" dirty="0">
              <a:latin typeface="Times New Roman" panose="02020603050405020304" pitchFamily="18" charset="0"/>
              <a:cs typeface="Times New Roman" panose="02020603050405020304" pitchFamily="18" charset="0"/>
            </a:endParaRPr>
          </a:p>
          <a:p>
            <a:pPr algn="just"/>
            <a:r>
              <a:rPr lang="uk-UA" dirty="0">
                <a:latin typeface="Times New Roman" panose="02020603050405020304" pitchFamily="18" charset="0"/>
                <a:cs typeface="Times New Roman" panose="02020603050405020304" pitchFamily="18" charset="0"/>
              </a:rPr>
              <a:t>Головним принципом корпоративного управління на цьому етапі стає збереження влади та накопичення капіталу топ-менеджерами. Саме перерозподіл часток акціонерів у статутному капіталі стає найбільш розповсюдженою причиною конфліктів у корпораціях. Як правило, зміна структури власників відбувається на користь окремих груп акціонерів. В цьому разі можна говорити про корпоратизацію прав у </a:t>
            </a:r>
            <a:r>
              <a:rPr lang="uk-UA" dirty="0" err="1" smtClean="0">
                <a:latin typeface="Times New Roman" panose="02020603050405020304" pitchFamily="18" charset="0"/>
                <a:cs typeface="Times New Roman" panose="02020603050405020304" pitchFamily="18" charset="0"/>
              </a:rPr>
              <a:t>позаконкурентному</a:t>
            </a:r>
            <a:r>
              <a:rPr lang="uk-UA"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ринку, тобто виникає можливість набуття прав власності за зниженою ціною</a:t>
            </a:r>
            <a:r>
              <a:rPr lang="uk-UA"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r>
              <a:rPr lang="uk-UA" b="1" dirty="0">
                <a:latin typeface="Times New Roman" panose="02020603050405020304" pitchFamily="18" charset="0"/>
                <a:cs typeface="Times New Roman" panose="02020603050405020304" pitchFamily="18" charset="0"/>
              </a:rPr>
              <a:t>В українських корпораціях існує можливість суттєвого підвищення ефективності функціонування лише за рахунок покращення корпоративного управління</a:t>
            </a:r>
            <a:r>
              <a:rPr lang="uk-UA" b="1" dirty="0"/>
              <a:t>. </a:t>
            </a:r>
            <a:endParaRPr lang="ru-RU" dirty="0"/>
          </a:p>
          <a:p>
            <a:endParaRPr lang="uk-U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052736"/>
            <a:ext cx="9144000" cy="5805264"/>
          </a:xfrm>
        </p:spPr>
        <p:txBody>
          <a:bodyPr>
            <a:noAutofit/>
          </a:bodyPr>
          <a:lstStyle/>
          <a:p>
            <a:pPr marL="107950" indent="457200" algn="just">
              <a:spcBef>
                <a:spcPts val="0"/>
              </a:spcBef>
              <a:buNone/>
            </a:pPr>
            <a:r>
              <a:rPr lang="uk-UA" sz="1600" dirty="0" smtClean="0">
                <a:latin typeface="Times New Roman" panose="02020603050405020304" pitchFamily="18" charset="0"/>
                <a:cs typeface="Times New Roman" panose="02020603050405020304" pitchFamily="18" charset="0"/>
              </a:rPr>
              <a:t>Поняття "</a:t>
            </a:r>
            <a:r>
              <a:rPr lang="uk-UA" sz="1600" b="1" i="1" dirty="0" smtClean="0">
                <a:latin typeface="Times New Roman" panose="02020603050405020304" pitchFamily="18" charset="0"/>
                <a:cs typeface="Times New Roman" panose="02020603050405020304" pitchFamily="18" charset="0"/>
              </a:rPr>
              <a:t>корпоративне управління</a:t>
            </a:r>
            <a:r>
              <a:rPr lang="uk-UA" sz="1600" dirty="0" smtClean="0">
                <a:latin typeface="Times New Roman" panose="02020603050405020304" pitchFamily="18" charset="0"/>
                <a:cs typeface="Times New Roman" panose="02020603050405020304" pitchFamily="18" charset="0"/>
              </a:rPr>
              <a:t>" широко використовується в західній економічній літературі і досить швидко запроваджується в Україні. Це пояснюється поширеною формою корпоративного господарювання і власності, необхідністю управління нею й стрімким розвитком такої власності в Україні. Слово "</a:t>
            </a:r>
            <a:r>
              <a:rPr lang="uk-UA" sz="1600" b="1" i="1" dirty="0" smtClean="0">
                <a:latin typeface="Times New Roman" panose="02020603050405020304" pitchFamily="18" charset="0"/>
                <a:cs typeface="Times New Roman" panose="02020603050405020304" pitchFamily="18" charset="0"/>
              </a:rPr>
              <a:t>корпорація</a:t>
            </a:r>
            <a:r>
              <a:rPr lang="uk-UA" sz="1600" dirty="0" smtClean="0">
                <a:latin typeface="Times New Roman" panose="02020603050405020304" pitchFamily="18" charset="0"/>
                <a:cs typeface="Times New Roman" panose="02020603050405020304" pitchFamily="18" charset="0"/>
              </a:rPr>
              <a:t>" (об'єднання, співтовариство) означає об'єднання, союз, що створюються на основі професійних або майнових інтересів. Тому зрозуміло, що корпоративне управління є управлінням специфічною об’єднаною власністю. </a:t>
            </a:r>
            <a:endParaRPr lang="uk-UA" sz="1600" dirty="0">
              <a:latin typeface="Times New Roman" panose="02020603050405020304" pitchFamily="18" charset="0"/>
              <a:cs typeface="Times New Roman" panose="02020603050405020304" pitchFamily="18" charset="0"/>
            </a:endParaRPr>
          </a:p>
          <a:p>
            <a:pPr marL="107950" indent="457200" algn="just">
              <a:spcBef>
                <a:spcPts val="0"/>
              </a:spcBef>
              <a:buNone/>
            </a:pPr>
            <a:r>
              <a:rPr lang="uk-UA" sz="1600" dirty="0" smtClean="0">
                <a:latin typeface="Times New Roman" panose="02020603050405020304" pitchFamily="18" charset="0"/>
                <a:cs typeface="Times New Roman" panose="02020603050405020304" pitchFamily="18" charset="0"/>
              </a:rPr>
              <a:t>Насамперед корпоративне управління можна розглядати як </a:t>
            </a:r>
            <a:r>
              <a:rPr lang="uk-UA" sz="1600" b="1" i="1" dirty="0" smtClean="0">
                <a:latin typeface="Times New Roman" panose="02020603050405020304" pitchFamily="18" charset="0"/>
                <a:cs typeface="Times New Roman" panose="02020603050405020304" pitchFamily="18" charset="0"/>
              </a:rPr>
              <a:t>управління корпоративними правами</a:t>
            </a:r>
            <a:r>
              <a:rPr lang="uk-UA" sz="1600" dirty="0" smtClean="0">
                <a:latin typeface="Times New Roman" panose="02020603050405020304" pitchFamily="18" charset="0"/>
                <a:cs typeface="Times New Roman" panose="02020603050405020304" pitchFamily="18" charset="0"/>
              </a:rPr>
              <a:t>. Таке визначення є найбільш загальним, оскільки управління корпоративними правами стосується усіх їх власників, а ними є значна частина людей у світі, у тому числі громадян України.</a:t>
            </a:r>
            <a:endParaRPr lang="uk-UA" sz="1600" dirty="0" smtClean="0">
              <a:latin typeface="Times New Roman" panose="02020603050405020304" pitchFamily="18" charset="0"/>
              <a:cs typeface="Times New Roman" panose="02020603050405020304" pitchFamily="18" charset="0"/>
            </a:endParaRPr>
          </a:p>
          <a:p>
            <a:pPr marL="107950" indent="457200" algn="just">
              <a:spcBef>
                <a:spcPts val="0"/>
              </a:spcBef>
              <a:buNone/>
            </a:pPr>
            <a:r>
              <a:rPr lang="uk-UA" sz="1600" dirty="0" smtClean="0">
                <a:latin typeface="Times New Roman" panose="02020603050405020304" pitchFamily="18" charset="0"/>
                <a:cs typeface="Times New Roman" panose="02020603050405020304" pitchFamily="18" charset="0"/>
              </a:rPr>
              <a:t>Відповідно до </a:t>
            </a:r>
            <a:r>
              <a:rPr lang="uk-UA" sz="1600" dirty="0">
                <a:latin typeface="Times New Roman" panose="02020603050405020304" pitchFamily="18" charset="0"/>
                <a:cs typeface="Times New Roman" panose="02020603050405020304" pitchFamily="18" charset="0"/>
              </a:rPr>
              <a:t>Г</a:t>
            </a:r>
            <a:r>
              <a:rPr lang="uk-UA" sz="1600" dirty="0" smtClean="0">
                <a:latin typeface="Times New Roman" panose="02020603050405020304" pitchFamily="18" charset="0"/>
                <a:cs typeface="Times New Roman" panose="02020603050405020304" pitchFamily="18" charset="0"/>
              </a:rPr>
              <a:t>осподарського кодексу України, </a:t>
            </a:r>
            <a:r>
              <a:rPr lang="uk-UA" sz="1600" b="1" i="1" dirty="0" smtClean="0">
                <a:latin typeface="Times New Roman" panose="02020603050405020304" pitchFamily="18" charset="0"/>
                <a:cs typeface="Times New Roman" panose="02020603050405020304" pitchFamily="18" charset="0"/>
              </a:rPr>
              <a:t>корпоративні права </a:t>
            </a:r>
            <a:r>
              <a:rPr lang="uk-UA" sz="1600" dirty="0" smtClean="0">
                <a:latin typeface="Times New Roman" panose="02020603050405020304" pitchFamily="18" charset="0"/>
                <a:cs typeface="Times New Roman" panose="02020603050405020304" pitchFamily="18" charset="0"/>
              </a:rPr>
              <a:t>– це право особи, частка якої визначається у статутному фонді (майні) господарської організації. Володіння корпоративними правами не вважається підприємництвом.</a:t>
            </a:r>
            <a:endParaRPr lang="uk-UA" sz="1600" dirty="0" smtClean="0">
              <a:latin typeface="Times New Roman" panose="02020603050405020304" pitchFamily="18" charset="0"/>
              <a:cs typeface="Times New Roman" panose="02020603050405020304" pitchFamily="18" charset="0"/>
            </a:endParaRPr>
          </a:p>
          <a:p>
            <a:pPr marL="107950" indent="457200" algn="just">
              <a:spcBef>
                <a:spcPts val="0"/>
              </a:spcBef>
              <a:buNone/>
            </a:pPr>
            <a:r>
              <a:rPr lang="uk-UA" sz="1600" dirty="0" smtClean="0">
                <a:latin typeface="Times New Roman" panose="02020603050405020304" pitchFamily="18" charset="0"/>
                <a:cs typeface="Times New Roman" panose="02020603050405020304" pitchFamily="18" charset="0"/>
              </a:rPr>
              <a:t>Згідно ЗУ «Про акціонерні товариства»  </a:t>
            </a:r>
            <a:r>
              <a:rPr lang="uk-UA" sz="1600" b="1" i="1" dirty="0" smtClean="0">
                <a:latin typeface="Times New Roman" panose="02020603050405020304" pitchFamily="18" charset="0"/>
                <a:cs typeface="Times New Roman" panose="02020603050405020304" pitchFamily="18" charset="0"/>
              </a:rPr>
              <a:t>корпоративні права</a:t>
            </a:r>
            <a:r>
              <a:rPr lang="uk-UA" sz="1600" dirty="0" smtClean="0">
                <a:latin typeface="Times New Roman" panose="02020603050405020304" pitchFamily="18" charset="0"/>
                <a:cs typeface="Times New Roman" panose="02020603050405020304" pitchFamily="18" charset="0"/>
              </a:rPr>
              <a:t> – сукупність майнових і немайнових прав акціонера – власника акцій товариства, які пов'язані з правом власності на акції, що включають право на участь в управлінні акціонерним товариством, отримання дивідендів та активів акціонерного товариства у разі його ліквідації відповідно до закону, а також інші права, передбачені законом чи статутними документам</a:t>
            </a:r>
            <a:r>
              <a:rPr lang="ru-RU" sz="1600" dirty="0" smtClean="0">
                <a:latin typeface="Times New Roman" panose="02020603050405020304" pitchFamily="18" charset="0"/>
                <a:cs typeface="Times New Roman" panose="02020603050405020304" pitchFamily="18" charset="0"/>
              </a:rPr>
              <a:t>и</a:t>
            </a:r>
            <a:r>
              <a:rPr lang="uk-UA" sz="1600" dirty="0" smtClean="0">
                <a:latin typeface="Times New Roman" panose="02020603050405020304" pitchFamily="18" charset="0"/>
                <a:cs typeface="Times New Roman" panose="02020603050405020304" pitchFamily="18" charset="0"/>
              </a:rPr>
              <a:t>.</a:t>
            </a:r>
            <a:endParaRPr lang="uk-UA" sz="1600" dirty="0" smtClean="0">
              <a:latin typeface="Times New Roman" panose="02020603050405020304" pitchFamily="18" charset="0"/>
              <a:cs typeface="Times New Roman" panose="02020603050405020304" pitchFamily="18" charset="0"/>
            </a:endParaRPr>
          </a:p>
          <a:p>
            <a:pPr marL="107950" indent="457200" algn="just">
              <a:spcBef>
                <a:spcPts val="0"/>
              </a:spcBef>
              <a:buNone/>
            </a:pPr>
            <a:r>
              <a:rPr lang="uk-UA" sz="1600" dirty="0">
                <a:latin typeface="Times New Roman" panose="02020603050405020304" pitchFamily="18" charset="0"/>
                <a:cs typeface="Times New Roman" panose="02020603050405020304" pitchFamily="18" charset="0"/>
              </a:rPr>
              <a:t>Отже, якщо брати корпоративні права як найбільш загальний об'єкт корпоративного управління, то його можна охарактеризувати так: </a:t>
            </a:r>
            <a:r>
              <a:rPr lang="uk-UA" sz="1600" b="1" i="1" dirty="0">
                <a:latin typeface="Times New Roman" panose="02020603050405020304" pitchFamily="18" charset="0"/>
                <a:cs typeface="Times New Roman" panose="02020603050405020304" pitchFamily="18" charset="0"/>
              </a:rPr>
              <a:t>корпоративне управління</a:t>
            </a:r>
            <a:r>
              <a:rPr lang="uk-UA" sz="1600" i="1" dirty="0">
                <a:latin typeface="Times New Roman" panose="02020603050405020304" pitchFamily="18" charset="0"/>
                <a:cs typeface="Times New Roman" panose="02020603050405020304" pitchFamily="18" charset="0"/>
              </a:rPr>
              <a:t> </a:t>
            </a:r>
            <a:r>
              <a:rPr lang="uk-UA" sz="1600" dirty="0">
                <a:latin typeface="Times New Roman" panose="02020603050405020304" pitchFamily="18" charset="0"/>
                <a:cs typeface="Times New Roman" panose="02020603050405020304" pitchFamily="18" charset="0"/>
              </a:rPr>
              <a:t>являє собою </a:t>
            </a:r>
            <a:r>
              <a:rPr lang="uk-UA" sz="1600" dirty="0" smtClean="0">
                <a:latin typeface="Times New Roman" panose="02020603050405020304" pitchFamily="18" charset="0"/>
                <a:cs typeface="Times New Roman" panose="02020603050405020304" pitchFamily="18" charset="0"/>
              </a:rPr>
              <a:t>процес </a:t>
            </a:r>
            <a:r>
              <a:rPr lang="uk-UA" sz="1600" dirty="0">
                <a:latin typeface="Times New Roman" panose="02020603050405020304" pitchFamily="18" charset="0"/>
                <a:cs typeface="Times New Roman" panose="02020603050405020304" pitchFamily="18" charset="0"/>
              </a:rPr>
              <a:t>регулювання власником руху його корпоративних прав із метою отримання прибутку, управління корпоративним підприємством, відшкодуванням витрат через отримання частки майна при його ліквідації, можливих спекулятивних операцій з корпоративними правами. </a:t>
            </a:r>
            <a:endParaRPr lang="uk-UA" sz="1600" dirty="0">
              <a:latin typeface="Times New Roman" panose="02020603050405020304" pitchFamily="18" charset="0"/>
              <a:cs typeface="Times New Roman" panose="02020603050405020304" pitchFamily="18" charset="0"/>
            </a:endParaRPr>
          </a:p>
          <a:p>
            <a:pPr marL="107950" indent="457200" algn="just">
              <a:spcBef>
                <a:spcPts val="0"/>
              </a:spcBef>
              <a:buNone/>
            </a:pPr>
            <a:endParaRPr lang="ru-RU" sz="14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4294967295"/>
          </p:nvPr>
        </p:nvSpPr>
        <p:spPr>
          <a:xfrm>
            <a:off x="0" y="1052736"/>
            <a:ext cx="9144000" cy="5805264"/>
          </a:xfrm>
        </p:spPr>
        <p:txBody>
          <a:bodyPr>
            <a:normAutofit/>
          </a:bodyPr>
          <a:lstStyle/>
          <a:p>
            <a:pPr algn="just">
              <a:buNone/>
            </a:pPr>
            <a:r>
              <a:rPr lang="uk-UA" sz="1500" dirty="0" smtClean="0"/>
              <a:t>		</a:t>
            </a:r>
            <a:endParaRPr lang="uk-UA" sz="1500" dirty="0" smtClean="0"/>
          </a:p>
          <a:p>
            <a:pPr algn="just">
              <a:buNone/>
            </a:pPr>
            <a:r>
              <a:rPr lang="uk-UA" sz="1500" dirty="0">
                <a:latin typeface="Times New Roman" panose="02020603050405020304" pitchFamily="18" charset="0"/>
                <a:cs typeface="Times New Roman" panose="02020603050405020304" pitchFamily="18" charset="0"/>
              </a:rPr>
              <a:t>	</a:t>
            </a:r>
            <a:r>
              <a:rPr lang="uk-UA" sz="1500" dirty="0" smtClean="0">
                <a:latin typeface="Times New Roman" panose="02020603050405020304" pitchFamily="18" charset="0"/>
                <a:cs typeface="Times New Roman" panose="02020603050405020304" pitchFamily="18" charset="0"/>
              </a:rPr>
              <a:t>	</a:t>
            </a:r>
            <a:r>
              <a:rPr lang="uk-UA" sz="1600" dirty="0" smtClean="0">
                <a:latin typeface="Times New Roman" panose="02020603050405020304" pitchFamily="18" charset="0"/>
                <a:cs typeface="Times New Roman" panose="02020603050405020304" pitchFamily="18" charset="0"/>
              </a:rPr>
              <a:t>Отже, корпоративне управління здійснюється окремими громадянами, державними органами, а також на рівні окремих підприємств – емітентів корпоративних прав. </a:t>
            </a:r>
            <a:endParaRPr lang="uk-UA" sz="1600" dirty="0" smtClean="0">
              <a:latin typeface="Times New Roman" panose="02020603050405020304" pitchFamily="18" charset="0"/>
              <a:cs typeface="Times New Roman" panose="02020603050405020304" pitchFamily="18" charset="0"/>
            </a:endParaRPr>
          </a:p>
          <a:p>
            <a:pPr algn="just">
              <a:buNone/>
            </a:pPr>
            <a:r>
              <a:rPr lang="uk-UA" sz="1600" b="1" dirty="0">
                <a:latin typeface="Times New Roman" panose="02020603050405020304" pitchFamily="18" charset="0"/>
                <a:cs typeface="Times New Roman" panose="02020603050405020304" pitchFamily="18" charset="0"/>
              </a:rPr>
              <a:t>	</a:t>
            </a:r>
            <a:r>
              <a:rPr lang="uk-UA" sz="1600" b="1" dirty="0" smtClean="0">
                <a:latin typeface="Times New Roman" panose="02020603050405020304" pitchFamily="18" charset="0"/>
                <a:cs typeface="Times New Roman" panose="02020603050405020304" pitchFamily="18" charset="0"/>
              </a:rPr>
              <a:t>Емітент</a:t>
            </a:r>
            <a:r>
              <a:rPr lang="uk-UA" sz="1600" dirty="0" smtClean="0">
                <a:latin typeface="Times New Roman" panose="02020603050405020304" pitchFamily="18" charset="0"/>
                <a:cs typeface="Times New Roman" panose="02020603050405020304" pitchFamily="18" charset="0"/>
              </a:rPr>
              <a:t> – юридична особа, яка від свого іменні випускає цінні папери і зобов’язується виконувати обов’язки, що є наслідком з умов їх випуску. </a:t>
            </a:r>
            <a:endParaRPr lang="uk-UA" sz="1600" dirty="0" smtClean="0">
              <a:latin typeface="Times New Roman" panose="02020603050405020304" pitchFamily="18" charset="0"/>
              <a:cs typeface="Times New Roman" panose="02020603050405020304" pitchFamily="18" charset="0"/>
            </a:endParaRPr>
          </a:p>
          <a:p>
            <a:pPr algn="just">
              <a:buNone/>
            </a:pPr>
            <a:r>
              <a:rPr lang="uk-UA" sz="1500" dirty="0">
                <a:latin typeface="Times New Roman" panose="02020603050405020304" pitchFamily="18" charset="0"/>
                <a:cs typeface="Times New Roman" panose="02020603050405020304" pitchFamily="18" charset="0"/>
              </a:rPr>
              <a:t>	</a:t>
            </a:r>
            <a:r>
              <a:rPr lang="uk-UA" sz="1500" dirty="0" smtClean="0">
                <a:latin typeface="Times New Roman" panose="02020603050405020304" pitchFamily="18" charset="0"/>
                <a:cs typeface="Times New Roman" panose="02020603050405020304" pitchFamily="18" charset="0"/>
              </a:rPr>
              <a:t>	</a:t>
            </a:r>
            <a:r>
              <a:rPr lang="uk-UA" sz="1600" dirty="0" smtClean="0">
                <a:latin typeface="Times New Roman" panose="02020603050405020304" pitchFamily="18" charset="0"/>
                <a:cs typeface="Times New Roman" panose="02020603050405020304" pitchFamily="18" charset="0"/>
              </a:rPr>
              <a:t>Головною метою корпоративного управління є отримання частини прибутку, яку називають дивідендом. </a:t>
            </a:r>
            <a:r>
              <a:rPr lang="uk-UA" sz="1600" b="1" i="1" dirty="0" smtClean="0">
                <a:latin typeface="Times New Roman" panose="02020603050405020304" pitchFamily="18" charset="0"/>
                <a:cs typeface="Times New Roman" panose="02020603050405020304" pitchFamily="18" charset="0"/>
              </a:rPr>
              <a:t>Дивіденд</a:t>
            </a:r>
            <a:r>
              <a:rPr lang="uk-UA" sz="1600" i="1" dirty="0" smtClean="0">
                <a:latin typeface="Times New Roman" panose="02020603050405020304" pitchFamily="18" charset="0"/>
                <a:cs typeface="Times New Roman" panose="02020603050405020304" pitchFamily="18" charset="0"/>
              </a:rPr>
              <a:t> </a:t>
            </a:r>
            <a:r>
              <a:rPr lang="uk-UA" sz="1600" dirty="0" smtClean="0">
                <a:latin typeface="Times New Roman" panose="02020603050405020304" pitchFamily="18" charset="0"/>
                <a:cs typeface="Times New Roman" panose="02020603050405020304" pitchFamily="18" charset="0"/>
              </a:rPr>
              <a:t>– це частина прибутку (платіж), що проводиться на користь власника (довірених осіб власника) корпоративних прав, емітованих юридичною особою внаслідок розподілу частини її прибутку.</a:t>
            </a:r>
            <a:endParaRPr lang="ru-RU" sz="1600" dirty="0" smtClean="0">
              <a:latin typeface="Times New Roman" panose="02020603050405020304" pitchFamily="18" charset="0"/>
              <a:cs typeface="Times New Roman" panose="02020603050405020304" pitchFamily="18" charset="0"/>
            </a:endParaRPr>
          </a:p>
          <a:p>
            <a:pPr algn="just">
              <a:buNone/>
            </a:pPr>
            <a:r>
              <a:rPr lang="uk-UA" sz="1600" dirty="0" smtClean="0">
                <a:latin typeface="Times New Roman" panose="02020603050405020304" pitchFamily="18" charset="0"/>
                <a:cs typeface="Times New Roman" panose="02020603050405020304" pitchFamily="18" charset="0"/>
              </a:rPr>
              <a:t>		Однак корпоративні права є втіленням частки (паю) в капіталі конкретних підприємств. Рух корпоративних цінних паперів, або паїв, залежить від ефективності діяльності підприємств-емітентів. Тому, досліджуючи особливості корпоративного управління, обов'язково слід мати на увазі специфіку управління цими підприємствами (корпораціями) з погляду </a:t>
            </a:r>
            <a:r>
              <a:rPr lang="uk-UA" sz="1600" b="1" i="1" dirty="0" smtClean="0">
                <a:latin typeface="Times New Roman" panose="02020603050405020304" pitchFamily="18" charset="0"/>
                <a:cs typeface="Times New Roman" panose="02020603050405020304" pitchFamily="18" charset="0"/>
              </a:rPr>
              <a:t>узгодження інтересів власників і менеджменту</a:t>
            </a:r>
            <a:r>
              <a:rPr lang="uk-UA" sz="1600" dirty="0" smtClean="0">
                <a:latin typeface="Times New Roman" panose="02020603050405020304" pitchFamily="18" charset="0"/>
                <a:cs typeface="Times New Roman" panose="02020603050405020304" pitchFamily="18" charset="0"/>
              </a:rPr>
              <a:t>.</a:t>
            </a:r>
            <a:endParaRPr lang="ru-RU" sz="1600" dirty="0" smtClean="0">
              <a:latin typeface="Times New Roman" panose="02020603050405020304" pitchFamily="18" charset="0"/>
              <a:cs typeface="Times New Roman" panose="02020603050405020304" pitchFamily="18" charset="0"/>
            </a:endParaRPr>
          </a:p>
          <a:p>
            <a:pPr algn="just">
              <a:buNone/>
            </a:pPr>
            <a:r>
              <a:rPr lang="uk-UA" sz="1600" dirty="0" smtClean="0">
                <a:latin typeface="Times New Roman" panose="02020603050405020304" pitchFamily="18" charset="0"/>
                <a:cs typeface="Times New Roman" panose="02020603050405020304" pitchFamily="18" charset="0"/>
              </a:rPr>
              <a:t>		Корпоративне управління розглядає здійснення господарських операцій працівниками й управління менеджерами виходячи з найбільшої ефективності діяльності корпорації не тільки з погляду менеджменту організації, а й її власників. Не завжди інтереси власників та корпорації (як підприємства) збігаються. Тому корпоративне управління в системі загального менеджменту спрямоване на отримання кінцевого результату, яким є найбільш оптимальне узгодження інтересів суб'єктів корпоративних відносин – власників, менеджерів, працівників, суспільства. Ці інтереси, як правило, різні, їх узгодження в корпораціях здійснюється через реалізацію повноважень і відповідальності.</a:t>
            </a:r>
            <a:endParaRPr lang="ru-RU" sz="1600" dirty="0" smtClean="0">
              <a:latin typeface="Times New Roman" panose="02020603050405020304" pitchFamily="18" charset="0"/>
              <a:cs typeface="Times New Roman" panose="02020603050405020304" pitchFamily="18" charset="0"/>
            </a:endParaRPr>
          </a:p>
          <a:p>
            <a:pPr algn="just"/>
            <a:endParaRPr lang="ru-RU" sz="16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052736"/>
            <a:ext cx="9144000" cy="5805264"/>
          </a:xfrm>
        </p:spPr>
        <p:txBody>
          <a:bodyPr>
            <a:normAutofit lnSpcReduction="10000"/>
          </a:bodyPr>
          <a:lstStyle/>
          <a:p>
            <a:pPr marL="0" indent="457200" algn="just">
              <a:spcBef>
                <a:spcPts val="0"/>
              </a:spcBef>
              <a:buNone/>
            </a:pPr>
            <a:r>
              <a:rPr lang="uk-UA" sz="1600" dirty="0" smtClean="0">
                <a:latin typeface="Times New Roman" panose="02020603050405020304" pitchFamily="18" charset="0"/>
                <a:cs typeface="Times New Roman" panose="02020603050405020304" pitchFamily="18" charset="0"/>
              </a:rPr>
              <a:t>Корпорація (від латинського слова «</a:t>
            </a:r>
            <a:r>
              <a:rPr lang="uk-UA" sz="1600" dirty="0" err="1" smtClean="0">
                <a:latin typeface="Times New Roman" panose="02020603050405020304" pitchFamily="18" charset="0"/>
                <a:cs typeface="Times New Roman" panose="02020603050405020304" pitchFamily="18" charset="0"/>
              </a:rPr>
              <a:t>corporation</a:t>
            </a:r>
            <a:r>
              <a:rPr lang="uk-UA" sz="1600" dirty="0" smtClean="0">
                <a:latin typeface="Times New Roman" panose="02020603050405020304" pitchFamily="18" charset="0"/>
                <a:cs typeface="Times New Roman" panose="02020603050405020304" pitchFamily="18" charset="0"/>
              </a:rPr>
              <a:t>» — співтовариство, об’єднання) - товариство, в якому на основі централізації капіталів здійснюється колективне присвоєння результатів виробничої діяльності. </a:t>
            </a:r>
            <a:r>
              <a:rPr lang="uk-UA" sz="1600" b="1" dirty="0" smtClean="0">
                <a:latin typeface="Times New Roman" panose="02020603050405020304" pitchFamily="18" charset="0"/>
                <a:cs typeface="Times New Roman" panose="02020603050405020304" pitchFamily="18" charset="0"/>
              </a:rPr>
              <a:t>Корпораціями</a:t>
            </a:r>
            <a:r>
              <a:rPr lang="uk-UA" sz="1600" dirty="0" smtClean="0">
                <a:latin typeface="Times New Roman" panose="02020603050405020304" pitchFamily="18" charset="0"/>
                <a:cs typeface="Times New Roman" panose="02020603050405020304" pitchFamily="18" charset="0"/>
              </a:rPr>
              <a:t> в сучасній економічній і правовій літературі називаються господарські товариства (насамперед акціонерні товариства), які мають статус юридичної особи, утворені шляхом об’єднання майна засновників і існують незалежно від зміни конкретних учасників.</a:t>
            </a:r>
            <a:endParaRPr lang="uk-UA" sz="1600" dirty="0" smtClean="0">
              <a:latin typeface="Times New Roman" panose="02020603050405020304" pitchFamily="18" charset="0"/>
              <a:cs typeface="Times New Roman" panose="02020603050405020304" pitchFamily="18" charset="0"/>
            </a:endParaRPr>
          </a:p>
          <a:p>
            <a:pPr marL="0" indent="457200" algn="just">
              <a:spcBef>
                <a:spcPts val="0"/>
              </a:spcBef>
              <a:buNone/>
            </a:pPr>
            <a:r>
              <a:rPr lang="uk-UA" sz="1600" dirty="0" smtClean="0">
                <a:latin typeface="Times New Roman" panose="02020603050405020304" pitchFamily="18" charset="0"/>
                <a:cs typeface="Times New Roman" panose="02020603050405020304" pitchFamily="18" charset="0"/>
              </a:rPr>
              <a:t>В свою чергу в українському законодавстві термін «корпорація» застосовується для позначення одного з видів об’єднань підприємств. У Господарському кодексі України зазначається, що </a:t>
            </a:r>
            <a:r>
              <a:rPr lang="uk-UA" sz="1600" b="1" dirty="0" smtClean="0">
                <a:latin typeface="Times New Roman" panose="02020603050405020304" pitchFamily="18" charset="0"/>
                <a:cs typeface="Times New Roman" panose="02020603050405020304" pitchFamily="18" charset="0"/>
              </a:rPr>
              <a:t>«Корпорація</a:t>
            </a:r>
            <a:r>
              <a:rPr lang="uk-UA" sz="1600" dirty="0">
                <a:latin typeface="Times New Roman" panose="02020603050405020304" pitchFamily="18" charset="0"/>
                <a:cs typeface="Times New Roman" panose="02020603050405020304" pitchFamily="18" charset="0"/>
              </a:rPr>
              <a:t> </a:t>
            </a:r>
            <a:r>
              <a:rPr lang="uk-UA" sz="1600" dirty="0" smtClean="0">
                <a:latin typeface="Times New Roman" panose="02020603050405020304" pitchFamily="18" charset="0"/>
                <a:cs typeface="Times New Roman" panose="02020603050405020304" pitchFamily="18" charset="0"/>
              </a:rPr>
              <a:t>- це договірне об’єднання, створене на основі об’єднання виробничих, наукових і комерційних інтересів підприємств, які об’єдналися, з передачею ними окремих повноважень централізованого регулювання діяльності кожного з учасників органам управління корпорації».</a:t>
            </a:r>
            <a:endParaRPr lang="uk-UA" sz="1600" dirty="0" smtClean="0">
              <a:latin typeface="Times New Roman" panose="02020603050405020304" pitchFamily="18" charset="0"/>
              <a:cs typeface="Times New Roman" panose="02020603050405020304" pitchFamily="18" charset="0"/>
            </a:endParaRPr>
          </a:p>
          <a:p>
            <a:pPr algn="just">
              <a:spcBef>
                <a:spcPts val="0"/>
              </a:spcBef>
            </a:pPr>
            <a:r>
              <a:rPr lang="uk-UA" sz="1600" dirty="0" smtClean="0">
                <a:latin typeface="Times New Roman" panose="02020603050405020304" pitchFamily="18" charset="0"/>
                <a:cs typeface="Times New Roman" panose="02020603050405020304" pitchFamily="18" charset="0"/>
              </a:rPr>
              <a:t>Закон України</a:t>
            </a:r>
            <a:r>
              <a:rPr lang="uk-UA" sz="1600" b="1" dirty="0" smtClean="0">
                <a:latin typeface="Times New Roman" panose="02020603050405020304" pitchFamily="18" charset="0"/>
                <a:cs typeface="Times New Roman" panose="02020603050405020304" pitchFamily="18" charset="0"/>
              </a:rPr>
              <a:t> Про державне регулювання ринку цінних паперів в Україні визначає корпоративне управління</a:t>
            </a:r>
            <a:r>
              <a:rPr lang="uk-UA" sz="1600" dirty="0" smtClean="0">
                <a:latin typeface="Times New Roman" panose="02020603050405020304" pitchFamily="18" charset="0"/>
                <a:cs typeface="Times New Roman" panose="02020603050405020304" pitchFamily="18" charset="0"/>
              </a:rPr>
              <a:t> як систему відносин, яка визначає правила та процедури прийняття рішень щодо діяльності господарського товариства та здійснення контролю, а також розподіл прав і обов’язків між органами товариства та його учасниками стосовно управління товариством.</a:t>
            </a:r>
            <a:endParaRPr lang="uk-UA" sz="1600" dirty="0" smtClean="0">
              <a:latin typeface="Times New Roman" panose="02020603050405020304" pitchFamily="18" charset="0"/>
              <a:cs typeface="Times New Roman" panose="02020603050405020304" pitchFamily="18" charset="0"/>
            </a:endParaRPr>
          </a:p>
          <a:p>
            <a:pPr marL="0" indent="457200" algn="just">
              <a:spcBef>
                <a:spcPts val="0"/>
              </a:spcBef>
              <a:buNone/>
            </a:pPr>
            <a:r>
              <a:rPr lang="uk-UA" sz="1600" dirty="0" smtClean="0">
                <a:latin typeface="Times New Roman" panose="02020603050405020304" pitchFamily="18" charset="0"/>
                <a:cs typeface="Times New Roman" panose="02020603050405020304" pitchFamily="18" charset="0"/>
              </a:rPr>
              <a:t>Загалом, корпоративне управління можна розглядати як управління </a:t>
            </a:r>
            <a:r>
              <a:rPr lang="uk-UA" sz="1600" b="1" dirty="0" smtClean="0">
                <a:latin typeface="Times New Roman" panose="02020603050405020304" pitchFamily="18" charset="0"/>
                <a:cs typeface="Times New Roman" panose="02020603050405020304" pitchFamily="18" charset="0"/>
              </a:rPr>
              <a:t>корпоративними правами</a:t>
            </a:r>
            <a:r>
              <a:rPr lang="uk-UA" sz="1600" dirty="0" smtClean="0">
                <a:latin typeface="Times New Roman" panose="02020603050405020304" pitchFamily="18" charset="0"/>
                <a:cs typeface="Times New Roman" panose="02020603050405020304" pitchFamily="18" charset="0"/>
              </a:rPr>
              <a:t>. Це означає, що власник таких прав має право власності на частку у статутному капіталі господарського товариства, включаючи права на управління, отримання частини відповідного прибутку товариства, а також на частину активів у випадку ліквідації даного суб’єкта господарювання.</a:t>
            </a:r>
            <a:endParaRPr lang="uk-UA" sz="1600" dirty="0" smtClean="0">
              <a:latin typeface="Times New Roman" panose="02020603050405020304" pitchFamily="18" charset="0"/>
              <a:cs typeface="Times New Roman" panose="02020603050405020304" pitchFamily="18" charset="0"/>
            </a:endParaRPr>
          </a:p>
          <a:p>
            <a:pPr marL="0" indent="457200" algn="just">
              <a:spcBef>
                <a:spcPts val="0"/>
              </a:spcBef>
              <a:buNone/>
            </a:pPr>
            <a:r>
              <a:rPr lang="uk-UA" sz="1600" dirty="0" smtClean="0">
                <a:latin typeface="Times New Roman" panose="02020603050405020304" pitchFamily="18" charset="0"/>
                <a:cs typeface="Times New Roman" panose="02020603050405020304" pitchFamily="18" charset="0"/>
              </a:rPr>
              <a:t>У широкому розумінні корпоративне управління розглядають як систему, за допомогою якої спрямовують та контролюють діяльність господарського товариства. У рамках корпоративного управління визначається, яким чином інвестори здійснюють контроль за діяльністю менеджерів, а також яку відповідальність несуть менеджери перед інвесторами за результати діяльності товариства.</a:t>
            </a:r>
            <a:endParaRPr lang="uk-UA" sz="1600" dirty="0" smtClean="0">
              <a:latin typeface="Times New Roman" panose="02020603050405020304" pitchFamily="18" charset="0"/>
              <a:cs typeface="Times New Roman" panose="02020603050405020304" pitchFamily="18" charset="0"/>
            </a:endParaRPr>
          </a:p>
          <a:p>
            <a:pPr marL="0" indent="457200" algn="just">
              <a:spcBef>
                <a:spcPts val="0"/>
              </a:spcBef>
              <a:buNone/>
            </a:pPr>
            <a:r>
              <a:rPr lang="uk-UA" sz="1600" dirty="0" smtClean="0">
                <a:latin typeface="Times New Roman" panose="02020603050405020304" pitchFamily="18" charset="0"/>
                <a:cs typeface="Times New Roman" panose="02020603050405020304" pitchFamily="18" charset="0"/>
              </a:rPr>
              <a:t>Таким чином, </a:t>
            </a:r>
            <a:r>
              <a:rPr lang="uk-UA" sz="1600" b="1" dirty="0" smtClean="0">
                <a:latin typeface="Times New Roman" panose="02020603050405020304" pitchFamily="18" charset="0"/>
                <a:cs typeface="Times New Roman" panose="02020603050405020304" pitchFamily="18" charset="0"/>
              </a:rPr>
              <a:t>корпоративне управління - </a:t>
            </a:r>
            <a:r>
              <a:rPr lang="uk-UA" sz="1600" dirty="0" smtClean="0">
                <a:latin typeface="Times New Roman" panose="02020603050405020304" pitchFamily="18" charset="0"/>
                <a:cs typeface="Times New Roman" panose="02020603050405020304" pitchFamily="18" charset="0"/>
              </a:rPr>
              <a:t>це система взаємовідносин між власниками (акціонерами) та виконавчими органами господарського товариства щодо управління його діяльністю.</a:t>
            </a:r>
            <a:endParaRPr lang="uk-UA" sz="1600" dirty="0" smtClean="0">
              <a:latin typeface="Times New Roman" panose="02020603050405020304" pitchFamily="18" charset="0"/>
              <a:cs typeface="Times New Roman" panose="02020603050405020304" pitchFamily="18" charset="0"/>
            </a:endParaRPr>
          </a:p>
          <a:p>
            <a:pPr marL="0" indent="457200" algn="just">
              <a:spcBef>
                <a:spcPts val="0"/>
              </a:spcBef>
              <a:buNone/>
            </a:pPr>
            <a:endParaRPr lang="uk-UA" sz="1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908720"/>
            <a:ext cx="9144000" cy="5949280"/>
          </a:xfrm>
        </p:spPr>
        <p:txBody>
          <a:bodyPr>
            <a:noAutofit/>
          </a:bodyPr>
          <a:lstStyle/>
          <a:p>
            <a:pPr marL="0" indent="457200" algn="just">
              <a:buNone/>
            </a:pPr>
            <a:r>
              <a:rPr lang="uk-UA" sz="1400" dirty="0" smtClean="0">
                <a:latin typeface="Times New Roman" panose="02020603050405020304" pitchFamily="18" charset="0"/>
                <a:cs typeface="Times New Roman" panose="02020603050405020304" pitchFamily="18" charset="0"/>
              </a:rPr>
              <a:t>Розглядаючи суть корпоративного управління необхідно виділити декілька </a:t>
            </a:r>
            <a:r>
              <a:rPr lang="uk-UA" sz="1400" b="1" dirty="0" smtClean="0">
                <a:latin typeface="Times New Roman" panose="02020603050405020304" pitchFamily="18" charset="0"/>
                <a:cs typeface="Times New Roman" panose="02020603050405020304" pitchFamily="18" charset="0"/>
              </a:rPr>
              <a:t>характерних рис, які становлять найбільше зацікавлення у інвесторів:</a:t>
            </a:r>
            <a:endParaRPr lang="uk-UA" sz="1400" b="1" dirty="0" smtClean="0">
              <a:latin typeface="Times New Roman" panose="02020603050405020304" pitchFamily="18" charset="0"/>
              <a:cs typeface="Times New Roman" panose="02020603050405020304" pitchFamily="18" charset="0"/>
            </a:endParaRPr>
          </a:p>
          <a:p>
            <a:pPr algn="just"/>
            <a:r>
              <a:rPr lang="uk-UA" sz="1400" dirty="0" smtClean="0">
                <a:latin typeface="Times New Roman" panose="02020603050405020304" pitchFamily="18" charset="0"/>
                <a:cs typeface="Times New Roman" panose="02020603050405020304" pitchFamily="18" charset="0"/>
              </a:rPr>
              <a:t>самостійність корпоративного підприємства як юридичної особи;</a:t>
            </a:r>
            <a:endParaRPr lang="uk-UA" sz="1400" dirty="0" smtClean="0">
              <a:latin typeface="Times New Roman" panose="02020603050405020304" pitchFamily="18" charset="0"/>
              <a:cs typeface="Times New Roman" panose="02020603050405020304" pitchFamily="18" charset="0"/>
            </a:endParaRPr>
          </a:p>
          <a:p>
            <a:pPr algn="just"/>
            <a:r>
              <a:rPr lang="uk-UA" sz="1400" dirty="0" smtClean="0">
                <a:latin typeface="Times New Roman" panose="02020603050405020304" pitchFamily="18" charset="0"/>
                <a:cs typeface="Times New Roman" panose="02020603050405020304" pitchFamily="18" charset="0"/>
              </a:rPr>
              <a:t>централізована система управління;</a:t>
            </a:r>
            <a:endParaRPr lang="uk-UA" sz="1400" dirty="0" smtClean="0">
              <a:latin typeface="Times New Roman" panose="02020603050405020304" pitchFamily="18" charset="0"/>
              <a:cs typeface="Times New Roman" panose="02020603050405020304" pitchFamily="18" charset="0"/>
            </a:endParaRPr>
          </a:p>
          <a:p>
            <a:pPr algn="just"/>
            <a:r>
              <a:rPr lang="uk-UA" sz="1400" dirty="0" smtClean="0">
                <a:latin typeface="Times New Roman" panose="02020603050405020304" pitchFamily="18" charset="0"/>
                <a:cs typeface="Times New Roman" panose="02020603050405020304" pitchFamily="18" charset="0"/>
              </a:rPr>
              <a:t>отримання прибутку </a:t>
            </a:r>
            <a:r>
              <a:rPr lang="uk-UA" sz="1400" dirty="0" err="1" smtClean="0">
                <a:latin typeface="Times New Roman" panose="02020603050405020304" pitchFamily="18" charset="0"/>
                <a:cs typeface="Times New Roman" panose="02020603050405020304" pitchFamily="18" charset="0"/>
              </a:rPr>
              <a:t>пропорційно</a:t>
            </a:r>
            <a:r>
              <a:rPr lang="uk-UA" sz="1400" dirty="0" smtClean="0">
                <a:latin typeface="Times New Roman" panose="02020603050405020304" pitchFamily="18" charset="0"/>
                <a:cs typeface="Times New Roman" panose="02020603050405020304" pitchFamily="18" charset="0"/>
              </a:rPr>
              <a:t> до вкладених коштів;</a:t>
            </a:r>
            <a:endParaRPr lang="uk-UA" sz="1400" dirty="0" smtClean="0">
              <a:latin typeface="Times New Roman" panose="02020603050405020304" pitchFamily="18" charset="0"/>
              <a:cs typeface="Times New Roman" panose="02020603050405020304" pitchFamily="18" charset="0"/>
            </a:endParaRPr>
          </a:p>
          <a:p>
            <a:pPr algn="just"/>
            <a:r>
              <a:rPr lang="uk-UA" sz="1400" dirty="0" smtClean="0">
                <a:latin typeface="Times New Roman" panose="02020603050405020304" pitchFamily="18" charset="0"/>
                <a:cs typeface="Times New Roman" panose="02020603050405020304" pitchFamily="18" charset="0"/>
              </a:rPr>
              <a:t>обмежена відповідальність, яку несуть індивідуальні інвестори;</a:t>
            </a:r>
            <a:endParaRPr lang="uk-UA" sz="1400" dirty="0" smtClean="0">
              <a:latin typeface="Times New Roman" panose="02020603050405020304" pitchFamily="18" charset="0"/>
              <a:cs typeface="Times New Roman" panose="02020603050405020304" pitchFamily="18" charset="0"/>
            </a:endParaRPr>
          </a:p>
          <a:p>
            <a:pPr algn="just"/>
            <a:r>
              <a:rPr lang="uk-UA" sz="1400" dirty="0" smtClean="0">
                <a:latin typeface="Times New Roman" panose="02020603050405020304" pitchFamily="18" charset="0"/>
                <a:cs typeface="Times New Roman" panose="02020603050405020304" pitchFamily="18" charset="0"/>
              </a:rPr>
              <a:t>можливість передачі акцій (тобто частини права власності на підприємство) іншим особам.</a:t>
            </a:r>
            <a:endParaRPr lang="uk-UA" sz="1400" dirty="0" smtClean="0">
              <a:latin typeface="Times New Roman" panose="02020603050405020304" pitchFamily="18" charset="0"/>
              <a:cs typeface="Times New Roman" panose="02020603050405020304" pitchFamily="18" charset="0"/>
            </a:endParaRPr>
          </a:p>
          <a:p>
            <a:pPr marL="0" indent="0" algn="just">
              <a:buNone/>
            </a:pPr>
            <a:r>
              <a:rPr lang="uk-UA" sz="1400" dirty="0" smtClean="0">
                <a:latin typeface="Times New Roman" panose="02020603050405020304" pitchFamily="18" charset="0"/>
                <a:cs typeface="Times New Roman" panose="02020603050405020304" pitchFamily="18" charset="0"/>
              </a:rPr>
              <a:t>Існує ряд </a:t>
            </a:r>
            <a:r>
              <a:rPr lang="uk-UA" sz="1400" b="1" dirty="0" smtClean="0">
                <a:latin typeface="Times New Roman" panose="02020603050405020304" pitchFamily="18" charset="0"/>
                <a:cs typeface="Times New Roman" panose="02020603050405020304" pitchFamily="18" charset="0"/>
              </a:rPr>
              <a:t>проблем корпоративного управління</a:t>
            </a:r>
            <a:r>
              <a:rPr lang="uk-UA" sz="1400" dirty="0" smtClean="0">
                <a:latin typeface="Times New Roman" panose="02020603050405020304" pitchFamily="18" charset="0"/>
                <a:cs typeface="Times New Roman" panose="02020603050405020304" pitchFamily="18" charset="0"/>
              </a:rPr>
              <a:t>, серед яких:</a:t>
            </a:r>
            <a:endParaRPr lang="uk-UA" sz="1400" dirty="0" smtClean="0">
              <a:latin typeface="Times New Roman" panose="02020603050405020304" pitchFamily="18" charset="0"/>
              <a:cs typeface="Times New Roman" panose="02020603050405020304" pitchFamily="18" charset="0"/>
            </a:endParaRPr>
          </a:p>
          <a:p>
            <a:pPr algn="just"/>
            <a:r>
              <a:rPr lang="uk-UA" sz="1400" dirty="0" smtClean="0">
                <a:latin typeface="Times New Roman" panose="02020603050405020304" pitchFamily="18" charset="0"/>
                <a:cs typeface="Times New Roman" panose="02020603050405020304" pitchFamily="18" charset="0"/>
              </a:rPr>
              <a:t>суперечність функцій володіння та управління діяльністю корпорації;</a:t>
            </a:r>
            <a:endParaRPr lang="uk-UA" sz="1400" dirty="0" smtClean="0">
              <a:latin typeface="Times New Roman" panose="02020603050405020304" pitchFamily="18" charset="0"/>
              <a:cs typeface="Times New Roman" panose="02020603050405020304" pitchFamily="18" charset="0"/>
            </a:endParaRPr>
          </a:p>
          <a:p>
            <a:pPr algn="just"/>
            <a:r>
              <a:rPr lang="uk-UA" sz="1400" dirty="0" smtClean="0">
                <a:latin typeface="Times New Roman" panose="02020603050405020304" pitchFamily="18" charset="0"/>
                <a:cs typeface="Times New Roman" panose="02020603050405020304" pitchFamily="18" charset="0"/>
              </a:rPr>
              <a:t>пасивність акціонерів щодо участі в управлінні корпорацією у випадку високої розпорошеності капіталу між значною кількістю власників;</a:t>
            </a:r>
            <a:endParaRPr lang="uk-UA" sz="1400" dirty="0" smtClean="0">
              <a:latin typeface="Times New Roman" panose="02020603050405020304" pitchFamily="18" charset="0"/>
              <a:cs typeface="Times New Roman" panose="02020603050405020304" pitchFamily="18" charset="0"/>
            </a:endParaRPr>
          </a:p>
          <a:p>
            <a:pPr algn="just"/>
            <a:r>
              <a:rPr lang="uk-UA" sz="1400" dirty="0" smtClean="0">
                <a:latin typeface="Times New Roman" panose="02020603050405020304" pitchFamily="18" charset="0"/>
                <a:cs typeface="Times New Roman" panose="02020603050405020304" pitchFamily="18" charset="0"/>
              </a:rPr>
              <a:t>забезпечення інтересів дрібних інвесторів;</a:t>
            </a:r>
            <a:endParaRPr lang="uk-UA" sz="1400" dirty="0" smtClean="0">
              <a:latin typeface="Times New Roman" panose="02020603050405020304" pitchFamily="18" charset="0"/>
              <a:cs typeface="Times New Roman" panose="02020603050405020304" pitchFamily="18" charset="0"/>
            </a:endParaRPr>
          </a:p>
          <a:p>
            <a:pPr algn="just"/>
            <a:r>
              <a:rPr lang="uk-UA" sz="1400" dirty="0" smtClean="0">
                <a:latin typeface="Times New Roman" panose="02020603050405020304" pitchFamily="18" charset="0"/>
                <a:cs typeface="Times New Roman" panose="02020603050405020304" pitchFamily="18" charset="0"/>
              </a:rPr>
              <a:t>суперечності між різними групами інвесторів;</a:t>
            </a:r>
            <a:endParaRPr lang="uk-UA" sz="1400" dirty="0" smtClean="0">
              <a:latin typeface="Times New Roman" panose="02020603050405020304" pitchFamily="18" charset="0"/>
              <a:cs typeface="Times New Roman" panose="02020603050405020304" pitchFamily="18" charset="0"/>
            </a:endParaRPr>
          </a:p>
          <a:p>
            <a:pPr algn="just"/>
            <a:r>
              <a:rPr lang="uk-UA" sz="1400" dirty="0" smtClean="0">
                <a:latin typeface="Times New Roman" panose="02020603050405020304" pitchFamily="18" charset="0"/>
                <a:cs typeface="Times New Roman" panose="02020603050405020304" pitchFamily="18" charset="0"/>
              </a:rPr>
              <a:t>між виконавчими та контролюючими органами управління корпорацій.</a:t>
            </a:r>
            <a:endParaRPr lang="uk-UA" sz="1400" dirty="0" smtClean="0">
              <a:latin typeface="Times New Roman" panose="02020603050405020304" pitchFamily="18" charset="0"/>
              <a:cs typeface="Times New Roman" panose="02020603050405020304" pitchFamily="18" charset="0"/>
            </a:endParaRPr>
          </a:p>
          <a:p>
            <a:pPr marL="0" indent="457200" algn="just">
              <a:buNone/>
            </a:pPr>
            <a:r>
              <a:rPr lang="uk-UA" sz="1400" dirty="0" smtClean="0">
                <a:latin typeface="Times New Roman" panose="02020603050405020304" pitchFamily="18" charset="0"/>
                <a:cs typeface="Times New Roman" panose="02020603050405020304" pitchFamily="18" charset="0"/>
              </a:rPr>
              <a:t>Виходячи з вище сказаного, можна стверджувати, що </a:t>
            </a:r>
            <a:r>
              <a:rPr lang="uk-UA" sz="1400" b="1" dirty="0" smtClean="0">
                <a:latin typeface="Times New Roman" panose="02020603050405020304" pitchFamily="18" charset="0"/>
                <a:cs typeface="Times New Roman" panose="02020603050405020304" pitchFamily="18" charset="0"/>
              </a:rPr>
              <a:t>головна функція корпоративного управління </a:t>
            </a:r>
            <a:r>
              <a:rPr lang="uk-UA" sz="1400" dirty="0">
                <a:latin typeface="Times New Roman" panose="02020603050405020304" pitchFamily="18" charset="0"/>
                <a:cs typeface="Times New Roman" panose="02020603050405020304" pitchFamily="18" charset="0"/>
              </a:rPr>
              <a:t>-</a:t>
            </a:r>
            <a:r>
              <a:rPr lang="uk-UA" sz="1400" dirty="0" smtClean="0">
                <a:latin typeface="Times New Roman" panose="02020603050405020304" pitchFamily="18" charset="0"/>
                <a:cs typeface="Times New Roman" panose="02020603050405020304" pitchFamily="18" charset="0"/>
              </a:rPr>
              <a:t> забезпечення діяльності корпорації в інтересах її власників (акціонерів), які надали фінансові ресурси для її розвитку, а також в інтересах інших зацікавлених осіб.</a:t>
            </a:r>
            <a:endParaRPr lang="uk-UA" sz="1400" dirty="0" smtClean="0">
              <a:latin typeface="Times New Roman" panose="02020603050405020304" pitchFamily="18" charset="0"/>
              <a:cs typeface="Times New Roman" panose="02020603050405020304" pitchFamily="18" charset="0"/>
            </a:endParaRPr>
          </a:p>
          <a:p>
            <a:pPr marL="0" indent="457200" algn="just">
              <a:buNone/>
            </a:pPr>
            <a:r>
              <a:rPr lang="uk-UA" sz="1400" b="1" dirty="0" smtClean="0">
                <a:latin typeface="Times New Roman" panose="02020603050405020304" pitchFamily="18" charset="0"/>
                <a:cs typeface="Times New Roman" panose="02020603050405020304" pitchFamily="18" charset="0"/>
              </a:rPr>
              <a:t>Значення корпоративного управління для держави</a:t>
            </a:r>
            <a:r>
              <a:rPr lang="uk-UA" sz="1400" dirty="0" smtClean="0">
                <a:latin typeface="Times New Roman" panose="02020603050405020304" pitchFamily="18" charset="0"/>
                <a:cs typeface="Times New Roman" panose="02020603050405020304" pitchFamily="18" charset="0"/>
              </a:rPr>
              <a:t> проявляється в його впливі на економічний та соціальний розвиток країни через: </a:t>
            </a:r>
            <a:endParaRPr lang="uk-UA" sz="1400" dirty="0" smtClean="0">
              <a:latin typeface="Times New Roman" panose="02020603050405020304" pitchFamily="18" charset="0"/>
              <a:cs typeface="Times New Roman" panose="02020603050405020304" pitchFamily="18" charset="0"/>
            </a:endParaRPr>
          </a:p>
          <a:p>
            <a:pPr algn="just"/>
            <a:r>
              <a:rPr lang="uk-UA" sz="1400" dirty="0" smtClean="0">
                <a:latin typeface="Times New Roman" panose="02020603050405020304" pitchFamily="18" charset="0"/>
                <a:cs typeface="Times New Roman" panose="02020603050405020304" pitchFamily="18" charset="0"/>
              </a:rPr>
              <a:t>підвищення довіри та забезпечення впевненості інвесторів;</a:t>
            </a:r>
            <a:endParaRPr lang="uk-UA" sz="1400" dirty="0" smtClean="0">
              <a:latin typeface="Times New Roman" panose="02020603050405020304" pitchFamily="18" charset="0"/>
              <a:cs typeface="Times New Roman" panose="02020603050405020304" pitchFamily="18" charset="0"/>
            </a:endParaRPr>
          </a:p>
          <a:p>
            <a:pPr algn="just"/>
            <a:r>
              <a:rPr lang="uk-UA" sz="1400" dirty="0" smtClean="0">
                <a:latin typeface="Times New Roman" panose="02020603050405020304" pitchFamily="18" charset="0"/>
                <a:cs typeface="Times New Roman" panose="02020603050405020304" pitchFamily="18" charset="0"/>
              </a:rPr>
              <a:t>підвищення ефективності використання капіталу та діяльності товариств;</a:t>
            </a:r>
            <a:endParaRPr lang="uk-UA" sz="1400" dirty="0" smtClean="0">
              <a:latin typeface="Times New Roman" panose="02020603050405020304" pitchFamily="18" charset="0"/>
              <a:cs typeface="Times New Roman" panose="02020603050405020304" pitchFamily="18" charset="0"/>
            </a:endParaRPr>
          </a:p>
          <a:p>
            <a:pPr algn="just"/>
            <a:r>
              <a:rPr lang="uk-UA" sz="1400" dirty="0" smtClean="0">
                <a:latin typeface="Times New Roman" panose="02020603050405020304" pitchFamily="18" charset="0"/>
                <a:cs typeface="Times New Roman" panose="02020603050405020304" pitchFamily="18" charset="0"/>
              </a:rPr>
              <a:t>врахування інтересів широкого кола зацікавлених осіб; </a:t>
            </a:r>
            <a:endParaRPr lang="en-US" sz="1400" b="1" dirty="0">
              <a:latin typeface="Times New Roman" panose="02020603050405020304" pitchFamily="18" charset="0"/>
              <a:cs typeface="Times New Roman" panose="02020603050405020304" pitchFamily="18" charset="0"/>
            </a:endParaRPr>
          </a:p>
          <a:p>
            <a:pPr algn="just"/>
            <a:r>
              <a:rPr lang="uk-UA" sz="1400" dirty="0" smtClean="0">
                <a:latin typeface="Times New Roman" panose="02020603050405020304" pitchFamily="18" charset="0"/>
                <a:cs typeface="Times New Roman" panose="02020603050405020304" pitchFamily="18" charset="0"/>
              </a:rPr>
              <a:t>сприяння розвитку системи фінансових інституцій.</a:t>
            </a:r>
            <a:r>
              <a:rPr lang="uk-UA" sz="1400" dirty="0">
                <a:latin typeface="Times New Roman" panose="02020603050405020304" pitchFamily="18" charset="0"/>
                <a:cs typeface="Times New Roman" panose="02020603050405020304" pitchFamily="18" charset="0"/>
              </a:rPr>
              <a:t> </a:t>
            </a:r>
            <a:endParaRPr lang="en-US" sz="1400" dirty="0" smtClean="0">
              <a:latin typeface="Times New Roman" panose="02020603050405020304" pitchFamily="18" charset="0"/>
              <a:cs typeface="Times New Roman" panose="02020603050405020304" pitchFamily="18" charset="0"/>
            </a:endParaRPr>
          </a:p>
          <a:p>
            <a:pPr algn="just"/>
            <a:r>
              <a:rPr lang="uk-UA" sz="1400" dirty="0" smtClean="0">
                <a:latin typeface="Times New Roman" panose="02020603050405020304" pitchFamily="18" charset="0"/>
                <a:cs typeface="Times New Roman" panose="02020603050405020304" pitchFamily="18" charset="0"/>
              </a:rPr>
              <a:t>сприяння </a:t>
            </a:r>
            <a:r>
              <a:rPr lang="uk-UA" sz="1400" dirty="0">
                <a:latin typeface="Times New Roman" panose="02020603050405020304" pitchFamily="18" charset="0"/>
                <a:cs typeface="Times New Roman" panose="02020603050405020304" pitchFamily="18" charset="0"/>
              </a:rPr>
              <a:t>розвитку системи </a:t>
            </a:r>
            <a:r>
              <a:rPr lang="uk-UA" sz="1400" dirty="0" smtClean="0">
                <a:latin typeface="Times New Roman" panose="02020603050405020304" pitchFamily="18" charset="0"/>
                <a:cs typeface="Times New Roman" panose="02020603050405020304" pitchFamily="18" charset="0"/>
              </a:rPr>
              <a:t>інвестування</a:t>
            </a:r>
            <a:r>
              <a:rPr lang="en-US" sz="1400" dirty="0">
                <a:latin typeface="Times New Roman" panose="02020603050405020304" pitchFamily="18" charset="0"/>
                <a:cs typeface="Times New Roman" panose="02020603050405020304" pitchFamily="18" charset="0"/>
              </a:rPr>
              <a:t>.</a:t>
            </a:r>
            <a:endParaRPr lang="uk-UA" sz="1400" dirty="0" smtClean="0">
              <a:latin typeface="Times New Roman" panose="02020603050405020304" pitchFamily="18" charset="0"/>
              <a:cs typeface="Times New Roman" panose="02020603050405020304" pitchFamily="18" charset="0"/>
            </a:endParaRPr>
          </a:p>
          <a:p>
            <a:endParaRPr lang="ru-RU"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548680"/>
            <a:ext cx="9144000" cy="504056"/>
          </a:xfrm>
        </p:spPr>
        <p:txBody>
          <a:bodyPr>
            <a:normAutofit/>
          </a:bodyPr>
          <a:lstStyle/>
          <a:p>
            <a:pPr algn="ctr"/>
            <a:r>
              <a:rPr lang="uk-UA" sz="2800" b="1" i="1" dirty="0" smtClean="0">
                <a:latin typeface="Times New Roman" panose="02020603050405020304" pitchFamily="18" charset="0"/>
                <a:cs typeface="Times New Roman" panose="02020603050405020304" pitchFamily="18" charset="0"/>
              </a:rPr>
              <a:t>2. Види та організаційні форми підприємств</a:t>
            </a:r>
            <a:endParaRPr lang="uk-UA" sz="2800" b="1" i="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340768"/>
            <a:ext cx="8892480" cy="5517232"/>
          </a:xfrm>
        </p:spPr>
        <p:txBody>
          <a:bodyPr>
            <a:normAutofit fontScale="55000" lnSpcReduction="20000"/>
          </a:bodyPr>
          <a:lstStyle/>
          <a:p>
            <a:pPr marL="0" indent="0" algn="just">
              <a:buNone/>
            </a:pPr>
            <a:r>
              <a:rPr lang="uk-UA" sz="2900" dirty="0">
                <a:latin typeface="Times New Roman" panose="02020603050405020304" pitchFamily="18" charset="0"/>
                <a:cs typeface="Times New Roman" panose="02020603050405020304" pitchFamily="18" charset="0"/>
              </a:rPr>
              <a:t>В Україні відповідно до Господарського кодексу </a:t>
            </a:r>
            <a:r>
              <a:rPr lang="uk-UA" sz="2900" dirty="0" smtClean="0">
                <a:latin typeface="Times New Roman" panose="02020603050405020304" pitchFamily="18" charset="0"/>
                <a:cs typeface="Times New Roman" panose="02020603050405020304" pitchFamily="18" charset="0"/>
              </a:rPr>
              <a:t>існують </a:t>
            </a:r>
            <a:r>
              <a:rPr lang="uk-UA" sz="2900" dirty="0">
                <a:latin typeface="Times New Roman" panose="02020603050405020304" pitchFamily="18" charset="0"/>
                <a:cs typeface="Times New Roman" panose="02020603050405020304" pitchFamily="18" charset="0"/>
              </a:rPr>
              <a:t>законодавчо визначені </a:t>
            </a:r>
            <a:r>
              <a:rPr lang="uk-UA" sz="2900" b="1" dirty="0">
                <a:latin typeface="Times New Roman" panose="02020603050405020304" pitchFamily="18" charset="0"/>
                <a:cs typeface="Times New Roman" panose="02020603050405020304" pitchFamily="18" charset="0"/>
              </a:rPr>
              <a:t>наступні види та організаційні форми підприємств: </a:t>
            </a:r>
            <a:endParaRPr lang="uk-UA" sz="2900" b="1" dirty="0" smtClean="0">
              <a:latin typeface="Times New Roman" panose="02020603050405020304" pitchFamily="18" charset="0"/>
              <a:cs typeface="Times New Roman" panose="02020603050405020304" pitchFamily="18" charset="0"/>
            </a:endParaRPr>
          </a:p>
          <a:p>
            <a:pPr algn="just"/>
            <a:r>
              <a:rPr lang="uk-UA" sz="2900" b="1" dirty="0">
                <a:latin typeface="Times New Roman" panose="02020603050405020304" pitchFamily="18" charset="0"/>
                <a:cs typeface="Times New Roman" panose="02020603050405020304" pitchFamily="18" charset="0"/>
              </a:rPr>
              <a:t>З</a:t>
            </a:r>
            <a:r>
              <a:rPr lang="uk-UA" sz="2900" b="1" dirty="0" smtClean="0">
                <a:latin typeface="Times New Roman" panose="02020603050405020304" pitchFamily="18" charset="0"/>
                <a:cs typeface="Times New Roman" panose="02020603050405020304" pitchFamily="18" charset="0"/>
              </a:rPr>
              <a:t>алежно </a:t>
            </a:r>
            <a:r>
              <a:rPr lang="uk-UA" sz="2900" b="1" dirty="0">
                <a:latin typeface="Times New Roman" panose="02020603050405020304" pitchFamily="18" charset="0"/>
                <a:cs typeface="Times New Roman" panose="02020603050405020304" pitchFamily="18" charset="0"/>
              </a:rPr>
              <a:t>від форм власності</a:t>
            </a:r>
            <a:r>
              <a:rPr lang="uk-UA" sz="2900" dirty="0">
                <a:latin typeface="Times New Roman" panose="02020603050405020304" pitchFamily="18" charset="0"/>
                <a:cs typeface="Times New Roman" panose="02020603050405020304" pitchFamily="18" charset="0"/>
              </a:rPr>
              <a:t>: приватні підприємства, підприємство колективної власності, комунальні підприємства, державні підприємства, підприємство, засноване на змішаній формі власності. </a:t>
            </a:r>
            <a:endParaRPr lang="uk-UA" sz="2900" dirty="0" smtClean="0">
              <a:latin typeface="Times New Roman" panose="02020603050405020304" pitchFamily="18" charset="0"/>
              <a:cs typeface="Times New Roman" panose="02020603050405020304" pitchFamily="18" charset="0"/>
            </a:endParaRPr>
          </a:p>
          <a:p>
            <a:pPr algn="just"/>
            <a:r>
              <a:rPr lang="uk-UA" sz="2900" b="1" dirty="0" smtClean="0">
                <a:latin typeface="Times New Roman" panose="02020603050405020304" pitchFamily="18" charset="0"/>
                <a:cs typeface="Times New Roman" panose="02020603050405020304" pitchFamily="18" charset="0"/>
              </a:rPr>
              <a:t>Залежно </a:t>
            </a:r>
            <a:r>
              <a:rPr lang="uk-UA" sz="2900" b="1" dirty="0">
                <a:latin typeface="Times New Roman" panose="02020603050405020304" pitchFamily="18" charset="0"/>
                <a:cs typeface="Times New Roman" panose="02020603050405020304" pitchFamily="18" charset="0"/>
              </a:rPr>
              <a:t>від способу утворення (заснування) та формування статутного фонду</a:t>
            </a:r>
            <a:r>
              <a:rPr lang="uk-UA" sz="2900" dirty="0">
                <a:latin typeface="Times New Roman" panose="02020603050405020304" pitchFamily="18" charset="0"/>
                <a:cs typeface="Times New Roman" panose="02020603050405020304" pitchFamily="18" charset="0"/>
              </a:rPr>
              <a:t> в Україні розрізняють підприємства унітарні та корпоративні.</a:t>
            </a:r>
            <a:endParaRPr lang="ru-RU" sz="2900" dirty="0">
              <a:latin typeface="Times New Roman" panose="02020603050405020304" pitchFamily="18" charset="0"/>
              <a:cs typeface="Times New Roman" panose="02020603050405020304" pitchFamily="18" charset="0"/>
            </a:endParaRPr>
          </a:p>
          <a:p>
            <a:pPr algn="just"/>
            <a:r>
              <a:rPr lang="uk-UA" sz="2900" b="1" i="1" dirty="0">
                <a:latin typeface="Times New Roman" panose="02020603050405020304" pitchFamily="18" charset="0"/>
                <a:cs typeface="Times New Roman" panose="02020603050405020304" pitchFamily="18" charset="0"/>
              </a:rPr>
              <a:t>Унітарне підприємство </a:t>
            </a:r>
            <a:r>
              <a:rPr lang="uk-UA" sz="2900" dirty="0">
                <a:latin typeface="Times New Roman" panose="02020603050405020304" pitchFamily="18" charset="0"/>
                <a:cs typeface="Times New Roman" panose="02020603050405020304" pitchFamily="18" charset="0"/>
              </a:rPr>
              <a:t>створюється одним засновником, який виділяє для того майно, формує відповідно до закону статутний фонд, не поділений на частки (паї), затверджує статут, розподіляє доходи, безпосередньо, або через керівника, який ним призначається, керує підприємством і формує його трудовий колектив на засадах трудового найму, вирішує питання реорганізації та ліквідації підприємства.</a:t>
            </a:r>
            <a:endParaRPr lang="ru-RU" sz="2900" dirty="0">
              <a:latin typeface="Times New Roman" panose="02020603050405020304" pitchFamily="18" charset="0"/>
              <a:cs typeface="Times New Roman" panose="02020603050405020304" pitchFamily="18" charset="0"/>
            </a:endParaRPr>
          </a:p>
          <a:p>
            <a:pPr algn="just"/>
            <a:r>
              <a:rPr lang="uk-UA" sz="2900" b="1" i="1" dirty="0">
                <a:latin typeface="Times New Roman" panose="02020603050405020304" pitchFamily="18" charset="0"/>
                <a:cs typeface="Times New Roman" panose="02020603050405020304" pitchFamily="18" charset="0"/>
              </a:rPr>
              <a:t>Корпоративне підприємство </a:t>
            </a:r>
            <a:r>
              <a:rPr lang="uk-UA" sz="2900" dirty="0">
                <a:latin typeface="Times New Roman" panose="02020603050405020304" pitchFamily="18" charset="0"/>
                <a:cs typeface="Times New Roman" panose="02020603050405020304" pitchFamily="18" charset="0"/>
              </a:rPr>
              <a:t>утворюється, як правило, двома або більше засновниками за їх спільним рішенням (договором), діє на основі об'єднання майна та/або підприємницької чи трудової ді­яльності засновників (учасників), їх спільного управління справами, на основі корпоративних прав, у тому числі через органи, що ними створюються, участі засновників (учасників) у розподілі доходів та ризиків підприємства. Корпоративними є кооперативні підприємства, що створюються у формі господарського товариства, а також інші під­приємства, в тому числі засновані на приватній власності двох або більше осіб.</a:t>
            </a:r>
            <a:endParaRPr lang="ru-RU" sz="2900" dirty="0">
              <a:latin typeface="Times New Roman" panose="02020603050405020304" pitchFamily="18" charset="0"/>
              <a:cs typeface="Times New Roman" panose="02020603050405020304" pitchFamily="18" charset="0"/>
            </a:endParaRPr>
          </a:p>
          <a:p>
            <a:pPr algn="just"/>
            <a:r>
              <a:rPr lang="uk-UA" sz="2900" dirty="0">
                <a:latin typeface="Times New Roman" panose="02020603050405020304" pitchFamily="18" charset="0"/>
                <a:cs typeface="Times New Roman" panose="02020603050405020304" pitchFamily="18" charset="0"/>
              </a:rPr>
              <a:t>Статтею 80 Господарського кодексу України передбачено </a:t>
            </a:r>
            <a:r>
              <a:rPr lang="uk-UA" sz="2900" b="1" i="1" dirty="0">
                <a:latin typeface="Times New Roman" panose="02020603050405020304" pitchFamily="18" charset="0"/>
                <a:cs typeface="Times New Roman" panose="02020603050405020304" pitchFamily="18" charset="0"/>
              </a:rPr>
              <a:t>наступні види господарських товариств: </a:t>
            </a:r>
            <a:r>
              <a:rPr lang="uk-UA" sz="2900" dirty="0">
                <a:latin typeface="Times New Roman" panose="02020603050405020304" pitchFamily="18" charset="0"/>
                <a:cs typeface="Times New Roman" panose="02020603050405020304" pitchFamily="18" charset="0"/>
              </a:rPr>
              <a:t>акціонерні товариства, товариства з обмеженою відповідальністю, товариства з додатковою відповідальністю, повні товариства та командитні товариства.</a:t>
            </a:r>
            <a:endParaRPr lang="ru-RU" sz="2900" dirty="0">
              <a:latin typeface="Times New Roman" panose="02020603050405020304" pitchFamily="18" charset="0"/>
              <a:cs typeface="Times New Roman" panose="02020603050405020304" pitchFamily="18" charset="0"/>
            </a:endParaRPr>
          </a:p>
          <a:p>
            <a:pPr algn="just"/>
            <a:r>
              <a:rPr lang="uk-UA" sz="2900" b="1" i="1" dirty="0">
                <a:latin typeface="Times New Roman" panose="02020603050405020304" pitchFamily="18" charset="0"/>
                <a:cs typeface="Times New Roman" panose="02020603050405020304" pitchFamily="18" charset="0"/>
              </a:rPr>
              <a:t>Акціонерним товариством </a:t>
            </a:r>
            <a:r>
              <a:rPr lang="uk-UA" sz="2900" dirty="0">
                <a:latin typeface="Times New Roman" panose="02020603050405020304" pitchFamily="18" charset="0"/>
                <a:cs typeface="Times New Roman" panose="02020603050405020304" pitchFamily="18" charset="0"/>
              </a:rPr>
              <a:t>є господарське товариство, яке має статутний фонд, поділений на визначену кількість акцій однакової номінальної вартості, і несе відповідальність за зобов'язаннями тільки майном товариства, а акціонери несуть ризик збитків, пов'язаних із діяльністю товариства, в межах вартості належних їм акцій</a:t>
            </a:r>
            <a:r>
              <a:rPr lang="uk-UA" sz="2900" dirty="0" smtClean="0">
                <a:latin typeface="Times New Roman" panose="02020603050405020304" pitchFamily="18" charset="0"/>
                <a:cs typeface="Times New Roman" panose="02020603050405020304" pitchFamily="18" charset="0"/>
              </a:rPr>
              <a:t>.</a:t>
            </a:r>
            <a:endParaRPr lang="ru-RU" sz="29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980728"/>
            <a:ext cx="8820472" cy="5877272"/>
          </a:xfrm>
        </p:spPr>
        <p:txBody>
          <a:bodyPr>
            <a:normAutofit fontScale="85000" lnSpcReduction="10000"/>
          </a:bodyPr>
          <a:lstStyle/>
          <a:p>
            <a:pPr algn="just"/>
            <a:r>
              <a:rPr lang="uk-UA" sz="1700" b="1" i="1" dirty="0">
                <a:latin typeface="Times New Roman" panose="02020603050405020304" pitchFamily="18" charset="0"/>
                <a:cs typeface="Times New Roman" panose="02020603050405020304" pitchFamily="18" charset="0"/>
              </a:rPr>
              <a:t>Товариством з обмеженою відповідальністю </a:t>
            </a:r>
            <a:r>
              <a:rPr lang="uk-UA" sz="1700" dirty="0">
                <a:latin typeface="Times New Roman" panose="02020603050405020304" pitchFamily="18" charset="0"/>
                <a:cs typeface="Times New Roman" panose="02020603050405020304" pitchFamily="18" charset="0"/>
              </a:rPr>
              <a:t>є господарське товариство, що має статутний фонд, поділений на частки, розмір, яких визначається установчими документами, і несе відповідальність за своїми зобов'язаннями тільки своїм майном. Учасники товариства, які повністю сплатили свої вклади, несуть ризик збитків, пов'язаних з діяльністю товариства, у межах своїх вкладів.</a:t>
            </a:r>
            <a:endParaRPr lang="uk-UA" sz="1700" b="1" i="1" dirty="0" smtClean="0">
              <a:latin typeface="Times New Roman" panose="02020603050405020304" pitchFamily="18" charset="0"/>
              <a:cs typeface="Times New Roman" panose="02020603050405020304" pitchFamily="18" charset="0"/>
            </a:endParaRPr>
          </a:p>
          <a:p>
            <a:pPr algn="just"/>
            <a:r>
              <a:rPr lang="uk-UA" sz="1700" b="1" i="1" dirty="0" smtClean="0">
                <a:latin typeface="Times New Roman" panose="02020603050405020304" pitchFamily="18" charset="0"/>
                <a:cs typeface="Times New Roman" panose="02020603050405020304" pitchFamily="18" charset="0"/>
              </a:rPr>
              <a:t>Товариством </a:t>
            </a:r>
            <a:r>
              <a:rPr lang="uk-UA" sz="1700" b="1" i="1" dirty="0">
                <a:latin typeface="Times New Roman" panose="02020603050405020304" pitchFamily="18" charset="0"/>
                <a:cs typeface="Times New Roman" panose="02020603050405020304" pitchFamily="18" charset="0"/>
              </a:rPr>
              <a:t>з додатковою відповідальністю </a:t>
            </a:r>
            <a:r>
              <a:rPr lang="uk-UA" sz="1700" dirty="0">
                <a:latin typeface="Times New Roman" panose="02020603050405020304" pitchFamily="18" charset="0"/>
                <a:cs typeface="Times New Roman" panose="02020603050405020304" pitchFamily="18" charset="0"/>
              </a:rPr>
              <a:t>є господарське товариство, статутний фонд якого поділений на частки, визначених установчими документами розмірів і яке несе відповідальність за своїми зобов'язаннями власним майном, а в разі його недостатності учасники цього товариства несуть додаткову солідарну відповідальність у визначеному установчими документами однаково кратному розмірі до вкладу кожного з учасників.</a:t>
            </a:r>
            <a:endParaRPr lang="ru-RU" sz="1700" dirty="0">
              <a:latin typeface="Times New Roman" panose="02020603050405020304" pitchFamily="18" charset="0"/>
              <a:cs typeface="Times New Roman" panose="02020603050405020304" pitchFamily="18" charset="0"/>
            </a:endParaRPr>
          </a:p>
          <a:p>
            <a:pPr algn="just"/>
            <a:r>
              <a:rPr lang="uk-UA" sz="1700" b="1" i="1" dirty="0">
                <a:latin typeface="Times New Roman" panose="02020603050405020304" pitchFamily="18" charset="0"/>
                <a:cs typeface="Times New Roman" panose="02020603050405020304" pitchFamily="18" charset="0"/>
              </a:rPr>
              <a:t>Повним товариством </a:t>
            </a:r>
            <a:r>
              <a:rPr lang="uk-UA" sz="1700" dirty="0">
                <a:latin typeface="Times New Roman" panose="02020603050405020304" pitchFamily="18" charset="0"/>
                <a:cs typeface="Times New Roman" panose="02020603050405020304" pitchFamily="18" charset="0"/>
              </a:rPr>
              <a:t>є господарське товариство, всі учасники якого відповідно до укладеного між ними договору здійснюють підприємницьку діяльність від імені товариства і несуть додаткову солідарну відповідальність за зобов'язаннями товариства усім своїм майном.</a:t>
            </a:r>
            <a:endParaRPr lang="ru-RU" sz="1700" dirty="0">
              <a:latin typeface="Times New Roman" panose="02020603050405020304" pitchFamily="18" charset="0"/>
              <a:cs typeface="Times New Roman" panose="02020603050405020304" pitchFamily="18" charset="0"/>
            </a:endParaRPr>
          </a:p>
          <a:p>
            <a:pPr algn="just"/>
            <a:r>
              <a:rPr lang="uk-UA" sz="1700" b="1" i="1" dirty="0">
                <a:latin typeface="Times New Roman" panose="02020603050405020304" pitchFamily="18" charset="0"/>
                <a:cs typeface="Times New Roman" panose="02020603050405020304" pitchFamily="18" charset="0"/>
              </a:rPr>
              <a:t>Командитним товариством </a:t>
            </a:r>
            <a:r>
              <a:rPr lang="uk-UA" sz="1700" dirty="0">
                <a:latin typeface="Times New Roman" panose="02020603050405020304" pitchFamily="18" charset="0"/>
                <a:cs typeface="Times New Roman" panose="02020603050405020304" pitchFamily="18" charset="0"/>
              </a:rPr>
              <a:t>є господарське товариство, в якому один або декілька учасників здійснюють від імені товариства підприємницьку діяльність і несуть за його зобов'язаннями додаткову солідарну відповідальність усім своїм майном, на яке за законом може бути звернено стягнення (повні учасники), а інші учасники присутні в діяльності товариства лише своїми вкладами (вкладники).</a:t>
            </a:r>
            <a:endParaRPr lang="ru-RU" sz="1700" dirty="0">
              <a:latin typeface="Times New Roman" panose="02020603050405020304" pitchFamily="18" charset="0"/>
              <a:cs typeface="Times New Roman" panose="02020603050405020304" pitchFamily="18" charset="0"/>
            </a:endParaRPr>
          </a:p>
          <a:p>
            <a:pPr algn="just"/>
            <a:r>
              <a:rPr lang="uk-UA" sz="1700" dirty="0">
                <a:latin typeface="Times New Roman" panose="02020603050405020304" pitchFamily="18" charset="0"/>
                <a:cs typeface="Times New Roman" panose="02020603050405020304" pitchFamily="18" charset="0"/>
              </a:rPr>
              <a:t>Слід зазначити, що за українським законодавством учасниками повного товариства та повними учасниками командитного товариства можуть бути лише особи, які зареєстровані як суб'єкти підприємництва</a:t>
            </a:r>
            <a:r>
              <a:rPr lang="uk-UA" sz="1700" dirty="0" smtClean="0">
                <a:latin typeface="Times New Roman" panose="02020603050405020304" pitchFamily="18" charset="0"/>
                <a:cs typeface="Times New Roman" panose="02020603050405020304" pitchFamily="18" charset="0"/>
              </a:rPr>
              <a:t>.</a:t>
            </a:r>
            <a:endParaRPr lang="uk-UA" sz="1700" dirty="0" smtClean="0">
              <a:latin typeface="Times New Roman" panose="02020603050405020304" pitchFamily="18" charset="0"/>
              <a:cs typeface="Times New Roman" panose="02020603050405020304" pitchFamily="18" charset="0"/>
            </a:endParaRPr>
          </a:p>
          <a:p>
            <a:pPr marL="0" indent="0" algn="just">
              <a:buNone/>
            </a:pPr>
            <a:r>
              <a:rPr lang="uk-UA" sz="1700" dirty="0">
                <a:latin typeface="Times New Roman" panose="02020603050405020304" pitchFamily="18" charset="0"/>
                <a:cs typeface="Times New Roman" panose="02020603050405020304" pitchFamily="18" charset="0"/>
              </a:rPr>
              <a:t>Вся сукупність перерахованих організаційних форм підприємництва у вигляді товариств може бути представлена двома групами:</a:t>
            </a:r>
            <a:endParaRPr lang="ru-RU" sz="1700" dirty="0">
              <a:latin typeface="Times New Roman" panose="02020603050405020304" pitchFamily="18" charset="0"/>
              <a:cs typeface="Times New Roman" panose="02020603050405020304" pitchFamily="18" charset="0"/>
            </a:endParaRPr>
          </a:p>
          <a:p>
            <a:pPr algn="just"/>
            <a:r>
              <a:rPr lang="uk-UA" sz="1700" dirty="0">
                <a:latin typeface="Times New Roman" panose="02020603050405020304" pitchFamily="18" charset="0"/>
                <a:cs typeface="Times New Roman" panose="02020603050405020304" pitchFamily="18" charset="0"/>
              </a:rPr>
              <a:t>А) </a:t>
            </a:r>
            <a:r>
              <a:rPr lang="uk-UA" sz="1700" b="1" dirty="0">
                <a:latin typeface="Times New Roman" panose="02020603050405020304" pitchFamily="18" charset="0"/>
                <a:cs typeface="Times New Roman" panose="02020603050405020304" pitchFamily="18" charset="0"/>
              </a:rPr>
              <a:t>об'єднання капіталів </a:t>
            </a:r>
            <a:r>
              <a:rPr lang="uk-UA" sz="1700" dirty="0">
                <a:latin typeface="Times New Roman" panose="02020603050405020304" pitchFamily="18" charset="0"/>
                <a:cs typeface="Times New Roman" panose="02020603050405020304" pitchFamily="18" charset="0"/>
              </a:rPr>
              <a:t>- організації, які створюються декількома особами шляхом об'єднання майна для здійснення підприємницької діяльності. Учасники об'єднання капіталів несуть обмежену відповідальність за його зобов'язаннями, особиста участь у діяльності організації не обов'язкова.</a:t>
            </a:r>
            <a:endParaRPr lang="ru-RU" sz="1700" dirty="0">
              <a:latin typeface="Times New Roman" panose="02020603050405020304" pitchFamily="18" charset="0"/>
              <a:cs typeface="Times New Roman" panose="02020603050405020304" pitchFamily="18" charset="0"/>
            </a:endParaRPr>
          </a:p>
          <a:p>
            <a:pPr algn="just"/>
            <a:r>
              <a:rPr lang="uk-UA" sz="1700" dirty="0">
                <a:latin typeface="Times New Roman" panose="02020603050405020304" pitchFamily="18" charset="0"/>
                <a:cs typeface="Times New Roman" panose="02020603050405020304" pitchFamily="18" charset="0"/>
              </a:rPr>
              <a:t>Б) </a:t>
            </a:r>
            <a:r>
              <a:rPr lang="uk-UA" sz="1700" b="1" dirty="0">
                <a:latin typeface="Times New Roman" panose="02020603050405020304" pitchFamily="18" charset="0"/>
                <a:cs typeface="Times New Roman" panose="02020603050405020304" pitchFamily="18" charset="0"/>
              </a:rPr>
              <a:t>об'єднання осіб </a:t>
            </a:r>
            <a:r>
              <a:rPr lang="uk-UA" sz="1700" dirty="0">
                <a:latin typeface="Times New Roman" panose="02020603050405020304" pitchFamily="18" charset="0"/>
                <a:cs typeface="Times New Roman" panose="02020603050405020304" pitchFamily="18" charset="0"/>
              </a:rPr>
              <a:t>- договірні об'єднання декількох осіб для спільного ведення підприємницької діяльності під загальним іменем. Кількість учасників незначна. Загальний капітал створюється, але переважає особистісний елемент, оскільки учасники переважно самі здійснюють підприємницьку діяльність і несуть повну відповідальність за зобов'язаннями об'єднання.</a:t>
            </a:r>
            <a:endParaRPr lang="ru-RU" sz="1700" dirty="0">
              <a:latin typeface="Times New Roman" panose="02020603050405020304" pitchFamily="18" charset="0"/>
              <a:cs typeface="Times New Roman" panose="02020603050405020304" pitchFamily="18" charset="0"/>
            </a:endParaRPr>
          </a:p>
          <a:p>
            <a:pPr algn="just"/>
            <a:endParaRPr lang="uk-UA" sz="1400" dirty="0">
              <a:latin typeface="Times New Roman" panose="02020603050405020304" pitchFamily="18" charset="0"/>
              <a:cs typeface="Times New Roman" panose="02020603050405020304"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38624</Words>
  <Application>WPS Presentation</Application>
  <PresentationFormat>Экран (4:3)</PresentationFormat>
  <Paragraphs>259</Paragraphs>
  <Slides>23</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23</vt:i4>
      </vt:variant>
    </vt:vector>
  </HeadingPairs>
  <TitlesOfParts>
    <vt:vector size="33" baseType="lpstr">
      <vt:lpstr>Arial</vt:lpstr>
      <vt:lpstr>SimSun</vt:lpstr>
      <vt:lpstr>Wingdings</vt:lpstr>
      <vt:lpstr>Wingdings 2</vt:lpstr>
      <vt:lpstr>Times New Roman</vt:lpstr>
      <vt:lpstr>Constantia</vt:lpstr>
      <vt:lpstr>Calibri</vt:lpstr>
      <vt:lpstr>Microsoft YaHei</vt:lpstr>
      <vt:lpstr>Arial Unicode MS</vt:lpstr>
      <vt:lpstr>Поток</vt:lpstr>
      <vt:lpstr>  Лекція 1. СУТЬ I ПОНЯТТЯ КОРПОРАТИВНОГО УПРАВЛІННЯ </vt:lpstr>
      <vt:lpstr>1. Сутність i економічна природа корпоративного управління</vt:lpstr>
      <vt:lpstr>PowerPoint 演示文稿</vt:lpstr>
      <vt:lpstr>PowerPoint 演示文稿</vt:lpstr>
      <vt:lpstr>PowerPoint 演示文稿</vt:lpstr>
      <vt:lpstr>PowerPoint 演示文稿</vt:lpstr>
      <vt:lpstr>PowerPoint 演示文稿</vt:lpstr>
      <vt:lpstr>2. Види та організаційні форми підприємств</vt:lpstr>
      <vt:lpstr>PowerPoint 演示文稿</vt:lpstr>
      <vt:lpstr>3. Корпорація як організаційно-правова форма  об'єднання підприємств</vt:lpstr>
      <vt:lpstr>  4. Суб’єкти та об’єкти корпоративного управління </vt:lpstr>
      <vt:lpstr>PowerPoint 演示文稿</vt:lpstr>
      <vt:lpstr>PowerPoint 演示文稿</vt:lpstr>
      <vt:lpstr> 5.Функції  та типи корпоративного управління</vt:lpstr>
      <vt:lpstr>PowerPoint 演示文稿</vt:lpstr>
      <vt:lpstr>Типи корпоративних підприємств</vt:lpstr>
      <vt:lpstr>PowerPoint 演示文稿</vt:lpstr>
      <vt:lpstr>PowerPoint 演示文稿</vt:lpstr>
      <vt:lpstr>6. Сучасні системи та моделі корпоративного управління</vt:lpstr>
      <vt:lpstr>    </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ek_vvg</dc:creator>
  <cp:lastModifiedBy>Тетяна Біляк</cp:lastModifiedBy>
  <cp:revision>70</cp:revision>
  <dcterms:created xsi:type="dcterms:W3CDTF">2021-09-06T08:29:00Z</dcterms:created>
  <dcterms:modified xsi:type="dcterms:W3CDTF">2025-09-19T23:44:35Z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36F3D1C09E7944ACA6F9924C2CDC7466_12</vt:lpwstr>
  </property>
  <property fmtid="{D5CDD505-2E9C-101B-9397-08002B2CF9AE}" pid="3" name="KSOProductBuildVer">
    <vt:lpwstr>1049-12.2.0.22549</vt:lpwstr>
  </property>
</Properties>
</file>